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solidFill>
              <a:schemeClr val="accent1"/>
            </a:solidFill>
            <a:ln>
              <a:solidFill>
                <a:schemeClr val="tx1"/>
              </a:solidFill>
            </a:ln>
          </c:spPr>
          <c:dPt>
            <c:idx val="1"/>
            <c:bubble3D val="0"/>
            <c:spPr>
              <a:solidFill>
                <a:schemeClr val="bg1">
                  <a:lumMod val="65000"/>
                </a:schemeClr>
              </a:solidFill>
              <a:ln>
                <a:solidFill>
                  <a:schemeClr val="tx1"/>
                </a:solidFill>
              </a:ln>
            </c:spPr>
          </c:dPt>
          <c:dPt>
            <c:idx val="2"/>
            <c:bubble3D val="0"/>
            <c:spPr>
              <a:solidFill>
                <a:schemeClr val="bg2"/>
              </a:solidFill>
              <a:ln>
                <a:solidFill>
                  <a:schemeClr val="tx1"/>
                </a:solidFill>
              </a:ln>
            </c:spPr>
          </c:dPt>
          <c:dLbls>
            <c:dLbl>
              <c:idx val="0"/>
              <c:layout>
                <c:manualLayout>
                  <c:x val="-0.22890812758463905"/>
                  <c:y val="-0.2050426023103222"/>
                </c:manualLayout>
              </c:layout>
              <c:spPr/>
              <c:txPr>
                <a:bodyPr/>
                <a:lstStyle/>
                <a:p>
                  <a:pPr>
                    <a:defRPr sz="1200">
                      <a:solidFill>
                        <a:schemeClr val="bg1"/>
                      </a:solidFill>
                    </a:defRPr>
                  </a:pPr>
                  <a:endParaRPr lang="en-US"/>
                </a:p>
              </c:txPr>
              <c:dLblPos val="bestFit"/>
              <c:showLegendKey val="0"/>
              <c:showVal val="1"/>
              <c:showCatName val="1"/>
              <c:showSerName val="0"/>
              <c:showPercent val="0"/>
              <c:showBubbleSize val="0"/>
            </c:dLbl>
            <c:dLbl>
              <c:idx val="1"/>
              <c:layout/>
              <c:spPr/>
              <c:txPr>
                <a:bodyPr/>
                <a:lstStyle/>
                <a:p>
                  <a:pPr>
                    <a:defRPr sz="1100"/>
                  </a:pPr>
                  <a:endParaRPr lang="en-US"/>
                </a:p>
              </c:txPr>
              <c:dLblPos val="bestFit"/>
              <c:showLegendKey val="0"/>
              <c:showVal val="1"/>
              <c:showCatName val="1"/>
              <c:showSerName val="0"/>
              <c:showPercent val="0"/>
              <c:showBubbleSize val="0"/>
            </c:dLbl>
            <c:dLbl>
              <c:idx val="2"/>
              <c:layout>
                <c:manualLayout>
                  <c:x val="0.2462584756313195"/>
                  <c:y val="0.10942461971313133"/>
                </c:manualLayout>
              </c:layout>
              <c:spPr/>
              <c:txPr>
                <a:bodyPr/>
                <a:lstStyle/>
                <a:p>
                  <a:pPr>
                    <a:defRPr sz="1200">
                      <a:solidFill>
                        <a:schemeClr val="bg1"/>
                      </a:solidFill>
                    </a:defRPr>
                  </a:pPr>
                  <a:endParaRPr lang="en-US"/>
                </a:p>
              </c:txPr>
              <c:dLblPos val="bestFit"/>
              <c:showLegendKey val="0"/>
              <c:showVal val="1"/>
              <c:showCatName val="1"/>
              <c:showSerName val="0"/>
              <c:showPercent val="0"/>
              <c:showBubbleSize val="0"/>
              <c:separator>
</c:separator>
            </c:dLbl>
            <c:txPr>
              <a:bodyPr/>
              <a:lstStyle/>
              <a:p>
                <a:pPr>
                  <a:defRPr sz="1200"/>
                </a:pPr>
                <a:endParaRPr lang="en-US"/>
              </a:p>
            </c:txPr>
            <c:dLblPos val="bestFit"/>
            <c:showLegendKey val="0"/>
            <c:showVal val="1"/>
            <c:showCatName val="1"/>
            <c:showSerName val="0"/>
            <c:showPercent val="0"/>
            <c:showBubbleSize val="0"/>
            <c:separator>
</c:separator>
            <c:showLeaderLines val="1"/>
          </c:dLbls>
          <c:cat>
            <c:strRef>
              <c:f>Sheet1!$A$2:$A$4</c:f>
              <c:strCache>
                <c:ptCount val="3"/>
                <c:pt idx="0">
                  <c:v>Disapprove of cutting off funding</c:v>
                </c:pt>
                <c:pt idx="1">
                  <c:v>Don't know/ Refused</c:v>
                </c:pt>
                <c:pt idx="2">
                  <c:v>Approve of cutting off funding</c:v>
                </c:pt>
              </c:strCache>
            </c:strRef>
          </c:cat>
          <c:val>
            <c:numRef>
              <c:f>Sheet1!$B$2:$B$4</c:f>
              <c:numCache>
                <c:formatCode>0%</c:formatCode>
                <c:ptCount val="3"/>
                <c:pt idx="0">
                  <c:v>0.56999999999999995</c:v>
                </c:pt>
                <c:pt idx="1">
                  <c:v>0.08</c:v>
                </c:pt>
                <c:pt idx="2">
                  <c:v>0.36</c:v>
                </c:pt>
              </c:numCache>
            </c:numRef>
          </c:val>
        </c:ser>
        <c:dLbls>
          <c:showLegendKey val="0"/>
          <c:showVal val="1"/>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300117932640145"/>
          <c:y val="0"/>
          <c:w val="0.45900741268327311"/>
          <c:h val="0.91531947652040035"/>
        </c:manualLayout>
      </c:layout>
      <c:barChart>
        <c:barDir val="bar"/>
        <c:grouping val="stacked"/>
        <c:varyColors val="0"/>
        <c:ser>
          <c:idx val="0"/>
          <c:order val="0"/>
          <c:tx>
            <c:strRef>
              <c:f>Sheet1!$B$1</c:f>
              <c:strCache>
                <c:ptCount val="1"/>
                <c:pt idx="0">
                  <c:v>Series 1</c:v>
                </c:pt>
              </c:strCache>
            </c:strRef>
          </c:tx>
          <c:invertIfNegative val="0"/>
          <c:dLbls>
            <c:txPr>
              <a:bodyPr/>
              <a:lstStyle/>
              <a:p>
                <a:pPr>
                  <a:defRPr sz="1200">
                    <a:solidFill>
                      <a:schemeClr val="bg1"/>
                    </a:solidFill>
                  </a:defRPr>
                </a:pPr>
                <a:endParaRPr lang="en-US"/>
              </a:p>
            </c:txPr>
            <c:dLblPos val="ctr"/>
            <c:showLegendKey val="0"/>
            <c:showVal val="1"/>
            <c:showCatName val="0"/>
            <c:showSerName val="0"/>
            <c:showPercent val="0"/>
            <c:showBubbleSize val="0"/>
            <c:showLeaderLines val="0"/>
          </c:dLbls>
          <c:cat>
            <c:strRef>
              <c:f>Sheet1!$A$2:$A$5</c:f>
              <c:strCache>
                <c:ptCount val="4"/>
                <c:pt idx="0">
                  <c:v>The appropriate way to stop a law is to repeal it, or to NOT pass it in the first place. Using the budget process to stop a law is not the way our government should work</c:v>
                </c:pt>
                <c:pt idx="1">
                  <c:v>Without funding the law will be crippled and won't work as planned, which is not good for its supporters or opponents</c:v>
                </c:pt>
                <c:pt idx="2">
                  <c:v>The health care law will be a good thing for the country and should be implemented as written</c:v>
                </c:pt>
                <c:pt idx="3">
                  <c:v>We've heard enough about the health care law and it's time to move on to something else</c:v>
                </c:pt>
              </c:strCache>
            </c:strRef>
          </c:cat>
          <c:val>
            <c:numRef>
              <c:f>Sheet1!$B$2:$B$5</c:f>
              <c:numCache>
                <c:formatCode>0%</c:formatCode>
                <c:ptCount val="4"/>
                <c:pt idx="0">
                  <c:v>0.69</c:v>
                </c:pt>
                <c:pt idx="1">
                  <c:v>0.56000000000000005</c:v>
                </c:pt>
                <c:pt idx="2">
                  <c:v>0.49</c:v>
                </c:pt>
                <c:pt idx="3">
                  <c:v>0.35</c:v>
                </c:pt>
              </c:numCache>
            </c:numRef>
          </c:val>
        </c:ser>
        <c:dLbls>
          <c:showLegendKey val="0"/>
          <c:showVal val="0"/>
          <c:showCatName val="0"/>
          <c:showSerName val="0"/>
          <c:showPercent val="0"/>
          <c:showBubbleSize val="0"/>
        </c:dLbls>
        <c:gapWidth val="100"/>
        <c:overlap val="100"/>
        <c:axId val="158959872"/>
        <c:axId val="158965760"/>
      </c:barChart>
      <c:catAx>
        <c:axId val="158959872"/>
        <c:scaling>
          <c:orientation val="maxMin"/>
        </c:scaling>
        <c:delete val="0"/>
        <c:axPos val="l"/>
        <c:majorTickMark val="none"/>
        <c:minorTickMark val="none"/>
        <c:tickLblPos val="nextTo"/>
        <c:spPr>
          <a:ln>
            <a:noFill/>
          </a:ln>
        </c:spPr>
        <c:txPr>
          <a:bodyPr/>
          <a:lstStyle/>
          <a:p>
            <a:pPr>
              <a:defRPr sz="1100"/>
            </a:pPr>
            <a:endParaRPr lang="en-US"/>
          </a:p>
        </c:txPr>
        <c:crossAx val="158965760"/>
        <c:crosses val="autoZero"/>
        <c:auto val="1"/>
        <c:lblAlgn val="ctr"/>
        <c:lblOffset val="100"/>
        <c:noMultiLvlLbl val="0"/>
      </c:catAx>
      <c:valAx>
        <c:axId val="158965760"/>
        <c:scaling>
          <c:orientation val="minMax"/>
          <c:max val="1"/>
        </c:scaling>
        <c:delete val="0"/>
        <c:axPos val="t"/>
        <c:numFmt formatCode="0%" sourceLinked="1"/>
        <c:majorTickMark val="none"/>
        <c:minorTickMark val="none"/>
        <c:tickLblPos val="none"/>
        <c:spPr>
          <a:ln>
            <a:noFill/>
          </a:ln>
        </c:spPr>
        <c:crossAx val="15895987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156335830"/>
              </p:ext>
            </p:extLst>
          </p:nvPr>
        </p:nvGraphicFramePr>
        <p:xfrm>
          <a:off x="129540" y="2209800"/>
          <a:ext cx="4433888" cy="414496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sz="1100" dirty="0"/>
              <a:t>SOURCE: Kaiser Family Foundation Health Tracking Poll (conducted </a:t>
            </a:r>
            <a:r>
              <a:rPr lang="en-US" sz="1100" dirty="0" smtClean="0"/>
              <a:t>August 13-19, 2013)</a:t>
            </a:r>
            <a:endParaRPr lang="en-US" sz="1100" dirty="0"/>
          </a:p>
        </p:txBody>
      </p:sp>
      <p:sp>
        <p:nvSpPr>
          <p:cNvPr id="4" name="Title 3"/>
          <p:cNvSpPr>
            <a:spLocks noGrp="1"/>
          </p:cNvSpPr>
          <p:nvPr>
            <p:ph type="title"/>
          </p:nvPr>
        </p:nvSpPr>
        <p:spPr/>
        <p:txBody>
          <a:bodyPr anchor="ctr"/>
          <a:lstStyle/>
          <a:p>
            <a:r>
              <a:rPr lang="en-US" dirty="0" smtClean="0"/>
              <a:t>Majority Oppose Defunding </a:t>
            </a:r>
            <a:r>
              <a:rPr lang="en-US" dirty="0"/>
              <a:t>t</a:t>
            </a:r>
            <a:r>
              <a:rPr lang="en-US" dirty="0" smtClean="0"/>
              <a:t>he Health Care Law</a:t>
            </a:r>
            <a:endParaRPr lang="en-US" dirty="0"/>
          </a:p>
        </p:txBody>
      </p:sp>
      <p:graphicFrame>
        <p:nvGraphicFramePr>
          <p:cNvPr id="9" name="Content Placeholder 8"/>
          <p:cNvGraphicFramePr>
            <a:graphicFrameLocks noGrp="1"/>
          </p:cNvGraphicFramePr>
          <p:nvPr>
            <p:ph idx="12"/>
            <p:extLst>
              <p:ext uri="{D42A27DB-BD31-4B8C-83A1-F6EECF244321}">
                <p14:modId xmlns:p14="http://schemas.microsoft.com/office/powerpoint/2010/main" val="3759200916"/>
              </p:ext>
            </p:extLst>
          </p:nvPr>
        </p:nvGraphicFramePr>
        <p:xfrm>
          <a:off x="4638675" y="2362200"/>
          <a:ext cx="4433887" cy="3931920"/>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txBox="1">
            <a:spLocks/>
          </p:cNvSpPr>
          <p:nvPr/>
        </p:nvSpPr>
        <p:spPr bwMode="auto">
          <a:xfrm>
            <a:off x="91440" y="1097280"/>
            <a:ext cx="4404360" cy="8077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800" b="1" i="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r>
              <a:rPr lang="en-US" sz="1300" b="0" dirty="0" smtClean="0"/>
              <a:t>Some lawmakers who oppose the health care law say that if Congress isn’t able to repeal the law, they should try to stop it from being put into place by cutting off funding to implement it. Whether or not you like the health care law, would you say you approve or disapprove of cutting off funding as a way to stop some or all of the law from being put into place?</a:t>
            </a:r>
            <a:endParaRPr lang="en-US" sz="1300" b="0" dirty="0"/>
          </a:p>
        </p:txBody>
      </p:sp>
      <p:sp>
        <p:nvSpPr>
          <p:cNvPr id="7" name="Title 5"/>
          <p:cNvSpPr txBox="1">
            <a:spLocks/>
          </p:cNvSpPr>
          <p:nvPr/>
        </p:nvSpPr>
        <p:spPr bwMode="auto">
          <a:xfrm>
            <a:off x="4648200" y="1097280"/>
            <a:ext cx="4404360" cy="11125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lang="en-US" sz="2800" b="1" i="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a:lstStyle>
          <a:p>
            <a:r>
              <a:rPr lang="en-US" sz="1300" b="0" i="1" dirty="0" smtClean="0"/>
              <a:t>Among the 57% who disapprove of cutting off funding: </a:t>
            </a:r>
            <a:r>
              <a:rPr lang="en-US" sz="1300" b="0" dirty="0" smtClean="0"/>
              <a:t>Percent who say each is a major reason why they disapprove of using the budget process to stop implementation of the health care law</a:t>
            </a:r>
            <a:endParaRPr lang="en-US" sz="1300" b="0" i="1" dirty="0" smtClean="0"/>
          </a:p>
          <a:p>
            <a:endParaRPr lang="en-US" sz="1300" b="0" dirty="0"/>
          </a:p>
        </p:txBody>
      </p:sp>
    </p:spTree>
    <p:extLst>
      <p:ext uri="{BB962C8B-B14F-4D97-AF65-F5344CB8AC3E}">
        <p14:creationId xmlns:p14="http://schemas.microsoft.com/office/powerpoint/2010/main" val="3709502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147</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Majority Oppose Defunding the Health Care Law</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Majority Oppose Defunding the Health Care Law</dc:title>
  <dc:creator>SarahC</dc:creator>
  <cp:lastModifiedBy>SarahC</cp:lastModifiedBy>
  <cp:revision>1</cp:revision>
  <dcterms:created xsi:type="dcterms:W3CDTF">2013-08-26T23:19:18Z</dcterms:created>
  <dcterms:modified xsi:type="dcterms:W3CDTF">2013-08-26T23:19:19Z</dcterms:modified>
</cp:coreProperties>
</file>