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100290874012787"/>
          <c:y val="0.13556303933715771"/>
          <c:w val="0.6345692530621172"/>
          <c:h val="0.8625553428080072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 of its provisions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>
                <c:manualLayout>
                  <c:x val="1.7006802721088437E-2"/>
                  <c:y val="0.11574074074074076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2.1258503401360544E-2"/>
                  <c:y val="0.1099539315398075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2.1258503401360544E-2"/>
                  <c:y val="0.1099539315398075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1.7006802721088437E-2"/>
                  <c:y val="0.10416689450277049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Sheet1!$A$2:$A$5</c:f>
              <c:strCache>
                <c:ptCount val="4"/>
                <c:pt idx="0">
                  <c:v>January 2014</c:v>
                </c:pt>
                <c:pt idx="1">
                  <c:v>March 2013</c:v>
                </c:pt>
                <c:pt idx="2">
                  <c:v>March 2012</c:v>
                </c:pt>
                <c:pt idx="3">
                  <c:v>February 2011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0.03</c:v>
                </c:pt>
                <c:pt idx="1">
                  <c:v>0.02</c:v>
                </c:pt>
                <c:pt idx="2">
                  <c:v>0.02</c:v>
                </c:pt>
                <c:pt idx="3">
                  <c:v>0.03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Most provisions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  <a:latin typeface="Calibri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January 2014</c:v>
                </c:pt>
                <c:pt idx="1">
                  <c:v>March 2013</c:v>
                </c:pt>
                <c:pt idx="2">
                  <c:v>March 2012</c:v>
                </c:pt>
                <c:pt idx="3">
                  <c:v>February 2011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0.16</c:v>
                </c:pt>
                <c:pt idx="1">
                  <c:v>7.0000000000000007E-2</c:v>
                </c:pt>
                <c:pt idx="2">
                  <c:v>0.04</c:v>
                </c:pt>
                <c:pt idx="3">
                  <c:v>7.0000000000000007E-2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Some provisions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Lbls>
            <c:dLbl>
              <c:idx val="1"/>
              <c:layout>
                <c:manualLayout>
                  <c:x val="3.3070274332957533E-2"/>
                  <c:y val="2.1215094539765043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15670800450958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  <a:latin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January 2014</c:v>
                </c:pt>
                <c:pt idx="1">
                  <c:v>March 2013</c:v>
                </c:pt>
                <c:pt idx="2">
                  <c:v>March 2012</c:v>
                </c:pt>
                <c:pt idx="3">
                  <c:v>February 2011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0.62</c:v>
                </c:pt>
                <c:pt idx="1">
                  <c:v>0.67</c:v>
                </c:pt>
                <c:pt idx="2">
                  <c:v>0.64</c:v>
                </c:pt>
                <c:pt idx="3">
                  <c:v>0.62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None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  <a:latin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January 2014</c:v>
                </c:pt>
                <c:pt idx="1">
                  <c:v>March 2013</c:v>
                </c:pt>
                <c:pt idx="2">
                  <c:v>March 2012</c:v>
                </c:pt>
                <c:pt idx="3">
                  <c:v>February 2011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0.09</c:v>
                </c:pt>
                <c:pt idx="1">
                  <c:v>0.13</c:v>
                </c:pt>
                <c:pt idx="2">
                  <c:v>0.18</c:v>
                </c:pt>
                <c:pt idx="3">
                  <c:v>0.17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Don't know/ Refused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>
                    <a:latin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January 2014</c:v>
                </c:pt>
                <c:pt idx="1">
                  <c:v>March 2013</c:v>
                </c:pt>
                <c:pt idx="2">
                  <c:v>March 2012</c:v>
                </c:pt>
                <c:pt idx="3">
                  <c:v>February 2011</c:v>
                </c:pt>
              </c:strCache>
            </c:strRef>
          </c:cat>
          <c:val>
            <c:numRef>
              <c:f>Sheet1!$F$2:$F$5</c:f>
              <c:numCache>
                <c:formatCode>0%</c:formatCode>
                <c:ptCount val="4"/>
                <c:pt idx="0">
                  <c:v>0.09</c:v>
                </c:pt>
                <c:pt idx="1">
                  <c:v>0.11</c:v>
                </c:pt>
                <c:pt idx="2">
                  <c:v>0.12</c:v>
                </c:pt>
                <c:pt idx="3">
                  <c:v>0.11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48343680"/>
        <c:axId val="48342144"/>
      </c:barChart>
      <c:valAx>
        <c:axId val="48342144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48343680"/>
        <c:crosses val="autoZero"/>
        <c:crossBetween val="between"/>
      </c:valAx>
      <c:catAx>
        <c:axId val="48343680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ln>
            <a:noFill/>
          </a:ln>
        </c:spPr>
        <c:txPr>
          <a:bodyPr anchor="ctr" anchorCtr="0"/>
          <a:lstStyle/>
          <a:p>
            <a:pPr>
              <a:defRPr>
                <a:latin typeface="Calibri" pitchFamily="34" charset="0"/>
              </a:defRPr>
            </a:pPr>
            <a:endParaRPr lang="en-US"/>
          </a:p>
        </c:txPr>
        <c:crossAx val="48342144"/>
        <c:crosses val="autoZero"/>
        <c:auto val="1"/>
        <c:lblAlgn val="ctr"/>
        <c:lblOffset val="0"/>
        <c:noMultiLvlLbl val="0"/>
      </c:catAx>
    </c:plotArea>
    <c:legend>
      <c:legendPos val="t"/>
      <c:layout/>
      <c:overlay val="0"/>
      <c:txPr>
        <a:bodyPr/>
        <a:lstStyle/>
        <a:p>
          <a:pPr>
            <a:defRPr sz="1400">
              <a:latin typeface="Calibri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0.25446</cdr:x>
      <cdr:y>0.14297</cdr:y>
    </cdr:from>
    <cdr:to>
      <cdr:x>0.26297</cdr:x>
      <cdr:y>0.1625</cdr:y>
    </cdr:to>
    <cdr:cxnSp macro="">
      <cdr:nvCxnSpPr>
        <cdr:cNvPr id="5" name="Straight Connector 4"/>
        <cdr:cNvCxnSpPr/>
      </cdr:nvCxnSpPr>
      <cdr:spPr>
        <a:xfrm xmlns:a="http://schemas.openxmlformats.org/drawingml/2006/main" flipV="1">
          <a:off x="2280287" y="627507"/>
          <a:ext cx="76200" cy="85726"/>
        </a:xfrm>
        <a:prstGeom xmlns:a="http://schemas.openxmlformats.org/drawingml/2006/main" prst="line">
          <a:avLst/>
        </a:prstGeom>
        <a:ln xmlns:a="http://schemas.openxmlformats.org/drawingml/2006/main" w="12700" cmpd="sng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0.25376</cdr:x>
      <cdr:y>0.36866</cdr:y>
    </cdr:from>
    <cdr:to>
      <cdr:x>0.26403</cdr:x>
      <cdr:y>0.38458</cdr:y>
    </cdr:to>
    <cdr:cxnSp macro="">
      <cdr:nvCxnSpPr>
        <cdr:cNvPr id="6" name="Straight Connector 5"/>
        <cdr:cNvCxnSpPr/>
      </cdr:nvCxnSpPr>
      <cdr:spPr>
        <a:xfrm xmlns:a="http://schemas.openxmlformats.org/drawingml/2006/main" flipV="1">
          <a:off x="2273937" y="1618107"/>
          <a:ext cx="92075" cy="69851"/>
        </a:xfrm>
        <a:prstGeom xmlns:a="http://schemas.openxmlformats.org/drawingml/2006/main" prst="line">
          <a:avLst/>
        </a:prstGeom>
        <a:ln xmlns:a="http://schemas.openxmlformats.org/drawingml/2006/main" w="12700" cmpd="sng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0.25021</cdr:x>
      <cdr:y>0.79401</cdr:y>
    </cdr:from>
    <cdr:to>
      <cdr:x>0.2619</cdr:x>
      <cdr:y>0.81354</cdr:y>
    </cdr:to>
    <cdr:cxnSp macro="">
      <cdr:nvCxnSpPr>
        <cdr:cNvPr id="7" name="Straight Connector 6"/>
        <cdr:cNvCxnSpPr/>
      </cdr:nvCxnSpPr>
      <cdr:spPr>
        <a:xfrm xmlns:a="http://schemas.openxmlformats.org/drawingml/2006/main" flipV="1">
          <a:off x="2242187" y="3485008"/>
          <a:ext cx="104775" cy="85724"/>
        </a:xfrm>
        <a:prstGeom xmlns:a="http://schemas.openxmlformats.org/drawingml/2006/main" prst="line">
          <a:avLst/>
        </a:prstGeom>
        <a:ln xmlns:a="http://schemas.openxmlformats.org/drawingml/2006/main" w="12700" cmpd="sng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0.25305</cdr:x>
      <cdr:y>0.57917</cdr:y>
    </cdr:from>
    <cdr:to>
      <cdr:x>0.26084</cdr:x>
      <cdr:y>0.5958</cdr:y>
    </cdr:to>
    <cdr:cxnSp macro="">
      <cdr:nvCxnSpPr>
        <cdr:cNvPr id="8" name="Straight Connector 7"/>
        <cdr:cNvCxnSpPr/>
      </cdr:nvCxnSpPr>
      <cdr:spPr>
        <a:xfrm xmlns:a="http://schemas.openxmlformats.org/drawingml/2006/main" flipV="1">
          <a:off x="2267587" y="2542032"/>
          <a:ext cx="69850" cy="73026"/>
        </a:xfrm>
        <a:prstGeom xmlns:a="http://schemas.openxmlformats.org/drawingml/2006/main" prst="line">
          <a:avLst/>
        </a:prstGeom>
        <a:ln xmlns:a="http://schemas.openxmlformats.org/drawingml/2006/main" w="12700" cmpd="sng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5CFB1F-F800-4C4A-A961-5568FBBC4D40}" type="datetimeFigureOut">
              <a:rPr lang="en-US" smtClean="0"/>
              <a:t>1/30/2014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40D33B-BBA6-4118-8083-96F69E18C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12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652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1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 smtClean="0"/>
              <a:t>SOURCE</a:t>
            </a:r>
            <a:r>
              <a:rPr lang="en-US" sz="1100" dirty="0"/>
              <a:t>: </a:t>
            </a:r>
            <a:r>
              <a:rPr lang="en-US" sz="1100" dirty="0" smtClean="0"/>
              <a:t>Kaiser Family Foundation Health Tracking Polls</a:t>
            </a:r>
            <a:endParaRPr lang="en-US" sz="11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sz="2600" dirty="0" smtClean="0">
                <a:solidFill>
                  <a:schemeClr val="tx1"/>
                </a:solidFill>
              </a:rPr>
              <a:t>Majority Believes Only Some ACA Provisions </a:t>
            </a:r>
            <a:r>
              <a:rPr lang="en-US" sz="2600" dirty="0">
                <a:solidFill>
                  <a:schemeClr val="tx1"/>
                </a:solidFill>
              </a:rPr>
              <a:t>I</a:t>
            </a:r>
            <a:r>
              <a:rPr lang="en-US" sz="2600" dirty="0" smtClean="0">
                <a:solidFill>
                  <a:schemeClr val="tx1"/>
                </a:solidFill>
              </a:rPr>
              <a:t>n Place </a:t>
            </a:r>
            <a:r>
              <a:rPr lang="en-US" sz="2600" dirty="0">
                <a:solidFill>
                  <a:schemeClr val="tx1"/>
                </a:solidFill>
              </a:rPr>
              <a:t>S</a:t>
            </a:r>
            <a:r>
              <a:rPr lang="en-US" sz="2600" dirty="0" smtClean="0">
                <a:solidFill>
                  <a:schemeClr val="tx1"/>
                </a:solidFill>
              </a:rPr>
              <a:t>o Far</a:t>
            </a:r>
            <a:endParaRPr lang="en-US" sz="2600" dirty="0">
              <a:solidFill>
                <a:schemeClr val="tx1"/>
              </a:solidFill>
            </a:endParaRPr>
          </a:p>
        </p:txBody>
      </p:sp>
      <p:graphicFrame>
        <p:nvGraphicFramePr>
          <p:cNvPr id="9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82807911"/>
              </p:ext>
            </p:extLst>
          </p:nvPr>
        </p:nvGraphicFramePr>
        <p:xfrm>
          <a:off x="0" y="1801813"/>
          <a:ext cx="895985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40" y="1097279"/>
            <a:ext cx="8988552" cy="548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As far as you know, how much of the health reform law has been put into place thus far: </a:t>
            </a:r>
            <a:endParaRPr lang="en-US" sz="1400" dirty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201517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51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Majority Believes Only Some ACA Provisions In Place So Far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Majority Believes Only Some ACA Provisions In Place So Far</dc:title>
  <dc:creator>Jamie Firth</dc:creator>
  <cp:lastModifiedBy>Jamie Firth</cp:lastModifiedBy>
  <cp:revision>1</cp:revision>
  <dcterms:created xsi:type="dcterms:W3CDTF">2014-01-30T22:20:49Z</dcterms:created>
  <dcterms:modified xsi:type="dcterms:W3CDTF">2014-01-30T22:20:49Z</dcterms:modified>
</cp:coreProperties>
</file>