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073488953498107E-2"/>
          <c:y val="0.11379930642601627"/>
          <c:w val="0.92999525661701921"/>
          <c:h val="0.75812302167156709"/>
        </c:manualLayout>
      </c:layout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Democrats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-1.9248759744861801E-2"/>
                  <c:y val="-3.2768983304170315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78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72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69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73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68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75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69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68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69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mtClean="0"/>
                      <a:t>73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mtClean="0"/>
                      <a:t>66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mtClean="0"/>
                      <a:t>71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mtClean="0"/>
                      <a:t>64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mtClean="0"/>
                      <a:t>72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smtClean="0"/>
                      <a:t>65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smtClean="0"/>
                      <a:t>64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 smtClean="0"/>
                      <a:t>60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 smtClean="0"/>
                      <a:t>65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2.0666194188518779E-2"/>
                  <c:y val="-6.7491205526392539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52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/>
              <c:tx>
                <c:rich>
                  <a:bodyPr/>
                  <a:lstStyle/>
                  <a:p>
                    <a:r>
                      <a:rPr lang="en-US" smtClean="0"/>
                      <a:t>62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/>
              <c:tx>
                <c:rich>
                  <a:bodyPr/>
                  <a:lstStyle/>
                  <a:p>
                    <a:r>
                      <a:rPr lang="en-US" smtClean="0"/>
                      <a:t>64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/>
              <c:tx>
                <c:rich>
                  <a:bodyPr/>
                  <a:lstStyle/>
                  <a:p>
                    <a:r>
                      <a:rPr lang="en-US" smtClean="0"/>
                      <a:t>62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/>
              <c:tx>
                <c:rich>
                  <a:bodyPr/>
                  <a:lstStyle/>
                  <a:p>
                    <a:r>
                      <a:rPr lang="en-US" smtClean="0"/>
                      <a:t>64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/>
              <c:tx>
                <c:rich>
                  <a:bodyPr/>
                  <a:lstStyle/>
                  <a:p>
                    <a:r>
                      <a:rPr lang="en-US" smtClean="0"/>
                      <a:t>66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/>
              <c:tx>
                <c:rich>
                  <a:bodyPr/>
                  <a:lstStyle/>
                  <a:p>
                    <a:r>
                      <a:rPr lang="en-US" smtClean="0"/>
                      <a:t>70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/>
              <c:tx>
                <c:rich>
                  <a:bodyPr/>
                  <a:lstStyle/>
                  <a:p>
                    <a:r>
                      <a:rPr lang="en-US" smtClean="0"/>
                      <a:t>62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layout/>
              <c:tx>
                <c:rich>
                  <a:bodyPr/>
                  <a:lstStyle/>
                  <a:p>
                    <a:r>
                      <a:rPr lang="en-US" smtClean="0"/>
                      <a:t>71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layout/>
              <c:tx>
                <c:rich>
                  <a:bodyPr/>
                  <a:lstStyle/>
                  <a:p>
                    <a:r>
                      <a:rPr lang="en-US" smtClean="0"/>
                      <a:t>69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layout/>
              <c:tx>
                <c:rich>
                  <a:bodyPr/>
                  <a:lstStyle/>
                  <a:p>
                    <a:r>
                      <a:rPr lang="en-US" smtClean="0"/>
                      <a:t>64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/>
              <c:tx>
                <c:rich>
                  <a:bodyPr/>
                  <a:lstStyle/>
                  <a:p>
                    <a:r>
                      <a:rPr lang="en-US" smtClean="0"/>
                      <a:t>72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1"/>
              <c:layout/>
              <c:tx>
                <c:rich>
                  <a:bodyPr/>
                  <a:lstStyle/>
                  <a:p>
                    <a:r>
                      <a:rPr lang="en-US" smtClean="0"/>
                      <a:t>64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2"/>
              <c:layout/>
              <c:tx>
                <c:rich>
                  <a:bodyPr/>
                  <a:lstStyle/>
                  <a:p>
                    <a:r>
                      <a:rPr lang="en-US" smtClean="0"/>
                      <a:t>72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5"/>
              <c:layout/>
              <c:tx>
                <c:rich>
                  <a:bodyPr/>
                  <a:lstStyle/>
                  <a:p>
                    <a:r>
                      <a:rPr lang="en-US" smtClean="0"/>
                      <a:t>57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6"/>
              <c:layout/>
              <c:tx>
                <c:rich>
                  <a:bodyPr/>
                  <a:lstStyle/>
                  <a:p>
                    <a:r>
                      <a:rPr lang="en-US" smtClean="0"/>
                      <a:t>58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7"/>
              <c:layout/>
              <c:tx>
                <c:rich>
                  <a:bodyPr/>
                  <a:lstStyle/>
                  <a:p>
                    <a:r>
                      <a:rPr lang="en-US" smtClean="0"/>
                      <a:t>57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9"/>
              <c:layout/>
              <c:tx>
                <c:rich>
                  <a:bodyPr/>
                  <a:lstStyle/>
                  <a:p>
                    <a:r>
                      <a:rPr lang="en-US" smtClean="0"/>
                      <a:t>58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1"/>
              <c:layout/>
              <c:tx>
                <c:rich>
                  <a:bodyPr/>
                  <a:lstStyle/>
                  <a:p>
                    <a:r>
                      <a:rPr lang="en-US" smtClean="0"/>
                      <a:t>59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"/>
              <c:layout/>
              <c:tx>
                <c:rich>
                  <a:bodyPr/>
                  <a:lstStyle/>
                  <a:p>
                    <a:r>
                      <a:rPr lang="en-US" smtClean="0"/>
                      <a:t>67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3"/>
              <c:layout/>
              <c:tx>
                <c:rich>
                  <a:bodyPr/>
                  <a:lstStyle/>
                  <a:p>
                    <a:r>
                      <a:rPr lang="en-US" smtClean="0"/>
                      <a:t>70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4"/>
              <c:layout>
                <c:manualLayout>
                  <c:x val="-1.7009213323883769E-2"/>
                  <c:y val="3.471970671416249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55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Sheet1!$A$2:$B$47</c:f>
              <c:multiLvlStrCache>
                <c:ptCount val="46"/>
                <c:lvl>
                  <c:pt idx="1">
                    <c:v>Apr</c:v>
                  </c:pt>
                  <c:pt idx="2">
                    <c:v>May</c:v>
                  </c:pt>
                  <c:pt idx="3">
                    <c:v>Jun</c:v>
                  </c:pt>
                  <c:pt idx="4">
                    <c:v>Jul</c:v>
                  </c:pt>
                  <c:pt idx="5">
                    <c:v>Aug</c:v>
                  </c:pt>
                  <c:pt idx="6">
                    <c:v>Sep</c:v>
                  </c:pt>
                  <c:pt idx="7">
                    <c:v>Oct</c:v>
                  </c:pt>
                  <c:pt idx="8">
                    <c:v>Nov</c:v>
                  </c:pt>
                  <c:pt idx="9">
                    <c:v>Dec</c:v>
                  </c:pt>
                  <c:pt idx="10">
                    <c:v>Jan</c:v>
                  </c:pt>
                  <c:pt idx="11">
                    <c:v>Feb</c:v>
                  </c:pt>
                  <c:pt idx="12">
                    <c:v>Mar</c:v>
                  </c:pt>
                  <c:pt idx="13">
                    <c:v>Apr</c:v>
                  </c:pt>
                  <c:pt idx="14">
                    <c:v>May</c:v>
                  </c:pt>
                  <c:pt idx="15">
                    <c:v>Jun</c:v>
                  </c:pt>
                  <c:pt idx="16">
                    <c:v>Jul</c:v>
                  </c:pt>
                  <c:pt idx="17">
                    <c:v>Aug</c:v>
                  </c:pt>
                  <c:pt idx="18">
                    <c:v>Sep</c:v>
                  </c:pt>
                  <c:pt idx="19">
                    <c:v>Oct</c:v>
                  </c:pt>
                  <c:pt idx="20">
                    <c:v>Nov</c:v>
                  </c:pt>
                  <c:pt idx="21">
                    <c:v>Dec</c:v>
                  </c:pt>
                  <c:pt idx="22">
                    <c:v>Jan</c:v>
                  </c:pt>
                  <c:pt idx="23">
                    <c:v>Feb</c:v>
                  </c:pt>
                  <c:pt idx="24">
                    <c:v>Mar</c:v>
                  </c:pt>
                  <c:pt idx="25">
                    <c:v>Apr</c:v>
                  </c:pt>
                  <c:pt idx="26">
                    <c:v>May</c:v>
                  </c:pt>
                  <c:pt idx="27">
                    <c:v>Jun</c:v>
                  </c:pt>
                  <c:pt idx="28">
                    <c:v>Jul</c:v>
                  </c:pt>
                  <c:pt idx="29">
                    <c:v>Aug</c:v>
                  </c:pt>
                  <c:pt idx="30">
                    <c:v>Sep</c:v>
                  </c:pt>
                  <c:pt idx="31">
                    <c:v>Oct</c:v>
                  </c:pt>
                  <c:pt idx="32">
                    <c:v>Nov</c:v>
                  </c:pt>
                  <c:pt idx="35">
                    <c:v>Feb</c:v>
                  </c:pt>
                  <c:pt idx="36">
                    <c:v>Mar</c:v>
                  </c:pt>
                  <c:pt idx="37">
                    <c:v>Apr</c:v>
                  </c:pt>
                  <c:pt idx="39">
                    <c:v>Jun</c:v>
                  </c:pt>
                  <c:pt idx="41">
                    <c:v>Aug</c:v>
                  </c:pt>
                  <c:pt idx="42">
                    <c:v>Sep</c:v>
                  </c:pt>
                  <c:pt idx="43">
                    <c:v>Oct</c:v>
                  </c:pt>
                  <c:pt idx="44">
                    <c:v>Nov</c:v>
                  </c:pt>
                  <c:pt idx="45">
                    <c:v>Dec</c:v>
                  </c:pt>
                </c:lvl>
                <c:lvl>
                  <c:pt idx="0">
                    <c:v>2010</c:v>
                  </c:pt>
                  <c:pt idx="10">
                    <c:v>2011</c:v>
                  </c:pt>
                  <c:pt idx="22">
                    <c:v>2012</c:v>
                  </c:pt>
                  <c:pt idx="34">
                    <c:v>2013</c:v>
                  </c:pt>
                </c:lvl>
              </c:multiLvlStrCache>
            </c:multiLvlStrRef>
          </c:cat>
          <c:val>
            <c:numRef>
              <c:f>Sheet1!$C$2:$C$47</c:f>
              <c:numCache>
                <c:formatCode>0%</c:formatCode>
                <c:ptCount val="46"/>
                <c:pt idx="1">
                  <c:v>0.78</c:v>
                </c:pt>
                <c:pt idx="2">
                  <c:v>0.72</c:v>
                </c:pt>
                <c:pt idx="3">
                  <c:v>0.69</c:v>
                </c:pt>
                <c:pt idx="4">
                  <c:v>0.73</c:v>
                </c:pt>
                <c:pt idx="5">
                  <c:v>0.68</c:v>
                </c:pt>
                <c:pt idx="6">
                  <c:v>0.75</c:v>
                </c:pt>
                <c:pt idx="7">
                  <c:v>0.69</c:v>
                </c:pt>
                <c:pt idx="8">
                  <c:v>0.68</c:v>
                </c:pt>
                <c:pt idx="9">
                  <c:v>0.69</c:v>
                </c:pt>
                <c:pt idx="10">
                  <c:v>0.73</c:v>
                </c:pt>
                <c:pt idx="11">
                  <c:v>0.66</c:v>
                </c:pt>
                <c:pt idx="12">
                  <c:v>0.71</c:v>
                </c:pt>
                <c:pt idx="13">
                  <c:v>0.64</c:v>
                </c:pt>
                <c:pt idx="14">
                  <c:v>0.72</c:v>
                </c:pt>
                <c:pt idx="15">
                  <c:v>0.65</c:v>
                </c:pt>
                <c:pt idx="16">
                  <c:v>0.64</c:v>
                </c:pt>
                <c:pt idx="17">
                  <c:v>0.6</c:v>
                </c:pt>
                <c:pt idx="18">
                  <c:v>0.65</c:v>
                </c:pt>
                <c:pt idx="19">
                  <c:v>0.52</c:v>
                </c:pt>
                <c:pt idx="20">
                  <c:v>0.62</c:v>
                </c:pt>
                <c:pt idx="21">
                  <c:v>0.64</c:v>
                </c:pt>
                <c:pt idx="22">
                  <c:v>0.62</c:v>
                </c:pt>
                <c:pt idx="23">
                  <c:v>0.64</c:v>
                </c:pt>
                <c:pt idx="24">
                  <c:v>0.66</c:v>
                </c:pt>
                <c:pt idx="25">
                  <c:v>0.7</c:v>
                </c:pt>
                <c:pt idx="26">
                  <c:v>0.62</c:v>
                </c:pt>
                <c:pt idx="27">
                  <c:v>0.71</c:v>
                </c:pt>
                <c:pt idx="28">
                  <c:v>0.69</c:v>
                </c:pt>
                <c:pt idx="29">
                  <c:v>0.64</c:v>
                </c:pt>
                <c:pt idx="30">
                  <c:v>0.72</c:v>
                </c:pt>
                <c:pt idx="31">
                  <c:v>0.64</c:v>
                </c:pt>
                <c:pt idx="32">
                  <c:v>0.72</c:v>
                </c:pt>
                <c:pt idx="35">
                  <c:v>0.56999999999999995</c:v>
                </c:pt>
                <c:pt idx="36">
                  <c:v>0.57999999999999996</c:v>
                </c:pt>
                <c:pt idx="37">
                  <c:v>0.56999999999999995</c:v>
                </c:pt>
                <c:pt idx="39">
                  <c:v>0.57999999999999996</c:v>
                </c:pt>
                <c:pt idx="41">
                  <c:v>0.59</c:v>
                </c:pt>
                <c:pt idx="42">
                  <c:v>0.67</c:v>
                </c:pt>
                <c:pt idx="43">
                  <c:v>0.7</c:v>
                </c:pt>
                <c:pt idx="44">
                  <c:v>0.55000000000000004</c:v>
                </c:pt>
                <c:pt idx="45">
                  <c:v>0.68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Independents</c:v>
                </c:pt>
              </c:strCache>
            </c:strRef>
          </c:tx>
          <c:spPr>
            <a:ln>
              <a:solidFill>
                <a:schemeClr val="bg2"/>
              </a:solidFill>
            </a:ln>
          </c:spPr>
          <c:marker>
            <c:symbol val="none"/>
          </c:marke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36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37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49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48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41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42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34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37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37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34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43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37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41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35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33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38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33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36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32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34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33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-2.4918497519489723E-2"/>
                  <c:y val="-3.566250182268883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2"/>
                        </a:solidFill>
                      </a:rPr>
                      <a:t>30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40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40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39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34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38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35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34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41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32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2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37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5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32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6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31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7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36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9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32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34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2"/>
                        </a:solidFill>
                      </a:rPr>
                      <a:t>34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3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2"/>
                        </a:solidFill>
                      </a:rPr>
                      <a:t>33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4"/>
              <c:layout>
                <c:manualLayout>
                  <c:x val="-1.2756909992912827E-2"/>
                  <c:y val="-2.314647114277499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33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5"/>
              <c:layout>
                <c:manualLayout>
                  <c:x val="-1.0795939664168485E-3"/>
                  <c:y val="1.3526332983858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chemeClr val="bg2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Sheet1!$A$2:$B$47</c:f>
              <c:multiLvlStrCache>
                <c:ptCount val="46"/>
                <c:lvl>
                  <c:pt idx="1">
                    <c:v>Apr</c:v>
                  </c:pt>
                  <c:pt idx="2">
                    <c:v>May</c:v>
                  </c:pt>
                  <c:pt idx="3">
                    <c:v>Jun</c:v>
                  </c:pt>
                  <c:pt idx="4">
                    <c:v>Jul</c:v>
                  </c:pt>
                  <c:pt idx="5">
                    <c:v>Aug</c:v>
                  </c:pt>
                  <c:pt idx="6">
                    <c:v>Sep</c:v>
                  </c:pt>
                  <c:pt idx="7">
                    <c:v>Oct</c:v>
                  </c:pt>
                  <c:pt idx="8">
                    <c:v>Nov</c:v>
                  </c:pt>
                  <c:pt idx="9">
                    <c:v>Dec</c:v>
                  </c:pt>
                  <c:pt idx="10">
                    <c:v>Jan</c:v>
                  </c:pt>
                  <c:pt idx="11">
                    <c:v>Feb</c:v>
                  </c:pt>
                  <c:pt idx="12">
                    <c:v>Mar</c:v>
                  </c:pt>
                  <c:pt idx="13">
                    <c:v>Apr</c:v>
                  </c:pt>
                  <c:pt idx="14">
                    <c:v>May</c:v>
                  </c:pt>
                  <c:pt idx="15">
                    <c:v>Jun</c:v>
                  </c:pt>
                  <c:pt idx="16">
                    <c:v>Jul</c:v>
                  </c:pt>
                  <c:pt idx="17">
                    <c:v>Aug</c:v>
                  </c:pt>
                  <c:pt idx="18">
                    <c:v>Sep</c:v>
                  </c:pt>
                  <c:pt idx="19">
                    <c:v>Oct</c:v>
                  </c:pt>
                  <c:pt idx="20">
                    <c:v>Nov</c:v>
                  </c:pt>
                  <c:pt idx="21">
                    <c:v>Dec</c:v>
                  </c:pt>
                  <c:pt idx="22">
                    <c:v>Jan</c:v>
                  </c:pt>
                  <c:pt idx="23">
                    <c:v>Feb</c:v>
                  </c:pt>
                  <c:pt idx="24">
                    <c:v>Mar</c:v>
                  </c:pt>
                  <c:pt idx="25">
                    <c:v>Apr</c:v>
                  </c:pt>
                  <c:pt idx="26">
                    <c:v>May</c:v>
                  </c:pt>
                  <c:pt idx="27">
                    <c:v>Jun</c:v>
                  </c:pt>
                  <c:pt idx="28">
                    <c:v>Jul</c:v>
                  </c:pt>
                  <c:pt idx="29">
                    <c:v>Aug</c:v>
                  </c:pt>
                  <c:pt idx="30">
                    <c:v>Sep</c:v>
                  </c:pt>
                  <c:pt idx="31">
                    <c:v>Oct</c:v>
                  </c:pt>
                  <c:pt idx="32">
                    <c:v>Nov</c:v>
                  </c:pt>
                  <c:pt idx="35">
                    <c:v>Feb</c:v>
                  </c:pt>
                  <c:pt idx="36">
                    <c:v>Mar</c:v>
                  </c:pt>
                  <c:pt idx="37">
                    <c:v>Apr</c:v>
                  </c:pt>
                  <c:pt idx="39">
                    <c:v>Jun</c:v>
                  </c:pt>
                  <c:pt idx="41">
                    <c:v>Aug</c:v>
                  </c:pt>
                  <c:pt idx="42">
                    <c:v>Sep</c:v>
                  </c:pt>
                  <c:pt idx="43">
                    <c:v>Oct</c:v>
                  </c:pt>
                  <c:pt idx="44">
                    <c:v>Nov</c:v>
                  </c:pt>
                  <c:pt idx="45">
                    <c:v>Dec</c:v>
                  </c:pt>
                </c:lvl>
                <c:lvl>
                  <c:pt idx="0">
                    <c:v>2010</c:v>
                  </c:pt>
                  <c:pt idx="10">
                    <c:v>2011</c:v>
                  </c:pt>
                  <c:pt idx="22">
                    <c:v>2012</c:v>
                  </c:pt>
                  <c:pt idx="34">
                    <c:v>2013</c:v>
                  </c:pt>
                </c:lvl>
              </c:multiLvlStrCache>
            </c:multiLvlStrRef>
          </c:cat>
          <c:val>
            <c:numRef>
              <c:f>Sheet1!$D$2:$D$47</c:f>
              <c:numCache>
                <c:formatCode>0%</c:formatCode>
                <c:ptCount val="46"/>
                <c:pt idx="1">
                  <c:v>0.36</c:v>
                </c:pt>
                <c:pt idx="2">
                  <c:v>0.37</c:v>
                </c:pt>
                <c:pt idx="3">
                  <c:v>0.49</c:v>
                </c:pt>
                <c:pt idx="4">
                  <c:v>0.48</c:v>
                </c:pt>
                <c:pt idx="5">
                  <c:v>0.41</c:v>
                </c:pt>
                <c:pt idx="6">
                  <c:v>0.42</c:v>
                </c:pt>
                <c:pt idx="7">
                  <c:v>0.34</c:v>
                </c:pt>
                <c:pt idx="8">
                  <c:v>0.37</c:v>
                </c:pt>
                <c:pt idx="9">
                  <c:v>0.37</c:v>
                </c:pt>
                <c:pt idx="10">
                  <c:v>0.34</c:v>
                </c:pt>
                <c:pt idx="11">
                  <c:v>0.43</c:v>
                </c:pt>
                <c:pt idx="12">
                  <c:v>0.37</c:v>
                </c:pt>
                <c:pt idx="13">
                  <c:v>0.41</c:v>
                </c:pt>
                <c:pt idx="14">
                  <c:v>0.35</c:v>
                </c:pt>
                <c:pt idx="15">
                  <c:v>0.33</c:v>
                </c:pt>
                <c:pt idx="16">
                  <c:v>0.38</c:v>
                </c:pt>
                <c:pt idx="17">
                  <c:v>0.33</c:v>
                </c:pt>
                <c:pt idx="18">
                  <c:v>0.36</c:v>
                </c:pt>
                <c:pt idx="19">
                  <c:v>0.32</c:v>
                </c:pt>
                <c:pt idx="20">
                  <c:v>0.34</c:v>
                </c:pt>
                <c:pt idx="21">
                  <c:v>0.33</c:v>
                </c:pt>
                <c:pt idx="22">
                  <c:v>0.3</c:v>
                </c:pt>
                <c:pt idx="23">
                  <c:v>0.4</c:v>
                </c:pt>
                <c:pt idx="24">
                  <c:v>0.4</c:v>
                </c:pt>
                <c:pt idx="25">
                  <c:v>0.39</c:v>
                </c:pt>
                <c:pt idx="26">
                  <c:v>0.34</c:v>
                </c:pt>
                <c:pt idx="27">
                  <c:v>0.38</c:v>
                </c:pt>
                <c:pt idx="28">
                  <c:v>0.35</c:v>
                </c:pt>
                <c:pt idx="29">
                  <c:v>0.34</c:v>
                </c:pt>
                <c:pt idx="30">
                  <c:v>0.41</c:v>
                </c:pt>
                <c:pt idx="31">
                  <c:v>0.32</c:v>
                </c:pt>
                <c:pt idx="32">
                  <c:v>0.37</c:v>
                </c:pt>
                <c:pt idx="35">
                  <c:v>0.32</c:v>
                </c:pt>
                <c:pt idx="36">
                  <c:v>0.31</c:v>
                </c:pt>
                <c:pt idx="37">
                  <c:v>0.36</c:v>
                </c:pt>
                <c:pt idx="39">
                  <c:v>0.32</c:v>
                </c:pt>
                <c:pt idx="41">
                  <c:v>0.34</c:v>
                </c:pt>
                <c:pt idx="42">
                  <c:v>0.34</c:v>
                </c:pt>
                <c:pt idx="43">
                  <c:v>0.33</c:v>
                </c:pt>
                <c:pt idx="44">
                  <c:v>0.33</c:v>
                </c:pt>
                <c:pt idx="45">
                  <c:v>0.28000000000000003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Republicans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13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8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783132530120482E-2"/>
                  <c:y val="3.8556248177311167E-2"/>
                </c:manualLayout>
              </c:layout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23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21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16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21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11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15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12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12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11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9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12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17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20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16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24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14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11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12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19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12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16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12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7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8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7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12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8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16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10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2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12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5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12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6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18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7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15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9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12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1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15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11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3"/>
              <c:layout/>
              <c:tx>
                <c:rich>
                  <a:bodyPr/>
                  <a:lstStyle/>
                  <a:p>
                    <a:r>
                      <a:rPr lang="en-US" smtClean="0"/>
                      <a:t>12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4"/>
              <c:layout>
                <c:manualLayout>
                  <c:x val="8.5046066619418846E-3"/>
                  <c:y val="1.44665444642343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5"/>
              <c:layout>
                <c:manualLayout>
                  <c:x val="-3.6572152435587646E-2"/>
                  <c:y val="3.855345490698353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chemeClr val="tx1">
                        <a:lumMod val="50000"/>
                        <a:lumOff val="50000"/>
                      </a:schemeClr>
                    </a:solidFill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Sheet1!$A$2:$B$47</c:f>
              <c:multiLvlStrCache>
                <c:ptCount val="46"/>
                <c:lvl>
                  <c:pt idx="1">
                    <c:v>Apr</c:v>
                  </c:pt>
                  <c:pt idx="2">
                    <c:v>May</c:v>
                  </c:pt>
                  <c:pt idx="3">
                    <c:v>Jun</c:v>
                  </c:pt>
                  <c:pt idx="4">
                    <c:v>Jul</c:v>
                  </c:pt>
                  <c:pt idx="5">
                    <c:v>Aug</c:v>
                  </c:pt>
                  <c:pt idx="6">
                    <c:v>Sep</c:v>
                  </c:pt>
                  <c:pt idx="7">
                    <c:v>Oct</c:v>
                  </c:pt>
                  <c:pt idx="8">
                    <c:v>Nov</c:v>
                  </c:pt>
                  <c:pt idx="9">
                    <c:v>Dec</c:v>
                  </c:pt>
                  <c:pt idx="10">
                    <c:v>Jan</c:v>
                  </c:pt>
                  <c:pt idx="11">
                    <c:v>Feb</c:v>
                  </c:pt>
                  <c:pt idx="12">
                    <c:v>Mar</c:v>
                  </c:pt>
                  <c:pt idx="13">
                    <c:v>Apr</c:v>
                  </c:pt>
                  <c:pt idx="14">
                    <c:v>May</c:v>
                  </c:pt>
                  <c:pt idx="15">
                    <c:v>Jun</c:v>
                  </c:pt>
                  <c:pt idx="16">
                    <c:v>Jul</c:v>
                  </c:pt>
                  <c:pt idx="17">
                    <c:v>Aug</c:v>
                  </c:pt>
                  <c:pt idx="18">
                    <c:v>Sep</c:v>
                  </c:pt>
                  <c:pt idx="19">
                    <c:v>Oct</c:v>
                  </c:pt>
                  <c:pt idx="20">
                    <c:v>Nov</c:v>
                  </c:pt>
                  <c:pt idx="21">
                    <c:v>Dec</c:v>
                  </c:pt>
                  <c:pt idx="22">
                    <c:v>Jan</c:v>
                  </c:pt>
                  <c:pt idx="23">
                    <c:v>Feb</c:v>
                  </c:pt>
                  <c:pt idx="24">
                    <c:v>Mar</c:v>
                  </c:pt>
                  <c:pt idx="25">
                    <c:v>Apr</c:v>
                  </c:pt>
                  <c:pt idx="26">
                    <c:v>May</c:v>
                  </c:pt>
                  <c:pt idx="27">
                    <c:v>Jun</c:v>
                  </c:pt>
                  <c:pt idx="28">
                    <c:v>Jul</c:v>
                  </c:pt>
                  <c:pt idx="29">
                    <c:v>Aug</c:v>
                  </c:pt>
                  <c:pt idx="30">
                    <c:v>Sep</c:v>
                  </c:pt>
                  <c:pt idx="31">
                    <c:v>Oct</c:v>
                  </c:pt>
                  <c:pt idx="32">
                    <c:v>Nov</c:v>
                  </c:pt>
                  <c:pt idx="35">
                    <c:v>Feb</c:v>
                  </c:pt>
                  <c:pt idx="36">
                    <c:v>Mar</c:v>
                  </c:pt>
                  <c:pt idx="37">
                    <c:v>Apr</c:v>
                  </c:pt>
                  <c:pt idx="39">
                    <c:v>Jun</c:v>
                  </c:pt>
                  <c:pt idx="41">
                    <c:v>Aug</c:v>
                  </c:pt>
                  <c:pt idx="42">
                    <c:v>Sep</c:v>
                  </c:pt>
                  <c:pt idx="43">
                    <c:v>Oct</c:v>
                  </c:pt>
                  <c:pt idx="44">
                    <c:v>Nov</c:v>
                  </c:pt>
                  <c:pt idx="45">
                    <c:v>Dec</c:v>
                  </c:pt>
                </c:lvl>
                <c:lvl>
                  <c:pt idx="0">
                    <c:v>2010</c:v>
                  </c:pt>
                  <c:pt idx="10">
                    <c:v>2011</c:v>
                  </c:pt>
                  <c:pt idx="22">
                    <c:v>2012</c:v>
                  </c:pt>
                  <c:pt idx="34">
                    <c:v>2013</c:v>
                  </c:pt>
                </c:lvl>
              </c:multiLvlStrCache>
            </c:multiLvlStrRef>
          </c:cat>
          <c:val>
            <c:numRef>
              <c:f>Sheet1!$E$2:$E$47</c:f>
              <c:numCache>
                <c:formatCode>0%</c:formatCode>
                <c:ptCount val="46"/>
                <c:pt idx="1">
                  <c:v>0.13</c:v>
                </c:pt>
                <c:pt idx="2">
                  <c:v>0.08</c:v>
                </c:pt>
                <c:pt idx="3">
                  <c:v>0.23</c:v>
                </c:pt>
                <c:pt idx="4">
                  <c:v>0.21</c:v>
                </c:pt>
                <c:pt idx="5">
                  <c:v>0.16</c:v>
                </c:pt>
                <c:pt idx="6">
                  <c:v>0.21</c:v>
                </c:pt>
                <c:pt idx="7">
                  <c:v>0.11</c:v>
                </c:pt>
                <c:pt idx="8">
                  <c:v>0.15</c:v>
                </c:pt>
                <c:pt idx="9">
                  <c:v>0.12</c:v>
                </c:pt>
                <c:pt idx="10">
                  <c:v>0.12</c:v>
                </c:pt>
                <c:pt idx="11">
                  <c:v>0.11</c:v>
                </c:pt>
                <c:pt idx="12">
                  <c:v>0.09</c:v>
                </c:pt>
                <c:pt idx="13">
                  <c:v>0.12</c:v>
                </c:pt>
                <c:pt idx="14">
                  <c:v>0.17</c:v>
                </c:pt>
                <c:pt idx="15">
                  <c:v>0.2</c:v>
                </c:pt>
                <c:pt idx="16">
                  <c:v>0.16</c:v>
                </c:pt>
                <c:pt idx="17">
                  <c:v>0.24</c:v>
                </c:pt>
                <c:pt idx="18">
                  <c:v>0.14000000000000001</c:v>
                </c:pt>
                <c:pt idx="19">
                  <c:v>0.11</c:v>
                </c:pt>
                <c:pt idx="20">
                  <c:v>0.12</c:v>
                </c:pt>
                <c:pt idx="21">
                  <c:v>0.19</c:v>
                </c:pt>
                <c:pt idx="22">
                  <c:v>0.12</c:v>
                </c:pt>
                <c:pt idx="23">
                  <c:v>0.16</c:v>
                </c:pt>
                <c:pt idx="24">
                  <c:v>0.12</c:v>
                </c:pt>
                <c:pt idx="25">
                  <c:v>7.0000000000000007E-2</c:v>
                </c:pt>
                <c:pt idx="26">
                  <c:v>0.08</c:v>
                </c:pt>
                <c:pt idx="27">
                  <c:v>7.0000000000000007E-2</c:v>
                </c:pt>
                <c:pt idx="28">
                  <c:v>0.12</c:v>
                </c:pt>
                <c:pt idx="29">
                  <c:v>0.08</c:v>
                </c:pt>
                <c:pt idx="30">
                  <c:v>0.16</c:v>
                </c:pt>
                <c:pt idx="31">
                  <c:v>0.1</c:v>
                </c:pt>
                <c:pt idx="32">
                  <c:v>0.12</c:v>
                </c:pt>
                <c:pt idx="35">
                  <c:v>0.12</c:v>
                </c:pt>
                <c:pt idx="36">
                  <c:v>0.18</c:v>
                </c:pt>
                <c:pt idx="37">
                  <c:v>0.15</c:v>
                </c:pt>
                <c:pt idx="39">
                  <c:v>0.12</c:v>
                </c:pt>
                <c:pt idx="41">
                  <c:v>0.15</c:v>
                </c:pt>
                <c:pt idx="42">
                  <c:v>0.11</c:v>
                </c:pt>
                <c:pt idx="43">
                  <c:v>0.12</c:v>
                </c:pt>
                <c:pt idx="44">
                  <c:v>7.0000000000000007E-2</c:v>
                </c:pt>
                <c:pt idx="45">
                  <c:v>7.0000000000000007E-2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3755648"/>
        <c:axId val="153757184"/>
      </c:lineChart>
      <c:catAx>
        <c:axId val="15375564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/>
          <a:lstStyle/>
          <a:p>
            <a:pPr>
              <a:defRPr sz="1000"/>
            </a:pPr>
            <a:endParaRPr lang="en-US"/>
          </a:p>
        </c:txPr>
        <c:crossAx val="153757184"/>
        <c:crosses val="autoZero"/>
        <c:auto val="1"/>
        <c:lblAlgn val="ctr"/>
        <c:lblOffset val="100"/>
        <c:noMultiLvlLbl val="0"/>
      </c:catAx>
      <c:valAx>
        <c:axId val="153757184"/>
        <c:scaling>
          <c:orientation val="minMax"/>
          <c:max val="0.8"/>
          <c:min val="0"/>
        </c:scaling>
        <c:delete val="0"/>
        <c:axPos val="l"/>
        <c:numFmt formatCode="0%" sourceLinked="1"/>
        <c:majorTickMark val="none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/>
          <a:lstStyle/>
          <a:p>
            <a:pPr>
              <a:defRPr sz="1050"/>
            </a:pPr>
            <a:endParaRPr lang="en-US"/>
          </a:p>
        </c:txPr>
        <c:crossAx val="153755648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0.26097713689403285"/>
          <c:y val="1.7361111111111112E-2"/>
          <c:w val="0.52623838568726033"/>
          <c:h val="6.6316482575094773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F97BF-DC0F-40BB-ADE9-6CF7DB919A4A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361BC-F3DB-4C52-8E7E-E7570BA9F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967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438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/>
              <a:t>SOURCE: Kaiser Family Foundation Health Tracking Polls</a:t>
            </a:r>
            <a:endParaRPr lang="en-US" sz="11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ACA Support Among Democrats Ticks Back Up In December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62797461"/>
              </p:ext>
            </p:extLst>
          </p:nvPr>
        </p:nvGraphicFramePr>
        <p:xfrm>
          <a:off x="0" y="1798638"/>
          <a:ext cx="895985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itle 5"/>
          <p:cNvSpPr txBox="1">
            <a:spLocks/>
          </p:cNvSpPr>
          <p:nvPr/>
        </p:nvSpPr>
        <p:spPr bwMode="auto">
          <a:xfrm>
            <a:off x="91440" y="1097280"/>
            <a:ext cx="8961120" cy="54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1400" b="0" dirty="0" smtClean="0">
                <a:latin typeface="+mn-lt"/>
              </a:rPr>
              <a:t>Percent who say they have a favorable opinion of the health reform law: </a:t>
            </a:r>
            <a:endParaRPr lang="en-US" sz="1400" b="0" dirty="0">
              <a:latin typeface="+mn-lt"/>
            </a:endParaRPr>
          </a:p>
        </p:txBody>
      </p:sp>
      <p:grpSp>
        <p:nvGrpSpPr>
          <p:cNvPr id="17" name="Group 45"/>
          <p:cNvGrpSpPr/>
          <p:nvPr/>
        </p:nvGrpSpPr>
        <p:grpSpPr>
          <a:xfrm>
            <a:off x="432462" y="1619308"/>
            <a:ext cx="1295153" cy="4004532"/>
            <a:chOff x="1038472" y="2795314"/>
            <a:chExt cx="1295153" cy="4107767"/>
          </a:xfrm>
        </p:grpSpPr>
        <p:cxnSp>
          <p:nvCxnSpPr>
            <p:cNvPr id="18" name="Straight Connector 17"/>
            <p:cNvCxnSpPr/>
            <p:nvPr/>
          </p:nvCxnSpPr>
          <p:spPr>
            <a:xfrm flipV="1">
              <a:off x="1190872" y="3244987"/>
              <a:ext cx="2411" cy="3658094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ounded Rectangle 18"/>
            <p:cNvSpPr/>
            <p:nvPr/>
          </p:nvSpPr>
          <p:spPr>
            <a:xfrm>
              <a:off x="1038472" y="2795314"/>
              <a:ext cx="1295153" cy="447676"/>
            </a:xfrm>
            <a:prstGeom prst="roundRect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 anchorCtr="0"/>
            <a:lstStyle/>
            <a:p>
              <a:pPr algn="ctr" defTabSz="457200"/>
              <a:r>
                <a:rPr lang="en-US" sz="105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Calibri" pitchFamily="34" charset="0"/>
                </a:rPr>
                <a:t>ACA signed into law on March 23, 2010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537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164</Words>
  <Application>Microsoft Office PowerPoint</Application>
  <PresentationFormat>On-screen Show (4:3)</PresentationFormat>
  <Paragraphs>126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ACA Support Among Democrats Ticks Back Up In December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 Support Among Democrats Ticks Back Up In December</dc:title>
  <dc:creator>Jamie Firth</dc:creator>
  <cp:lastModifiedBy>Jamie Firth</cp:lastModifiedBy>
  <cp:revision>1</cp:revision>
  <dcterms:created xsi:type="dcterms:W3CDTF">2013-12-18T20:02:17Z</dcterms:created>
  <dcterms:modified xsi:type="dcterms:W3CDTF">2013-12-18T20:02:18Z</dcterms:modified>
</cp:coreProperties>
</file>