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drawings/drawing2.xml" ContentType="application/vnd.openxmlformats-officedocument.drawingml.chartshapes+xml"/>
  <Override PartName="/ppt/notesSlides/notesSlide4.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notesSlides/notesSlide5.xml" ContentType="application/vnd.openxmlformats-officedocument.presentationml.notesSlide+xml"/>
  <Override PartName="/ppt/charts/chart14.xml" ContentType="application/vnd.openxmlformats-officedocument.drawingml.chart+xml"/>
  <Override PartName="/ppt/notesSlides/notesSlide6.xml" ContentType="application/vnd.openxmlformats-officedocument.presentationml.notesSlide+xml"/>
  <Override PartName="/ppt/charts/chart15.xml" ContentType="application/vnd.openxmlformats-officedocument.drawingml.chart+xml"/>
  <Override PartName="/ppt/notesSlides/notesSlide7.xml" ContentType="application/vnd.openxmlformats-officedocument.presentationml.notesSlide+xml"/>
  <Override PartName="/ppt/charts/chart16.xml" ContentType="application/vnd.openxmlformats-officedocument.drawingml.chart+xml"/>
  <Override PartName="/ppt/notesSlides/notesSlide8.xml" ContentType="application/vnd.openxmlformats-officedocument.presentationml.notesSlide+xml"/>
  <Override PartName="/ppt/charts/chart17.xml" ContentType="application/vnd.openxmlformats-officedocument.drawingml.chart+xml"/>
  <Override PartName="/ppt/drawings/drawing3.xml" ContentType="application/vnd.openxmlformats-officedocument.drawingml.chartshapes+xml"/>
  <Override PartName="/ppt/charts/chart18.xml" ContentType="application/vnd.openxmlformats-officedocument.drawingml.chart+xml"/>
  <Override PartName="/ppt/drawings/drawing4.xml" ContentType="application/vnd.openxmlformats-officedocument.drawingml.chartshapes+xml"/>
  <Override PartName="/ppt/notesSlides/notesSlide9.xml" ContentType="application/vnd.openxmlformats-officedocument.presentationml.notesSlide+xml"/>
  <Override PartName="/ppt/charts/chart19.xml" ContentType="application/vnd.openxmlformats-officedocument.drawingml.chart+xml"/>
  <Override PartName="/ppt/charts/chart20.xml" ContentType="application/vnd.openxmlformats-officedocument.drawingml.chart+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66" r:id="rId2"/>
  </p:sldMasterIdLst>
  <p:notesMasterIdLst>
    <p:notesMasterId r:id="rId25"/>
  </p:notesMasterIdLst>
  <p:sldIdLst>
    <p:sldId id="309" r:id="rId3"/>
    <p:sldId id="298" r:id="rId4"/>
    <p:sldId id="332" r:id="rId5"/>
    <p:sldId id="301" r:id="rId6"/>
    <p:sldId id="303" r:id="rId7"/>
    <p:sldId id="289" r:id="rId8"/>
    <p:sldId id="340" r:id="rId9"/>
    <p:sldId id="339" r:id="rId10"/>
    <p:sldId id="325" r:id="rId11"/>
    <p:sldId id="337" r:id="rId12"/>
    <p:sldId id="338" r:id="rId13"/>
    <p:sldId id="322" r:id="rId14"/>
    <p:sldId id="306" r:id="rId15"/>
    <p:sldId id="342" r:id="rId16"/>
    <p:sldId id="312" r:id="rId17"/>
    <p:sldId id="315" r:id="rId18"/>
    <p:sldId id="334" r:id="rId19"/>
    <p:sldId id="320" r:id="rId20"/>
    <p:sldId id="313" r:id="rId21"/>
    <p:sldId id="314" r:id="rId22"/>
    <p:sldId id="336" r:id="rId23"/>
    <p:sldId id="331"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782" autoAdjust="0"/>
    <p:restoredTop sz="94660"/>
  </p:normalViewPr>
  <p:slideViewPr>
    <p:cSldViewPr>
      <p:cViewPr varScale="1">
        <p:scale>
          <a:sx n="107" d="100"/>
          <a:sy n="107" d="100"/>
        </p:scale>
        <p:origin x="-101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4451517158486034E-2"/>
          <c:y val="2.8138442577749983E-2"/>
          <c:w val="0.91284403669725134"/>
          <c:h val="0.89683542488392121"/>
        </c:manualLayout>
      </c:layout>
      <c:lineChart>
        <c:grouping val="standard"/>
        <c:varyColors val="0"/>
        <c:ser>
          <c:idx val="0"/>
          <c:order val="0"/>
          <c:tx>
            <c:strRef>
              <c:f>Sheet1!$A$2</c:f>
              <c:strCache>
                <c:ptCount val="1"/>
                <c:pt idx="0">
                  <c:v>Health Insurance Premiums</c:v>
                </c:pt>
              </c:strCache>
            </c:strRef>
          </c:tx>
          <c:spPr>
            <a:ln w="22225">
              <a:solidFill>
                <a:schemeClr val="accent1"/>
              </a:solidFill>
              <a:prstDash val="solid"/>
            </a:ln>
          </c:spPr>
          <c:marker>
            <c:symbol val="diamond"/>
            <c:size val="5"/>
            <c:spPr>
              <a:solidFill>
                <a:schemeClr val="accent1"/>
              </a:solidFill>
              <a:ln>
                <a:solidFill>
                  <a:srgbClr val="003B5C"/>
                </a:solidFill>
              </a:ln>
            </c:spPr>
          </c:marker>
          <c:dLbls>
            <c:dLbl>
              <c:idx val="0"/>
              <c:delete val="1"/>
            </c:dLbl>
            <c:dLbl>
              <c:idx val="1"/>
              <c:delete val="1"/>
            </c:dLbl>
            <c:dLbl>
              <c:idx val="2"/>
              <c:delete val="1"/>
            </c:dLbl>
            <c:dLbl>
              <c:idx val="3"/>
              <c:delete val="1"/>
            </c:dLbl>
            <c:dLbl>
              <c:idx val="5"/>
              <c:delete val="1"/>
            </c:dLbl>
            <c:dLbl>
              <c:idx val="6"/>
              <c:delete val="1"/>
            </c:dLbl>
            <c:dLbl>
              <c:idx val="7"/>
              <c:delete val="1"/>
            </c:dLbl>
            <c:dLbl>
              <c:idx val="8"/>
              <c:delete val="1"/>
            </c:dLbl>
            <c:dLbl>
              <c:idx val="10"/>
              <c:delete val="1"/>
            </c:dLbl>
            <c:dLbl>
              <c:idx val="11"/>
              <c:delete val="1"/>
            </c:dLbl>
            <c:dLbl>
              <c:idx val="12"/>
              <c:delete val="1"/>
            </c:dLbl>
            <c:dLbl>
              <c:idx val="13"/>
              <c:delete val="1"/>
            </c:dLbl>
            <c:dLbl>
              <c:idx val="14"/>
              <c:layout/>
              <c:dLblPos val="b"/>
              <c:showLegendKey val="0"/>
              <c:showVal val="1"/>
              <c:showCatName val="0"/>
              <c:showSerName val="0"/>
              <c:showPercent val="0"/>
              <c:showBubbleSize val="0"/>
            </c:dLbl>
            <c:showLegendKey val="0"/>
            <c:showVal val="1"/>
            <c:showCatName val="0"/>
            <c:showSerName val="0"/>
            <c:showPercent val="0"/>
            <c:showBubbleSize val="0"/>
            <c:showLeaderLines val="0"/>
          </c:dLbls>
          <c:cat>
            <c:numRef>
              <c:f>Sheet1!$B$1:$P$1</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Sheet1!$B$2:$P$2</c:f>
              <c:numCache>
                <c:formatCode>0%</c:formatCode>
                <c:ptCount val="15"/>
                <c:pt idx="0">
                  <c:v>0</c:v>
                </c:pt>
                <c:pt idx="1">
                  <c:v>0.11172438803263818</c:v>
                </c:pt>
                <c:pt idx="2">
                  <c:v>0.21940619090791347</c:v>
                </c:pt>
                <c:pt idx="3">
                  <c:v>0.38201932392177174</c:v>
                </c:pt>
                <c:pt idx="4">
                  <c:v>0.56602263955446186</c:v>
                </c:pt>
                <c:pt idx="5">
                  <c:v>0.71833617407071637</c:v>
                </c:pt>
                <c:pt idx="6">
                  <c:v>0.87888097396710263</c:v>
                </c:pt>
                <c:pt idx="7">
                  <c:v>0.98248081854682034</c:v>
                </c:pt>
                <c:pt idx="8">
                  <c:v>1.0905310711047793</c:v>
                </c:pt>
                <c:pt idx="9">
                  <c:v>1.1896146095065405</c:v>
                </c:pt>
                <c:pt idx="10">
                  <c:v>1.309772309286362</c:v>
                </c:pt>
                <c:pt idx="11">
                  <c:v>1.3779095972024349</c:v>
                </c:pt>
                <c:pt idx="12">
                  <c:v>1.6029029193109698</c:v>
                </c:pt>
                <c:pt idx="13">
                  <c:v>1.7190096619608859</c:v>
                </c:pt>
                <c:pt idx="14">
                  <c:v>1.8236964123818158</c:v>
                </c:pt>
              </c:numCache>
            </c:numRef>
          </c:val>
          <c:smooth val="0"/>
        </c:ser>
        <c:ser>
          <c:idx val="3"/>
          <c:order val="1"/>
          <c:tx>
            <c:strRef>
              <c:f>Sheet1!$A$3</c:f>
              <c:strCache>
                <c:ptCount val="1"/>
                <c:pt idx="0">
                  <c:v>Workers' Contribution to Premiums</c:v>
                </c:pt>
              </c:strCache>
            </c:strRef>
          </c:tx>
          <c:spPr>
            <a:ln w="22225">
              <a:solidFill>
                <a:schemeClr val="accent3"/>
              </a:solidFill>
            </a:ln>
          </c:spPr>
          <c:marker>
            <c:symbol val="circle"/>
            <c:size val="5"/>
            <c:spPr>
              <a:solidFill>
                <a:schemeClr val="accent3"/>
              </a:solidFill>
              <a:ln>
                <a:solidFill>
                  <a:schemeClr val="accent3"/>
                </a:solidFill>
              </a:ln>
            </c:spPr>
          </c:marker>
          <c:dLbls>
            <c:dLbl>
              <c:idx val="0"/>
              <c:delete val="1"/>
            </c:dLbl>
            <c:dLbl>
              <c:idx val="1"/>
              <c:delete val="1"/>
            </c:dLbl>
            <c:dLbl>
              <c:idx val="2"/>
              <c:delete val="1"/>
            </c:dLbl>
            <c:dLbl>
              <c:idx val="3"/>
              <c:delete val="1"/>
            </c:dLbl>
            <c:dLbl>
              <c:idx val="5"/>
              <c:delete val="1"/>
            </c:dLbl>
            <c:dLbl>
              <c:idx val="6"/>
              <c:delete val="1"/>
            </c:dLbl>
            <c:dLbl>
              <c:idx val="7"/>
              <c:delete val="1"/>
            </c:dLbl>
            <c:dLbl>
              <c:idx val="8"/>
              <c:delete val="1"/>
            </c:dLbl>
            <c:dLbl>
              <c:idx val="10"/>
              <c:delete val="1"/>
            </c:dLbl>
            <c:dLbl>
              <c:idx val="11"/>
              <c:delete val="1"/>
            </c:dLbl>
            <c:dLbl>
              <c:idx val="12"/>
              <c:delete val="1"/>
            </c:dLbl>
            <c:dLbl>
              <c:idx val="13"/>
              <c:delete val="1"/>
            </c:dLbl>
            <c:dLblPos val="t"/>
            <c:showLegendKey val="0"/>
            <c:showVal val="1"/>
            <c:showCatName val="0"/>
            <c:showSerName val="0"/>
            <c:showPercent val="0"/>
            <c:showBubbleSize val="0"/>
            <c:showLeaderLines val="0"/>
          </c:dLbls>
          <c:cat>
            <c:numRef>
              <c:f>Sheet1!$B$1:$P$1</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Sheet1!$B$3:$P$3</c:f>
              <c:numCache>
                <c:formatCode>0%</c:formatCode>
                <c:ptCount val="15"/>
                <c:pt idx="0">
                  <c:v>0</c:v>
                </c:pt>
                <c:pt idx="1">
                  <c:v>4.8706413272851412E-2</c:v>
                </c:pt>
                <c:pt idx="2">
                  <c:v>0.15805286312099853</c:v>
                </c:pt>
                <c:pt idx="3">
                  <c:v>0.3847683797859287</c:v>
                </c:pt>
                <c:pt idx="4">
                  <c:v>0.56262819625631932</c:v>
                </c:pt>
                <c:pt idx="5">
                  <c:v>0.72424450709657151</c:v>
                </c:pt>
                <c:pt idx="6">
                  <c:v>0.75797868618178477</c:v>
                </c:pt>
                <c:pt idx="7">
                  <c:v>0.92602288755118112</c:v>
                </c:pt>
                <c:pt idx="8">
                  <c:v>1.1261039068076388</c:v>
                </c:pt>
                <c:pt idx="9">
                  <c:v>1.1734457443119348</c:v>
                </c:pt>
                <c:pt idx="10">
                  <c:v>1.2777141062145345</c:v>
                </c:pt>
                <c:pt idx="11">
                  <c:v>1.5899523681415486</c:v>
                </c:pt>
                <c:pt idx="12">
                  <c:v>1.6753071656167338</c:v>
                </c:pt>
                <c:pt idx="13">
                  <c:v>1.7967380807611146</c:v>
                </c:pt>
                <c:pt idx="14">
                  <c:v>1.9581981068552246</c:v>
                </c:pt>
              </c:numCache>
            </c:numRef>
          </c:val>
          <c:smooth val="0"/>
        </c:ser>
        <c:ser>
          <c:idx val="1"/>
          <c:order val="2"/>
          <c:tx>
            <c:strRef>
              <c:f>Sheet1!$A$4</c:f>
              <c:strCache>
                <c:ptCount val="1"/>
                <c:pt idx="0">
                  <c:v>Workers' Earnings</c:v>
                </c:pt>
              </c:strCache>
            </c:strRef>
          </c:tx>
          <c:spPr>
            <a:ln w="22225">
              <a:solidFill>
                <a:schemeClr val="accent5"/>
              </a:solidFill>
              <a:prstDash val="solid"/>
            </a:ln>
          </c:spPr>
          <c:marker>
            <c:symbol val="square"/>
            <c:size val="5"/>
            <c:spPr>
              <a:solidFill>
                <a:schemeClr val="accent5"/>
              </a:solidFill>
              <a:ln>
                <a:solidFill>
                  <a:schemeClr val="accent5"/>
                </a:solidFill>
              </a:ln>
            </c:spPr>
          </c:marker>
          <c:dLbls>
            <c:dLbl>
              <c:idx val="0"/>
              <c:delete val="1"/>
            </c:dLbl>
            <c:dLbl>
              <c:idx val="1"/>
              <c:delete val="1"/>
            </c:dLbl>
            <c:dLbl>
              <c:idx val="2"/>
              <c:delete val="1"/>
            </c:dLbl>
            <c:dLbl>
              <c:idx val="3"/>
              <c:delete val="1"/>
            </c:dLbl>
            <c:dLbl>
              <c:idx val="5"/>
              <c:delete val="1"/>
            </c:dLbl>
            <c:dLbl>
              <c:idx val="6"/>
              <c:delete val="1"/>
            </c:dLbl>
            <c:dLbl>
              <c:idx val="7"/>
              <c:delete val="1"/>
            </c:dLbl>
            <c:dLbl>
              <c:idx val="8"/>
              <c:delete val="1"/>
            </c:dLbl>
            <c:dLbl>
              <c:idx val="10"/>
              <c:delete val="1"/>
            </c:dLbl>
            <c:dLbl>
              <c:idx val="11"/>
              <c:delete val="1"/>
            </c:dLbl>
            <c:dLbl>
              <c:idx val="12"/>
              <c:delete val="1"/>
            </c:dLbl>
            <c:dLbl>
              <c:idx val="13"/>
              <c:delete val="1"/>
            </c:dLbl>
            <c:dLblPos val="t"/>
            <c:showLegendKey val="0"/>
            <c:showVal val="1"/>
            <c:showCatName val="0"/>
            <c:showSerName val="0"/>
            <c:showPercent val="0"/>
            <c:showBubbleSize val="0"/>
            <c:showLeaderLines val="0"/>
          </c:dLbls>
          <c:cat>
            <c:numRef>
              <c:f>Sheet1!$B$1:$P$1</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Sheet1!$B$4:$P$4</c:f>
              <c:numCache>
                <c:formatCode>0%</c:formatCode>
                <c:ptCount val="15"/>
                <c:pt idx="0">
                  <c:v>0</c:v>
                </c:pt>
                <c:pt idx="1">
                  <c:v>3.8999999999999924E-2</c:v>
                </c:pt>
                <c:pt idx="2">
                  <c:v>8.0559999999999965E-2</c:v>
                </c:pt>
                <c:pt idx="3">
                  <c:v>0.10865455999999996</c:v>
                </c:pt>
                <c:pt idx="4">
                  <c:v>0.14191419679999995</c:v>
                </c:pt>
                <c:pt idx="5">
                  <c:v>0.16589439493279978</c:v>
                </c:pt>
                <c:pt idx="6">
                  <c:v>0.19737354359598536</c:v>
                </c:pt>
                <c:pt idx="7">
                  <c:v>0.24407111179622865</c:v>
                </c:pt>
                <c:pt idx="8">
                  <c:v>0.29134581404448534</c:v>
                </c:pt>
                <c:pt idx="9">
                  <c:v>0.34041695497817592</c:v>
                </c:pt>
                <c:pt idx="10">
                  <c:v>0.38465071449245558</c:v>
                </c:pt>
                <c:pt idx="11">
                  <c:v>0.41926698235476678</c:v>
                </c:pt>
                <c:pt idx="12">
                  <c:v>0.44907158898421673</c:v>
                </c:pt>
                <c:pt idx="13">
                  <c:v>0.47370580599694834</c:v>
                </c:pt>
                <c:pt idx="14">
                  <c:v>0.50023251050489348</c:v>
                </c:pt>
              </c:numCache>
            </c:numRef>
          </c:val>
          <c:smooth val="0"/>
        </c:ser>
        <c:ser>
          <c:idx val="2"/>
          <c:order val="3"/>
          <c:tx>
            <c:strRef>
              <c:f>Sheet1!$A$5</c:f>
              <c:strCache>
                <c:ptCount val="1"/>
                <c:pt idx="0">
                  <c:v>Overall Inflation</c:v>
                </c:pt>
              </c:strCache>
            </c:strRef>
          </c:tx>
          <c:spPr>
            <a:ln w="22225">
              <a:solidFill>
                <a:schemeClr val="bg1">
                  <a:lumMod val="50000"/>
                </a:schemeClr>
              </a:solidFill>
              <a:prstDash val="solid"/>
            </a:ln>
          </c:spPr>
          <c:marker>
            <c:symbol val="triangle"/>
            <c:size val="5"/>
            <c:spPr>
              <a:solidFill>
                <a:schemeClr val="bg1">
                  <a:lumMod val="50000"/>
                </a:schemeClr>
              </a:solidFill>
              <a:ln>
                <a:solidFill>
                  <a:schemeClr val="bg1">
                    <a:lumMod val="50000"/>
                  </a:schemeClr>
                </a:solidFill>
              </a:ln>
            </c:spPr>
          </c:marker>
          <c:dLbls>
            <c:dLbl>
              <c:idx val="0"/>
              <c:delete val="1"/>
            </c:dLbl>
            <c:dLbl>
              <c:idx val="1"/>
              <c:delete val="1"/>
            </c:dLbl>
            <c:dLbl>
              <c:idx val="2"/>
              <c:delete val="1"/>
            </c:dLbl>
            <c:dLbl>
              <c:idx val="3"/>
              <c:delete val="1"/>
            </c:dLbl>
            <c:dLbl>
              <c:idx val="4"/>
              <c:layout>
                <c:manualLayout>
                  <c:x val="-1.3285485332032611E-2"/>
                  <c:y val="1.4345261512042627E-2"/>
                </c:manualLayout>
              </c:layout>
              <c:dLblPos val="r"/>
              <c:showLegendKey val="0"/>
              <c:showVal val="1"/>
              <c:showCatName val="0"/>
              <c:showSerName val="0"/>
              <c:showPercent val="0"/>
              <c:showBubbleSize val="0"/>
            </c:dLbl>
            <c:dLbl>
              <c:idx val="5"/>
              <c:delete val="1"/>
            </c:dLbl>
            <c:dLbl>
              <c:idx val="6"/>
              <c:delete val="1"/>
            </c:dLbl>
            <c:dLbl>
              <c:idx val="7"/>
              <c:delete val="1"/>
            </c:dLbl>
            <c:dLbl>
              <c:idx val="8"/>
              <c:delete val="1"/>
            </c:dLbl>
            <c:dLbl>
              <c:idx val="10"/>
              <c:delete val="1"/>
            </c:dLbl>
            <c:dLbl>
              <c:idx val="11"/>
              <c:delete val="1"/>
            </c:dLbl>
            <c:dLbl>
              <c:idx val="12"/>
              <c:delete val="1"/>
            </c:dLbl>
            <c:dLbl>
              <c:idx val="13"/>
              <c:delete val="1"/>
            </c:dLbl>
            <c:dLblPos val="b"/>
            <c:showLegendKey val="0"/>
            <c:showVal val="1"/>
            <c:showCatName val="0"/>
            <c:showSerName val="0"/>
            <c:showPercent val="0"/>
            <c:showBubbleSize val="0"/>
            <c:showLeaderLines val="0"/>
          </c:dLbls>
          <c:cat>
            <c:numRef>
              <c:f>Sheet1!$B$1:$P$1</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Sheet1!$B$5:$P$5</c:f>
              <c:numCache>
                <c:formatCode>0%</c:formatCode>
                <c:ptCount val="15"/>
                <c:pt idx="0">
                  <c:v>0</c:v>
                </c:pt>
                <c:pt idx="1">
                  <c:v>3.0999999999999917E-2</c:v>
                </c:pt>
                <c:pt idx="2">
                  <c:v>6.5022999999999831E-2</c:v>
                </c:pt>
                <c:pt idx="3">
                  <c:v>8.2063367999999803E-2</c:v>
                </c:pt>
                <c:pt idx="4">
                  <c:v>0.10586876209599971</c:v>
                </c:pt>
                <c:pt idx="5">
                  <c:v>0.13130374362420771</c:v>
                </c:pt>
                <c:pt idx="6">
                  <c:v>0.17089937465105498</c:v>
                </c:pt>
                <c:pt idx="7">
                  <c:v>0.21188085276384183</c:v>
                </c:pt>
                <c:pt idx="8">
                  <c:v>0.24338975493570181</c:v>
                </c:pt>
                <c:pt idx="9">
                  <c:v>0.29188195537819417</c:v>
                </c:pt>
                <c:pt idx="10">
                  <c:v>0.28283878169054688</c:v>
                </c:pt>
                <c:pt idx="11">
                  <c:v>0.31106123488773885</c:v>
                </c:pt>
                <c:pt idx="12">
                  <c:v>0.35301519440414664</c:v>
                </c:pt>
                <c:pt idx="13">
                  <c:v>0.38413454387544199</c:v>
                </c:pt>
                <c:pt idx="14">
                  <c:v>0.39936002385807168</c:v>
                </c:pt>
              </c:numCache>
            </c:numRef>
          </c:val>
          <c:smooth val="0"/>
        </c:ser>
        <c:dLbls>
          <c:showLegendKey val="0"/>
          <c:showVal val="1"/>
          <c:showCatName val="0"/>
          <c:showSerName val="0"/>
          <c:showPercent val="0"/>
          <c:showBubbleSize val="0"/>
        </c:dLbls>
        <c:marker val="1"/>
        <c:smooth val="0"/>
        <c:axId val="113025792"/>
        <c:axId val="113027328"/>
      </c:lineChart>
      <c:catAx>
        <c:axId val="113025792"/>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b="1"/>
            </a:pPr>
            <a:endParaRPr lang="en-US"/>
          </a:p>
        </c:txPr>
        <c:crossAx val="113027328"/>
        <c:crosses val="autoZero"/>
        <c:auto val="1"/>
        <c:lblAlgn val="ctr"/>
        <c:lblOffset val="100"/>
        <c:tickLblSkip val="1"/>
        <c:tickMarkSkip val="1"/>
        <c:noMultiLvlLbl val="0"/>
      </c:catAx>
      <c:valAx>
        <c:axId val="113027328"/>
        <c:scaling>
          <c:orientation val="minMax"/>
        </c:scaling>
        <c:delete val="0"/>
        <c:axPos val="l"/>
        <c:numFmt formatCode="0%" sourceLinked="0"/>
        <c:majorTickMark val="out"/>
        <c:minorTickMark val="none"/>
        <c:tickLblPos val="nextTo"/>
        <c:spPr>
          <a:ln w="3048">
            <a:solidFill>
              <a:schemeClr val="tx1"/>
            </a:solidFill>
            <a:prstDash val="solid"/>
          </a:ln>
        </c:spPr>
        <c:txPr>
          <a:bodyPr rot="0" vert="horz"/>
          <a:lstStyle/>
          <a:p>
            <a:pPr>
              <a:defRPr/>
            </a:pPr>
            <a:endParaRPr lang="en-US"/>
          </a:p>
        </c:txPr>
        <c:crossAx val="113025792"/>
        <c:crosses val="autoZero"/>
        <c:crossBetween val="between"/>
      </c:valAx>
      <c:spPr>
        <a:noFill/>
        <a:ln w="25400">
          <a:noFill/>
        </a:ln>
      </c:spPr>
    </c:plotArea>
    <c:legend>
      <c:legendPos val="b"/>
      <c:layout>
        <c:manualLayout>
          <c:xMode val="edge"/>
          <c:yMode val="edge"/>
          <c:x val="0.11479025851857018"/>
          <c:y val="4.3179316127150764E-2"/>
          <c:w val="0.38862030520521218"/>
          <c:h val="0.19405365995917176"/>
        </c:manualLayout>
      </c:layout>
      <c:overlay val="0"/>
      <c:spPr>
        <a:noFill/>
        <a:ln w="9525">
          <a:noFill/>
          <a:prstDash val="solid"/>
        </a:ln>
      </c:spPr>
      <c:txPr>
        <a:bodyPr/>
        <a:lstStyle/>
        <a:p>
          <a:pPr>
            <a:defRPr sz="1200" b="1"/>
          </a:pPr>
          <a:endParaRPr lang="en-US"/>
        </a:p>
      </c:txPr>
    </c:legend>
    <c:plotVisOnly val="1"/>
    <c:dispBlanksAs val="gap"/>
    <c:showDLblsOverMax val="0"/>
  </c:chart>
  <c:spPr>
    <a:noFill/>
    <a:ln>
      <a:noFill/>
    </a:ln>
  </c:spPr>
  <c:txPr>
    <a:bodyPr/>
    <a:lstStyle/>
    <a:p>
      <a:pPr>
        <a:defRPr sz="1152" b="0" i="0" u="none" strike="noStrike" baseline="0">
          <a:solidFill>
            <a:schemeClr val="tx1"/>
          </a:solidFill>
          <a:latin typeface="+mj-lt"/>
          <a:ea typeface="Tahoma"/>
          <a:cs typeface="Tahoma"/>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6.7902692718965679E-2"/>
          <c:y val="3.7247196373180635E-2"/>
          <c:w val="0.91512199863905896"/>
          <c:h val="0.87657933667382482"/>
        </c:manualLayout>
      </c:layout>
      <c:lineChart>
        <c:grouping val="standard"/>
        <c:varyColors val="0"/>
        <c:ser>
          <c:idx val="0"/>
          <c:order val="0"/>
          <c:tx>
            <c:strRef>
              <c:f>Sheet1!$A$2</c:f>
              <c:strCache>
                <c:ptCount val="1"/>
              </c:strCache>
            </c:strRef>
          </c:tx>
          <c:dLbls>
            <c:dLbl>
              <c:idx val="3"/>
              <c:tx>
                <c:rich>
                  <a:bodyPr/>
                  <a:lstStyle/>
                  <a:p>
                    <a:r>
                      <a:rPr lang="en-US" sz="1200" dirty="0" smtClean="0"/>
                      <a:t>62%</a:t>
                    </a:r>
                    <a:endParaRPr lang="en-US" dirty="0"/>
                  </a:p>
                </c:rich>
              </c:tx>
              <c:dLblPos val="t"/>
              <c:showLegendKey val="0"/>
              <c:showVal val="1"/>
              <c:showCatName val="0"/>
              <c:showSerName val="0"/>
              <c:showPercent val="0"/>
              <c:showBubbleSize val="0"/>
            </c:dLbl>
            <c:dLbl>
              <c:idx val="4"/>
              <c:tx>
                <c:rich>
                  <a:bodyPr/>
                  <a:lstStyle/>
                  <a:p>
                    <a:r>
                      <a:rPr lang="en-US" sz="1200"/>
                      <a:t>69</a:t>
                    </a:r>
                    <a:r>
                      <a:rPr lang="en-US" sz="1200" smtClean="0"/>
                      <a:t>%*</a:t>
                    </a:r>
                    <a:endParaRPr lang="en-US"/>
                  </a:p>
                </c:rich>
              </c:tx>
              <c:dLblPos val="t"/>
              <c:showLegendKey val="0"/>
              <c:showVal val="1"/>
              <c:showCatName val="0"/>
              <c:showSerName val="0"/>
              <c:showPercent val="0"/>
              <c:showBubbleSize val="0"/>
            </c:dLbl>
            <c:dLbl>
              <c:idx val="7"/>
              <c:tx>
                <c:rich>
                  <a:bodyPr/>
                  <a:lstStyle/>
                  <a:p>
                    <a:r>
                      <a:rPr lang="en-US"/>
                      <a:t>78</a:t>
                    </a:r>
                    <a:r>
                      <a:rPr lang="en-US" smtClean="0"/>
                      <a:t>%*</a:t>
                    </a:r>
                    <a:endParaRPr lang="en-US"/>
                  </a:p>
                </c:rich>
              </c:tx>
              <c:dLblPos val="t"/>
              <c:showLegendKey val="0"/>
              <c:showVal val="1"/>
              <c:showCatName val="0"/>
              <c:showSerName val="0"/>
              <c:showPercent val="0"/>
              <c:showBubbleSize val="0"/>
            </c:dLbl>
            <c:txPr>
              <a:bodyPr/>
              <a:lstStyle/>
              <a:p>
                <a:pPr>
                  <a:defRPr sz="1200" b="1"/>
                </a:pPr>
                <a:endParaRPr lang="en-US"/>
              </a:p>
            </c:txPr>
            <c:dLblPos val="t"/>
            <c:showLegendKey val="0"/>
            <c:showVal val="1"/>
            <c:showCatName val="0"/>
            <c:showSerName val="0"/>
            <c:showPercent val="0"/>
            <c:showBubbleSize val="0"/>
            <c:showLeaderLines val="0"/>
          </c:dLbls>
          <c:cat>
            <c:strRef>
              <c:f>Sheet1!$B$1:$I$1</c:f>
              <c:strCache>
                <c:ptCount val="8"/>
                <c:pt idx="0">
                  <c:v>2006</c:v>
                </c:pt>
                <c:pt idx="1">
                  <c:v>2007</c:v>
                </c:pt>
                <c:pt idx="2">
                  <c:v>2008</c:v>
                </c:pt>
                <c:pt idx="3">
                  <c:v>2009</c:v>
                </c:pt>
                <c:pt idx="4">
                  <c:v>2010</c:v>
                </c:pt>
                <c:pt idx="5">
                  <c:v>2011</c:v>
                </c:pt>
                <c:pt idx="6">
                  <c:v>2012</c:v>
                </c:pt>
                <c:pt idx="7">
                  <c:v>2013</c:v>
                </c:pt>
              </c:strCache>
            </c:strRef>
          </c:cat>
          <c:val>
            <c:numRef>
              <c:f>Sheet1!$B$2:$I$2</c:f>
              <c:numCache>
                <c:formatCode>0%</c:formatCode>
                <c:ptCount val="8"/>
                <c:pt idx="0">
                  <c:v>0.52</c:v>
                </c:pt>
                <c:pt idx="1">
                  <c:v>0.56000000000000005</c:v>
                </c:pt>
                <c:pt idx="2">
                  <c:v>0.56999999999999995</c:v>
                </c:pt>
                <c:pt idx="3">
                  <c:v>0.62</c:v>
                </c:pt>
                <c:pt idx="4">
                  <c:v>0.69</c:v>
                </c:pt>
                <c:pt idx="5">
                  <c:v>0.74</c:v>
                </c:pt>
                <c:pt idx="6">
                  <c:v>0.72</c:v>
                </c:pt>
                <c:pt idx="7">
                  <c:v>0.78</c:v>
                </c:pt>
              </c:numCache>
            </c:numRef>
          </c:val>
          <c:smooth val="0"/>
        </c:ser>
        <c:dLbls>
          <c:showLegendKey val="0"/>
          <c:showVal val="0"/>
          <c:showCatName val="0"/>
          <c:showSerName val="0"/>
          <c:showPercent val="0"/>
          <c:showBubbleSize val="0"/>
        </c:dLbls>
        <c:marker val="1"/>
        <c:smooth val="0"/>
        <c:axId val="156981120"/>
        <c:axId val="156982656"/>
      </c:lineChart>
      <c:catAx>
        <c:axId val="156981120"/>
        <c:scaling>
          <c:orientation val="minMax"/>
        </c:scaling>
        <c:delete val="0"/>
        <c:axPos val="b"/>
        <c:majorTickMark val="out"/>
        <c:minorTickMark val="none"/>
        <c:tickLblPos val="nextTo"/>
        <c:txPr>
          <a:bodyPr/>
          <a:lstStyle/>
          <a:p>
            <a:pPr>
              <a:defRPr sz="1200" b="1"/>
            </a:pPr>
            <a:endParaRPr lang="en-US"/>
          </a:p>
        </c:txPr>
        <c:crossAx val="156982656"/>
        <c:crosses val="autoZero"/>
        <c:auto val="1"/>
        <c:lblAlgn val="ctr"/>
        <c:lblOffset val="100"/>
        <c:noMultiLvlLbl val="0"/>
      </c:catAx>
      <c:valAx>
        <c:axId val="156982656"/>
        <c:scaling>
          <c:orientation val="minMax"/>
          <c:max val="1"/>
          <c:min val="0.2"/>
        </c:scaling>
        <c:delete val="0"/>
        <c:axPos val="l"/>
        <c:numFmt formatCode="0%" sourceLinked="1"/>
        <c:majorTickMark val="out"/>
        <c:minorTickMark val="none"/>
        <c:tickLblPos val="nextTo"/>
        <c:txPr>
          <a:bodyPr/>
          <a:lstStyle/>
          <a:p>
            <a:pPr>
              <a:defRPr sz="1100" b="1"/>
            </a:pPr>
            <a:endParaRPr lang="en-US"/>
          </a:p>
        </c:txPr>
        <c:crossAx val="1569811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9556997942824701E-2"/>
          <c:y val="4.6307832574386712E-2"/>
          <c:w val="0.89118062944834608"/>
          <c:h val="0.84498264963018355"/>
        </c:manualLayout>
      </c:layout>
      <c:lineChart>
        <c:grouping val="standard"/>
        <c:varyColors val="0"/>
        <c:ser>
          <c:idx val="1"/>
          <c:order val="0"/>
          <c:tx>
            <c:strRef>
              <c:f>Sheet1!$A$2</c:f>
              <c:strCache>
                <c:ptCount val="1"/>
                <c:pt idx="0">
                  <c:v>All Small Firms</c:v>
                </c:pt>
              </c:strCache>
            </c:strRef>
          </c:tx>
          <c:spPr>
            <a:ln w="28575">
              <a:solidFill>
                <a:schemeClr val="accent1"/>
              </a:solidFill>
              <a:prstDash val="solid"/>
            </a:ln>
          </c:spPr>
          <c:marker>
            <c:symbol val="circle"/>
            <c:size val="5"/>
            <c:spPr>
              <a:solidFill>
                <a:schemeClr val="accent1"/>
              </a:solidFill>
              <a:ln>
                <a:solidFill>
                  <a:schemeClr val="accent1"/>
                </a:solidFill>
              </a:ln>
            </c:spPr>
          </c:marker>
          <c:dLbls>
            <c:dLbl>
              <c:idx val="2"/>
              <c:tx>
                <c:rich>
                  <a:bodyPr/>
                  <a:lstStyle/>
                  <a:p>
                    <a:r>
                      <a:rPr lang="en-US" sz="1200" b="0" i="0" u="none" strike="noStrike" kern="1200" baseline="0">
                        <a:solidFill>
                          <a:srgbClr val="000000"/>
                        </a:solidFill>
                        <a:latin typeface="+mn-lt"/>
                        <a:ea typeface="Arial"/>
                        <a:cs typeface="Arial"/>
                      </a:rPr>
                      <a:t> $1,124*</a:t>
                    </a:r>
                    <a:endParaRPr lang="en-US"/>
                  </a:p>
                </c:rich>
              </c:tx>
              <c:dLblPos val="t"/>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n-lt"/>
                    <a:ea typeface="Arial"/>
                    <a:cs typeface="Arial"/>
                  </a:defRPr>
                </a:pPr>
                <a:endParaRPr lang="en-US"/>
              </a:p>
            </c:txPr>
            <c:dLblPos val="t"/>
            <c:showLegendKey val="0"/>
            <c:showVal val="1"/>
            <c:showCatName val="0"/>
            <c:showSerName val="0"/>
            <c:showPercent val="0"/>
            <c:showBubbleSize val="0"/>
            <c:showLeaderLines val="0"/>
          </c:dLbls>
          <c:cat>
            <c:numRef>
              <c:f>Sheet1!$B$1:$I$1</c:f>
              <c:numCache>
                <c:formatCode>General</c:formatCode>
                <c:ptCount val="8"/>
                <c:pt idx="0">
                  <c:v>2006</c:v>
                </c:pt>
                <c:pt idx="1">
                  <c:v>2007</c:v>
                </c:pt>
                <c:pt idx="2">
                  <c:v>2008</c:v>
                </c:pt>
                <c:pt idx="3">
                  <c:v>2009</c:v>
                </c:pt>
                <c:pt idx="4">
                  <c:v>2010</c:v>
                </c:pt>
                <c:pt idx="5">
                  <c:v>2011</c:v>
                </c:pt>
                <c:pt idx="6">
                  <c:v>2012</c:v>
                </c:pt>
                <c:pt idx="7">
                  <c:v>2013</c:v>
                </c:pt>
              </c:numCache>
            </c:numRef>
          </c:cat>
          <c:val>
            <c:numRef>
              <c:f>Sheet1!$B$2:$I$2</c:f>
              <c:numCache>
                <c:formatCode>_("$"* #,##0_);_("$"* \(#,##0\);_("$"* "-"??_);_(@_)</c:formatCode>
                <c:ptCount val="8"/>
                <c:pt idx="0">
                  <c:v>775</c:v>
                </c:pt>
                <c:pt idx="1">
                  <c:v>852</c:v>
                </c:pt>
                <c:pt idx="2">
                  <c:v>1124</c:v>
                </c:pt>
                <c:pt idx="3">
                  <c:v>1254</c:v>
                </c:pt>
                <c:pt idx="4">
                  <c:v>1391</c:v>
                </c:pt>
                <c:pt idx="5">
                  <c:v>1537</c:v>
                </c:pt>
                <c:pt idx="6">
                  <c:v>1596</c:v>
                </c:pt>
                <c:pt idx="7">
                  <c:v>1715</c:v>
                </c:pt>
              </c:numCache>
            </c:numRef>
          </c:val>
          <c:smooth val="0"/>
        </c:ser>
        <c:ser>
          <c:idx val="0"/>
          <c:order val="1"/>
          <c:tx>
            <c:strRef>
              <c:f>Sheet1!$A$3</c:f>
              <c:strCache>
                <c:ptCount val="1"/>
                <c:pt idx="0">
                  <c:v>All Large Firms</c:v>
                </c:pt>
              </c:strCache>
            </c:strRef>
          </c:tx>
          <c:spPr>
            <a:ln w="28575">
              <a:solidFill>
                <a:schemeClr val="accent3"/>
              </a:solidFill>
              <a:prstDash val="solid"/>
            </a:ln>
          </c:spPr>
          <c:marker>
            <c:symbol val="circle"/>
            <c:size val="5"/>
            <c:spPr>
              <a:solidFill>
                <a:schemeClr val="accent3"/>
              </a:solidFill>
              <a:ln>
                <a:solidFill>
                  <a:schemeClr val="accent3"/>
                </a:solidFill>
              </a:ln>
            </c:spPr>
          </c:marker>
          <c:dLbls>
            <c:dLbl>
              <c:idx val="3"/>
              <c:tx>
                <c:rich>
                  <a:bodyPr/>
                  <a:lstStyle/>
                  <a:p>
                    <a:r>
                      <a:rPr lang="en-US" sz="1200" b="0" i="0" u="none" strike="noStrike" kern="1200" baseline="0">
                        <a:solidFill>
                          <a:srgbClr val="000000"/>
                        </a:solidFill>
                        <a:latin typeface="+mn-lt"/>
                        <a:ea typeface="Arial"/>
                        <a:cs typeface="Arial"/>
                      </a:rPr>
                      <a:t> $640* </a:t>
                    </a:r>
                    <a:endParaRPr lang="en-US"/>
                  </a:p>
                </c:rich>
              </c:tx>
              <c:dLblPos val="b"/>
              <c:showLegendKey val="0"/>
              <c:showVal val="1"/>
              <c:showCatName val="0"/>
              <c:showSerName val="0"/>
              <c:showPercent val="0"/>
              <c:showBubbleSize val="0"/>
            </c:dLbl>
            <c:dLbl>
              <c:idx val="6"/>
              <c:tx>
                <c:rich>
                  <a:bodyPr/>
                  <a:lstStyle/>
                  <a:p>
                    <a:r>
                      <a:rPr lang="en-US" sz="1200" b="0" i="0" u="none" strike="noStrike" kern="1200" baseline="0">
                        <a:solidFill>
                          <a:srgbClr val="000000"/>
                        </a:solidFill>
                        <a:latin typeface="+mn-lt"/>
                        <a:ea typeface="Arial"/>
                        <a:cs typeface="Arial"/>
                      </a:rPr>
                      <a:t> $875* </a:t>
                    </a:r>
                    <a:endParaRPr lang="en-US" dirty="0"/>
                  </a:p>
                </c:rich>
              </c:tx>
              <c:dLblPos val="b"/>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n-lt"/>
                    <a:ea typeface="Arial"/>
                    <a:cs typeface="Arial"/>
                  </a:defRPr>
                </a:pPr>
                <a:endParaRPr lang="en-US"/>
              </a:p>
            </c:txPr>
            <c:dLblPos val="b"/>
            <c:showLegendKey val="0"/>
            <c:showVal val="1"/>
            <c:showCatName val="0"/>
            <c:showSerName val="0"/>
            <c:showPercent val="0"/>
            <c:showBubbleSize val="0"/>
            <c:showLeaderLines val="0"/>
          </c:dLbls>
          <c:cat>
            <c:numRef>
              <c:f>Sheet1!$B$1:$I$1</c:f>
              <c:numCache>
                <c:formatCode>General</c:formatCode>
                <c:ptCount val="8"/>
                <c:pt idx="0">
                  <c:v>2006</c:v>
                </c:pt>
                <c:pt idx="1">
                  <c:v>2007</c:v>
                </c:pt>
                <c:pt idx="2">
                  <c:v>2008</c:v>
                </c:pt>
                <c:pt idx="3">
                  <c:v>2009</c:v>
                </c:pt>
                <c:pt idx="4">
                  <c:v>2010</c:v>
                </c:pt>
                <c:pt idx="5">
                  <c:v>2011</c:v>
                </c:pt>
                <c:pt idx="6">
                  <c:v>2012</c:v>
                </c:pt>
                <c:pt idx="7">
                  <c:v>2013</c:v>
                </c:pt>
              </c:numCache>
            </c:numRef>
          </c:cat>
          <c:val>
            <c:numRef>
              <c:f>Sheet1!$B$3:$I$3</c:f>
              <c:numCache>
                <c:formatCode>_("$"* #,##0_);_("$"* \(#,##0\);_("$"* "-"??_);_(@_)</c:formatCode>
                <c:ptCount val="8"/>
                <c:pt idx="0">
                  <c:v>496</c:v>
                </c:pt>
                <c:pt idx="1">
                  <c:v>519</c:v>
                </c:pt>
                <c:pt idx="2">
                  <c:v>553</c:v>
                </c:pt>
                <c:pt idx="3">
                  <c:v>640</c:v>
                </c:pt>
                <c:pt idx="4">
                  <c:v>686</c:v>
                </c:pt>
                <c:pt idx="5">
                  <c:v>757</c:v>
                </c:pt>
                <c:pt idx="6">
                  <c:v>875</c:v>
                </c:pt>
                <c:pt idx="7">
                  <c:v>884</c:v>
                </c:pt>
              </c:numCache>
            </c:numRef>
          </c:val>
          <c:smooth val="0"/>
        </c:ser>
        <c:ser>
          <c:idx val="2"/>
          <c:order val="2"/>
          <c:tx>
            <c:strRef>
              <c:f>Sheet1!$A$4</c:f>
              <c:strCache>
                <c:ptCount val="1"/>
                <c:pt idx="0">
                  <c:v>All Firms</c:v>
                </c:pt>
              </c:strCache>
            </c:strRef>
          </c:tx>
          <c:spPr>
            <a:ln>
              <a:solidFill>
                <a:schemeClr val="tx2"/>
              </a:solidFill>
            </a:ln>
          </c:spPr>
          <c:marker>
            <c:symbol val="circle"/>
            <c:size val="5"/>
            <c:spPr>
              <a:solidFill>
                <a:schemeClr val="tx2"/>
              </a:solidFill>
              <a:ln>
                <a:solidFill>
                  <a:schemeClr val="tx2"/>
                </a:solidFill>
              </a:ln>
            </c:spPr>
          </c:marker>
          <c:dLbls>
            <c:dLbl>
              <c:idx val="2"/>
              <c:tx>
                <c:rich>
                  <a:bodyPr/>
                  <a:lstStyle/>
                  <a:p>
                    <a:r>
                      <a:rPr lang="en-US" sz="1200" b="0"/>
                      <a:t> $</a:t>
                    </a:r>
                    <a:r>
                      <a:rPr lang="en-US" sz="1200" b="0" smtClean="0"/>
                      <a:t>735* </a:t>
                    </a:r>
                    <a:endParaRPr lang="en-US"/>
                  </a:p>
                </c:rich>
              </c:tx>
              <c:dLblPos val="t"/>
              <c:showLegendKey val="0"/>
              <c:showVal val="1"/>
              <c:showCatName val="0"/>
              <c:showSerName val="0"/>
              <c:showPercent val="0"/>
              <c:showBubbleSize val="0"/>
            </c:dLbl>
            <c:dLbl>
              <c:idx val="3"/>
              <c:tx>
                <c:rich>
                  <a:bodyPr/>
                  <a:lstStyle/>
                  <a:p>
                    <a:r>
                      <a:rPr lang="en-US" sz="1200" b="0"/>
                      <a:t> $</a:t>
                    </a:r>
                    <a:r>
                      <a:rPr lang="en-US" sz="1200" b="0" smtClean="0"/>
                      <a:t>826* </a:t>
                    </a:r>
                    <a:endParaRPr lang="en-US"/>
                  </a:p>
                </c:rich>
              </c:tx>
              <c:dLblPos val="t"/>
              <c:showLegendKey val="0"/>
              <c:showVal val="1"/>
              <c:showCatName val="0"/>
              <c:showSerName val="0"/>
              <c:showPercent val="0"/>
              <c:showBubbleSize val="0"/>
            </c:dLbl>
            <c:dLbl>
              <c:idx val="4"/>
              <c:tx>
                <c:rich>
                  <a:bodyPr/>
                  <a:lstStyle/>
                  <a:p>
                    <a:r>
                      <a:rPr lang="en-US" sz="1200" b="0"/>
                      <a:t> $</a:t>
                    </a:r>
                    <a:r>
                      <a:rPr lang="en-US" sz="1200" b="0" smtClean="0"/>
                      <a:t>917* </a:t>
                    </a:r>
                    <a:endParaRPr lang="en-US"/>
                  </a:p>
                </c:rich>
              </c:tx>
              <c:dLblPos val="t"/>
              <c:showLegendKey val="0"/>
              <c:showVal val="1"/>
              <c:showCatName val="0"/>
              <c:showSerName val="0"/>
              <c:showPercent val="0"/>
              <c:showBubbleSize val="0"/>
            </c:dLbl>
            <c:dLbl>
              <c:idx val="6"/>
              <c:tx>
                <c:rich>
                  <a:bodyPr/>
                  <a:lstStyle/>
                  <a:p>
                    <a:r>
                      <a:rPr lang="en-US" sz="1200" b="0"/>
                      <a:t> $</a:t>
                    </a:r>
                    <a:r>
                      <a:rPr lang="en-US" sz="1200" b="0" smtClean="0"/>
                      <a:t>1,097* </a:t>
                    </a:r>
                    <a:endParaRPr lang="en-US"/>
                  </a:p>
                </c:rich>
              </c:tx>
              <c:dLblPos val="t"/>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n-lt"/>
                    <a:ea typeface="Arial"/>
                    <a:cs typeface="Arial"/>
                  </a:defRPr>
                </a:pPr>
                <a:endParaRPr lang="en-US"/>
              </a:p>
            </c:txPr>
            <c:dLblPos val="t"/>
            <c:showLegendKey val="0"/>
            <c:showVal val="1"/>
            <c:showCatName val="0"/>
            <c:showSerName val="0"/>
            <c:showPercent val="0"/>
            <c:showBubbleSize val="0"/>
            <c:showLeaderLines val="0"/>
          </c:dLbls>
          <c:cat>
            <c:numRef>
              <c:f>Sheet1!$B$1:$I$1</c:f>
              <c:numCache>
                <c:formatCode>General</c:formatCode>
                <c:ptCount val="8"/>
                <c:pt idx="0">
                  <c:v>2006</c:v>
                </c:pt>
                <c:pt idx="1">
                  <c:v>2007</c:v>
                </c:pt>
                <c:pt idx="2">
                  <c:v>2008</c:v>
                </c:pt>
                <c:pt idx="3">
                  <c:v>2009</c:v>
                </c:pt>
                <c:pt idx="4">
                  <c:v>2010</c:v>
                </c:pt>
                <c:pt idx="5">
                  <c:v>2011</c:v>
                </c:pt>
                <c:pt idx="6">
                  <c:v>2012</c:v>
                </c:pt>
                <c:pt idx="7">
                  <c:v>2013</c:v>
                </c:pt>
              </c:numCache>
            </c:numRef>
          </c:cat>
          <c:val>
            <c:numRef>
              <c:f>Sheet1!$B$4:$I$4</c:f>
              <c:numCache>
                <c:formatCode>_("$"* #,##0_);_("$"* \(#,##0\);_("$"* "-"??_);_(@_)</c:formatCode>
                <c:ptCount val="8"/>
                <c:pt idx="0">
                  <c:v>584</c:v>
                </c:pt>
                <c:pt idx="1">
                  <c:v>616</c:v>
                </c:pt>
                <c:pt idx="2">
                  <c:v>735</c:v>
                </c:pt>
                <c:pt idx="3">
                  <c:v>826</c:v>
                </c:pt>
                <c:pt idx="4">
                  <c:v>917</c:v>
                </c:pt>
                <c:pt idx="5">
                  <c:v>991</c:v>
                </c:pt>
                <c:pt idx="6">
                  <c:v>1097</c:v>
                </c:pt>
                <c:pt idx="7">
                  <c:v>1135</c:v>
                </c:pt>
              </c:numCache>
            </c:numRef>
          </c:val>
          <c:smooth val="0"/>
        </c:ser>
        <c:dLbls>
          <c:showLegendKey val="0"/>
          <c:showVal val="0"/>
          <c:showCatName val="0"/>
          <c:showSerName val="0"/>
          <c:showPercent val="0"/>
          <c:showBubbleSize val="0"/>
        </c:dLbls>
        <c:marker val="1"/>
        <c:smooth val="0"/>
        <c:axId val="47541632"/>
        <c:axId val="48497792"/>
      </c:lineChart>
      <c:catAx>
        <c:axId val="47541632"/>
        <c:scaling>
          <c:orientation val="minMax"/>
        </c:scaling>
        <c:delete val="0"/>
        <c:axPos val="b"/>
        <c:numFmt formatCode="General" sourceLinked="1"/>
        <c:majorTickMark val="out"/>
        <c:minorTickMark val="none"/>
        <c:tickLblPos val="nextTo"/>
        <c:spPr>
          <a:ln w="3845">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48497792"/>
        <c:crosses val="autoZero"/>
        <c:auto val="1"/>
        <c:lblAlgn val="ctr"/>
        <c:lblOffset val="100"/>
        <c:tickLblSkip val="1"/>
        <c:tickMarkSkip val="1"/>
        <c:noMultiLvlLbl val="0"/>
      </c:catAx>
      <c:valAx>
        <c:axId val="48497792"/>
        <c:scaling>
          <c:orientation val="minMax"/>
        </c:scaling>
        <c:delete val="0"/>
        <c:axPos val="l"/>
        <c:numFmt formatCode="&quot;$&quot;#,##0" sourceLinked="0"/>
        <c:majorTickMark val="out"/>
        <c:minorTickMark val="none"/>
        <c:tickLblPos val="nextTo"/>
        <c:spPr>
          <a:ln w="3845">
            <a:solidFill>
              <a:schemeClr val="tx1"/>
            </a:solidFill>
            <a:prstDash val="solid"/>
          </a:ln>
        </c:spPr>
        <c:txPr>
          <a:bodyPr rot="0" vert="horz"/>
          <a:lstStyle/>
          <a:p>
            <a:pPr>
              <a:defRPr sz="1200" b="0" i="0" u="none" strike="noStrike" baseline="0">
                <a:solidFill>
                  <a:schemeClr val="tx1"/>
                </a:solidFill>
                <a:latin typeface="+mj-lt"/>
                <a:ea typeface="Tahoma"/>
                <a:cs typeface="Tahoma"/>
              </a:defRPr>
            </a:pPr>
            <a:endParaRPr lang="en-US"/>
          </a:p>
        </c:txPr>
        <c:crossAx val="47541632"/>
        <c:crosses val="autoZero"/>
        <c:crossBetween val="between"/>
      </c:valAx>
      <c:spPr>
        <a:noFill/>
        <a:ln w="25403">
          <a:noFill/>
        </a:ln>
      </c:spPr>
    </c:plotArea>
    <c:legend>
      <c:legendPos val="r"/>
      <c:layout>
        <c:manualLayout>
          <c:xMode val="edge"/>
          <c:yMode val="edge"/>
          <c:x val="0.14167742545695303"/>
          <c:y val="5.0599235656823255E-2"/>
          <c:w val="0.1687014967723629"/>
          <c:h val="0.1515713842450703"/>
        </c:manualLayout>
      </c:layout>
      <c:overlay val="0"/>
      <c:spPr>
        <a:noFill/>
        <a:ln w="3845">
          <a:noFill/>
          <a:prstDash val="solid"/>
        </a:ln>
      </c:spPr>
      <c:txPr>
        <a:bodyPr/>
        <a:lstStyle/>
        <a:p>
          <a:pPr>
            <a:defRPr sz="1200" b="1" i="0" u="none" strike="noStrike" baseline="0">
              <a:solidFill>
                <a:schemeClr val="tx1"/>
              </a:solidFill>
              <a:latin typeface="+mj-lt"/>
              <a:ea typeface="Tahoma"/>
              <a:cs typeface="Tahoma"/>
            </a:defRPr>
          </a:pPr>
          <a:endParaRPr lang="en-US"/>
        </a:p>
      </c:txPr>
    </c:legend>
    <c:plotVisOnly val="1"/>
    <c:dispBlanksAs val="gap"/>
    <c:showDLblsOverMax val="0"/>
  </c:chart>
  <c:spPr>
    <a:noFill/>
    <a:ln>
      <a:noFill/>
    </a:ln>
  </c:spPr>
  <c:txPr>
    <a:bodyPr/>
    <a:lstStyle/>
    <a:p>
      <a:pPr>
        <a:defRPr sz="2119" b="1" i="0" u="none" strike="noStrike" baseline="0">
          <a:solidFill>
            <a:schemeClr val="tx1"/>
          </a:solidFill>
          <a:latin typeface="Arial"/>
          <a:ea typeface="Arial"/>
          <a:cs typeface="Aria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054465197520057E-2"/>
          <c:y val="0.1009114769744691"/>
          <c:w val="0.924353755922253"/>
          <c:h val="0.79546041119860023"/>
        </c:manualLayout>
      </c:layout>
      <c:lineChart>
        <c:grouping val="standard"/>
        <c:varyColors val="0"/>
        <c:ser>
          <c:idx val="0"/>
          <c:order val="0"/>
          <c:tx>
            <c:strRef>
              <c:f>Sheet1!$A$2</c:f>
              <c:strCache>
                <c:ptCount val="1"/>
                <c:pt idx="0">
                  <c:v>All Small Firms (3-199 Workers)</c:v>
                </c:pt>
              </c:strCache>
            </c:strRef>
          </c:tx>
          <c:marker>
            <c:symbol val="circle"/>
            <c:size val="5"/>
          </c:marker>
          <c:dLbls>
            <c:dLbl>
              <c:idx val="7"/>
              <c:tx>
                <c:rich>
                  <a:bodyPr/>
                  <a:lstStyle/>
                  <a:p>
                    <a:r>
                      <a:rPr lang="en-US"/>
                      <a:t>58</a:t>
                    </a:r>
                    <a:r>
                      <a:rPr lang="en-US" smtClean="0"/>
                      <a:t>%*</a:t>
                    </a:r>
                    <a:endParaRPr lang="en-US"/>
                  </a:p>
                </c:rich>
              </c:tx>
              <c:dLblPos val="t"/>
              <c:showLegendKey val="0"/>
              <c:showVal val="1"/>
              <c:showCatName val="0"/>
              <c:showSerName val="0"/>
              <c:showPercent val="0"/>
              <c:showBubbleSize val="0"/>
            </c:dLbl>
            <c:txPr>
              <a:bodyPr/>
              <a:lstStyle/>
              <a:p>
                <a:pPr>
                  <a:defRPr sz="1200"/>
                </a:pPr>
                <a:endParaRPr lang="en-US"/>
              </a:p>
            </c:txPr>
            <c:dLblPos val="t"/>
            <c:showLegendKey val="0"/>
            <c:showVal val="1"/>
            <c:showCatName val="0"/>
            <c:showSerName val="0"/>
            <c:showPercent val="0"/>
            <c:showBubbleSize val="0"/>
            <c:showLeaderLines val="0"/>
          </c:dLbls>
          <c:cat>
            <c:strRef>
              <c:f>Sheet1!$B$1:$I$1</c:f>
              <c:strCache>
                <c:ptCount val="8"/>
                <c:pt idx="0">
                  <c:v>2006</c:v>
                </c:pt>
                <c:pt idx="1">
                  <c:v>2007</c:v>
                </c:pt>
                <c:pt idx="2">
                  <c:v>2008</c:v>
                </c:pt>
                <c:pt idx="3">
                  <c:v>2009</c:v>
                </c:pt>
                <c:pt idx="4">
                  <c:v>2010</c:v>
                </c:pt>
                <c:pt idx="5">
                  <c:v>2011</c:v>
                </c:pt>
                <c:pt idx="6">
                  <c:v>2012</c:v>
                </c:pt>
                <c:pt idx="7">
                  <c:v>2013</c:v>
                </c:pt>
              </c:strCache>
            </c:strRef>
          </c:cat>
          <c:val>
            <c:numRef>
              <c:f>Sheet1!$B$2:$I$2</c:f>
              <c:numCache>
                <c:formatCode>0%"*"</c:formatCode>
                <c:ptCount val="8"/>
                <c:pt idx="0" formatCode="0%">
                  <c:v>0.16450000000000001</c:v>
                </c:pt>
                <c:pt idx="1">
                  <c:v>0.21</c:v>
                </c:pt>
                <c:pt idx="2">
                  <c:v>0.35</c:v>
                </c:pt>
                <c:pt idx="3" formatCode="0%">
                  <c:v>0.4</c:v>
                </c:pt>
                <c:pt idx="4" formatCode="0%">
                  <c:v>0.46</c:v>
                </c:pt>
                <c:pt idx="5" formatCode="0%">
                  <c:v>0.5</c:v>
                </c:pt>
                <c:pt idx="6" formatCode="0%">
                  <c:v>0.49</c:v>
                </c:pt>
                <c:pt idx="7" formatCode="0%">
                  <c:v>0.57999999999999996</c:v>
                </c:pt>
              </c:numCache>
            </c:numRef>
          </c:val>
          <c:smooth val="0"/>
        </c:ser>
        <c:ser>
          <c:idx val="1"/>
          <c:order val="1"/>
          <c:tx>
            <c:strRef>
              <c:f>Sheet1!$A$3</c:f>
              <c:strCache>
                <c:ptCount val="1"/>
                <c:pt idx="0">
                  <c:v>All Large Firms (200 or More Workers)</c:v>
                </c:pt>
              </c:strCache>
            </c:strRef>
          </c:tx>
          <c:marker>
            <c:symbol val="circle"/>
            <c:size val="5"/>
            <c:spPr>
              <a:solidFill>
                <a:schemeClr val="accent3"/>
              </a:solidFill>
            </c:spPr>
          </c:marker>
          <c:dLbls>
            <c:txPr>
              <a:bodyPr/>
              <a:lstStyle/>
              <a:p>
                <a:pPr>
                  <a:defRPr sz="1200"/>
                </a:pPr>
                <a:endParaRPr lang="en-US"/>
              </a:p>
            </c:txPr>
            <c:dLblPos val="b"/>
            <c:showLegendKey val="0"/>
            <c:showVal val="1"/>
            <c:showCatName val="0"/>
            <c:showSerName val="0"/>
            <c:showPercent val="0"/>
            <c:showBubbleSize val="0"/>
            <c:showLeaderLines val="0"/>
          </c:dLbls>
          <c:cat>
            <c:strRef>
              <c:f>Sheet1!$B$1:$I$1</c:f>
              <c:strCache>
                <c:ptCount val="8"/>
                <c:pt idx="0">
                  <c:v>2006</c:v>
                </c:pt>
                <c:pt idx="1">
                  <c:v>2007</c:v>
                </c:pt>
                <c:pt idx="2">
                  <c:v>2008</c:v>
                </c:pt>
                <c:pt idx="3">
                  <c:v>2009</c:v>
                </c:pt>
                <c:pt idx="4">
                  <c:v>2010</c:v>
                </c:pt>
                <c:pt idx="5">
                  <c:v>2011</c:v>
                </c:pt>
                <c:pt idx="6">
                  <c:v>2012</c:v>
                </c:pt>
                <c:pt idx="7">
                  <c:v>2013</c:v>
                </c:pt>
              </c:strCache>
            </c:strRef>
          </c:cat>
          <c:val>
            <c:numRef>
              <c:f>Sheet1!$B$3:$I$3</c:f>
              <c:numCache>
                <c:formatCode>0%</c:formatCode>
                <c:ptCount val="8"/>
                <c:pt idx="0">
                  <c:v>0.06</c:v>
                </c:pt>
                <c:pt idx="1">
                  <c:v>0.08</c:v>
                </c:pt>
                <c:pt idx="2">
                  <c:v>0.09</c:v>
                </c:pt>
                <c:pt idx="3" formatCode="0%&quot;*&quot;">
                  <c:v>0.13</c:v>
                </c:pt>
                <c:pt idx="4">
                  <c:v>0.17</c:v>
                </c:pt>
                <c:pt idx="5" formatCode="0%&quot;*&quot;">
                  <c:v>0.22</c:v>
                </c:pt>
                <c:pt idx="6">
                  <c:v>0.26</c:v>
                </c:pt>
                <c:pt idx="7">
                  <c:v>0.28000000000000003</c:v>
                </c:pt>
              </c:numCache>
            </c:numRef>
          </c:val>
          <c:smooth val="0"/>
        </c:ser>
        <c:ser>
          <c:idx val="2"/>
          <c:order val="2"/>
          <c:tx>
            <c:strRef>
              <c:f>Sheet1!$A$4</c:f>
              <c:strCache>
                <c:ptCount val="1"/>
                <c:pt idx="0">
                  <c:v>All Firms</c:v>
                </c:pt>
              </c:strCache>
            </c:strRef>
          </c:tx>
          <c:spPr>
            <a:ln>
              <a:solidFill>
                <a:schemeClr val="tx2"/>
              </a:solidFill>
            </a:ln>
          </c:spPr>
          <c:marker>
            <c:symbol val="circle"/>
            <c:size val="5"/>
            <c:spPr>
              <a:solidFill>
                <a:schemeClr val="tx2"/>
              </a:solidFill>
              <a:ln>
                <a:solidFill>
                  <a:schemeClr val="tx2"/>
                </a:solidFill>
              </a:ln>
            </c:spPr>
          </c:marker>
          <c:dLbls>
            <c:txPr>
              <a:bodyPr/>
              <a:lstStyle/>
              <a:p>
                <a:pPr>
                  <a:defRPr sz="1200"/>
                </a:pPr>
                <a:endParaRPr lang="en-US"/>
              </a:p>
            </c:txPr>
            <c:dLblPos val="t"/>
            <c:showLegendKey val="0"/>
            <c:showVal val="1"/>
            <c:showCatName val="0"/>
            <c:showSerName val="0"/>
            <c:showPercent val="0"/>
            <c:showBubbleSize val="0"/>
            <c:showLeaderLines val="0"/>
          </c:dLbls>
          <c:cat>
            <c:strRef>
              <c:f>Sheet1!$B$1:$I$1</c:f>
              <c:strCache>
                <c:ptCount val="8"/>
                <c:pt idx="0">
                  <c:v>2006</c:v>
                </c:pt>
                <c:pt idx="1">
                  <c:v>2007</c:v>
                </c:pt>
                <c:pt idx="2">
                  <c:v>2008</c:v>
                </c:pt>
                <c:pt idx="3">
                  <c:v>2009</c:v>
                </c:pt>
                <c:pt idx="4">
                  <c:v>2010</c:v>
                </c:pt>
                <c:pt idx="5">
                  <c:v>2011</c:v>
                </c:pt>
                <c:pt idx="6">
                  <c:v>2012</c:v>
                </c:pt>
                <c:pt idx="7">
                  <c:v>2013</c:v>
                </c:pt>
              </c:strCache>
            </c:strRef>
          </c:cat>
          <c:val>
            <c:numRef>
              <c:f>Sheet1!$B$4:$I$4</c:f>
              <c:numCache>
                <c:formatCode>0%"*"</c:formatCode>
                <c:ptCount val="8"/>
                <c:pt idx="0" formatCode="0%">
                  <c:v>0.10026400000000001</c:v>
                </c:pt>
                <c:pt idx="1">
                  <c:v>0.12</c:v>
                </c:pt>
                <c:pt idx="2">
                  <c:v>0.18</c:v>
                </c:pt>
                <c:pt idx="3">
                  <c:v>0.22</c:v>
                </c:pt>
                <c:pt idx="4">
                  <c:v>0.27</c:v>
                </c:pt>
                <c:pt idx="5" formatCode="0%">
                  <c:v>0.31</c:v>
                </c:pt>
                <c:pt idx="6" formatCode="0%">
                  <c:v>0.34</c:v>
                </c:pt>
                <c:pt idx="7" formatCode="0%">
                  <c:v>0.38</c:v>
                </c:pt>
              </c:numCache>
            </c:numRef>
          </c:val>
          <c:smooth val="0"/>
        </c:ser>
        <c:dLbls>
          <c:showLegendKey val="0"/>
          <c:showVal val="0"/>
          <c:showCatName val="0"/>
          <c:showSerName val="0"/>
          <c:showPercent val="0"/>
          <c:showBubbleSize val="0"/>
        </c:dLbls>
        <c:marker val="1"/>
        <c:smooth val="0"/>
        <c:axId val="48522752"/>
        <c:axId val="48524288"/>
      </c:lineChart>
      <c:catAx>
        <c:axId val="48522752"/>
        <c:scaling>
          <c:orientation val="minMax"/>
        </c:scaling>
        <c:delete val="0"/>
        <c:axPos val="b"/>
        <c:majorTickMark val="out"/>
        <c:minorTickMark val="none"/>
        <c:tickLblPos val="nextTo"/>
        <c:txPr>
          <a:bodyPr/>
          <a:lstStyle/>
          <a:p>
            <a:pPr>
              <a:defRPr sz="1200" b="1"/>
            </a:pPr>
            <a:endParaRPr lang="en-US"/>
          </a:p>
        </c:txPr>
        <c:crossAx val="48524288"/>
        <c:crosses val="autoZero"/>
        <c:auto val="1"/>
        <c:lblAlgn val="ctr"/>
        <c:lblOffset val="100"/>
        <c:noMultiLvlLbl val="0"/>
      </c:catAx>
      <c:valAx>
        <c:axId val="48524288"/>
        <c:scaling>
          <c:orientation val="minMax"/>
          <c:max val="0.60000000000000009"/>
        </c:scaling>
        <c:delete val="0"/>
        <c:axPos val="l"/>
        <c:numFmt formatCode="0%" sourceLinked="1"/>
        <c:majorTickMark val="out"/>
        <c:minorTickMark val="none"/>
        <c:tickLblPos val="nextTo"/>
        <c:txPr>
          <a:bodyPr/>
          <a:lstStyle/>
          <a:p>
            <a:pPr>
              <a:defRPr sz="1200"/>
            </a:pPr>
            <a:endParaRPr lang="en-US"/>
          </a:p>
        </c:txPr>
        <c:crossAx val="48522752"/>
        <c:crosses val="autoZero"/>
        <c:crossBetween val="between"/>
        <c:majorUnit val="0.1"/>
      </c:valAx>
    </c:plotArea>
    <c:legend>
      <c:legendPos val="t"/>
      <c:layout>
        <c:manualLayout>
          <c:xMode val="edge"/>
          <c:yMode val="edge"/>
          <c:x val="6.0403172429533268E-2"/>
          <c:y val="4.1666666666666664E-2"/>
          <c:w val="0.41726920004564644"/>
          <c:h val="0.18838856080489938"/>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957349081364831E-2"/>
          <c:y val="2.8384279475982592E-2"/>
          <c:w val="0.91877395013123364"/>
          <c:h val="0.88209606986899569"/>
        </c:manualLayout>
      </c:layout>
      <c:barChart>
        <c:barDir val="col"/>
        <c:grouping val="clustered"/>
        <c:varyColors val="0"/>
        <c:ser>
          <c:idx val="1"/>
          <c:order val="0"/>
          <c:tx>
            <c:strRef>
              <c:f>Sheet1!$B$2:$U$2</c:f>
              <c:strCache>
                <c:ptCount val="1"/>
                <c:pt idx="0">
                  <c:v>66% 46% 36% 40% 40% 40% 34% 37% 35% 36% 35% 32% 34% 32% 29% 28% 26% 26% 25% 28%</c:v>
                </c:pt>
              </c:strCache>
            </c:strRef>
          </c:tx>
          <c:spPr>
            <a:solidFill>
              <a:schemeClr val="accent2"/>
            </a:solidFill>
            <a:ln>
              <a:solidFill>
                <a:schemeClr val="accent1"/>
              </a:solidFill>
            </a:ln>
          </c:spPr>
          <c:invertIfNegative val="0"/>
          <c:dLbls>
            <c:txPr>
              <a:bodyPr/>
              <a:lstStyle/>
              <a:p>
                <a:pPr>
                  <a:defRPr sz="1200" b="0">
                    <a:latin typeface="+mj-lt"/>
                  </a:defRPr>
                </a:pPr>
                <a:endParaRPr lang="en-US"/>
              </a:p>
            </c:txPr>
            <c:showLegendKey val="0"/>
            <c:showVal val="1"/>
            <c:showCatName val="0"/>
            <c:showSerName val="0"/>
            <c:showPercent val="0"/>
            <c:showBubbleSize val="0"/>
            <c:showLeaderLines val="0"/>
          </c:dLbls>
          <c:cat>
            <c:numRef>
              <c:f>Sheet1!$B$1:$U$1</c:f>
              <c:numCache>
                <c:formatCode>General</c:formatCode>
                <c:ptCount val="20"/>
                <c:pt idx="0">
                  <c:v>1988</c:v>
                </c:pt>
                <c:pt idx="1">
                  <c:v>1991</c:v>
                </c:pt>
                <c:pt idx="2">
                  <c:v>1993</c:v>
                </c:pt>
                <c:pt idx="3">
                  <c:v>1995</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numCache>
            </c:numRef>
          </c:cat>
          <c:val>
            <c:numRef>
              <c:f>Sheet1!$B$2:$U$2</c:f>
              <c:numCache>
                <c:formatCode>0%</c:formatCode>
                <c:ptCount val="20"/>
                <c:pt idx="0">
                  <c:v>0.66</c:v>
                </c:pt>
                <c:pt idx="1">
                  <c:v>0.46</c:v>
                </c:pt>
                <c:pt idx="2">
                  <c:v>0.36</c:v>
                </c:pt>
                <c:pt idx="3">
                  <c:v>0.4</c:v>
                </c:pt>
                <c:pt idx="4">
                  <c:v>0.4</c:v>
                </c:pt>
                <c:pt idx="5">
                  <c:v>0.4</c:v>
                </c:pt>
                <c:pt idx="6">
                  <c:v>0.34</c:v>
                </c:pt>
                <c:pt idx="7">
                  <c:v>0.37</c:v>
                </c:pt>
                <c:pt idx="8">
                  <c:v>0.35</c:v>
                </c:pt>
                <c:pt idx="9">
                  <c:v>0.36</c:v>
                </c:pt>
                <c:pt idx="10">
                  <c:v>0.35</c:v>
                </c:pt>
                <c:pt idx="11">
                  <c:v>0.32</c:v>
                </c:pt>
                <c:pt idx="12">
                  <c:v>0.34</c:v>
                </c:pt>
                <c:pt idx="13">
                  <c:v>0.32</c:v>
                </c:pt>
                <c:pt idx="14">
                  <c:v>0.28999999999999998</c:v>
                </c:pt>
                <c:pt idx="15">
                  <c:v>0.28000000000000003</c:v>
                </c:pt>
                <c:pt idx="16">
                  <c:v>0.26</c:v>
                </c:pt>
                <c:pt idx="17">
                  <c:v>0.26</c:v>
                </c:pt>
                <c:pt idx="18">
                  <c:v>0.25</c:v>
                </c:pt>
                <c:pt idx="19">
                  <c:v>0.28000000000000003</c:v>
                </c:pt>
              </c:numCache>
            </c:numRef>
          </c:val>
        </c:ser>
        <c:dLbls>
          <c:showLegendKey val="0"/>
          <c:showVal val="0"/>
          <c:showCatName val="0"/>
          <c:showSerName val="0"/>
          <c:showPercent val="0"/>
          <c:showBubbleSize val="0"/>
        </c:dLbls>
        <c:gapWidth val="51"/>
        <c:overlap val="1"/>
        <c:axId val="112308992"/>
        <c:axId val="112310528"/>
      </c:barChart>
      <c:catAx>
        <c:axId val="112308992"/>
        <c:scaling>
          <c:orientation val="minMax"/>
        </c:scaling>
        <c:delete val="0"/>
        <c:axPos val="b"/>
        <c:numFmt formatCode="General" sourceLinked="1"/>
        <c:majorTickMark val="out"/>
        <c:minorTickMark val="none"/>
        <c:tickLblPos val="nextTo"/>
        <c:spPr>
          <a:ln w="2978">
            <a:solidFill>
              <a:schemeClr val="tx1"/>
            </a:solidFill>
            <a:prstDash val="solid"/>
          </a:ln>
        </c:spPr>
        <c:txPr>
          <a:bodyPr rot="0" vert="horz"/>
          <a:lstStyle/>
          <a:p>
            <a:pPr>
              <a:defRPr sz="1200" b="1" i="0" u="none" strike="noStrike" baseline="0">
                <a:solidFill>
                  <a:schemeClr val="tx1"/>
                </a:solidFill>
                <a:latin typeface="+mn-lt"/>
                <a:ea typeface="Tahoma"/>
                <a:cs typeface="Tahoma"/>
              </a:defRPr>
            </a:pPr>
            <a:endParaRPr lang="en-US"/>
          </a:p>
        </c:txPr>
        <c:crossAx val="112310528"/>
        <c:crossesAt val="0"/>
        <c:auto val="1"/>
        <c:lblAlgn val="ctr"/>
        <c:lblOffset val="100"/>
        <c:tickLblSkip val="1"/>
        <c:tickMarkSkip val="1"/>
        <c:noMultiLvlLbl val="0"/>
      </c:catAx>
      <c:valAx>
        <c:axId val="112310528"/>
        <c:scaling>
          <c:orientation val="minMax"/>
          <c:max val="1"/>
          <c:min val="0"/>
        </c:scaling>
        <c:delete val="0"/>
        <c:axPos val="l"/>
        <c:numFmt formatCode="0%" sourceLinked="0"/>
        <c:majorTickMark val="out"/>
        <c:minorTickMark val="none"/>
        <c:tickLblPos val="nextTo"/>
        <c:spPr>
          <a:ln w="2978">
            <a:solidFill>
              <a:schemeClr val="tx1"/>
            </a:solidFill>
            <a:prstDash val="solid"/>
          </a:ln>
        </c:spPr>
        <c:txPr>
          <a:bodyPr rot="0" vert="horz"/>
          <a:lstStyle/>
          <a:p>
            <a:pPr>
              <a:defRPr sz="1200" b="0" i="0" u="none" strike="noStrike" baseline="0">
                <a:solidFill>
                  <a:schemeClr val="tx1"/>
                </a:solidFill>
                <a:latin typeface="+mn-lt"/>
                <a:ea typeface="Tahoma"/>
                <a:cs typeface="Tahoma"/>
              </a:defRPr>
            </a:pPr>
            <a:endParaRPr lang="en-US"/>
          </a:p>
        </c:txPr>
        <c:crossAx val="112308992"/>
        <c:crosses val="autoZero"/>
        <c:crossBetween val="between"/>
        <c:majorUnit val="0.1"/>
        <c:minorUnit val="5.0000000000000114E-2"/>
      </c:valAx>
      <c:spPr>
        <a:noFill/>
        <a:ln w="23830">
          <a:noFill/>
        </a:ln>
      </c:spPr>
    </c:plotArea>
    <c:plotVisOnly val="1"/>
    <c:dispBlanksAs val="gap"/>
    <c:showDLblsOverMax val="0"/>
  </c:chart>
  <c:spPr>
    <a:noFill/>
    <a:ln>
      <a:noFill/>
    </a:ln>
  </c:spPr>
  <c:txPr>
    <a:bodyPr/>
    <a:lstStyle/>
    <a:p>
      <a:pPr>
        <a:defRPr sz="1852" b="1" i="0" u="none" strike="noStrike" baseline="0">
          <a:solidFill>
            <a:schemeClr val="tx1"/>
          </a:solidFill>
          <a:latin typeface="Arial"/>
          <a:ea typeface="Arial"/>
          <a:cs typeface="Aria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740813648293966E-2"/>
          <c:y val="3.2483701634069932E-2"/>
          <c:w val="0.9229814085739283"/>
          <c:h val="0.89260287020574036"/>
        </c:manualLayout>
      </c:layout>
      <c:barChart>
        <c:barDir val="col"/>
        <c:grouping val="clustered"/>
        <c:varyColors val="0"/>
        <c:ser>
          <c:idx val="1"/>
          <c:order val="0"/>
          <c:tx>
            <c:strRef>
              <c:f>Sheet1!$A$2</c:f>
              <c:strCache>
                <c:ptCount val="1"/>
                <c:pt idx="0">
                  <c:v>All Small Firms (3-199 Workers)</c:v>
                </c:pt>
              </c:strCache>
            </c:strRef>
          </c:tx>
          <c:spPr>
            <a:solidFill>
              <a:schemeClr val="tx2"/>
            </a:solidFill>
            <a:ln>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numRef>
              <c:f>Sheet1!$B$1:$P$1</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Sheet1!$B$2:$P$2</c:f>
              <c:numCache>
                <c:formatCode>0%</c:formatCode>
                <c:ptCount val="15"/>
                <c:pt idx="0">
                  <c:v>0.13</c:v>
                </c:pt>
                <c:pt idx="1">
                  <c:v>0.15</c:v>
                </c:pt>
                <c:pt idx="2">
                  <c:v>0.17</c:v>
                </c:pt>
                <c:pt idx="3">
                  <c:v>0.13</c:v>
                </c:pt>
                <c:pt idx="4">
                  <c:v>0.1</c:v>
                </c:pt>
                <c:pt idx="5">
                  <c:v>0.1</c:v>
                </c:pt>
                <c:pt idx="6">
                  <c:v>0.13</c:v>
                </c:pt>
                <c:pt idx="7">
                  <c:v>0.13</c:v>
                </c:pt>
                <c:pt idx="8">
                  <c:v>0.12</c:v>
                </c:pt>
                <c:pt idx="9">
                  <c:v>0.12</c:v>
                </c:pt>
                <c:pt idx="10">
                  <c:v>0.15</c:v>
                </c:pt>
                <c:pt idx="11">
                  <c:v>0.16</c:v>
                </c:pt>
                <c:pt idx="12">
                  <c:v>0.13</c:v>
                </c:pt>
                <c:pt idx="13">
                  <c:v>0.15</c:v>
                </c:pt>
                <c:pt idx="14">
                  <c:v>0.16</c:v>
                </c:pt>
              </c:numCache>
            </c:numRef>
          </c:val>
        </c:ser>
        <c:ser>
          <c:idx val="0"/>
          <c:order val="1"/>
          <c:tx>
            <c:strRef>
              <c:f>Sheet1!$A$3</c:f>
              <c:strCache>
                <c:ptCount val="1"/>
                <c:pt idx="0">
                  <c:v>All Large Firms (200 or more)</c:v>
                </c:pt>
              </c:strCache>
            </c:strRef>
          </c:tx>
          <c:spPr>
            <a:ln>
              <a:solidFill>
                <a:schemeClr val="tx1"/>
              </a:solidFill>
            </a:ln>
          </c:spPr>
          <c:invertIfNegative val="0"/>
          <c:dLbls>
            <c:dLbl>
              <c:idx val="1"/>
              <c:tx>
                <c:rich>
                  <a:bodyPr/>
                  <a:lstStyle/>
                  <a:p>
                    <a:r>
                      <a:rPr lang="en-US"/>
                      <a:t>67</a:t>
                    </a:r>
                    <a:r>
                      <a:rPr lang="en-US" smtClean="0"/>
                      <a:t>%*</a:t>
                    </a:r>
                    <a:endParaRPr lang="en-US"/>
                  </a:p>
                </c:rich>
              </c:tx>
              <c:showLegendKey val="0"/>
              <c:showVal val="1"/>
              <c:showCatName val="0"/>
              <c:showSerName val="0"/>
              <c:showPercent val="0"/>
              <c:showBubbleSize val="0"/>
            </c:dLbl>
            <c:dLbl>
              <c:idx val="11"/>
              <c:tx>
                <c:rich>
                  <a:bodyPr/>
                  <a:lstStyle/>
                  <a:p>
                    <a:r>
                      <a:rPr lang="en-US"/>
                      <a:t>83</a:t>
                    </a:r>
                    <a:r>
                      <a:rPr lang="en-US" smtClean="0"/>
                      <a:t>%*</a:t>
                    </a:r>
                    <a:endParaRPr lang="en-US"/>
                  </a:p>
                </c:rich>
              </c:tx>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numRef>
              <c:f>Sheet1!$B$1:$P$1</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Sheet1!$B$3:$P$3</c:f>
              <c:numCache>
                <c:formatCode>0%</c:formatCode>
                <c:ptCount val="15"/>
                <c:pt idx="0">
                  <c:v>0.6</c:v>
                </c:pt>
                <c:pt idx="1">
                  <c:v>0.67</c:v>
                </c:pt>
                <c:pt idx="2">
                  <c:v>0.66</c:v>
                </c:pt>
                <c:pt idx="3">
                  <c:v>0.66</c:v>
                </c:pt>
                <c:pt idx="4">
                  <c:v>0.72</c:v>
                </c:pt>
                <c:pt idx="5">
                  <c:v>0.73</c:v>
                </c:pt>
                <c:pt idx="6">
                  <c:v>0.75</c:v>
                </c:pt>
                <c:pt idx="7">
                  <c:v>0.78</c:v>
                </c:pt>
                <c:pt idx="8">
                  <c:v>0.77</c:v>
                </c:pt>
                <c:pt idx="9">
                  <c:v>0.77</c:v>
                </c:pt>
                <c:pt idx="10">
                  <c:v>0.77</c:v>
                </c:pt>
                <c:pt idx="11">
                  <c:v>0.83</c:v>
                </c:pt>
                <c:pt idx="12">
                  <c:v>0.82</c:v>
                </c:pt>
                <c:pt idx="13">
                  <c:v>0.81</c:v>
                </c:pt>
                <c:pt idx="14">
                  <c:v>0.83</c:v>
                </c:pt>
              </c:numCache>
            </c:numRef>
          </c:val>
        </c:ser>
        <c:dLbls>
          <c:showLegendKey val="0"/>
          <c:showVal val="1"/>
          <c:showCatName val="0"/>
          <c:showSerName val="0"/>
          <c:showPercent val="0"/>
          <c:showBubbleSize val="0"/>
        </c:dLbls>
        <c:gapWidth val="150"/>
        <c:overlap val="-25"/>
        <c:axId val="112346624"/>
        <c:axId val="112347776"/>
      </c:barChart>
      <c:catAx>
        <c:axId val="112346624"/>
        <c:scaling>
          <c:orientation val="minMax"/>
        </c:scaling>
        <c:delete val="0"/>
        <c:axPos val="b"/>
        <c:numFmt formatCode="General" sourceLinked="1"/>
        <c:majorTickMark val="none"/>
        <c:minorTickMark val="none"/>
        <c:tickLblPos val="nextTo"/>
        <c:spPr>
          <a:ln w="3175">
            <a:solidFill>
              <a:schemeClr val="tx1"/>
            </a:solidFill>
            <a:prstDash val="solid"/>
          </a:ln>
        </c:spPr>
        <c:txPr>
          <a:bodyPr rot="0" vert="horz"/>
          <a:lstStyle/>
          <a:p>
            <a:pPr>
              <a:defRPr sz="1200" b="1"/>
            </a:pPr>
            <a:endParaRPr lang="en-US"/>
          </a:p>
        </c:txPr>
        <c:crossAx val="112347776"/>
        <c:crossesAt val="0"/>
        <c:auto val="1"/>
        <c:lblAlgn val="ctr"/>
        <c:lblOffset val="100"/>
        <c:tickLblSkip val="1"/>
        <c:tickMarkSkip val="1"/>
        <c:noMultiLvlLbl val="0"/>
      </c:catAx>
      <c:valAx>
        <c:axId val="112347776"/>
        <c:scaling>
          <c:orientation val="minMax"/>
          <c:max val="1"/>
          <c:min val="0"/>
        </c:scaling>
        <c:delete val="0"/>
        <c:axPos val="l"/>
        <c:numFmt formatCode="0%" sourceLinked="0"/>
        <c:majorTickMark val="out"/>
        <c:minorTickMark val="none"/>
        <c:tickLblPos val="nextTo"/>
        <c:spPr>
          <a:ln w="3175">
            <a:solidFill>
              <a:schemeClr val="tx1"/>
            </a:solidFill>
            <a:prstDash val="solid"/>
          </a:ln>
        </c:spPr>
        <c:txPr>
          <a:bodyPr rot="0" vert="horz"/>
          <a:lstStyle/>
          <a:p>
            <a:pPr>
              <a:defRPr sz="1200"/>
            </a:pPr>
            <a:endParaRPr lang="en-US"/>
          </a:p>
        </c:txPr>
        <c:crossAx val="112346624"/>
        <c:crosses val="autoZero"/>
        <c:crossBetween val="between"/>
        <c:majorUnit val="0.1"/>
        <c:minorUnit val="5.0000000000000114E-2"/>
      </c:valAx>
      <c:spPr>
        <a:noFill/>
        <a:ln w="25400">
          <a:noFill/>
        </a:ln>
      </c:spPr>
    </c:plotArea>
    <c:legend>
      <c:legendPos val="t"/>
      <c:layout>
        <c:manualLayout>
          <c:xMode val="edge"/>
          <c:yMode val="edge"/>
          <c:x val="0.13951902887139109"/>
          <c:y val="3.8458402926906866E-2"/>
          <c:w val="0.73125010936132984"/>
          <c:h val="5.9684834317585304E-2"/>
        </c:manualLayout>
      </c:layout>
      <c:overlay val="0"/>
      <c:txPr>
        <a:bodyPr/>
        <a:lstStyle/>
        <a:p>
          <a:pPr>
            <a:defRPr sz="1200" b="1"/>
          </a:pPr>
          <a:endParaRPr lang="en-US"/>
        </a:p>
      </c:txPr>
    </c:legend>
    <c:plotVisOnly val="1"/>
    <c:dispBlanksAs val="gap"/>
    <c:showDLblsOverMax val="0"/>
  </c:chart>
  <c:spPr>
    <a:noFill/>
    <a:ln>
      <a:noFill/>
    </a:ln>
  </c:spPr>
  <c:txPr>
    <a:bodyPr/>
    <a:lstStyle/>
    <a:p>
      <a:pPr>
        <a:defRPr sz="1100" b="0" i="0" u="none" strike="noStrike" baseline="0">
          <a:solidFill>
            <a:schemeClr val="tx1"/>
          </a:solidFill>
          <a:latin typeface="+mj-lt"/>
          <a:ea typeface="Tahoma"/>
          <a:cs typeface="Tahoma"/>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374863540287548E-2"/>
          <c:y val="0.11300461434256202"/>
          <c:w val="0.89843058079278548"/>
          <c:h val="0.6609368385403438"/>
        </c:manualLayout>
      </c:layout>
      <c:barChart>
        <c:barDir val="col"/>
        <c:grouping val="percentStacked"/>
        <c:varyColors val="0"/>
        <c:ser>
          <c:idx val="4"/>
          <c:order val="0"/>
          <c:tx>
            <c:strRef>
              <c:f>Sheet1!$F$1</c:f>
              <c:strCache>
                <c:ptCount val="1"/>
                <c:pt idx="0">
                  <c:v>Don’t Know</c:v>
                </c:pt>
              </c:strCache>
            </c:strRef>
          </c:tx>
          <c:spPr>
            <a:solidFill>
              <a:schemeClr val="accent5"/>
            </a:solidFill>
            <a:ln>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Sheet1!$A$2:$A$6</c:f>
              <c:strCache>
                <c:ptCount val="5"/>
                <c:pt idx="0">
                  <c:v>Wellness Programs</c:v>
                </c:pt>
                <c:pt idx="1">
                  <c:v>Consumer-Driven Health Plans 
(Ex: High-Deductible Plan Combined with a Health Savings Account)</c:v>
                </c:pt>
                <c:pt idx="2">
                  <c:v>Disease Management Programs</c:v>
                </c:pt>
                <c:pt idx="3">
                  <c:v>Higher Employee Cost Sharing</c:v>
                </c:pt>
                <c:pt idx="4">
                  <c:v>Tighter Managed Care Restrictions</c:v>
                </c:pt>
              </c:strCache>
            </c:strRef>
          </c:cat>
          <c:val>
            <c:numRef>
              <c:f>Sheet1!$F$2:$F$6</c:f>
              <c:numCache>
                <c:formatCode>0%</c:formatCode>
                <c:ptCount val="5"/>
                <c:pt idx="0">
                  <c:v>0.01</c:v>
                </c:pt>
                <c:pt idx="1">
                  <c:v>0.04</c:v>
                </c:pt>
                <c:pt idx="2">
                  <c:v>0.02</c:v>
                </c:pt>
                <c:pt idx="3">
                  <c:v>0.04</c:v>
                </c:pt>
                <c:pt idx="4">
                  <c:v>0.04</c:v>
                </c:pt>
              </c:numCache>
            </c:numRef>
          </c:val>
        </c:ser>
        <c:ser>
          <c:idx val="3"/>
          <c:order val="1"/>
          <c:tx>
            <c:strRef>
              <c:f>Sheet1!$E$1</c:f>
              <c:strCache>
                <c:ptCount val="1"/>
                <c:pt idx="0">
                  <c:v>Not At All Effective</c:v>
                </c:pt>
              </c:strCache>
            </c:strRef>
          </c:tx>
          <c:spPr>
            <a:solidFill>
              <a:schemeClr val="accent4"/>
            </a:solidFill>
            <a:ln>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Sheet1!$A$2:$A$6</c:f>
              <c:strCache>
                <c:ptCount val="5"/>
                <c:pt idx="0">
                  <c:v>Wellness Programs</c:v>
                </c:pt>
                <c:pt idx="1">
                  <c:v>Consumer-Driven Health Plans 
(Ex: High-Deductible Plan Combined with a Health Savings Account)</c:v>
                </c:pt>
                <c:pt idx="2">
                  <c:v>Disease Management Programs</c:v>
                </c:pt>
                <c:pt idx="3">
                  <c:v>Higher Employee Cost Sharing</c:v>
                </c:pt>
                <c:pt idx="4">
                  <c:v>Tighter Managed Care Restrictions</c:v>
                </c:pt>
              </c:strCache>
            </c:strRef>
          </c:cat>
          <c:val>
            <c:numRef>
              <c:f>Sheet1!$E$2:$E$6</c:f>
              <c:numCache>
                <c:formatCode>0%</c:formatCode>
                <c:ptCount val="5"/>
                <c:pt idx="0">
                  <c:v>0.09</c:v>
                </c:pt>
                <c:pt idx="1">
                  <c:v>0.14000000000000001</c:v>
                </c:pt>
                <c:pt idx="2">
                  <c:v>0.15</c:v>
                </c:pt>
                <c:pt idx="3">
                  <c:v>0.2</c:v>
                </c:pt>
                <c:pt idx="4">
                  <c:v>0.24</c:v>
                </c:pt>
              </c:numCache>
            </c:numRef>
          </c:val>
        </c:ser>
        <c:ser>
          <c:idx val="2"/>
          <c:order val="2"/>
          <c:tx>
            <c:strRef>
              <c:f>Sheet1!$D$1</c:f>
              <c:strCache>
                <c:ptCount val="1"/>
                <c:pt idx="0">
                  <c:v>Not Too Effective</c:v>
                </c:pt>
              </c:strCache>
            </c:strRef>
          </c:tx>
          <c:spPr>
            <a:solidFill>
              <a:schemeClr val="accent3"/>
            </a:solidFill>
            <a:ln>
              <a:solidFill>
                <a:schemeClr val="tx1"/>
              </a:solidFill>
            </a:ln>
          </c:spPr>
          <c:invertIfNegative val="0"/>
          <c:dLbls>
            <c:txPr>
              <a:bodyPr/>
              <a:lstStyle/>
              <a:p>
                <a:pPr algn="ctr">
                  <a:defRPr lang="en-US" sz="120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dLbls>
          <c:cat>
            <c:strRef>
              <c:f>Sheet1!$A$2:$A$6</c:f>
              <c:strCache>
                <c:ptCount val="5"/>
                <c:pt idx="0">
                  <c:v>Wellness Programs</c:v>
                </c:pt>
                <c:pt idx="1">
                  <c:v>Consumer-Driven Health Plans 
(Ex: High-Deductible Plan Combined with a Health Savings Account)</c:v>
                </c:pt>
                <c:pt idx="2">
                  <c:v>Disease Management Programs</c:v>
                </c:pt>
                <c:pt idx="3">
                  <c:v>Higher Employee Cost Sharing</c:v>
                </c:pt>
                <c:pt idx="4">
                  <c:v>Tighter Managed Care Restrictions</c:v>
                </c:pt>
              </c:strCache>
            </c:strRef>
          </c:cat>
          <c:val>
            <c:numRef>
              <c:f>Sheet1!$D$2:$D$6</c:f>
              <c:numCache>
                <c:formatCode>0%</c:formatCode>
                <c:ptCount val="5"/>
                <c:pt idx="0">
                  <c:v>0.24</c:v>
                </c:pt>
                <c:pt idx="1">
                  <c:v>0.21</c:v>
                </c:pt>
                <c:pt idx="2">
                  <c:v>0.28999999999999998</c:v>
                </c:pt>
                <c:pt idx="3">
                  <c:v>0.26</c:v>
                </c:pt>
                <c:pt idx="4">
                  <c:v>0.27</c:v>
                </c:pt>
              </c:numCache>
            </c:numRef>
          </c:val>
        </c:ser>
        <c:ser>
          <c:idx val="1"/>
          <c:order val="3"/>
          <c:tx>
            <c:strRef>
              <c:f>Sheet1!$C$1</c:f>
              <c:strCache>
                <c:ptCount val="1"/>
                <c:pt idx="0">
                  <c:v>Somewhat Effective</c:v>
                </c:pt>
              </c:strCache>
            </c:strRef>
          </c:tx>
          <c:spPr>
            <a:solidFill>
              <a:schemeClr val="accent2"/>
            </a:solidFill>
            <a:ln w="12700">
              <a:solidFill>
                <a:schemeClr val="tx1"/>
              </a:solidFill>
            </a:ln>
          </c:spPr>
          <c:invertIfNegative val="0"/>
          <c:dLbls>
            <c:txPr>
              <a:bodyPr/>
              <a:lstStyle/>
              <a:p>
                <a:pPr algn="ctr">
                  <a:defRPr lang="en-US" sz="120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dLbls>
          <c:cat>
            <c:strRef>
              <c:f>Sheet1!$A$2:$A$6</c:f>
              <c:strCache>
                <c:ptCount val="5"/>
                <c:pt idx="0">
                  <c:v>Wellness Programs</c:v>
                </c:pt>
                <c:pt idx="1">
                  <c:v>Consumer-Driven Health Plans 
(Ex: High-Deductible Plan Combined with a Health Savings Account)</c:v>
                </c:pt>
                <c:pt idx="2">
                  <c:v>Disease Management Programs</c:v>
                </c:pt>
                <c:pt idx="3">
                  <c:v>Higher Employee Cost Sharing</c:v>
                </c:pt>
                <c:pt idx="4">
                  <c:v>Tighter Managed Care Restrictions</c:v>
                </c:pt>
              </c:strCache>
            </c:strRef>
          </c:cat>
          <c:val>
            <c:numRef>
              <c:f>Sheet1!$C$2:$C$6</c:f>
              <c:numCache>
                <c:formatCode>0%</c:formatCode>
                <c:ptCount val="5"/>
                <c:pt idx="0">
                  <c:v>0.32</c:v>
                </c:pt>
                <c:pt idx="1">
                  <c:v>0.41</c:v>
                </c:pt>
                <c:pt idx="2">
                  <c:v>0.32</c:v>
                </c:pt>
                <c:pt idx="3">
                  <c:v>0.33</c:v>
                </c:pt>
                <c:pt idx="4">
                  <c:v>0.37</c:v>
                </c:pt>
              </c:numCache>
            </c:numRef>
          </c:val>
        </c:ser>
        <c:ser>
          <c:idx val="0"/>
          <c:order val="4"/>
          <c:tx>
            <c:strRef>
              <c:f>Sheet1!$B$1</c:f>
              <c:strCache>
                <c:ptCount val="1"/>
                <c:pt idx="0">
                  <c:v>Very Effective</c:v>
                </c:pt>
              </c:strCache>
            </c:strRef>
          </c:tx>
          <c:spPr>
            <a:solidFill>
              <a:schemeClr val="accent1"/>
            </a:solidFill>
            <a:ln w="12700">
              <a:solidFill>
                <a:schemeClr val="tx1"/>
              </a:solidFill>
            </a:ln>
          </c:spPr>
          <c:invertIfNegative val="0"/>
          <c:dLbls>
            <c:txPr>
              <a:bodyPr/>
              <a:lstStyle/>
              <a:p>
                <a:pPr>
                  <a:defRPr sz="1200" b="0">
                    <a:solidFill>
                      <a:schemeClr val="bg1"/>
                    </a:solidFill>
                  </a:defRPr>
                </a:pPr>
                <a:endParaRPr lang="en-US"/>
              </a:p>
            </c:txPr>
            <c:showLegendKey val="0"/>
            <c:showVal val="1"/>
            <c:showCatName val="0"/>
            <c:showSerName val="0"/>
            <c:showPercent val="0"/>
            <c:showBubbleSize val="0"/>
            <c:showLeaderLines val="0"/>
          </c:dLbls>
          <c:cat>
            <c:strRef>
              <c:f>Sheet1!$A$2:$A$6</c:f>
              <c:strCache>
                <c:ptCount val="5"/>
                <c:pt idx="0">
                  <c:v>Wellness Programs</c:v>
                </c:pt>
                <c:pt idx="1">
                  <c:v>Consumer-Driven Health Plans 
(Ex: High-Deductible Plan Combined with a Health Savings Account)</c:v>
                </c:pt>
                <c:pt idx="2">
                  <c:v>Disease Management Programs</c:v>
                </c:pt>
                <c:pt idx="3">
                  <c:v>Higher Employee Cost Sharing</c:v>
                </c:pt>
                <c:pt idx="4">
                  <c:v>Tighter Managed Care Restrictions</c:v>
                </c:pt>
              </c:strCache>
            </c:strRef>
          </c:cat>
          <c:val>
            <c:numRef>
              <c:f>Sheet1!$B$2:$B$6</c:f>
              <c:numCache>
                <c:formatCode>0%</c:formatCode>
                <c:ptCount val="5"/>
                <c:pt idx="0">
                  <c:v>0.35</c:v>
                </c:pt>
                <c:pt idx="1">
                  <c:v>0.2</c:v>
                </c:pt>
                <c:pt idx="2">
                  <c:v>0.22</c:v>
                </c:pt>
                <c:pt idx="3">
                  <c:v>0.17</c:v>
                </c:pt>
                <c:pt idx="4">
                  <c:v>0.08</c:v>
                </c:pt>
              </c:numCache>
            </c:numRef>
          </c:val>
        </c:ser>
        <c:dLbls>
          <c:showLegendKey val="0"/>
          <c:showVal val="0"/>
          <c:showCatName val="0"/>
          <c:showSerName val="0"/>
          <c:showPercent val="0"/>
          <c:showBubbleSize val="0"/>
        </c:dLbls>
        <c:gapWidth val="150"/>
        <c:overlap val="100"/>
        <c:axId val="112443776"/>
        <c:axId val="112445312"/>
      </c:barChart>
      <c:catAx>
        <c:axId val="112443776"/>
        <c:scaling>
          <c:orientation val="minMax"/>
        </c:scaling>
        <c:delete val="0"/>
        <c:axPos val="b"/>
        <c:majorTickMark val="out"/>
        <c:minorTickMark val="none"/>
        <c:tickLblPos val="nextTo"/>
        <c:txPr>
          <a:bodyPr/>
          <a:lstStyle/>
          <a:p>
            <a:pPr>
              <a:defRPr sz="1200" b="1"/>
            </a:pPr>
            <a:endParaRPr lang="en-US"/>
          </a:p>
        </c:txPr>
        <c:crossAx val="112445312"/>
        <c:crosses val="autoZero"/>
        <c:auto val="1"/>
        <c:lblAlgn val="ctr"/>
        <c:lblOffset val="100"/>
        <c:noMultiLvlLbl val="0"/>
      </c:catAx>
      <c:valAx>
        <c:axId val="112445312"/>
        <c:scaling>
          <c:orientation val="minMax"/>
          <c:max val="1"/>
        </c:scaling>
        <c:delete val="0"/>
        <c:axPos val="l"/>
        <c:numFmt formatCode="0%" sourceLinked="1"/>
        <c:majorTickMark val="out"/>
        <c:minorTickMark val="none"/>
        <c:tickLblPos val="nextTo"/>
        <c:txPr>
          <a:bodyPr/>
          <a:lstStyle/>
          <a:p>
            <a:pPr>
              <a:defRPr sz="1200"/>
            </a:pPr>
            <a:endParaRPr lang="en-US"/>
          </a:p>
        </c:txPr>
        <c:crossAx val="112443776"/>
        <c:crosses val="autoZero"/>
        <c:crossBetween val="between"/>
        <c:majorUnit val="0.2"/>
      </c:valAx>
      <c:spPr>
        <a:noFill/>
        <a:ln w="25400">
          <a:noFill/>
        </a:ln>
      </c:spPr>
    </c:plotArea>
    <c:legend>
      <c:legendPos val="b"/>
      <c:layout>
        <c:manualLayout>
          <c:xMode val="edge"/>
          <c:yMode val="edge"/>
          <c:x val="0.11243235082340371"/>
          <c:y val="1.8180298027262717E-2"/>
          <c:w val="0.83447030404385292"/>
          <c:h val="6.1610151553636437E-2"/>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320209973753279"/>
          <c:y val="6.4705882352941183E-2"/>
          <c:w val="0.60646609798775153"/>
          <c:h val="0.87508755155605544"/>
        </c:manualLayout>
      </c:layout>
      <c:barChart>
        <c:barDir val="bar"/>
        <c:grouping val="clustered"/>
        <c:varyColors val="0"/>
        <c:ser>
          <c:idx val="0"/>
          <c:order val="0"/>
          <c:tx>
            <c:strRef>
              <c:f>Sheet1!$A$2</c:f>
              <c:strCache>
                <c:ptCount val="1"/>
                <c:pt idx="0">
                  <c:v>All Small Firms (3-199 Workers)</c:v>
                </c:pt>
              </c:strCache>
            </c:strRef>
          </c:tx>
          <c:spPr>
            <a:solidFill>
              <a:schemeClr val="accent1"/>
            </a:solidFill>
            <a:ln w="12700">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Sheet1!$B$1:$M$1</c:f>
              <c:strCache>
                <c:ptCount val="12"/>
                <c:pt idx="0">
                  <c:v>Gym Membership Discounts or
On-Site Exercise Facilities*</c:v>
                </c:pt>
                <c:pt idx="1">
                  <c:v>Smoking Cessation Program*</c:v>
                </c:pt>
                <c:pt idx="2">
                  <c:v>Web-based Resources for Healthy Living*</c:v>
                </c:pt>
                <c:pt idx="3">
                  <c:v>Wellness Newsletter*</c:v>
                </c:pt>
                <c:pt idx="4">
                  <c:v>Lifestyle or Behavioral Coaching*</c:v>
                </c:pt>
                <c:pt idx="5">
                  <c:v>Biometric Screening*</c:v>
                </c:pt>
                <c:pt idx="6">
                  <c:v>Weight Loss Programs*</c:v>
                </c:pt>
                <c:pt idx="7">
                  <c:v>Employee Assistance Program (EAP)*</c:v>
                </c:pt>
                <c:pt idx="8">
                  <c:v>Flu Shot or Vaccinations*</c:v>
                </c:pt>
                <c:pt idx="9">
                  <c:v>Class in Nutrition/Healthy Living*</c:v>
                </c:pt>
                <c:pt idx="10">
                  <c:v>Offer at Least One 
Specified Wellness Program*</c:v>
                </c:pt>
                <c:pt idx="11">
                  <c:v>Other Wellness Program*</c:v>
                </c:pt>
              </c:strCache>
            </c:strRef>
          </c:cat>
          <c:val>
            <c:numRef>
              <c:f>Sheet1!$B$2:$M$2</c:f>
              <c:numCache>
                <c:formatCode>0%</c:formatCode>
                <c:ptCount val="12"/>
                <c:pt idx="0">
                  <c:v>0.21</c:v>
                </c:pt>
                <c:pt idx="1">
                  <c:v>0.39</c:v>
                </c:pt>
                <c:pt idx="2">
                  <c:v>0.47</c:v>
                </c:pt>
                <c:pt idx="3">
                  <c:v>0.47</c:v>
                </c:pt>
                <c:pt idx="4">
                  <c:v>0.33</c:v>
                </c:pt>
                <c:pt idx="5">
                  <c:v>0.26</c:v>
                </c:pt>
                <c:pt idx="6">
                  <c:v>0.31</c:v>
                </c:pt>
                <c:pt idx="7">
                  <c:v>0.22</c:v>
                </c:pt>
                <c:pt idx="8">
                  <c:v>0.53</c:v>
                </c:pt>
                <c:pt idx="9">
                  <c:v>0.2</c:v>
                </c:pt>
                <c:pt idx="10">
                  <c:v>0.76</c:v>
                </c:pt>
                <c:pt idx="11">
                  <c:v>0.1</c:v>
                </c:pt>
              </c:numCache>
            </c:numRef>
          </c:val>
        </c:ser>
        <c:ser>
          <c:idx val="1"/>
          <c:order val="1"/>
          <c:tx>
            <c:strRef>
              <c:f>Sheet1!$A$3</c:f>
              <c:strCache>
                <c:ptCount val="1"/>
                <c:pt idx="0">
                  <c:v>All Large Firms (200 or More Workers) </c:v>
                </c:pt>
              </c:strCache>
            </c:strRef>
          </c:tx>
          <c:spPr>
            <a:solidFill>
              <a:schemeClr val="accent5"/>
            </a:solidFill>
            <a:ln w="12700">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Sheet1!$B$1:$M$1</c:f>
              <c:strCache>
                <c:ptCount val="12"/>
                <c:pt idx="0">
                  <c:v>Gym Membership Discounts or
On-Site Exercise Facilities*</c:v>
                </c:pt>
                <c:pt idx="1">
                  <c:v>Smoking Cessation Program*</c:v>
                </c:pt>
                <c:pt idx="2">
                  <c:v>Web-based Resources for Healthy Living*</c:v>
                </c:pt>
                <c:pt idx="3">
                  <c:v>Wellness Newsletter*</c:v>
                </c:pt>
                <c:pt idx="4">
                  <c:v>Lifestyle or Behavioral Coaching*</c:v>
                </c:pt>
                <c:pt idx="5">
                  <c:v>Biometric Screening*</c:v>
                </c:pt>
                <c:pt idx="6">
                  <c:v>Weight Loss Programs*</c:v>
                </c:pt>
                <c:pt idx="7">
                  <c:v>Employee Assistance Program (EAP)*</c:v>
                </c:pt>
                <c:pt idx="8">
                  <c:v>Flu Shot or Vaccinations*</c:v>
                </c:pt>
                <c:pt idx="9">
                  <c:v>Class in Nutrition/Healthy Living*</c:v>
                </c:pt>
                <c:pt idx="10">
                  <c:v>Offer at Least One 
Specified Wellness Program*</c:v>
                </c:pt>
                <c:pt idx="11">
                  <c:v>Other Wellness Program*</c:v>
                </c:pt>
              </c:strCache>
            </c:strRef>
          </c:cat>
          <c:val>
            <c:numRef>
              <c:f>Sheet1!$B$3:$M$3</c:f>
              <c:numCache>
                <c:formatCode>0%</c:formatCode>
                <c:ptCount val="12"/>
                <c:pt idx="0">
                  <c:v>0.69</c:v>
                </c:pt>
                <c:pt idx="1">
                  <c:v>0.71</c:v>
                </c:pt>
                <c:pt idx="2">
                  <c:v>0.78</c:v>
                </c:pt>
                <c:pt idx="3">
                  <c:v>0.6</c:v>
                </c:pt>
                <c:pt idx="4">
                  <c:v>0.56999999999999995</c:v>
                </c:pt>
                <c:pt idx="5">
                  <c:v>0.55000000000000004</c:v>
                </c:pt>
                <c:pt idx="6">
                  <c:v>0.57999999999999996</c:v>
                </c:pt>
                <c:pt idx="7">
                  <c:v>0.79</c:v>
                </c:pt>
                <c:pt idx="8">
                  <c:v>0.87</c:v>
                </c:pt>
                <c:pt idx="9">
                  <c:v>0.5</c:v>
                </c:pt>
                <c:pt idx="10">
                  <c:v>0.99</c:v>
                </c:pt>
                <c:pt idx="11">
                  <c:v>0.26</c:v>
                </c:pt>
              </c:numCache>
            </c:numRef>
          </c:val>
        </c:ser>
        <c:dLbls>
          <c:showLegendKey val="0"/>
          <c:showVal val="0"/>
          <c:showCatName val="0"/>
          <c:showSerName val="0"/>
          <c:showPercent val="0"/>
          <c:showBubbleSize val="0"/>
        </c:dLbls>
        <c:gapWidth val="150"/>
        <c:overlap val="-30"/>
        <c:axId val="157751552"/>
        <c:axId val="157757440"/>
      </c:barChart>
      <c:catAx>
        <c:axId val="157751552"/>
        <c:scaling>
          <c:orientation val="minMax"/>
        </c:scaling>
        <c:delete val="0"/>
        <c:axPos val="l"/>
        <c:majorTickMark val="out"/>
        <c:minorTickMark val="none"/>
        <c:tickLblPos val="nextTo"/>
        <c:txPr>
          <a:bodyPr/>
          <a:lstStyle/>
          <a:p>
            <a:pPr>
              <a:defRPr sz="1200"/>
            </a:pPr>
            <a:endParaRPr lang="en-US"/>
          </a:p>
        </c:txPr>
        <c:crossAx val="157757440"/>
        <c:crosses val="autoZero"/>
        <c:auto val="1"/>
        <c:lblAlgn val="ctr"/>
        <c:lblOffset val="100"/>
        <c:noMultiLvlLbl val="0"/>
      </c:catAx>
      <c:valAx>
        <c:axId val="157757440"/>
        <c:scaling>
          <c:orientation val="minMax"/>
          <c:max val="1"/>
        </c:scaling>
        <c:delete val="0"/>
        <c:axPos val="b"/>
        <c:numFmt formatCode="0%" sourceLinked="1"/>
        <c:majorTickMark val="out"/>
        <c:minorTickMark val="none"/>
        <c:tickLblPos val="nextTo"/>
        <c:txPr>
          <a:bodyPr/>
          <a:lstStyle/>
          <a:p>
            <a:pPr>
              <a:defRPr sz="1200" b="1"/>
            </a:pPr>
            <a:endParaRPr lang="en-US"/>
          </a:p>
        </c:txPr>
        <c:crossAx val="157751552"/>
        <c:crosses val="autoZero"/>
        <c:crossBetween val="between"/>
      </c:valAx>
    </c:plotArea>
    <c:legend>
      <c:legendPos val="b"/>
      <c:layout>
        <c:manualLayout>
          <c:xMode val="edge"/>
          <c:yMode val="edge"/>
          <c:x val="0.84150098425196851"/>
          <c:y val="0.42667435320584929"/>
          <c:w val="0.12794346019247593"/>
          <c:h val="0.24280671166104237"/>
        </c:manualLayout>
      </c:layout>
      <c:overlay val="0"/>
      <c:txPr>
        <a:bodyPr/>
        <a:lstStyle/>
        <a:p>
          <a:pPr>
            <a:defRPr sz="1200" b="1"/>
          </a:pPr>
          <a:endParaRPr lang="en-US"/>
        </a:p>
      </c:txPr>
    </c:legend>
    <c:plotVisOnly val="1"/>
    <c:dispBlanksAs val="gap"/>
    <c:showDLblsOverMax val="0"/>
  </c:chart>
  <c:txPr>
    <a:bodyPr/>
    <a:lstStyle/>
    <a:p>
      <a:pPr>
        <a:defRPr sz="1600">
          <a:latin typeface="Calibri"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538385826771656E-2"/>
          <c:y val="6.2748406449193855E-2"/>
          <c:w val="0.94146161417322838"/>
          <c:h val="0.67172746263859873"/>
        </c:manualLayout>
      </c:layout>
      <c:barChart>
        <c:barDir val="col"/>
        <c:grouping val="clustered"/>
        <c:varyColors val="0"/>
        <c:ser>
          <c:idx val="0"/>
          <c:order val="0"/>
          <c:tx>
            <c:strRef>
              <c:f>Sheet1!$B$1</c:f>
              <c:strCache>
                <c:ptCount val="1"/>
                <c:pt idx="0">
                  <c:v>Large Firms (200 or more Workers)</c:v>
                </c:pt>
              </c:strCache>
            </c:strRef>
          </c:tx>
          <c:spPr>
            <a:solidFill>
              <a:schemeClr val="accent1"/>
            </a:solidFill>
            <a:ln w="11867">
              <a:solidFill>
                <a:schemeClr val="tx1"/>
              </a:solidFill>
              <a:prstDash val="solid"/>
            </a:ln>
          </c:spPr>
          <c:invertIfNegative val="0"/>
          <c:dLbls>
            <c:dLbl>
              <c:idx val="0"/>
              <c:layout>
                <c:manualLayout>
                  <c:x val="-1.3888888888888889E-3"/>
                  <c:y val="0"/>
                </c:manualLayout>
              </c:layout>
              <c:showLegendKey val="0"/>
              <c:showVal val="1"/>
              <c:showCatName val="0"/>
              <c:showSerName val="0"/>
              <c:showPercent val="0"/>
              <c:showBubbleSize val="0"/>
            </c:dLbl>
            <c:numFmt formatCode="0%" sourceLinked="0"/>
            <c:spPr>
              <a:noFill/>
              <a:ln w="23735">
                <a:noFill/>
              </a:ln>
            </c:spPr>
            <c:txPr>
              <a:bodyPr/>
              <a:lstStyle/>
              <a:p>
                <a:pPr>
                  <a:defRPr sz="1100" b="0" i="0" u="none" strike="noStrike" baseline="0">
                    <a:solidFill>
                      <a:schemeClr val="tx1"/>
                    </a:solidFill>
                    <a:latin typeface="+mj-lt"/>
                    <a:ea typeface="Tahoma"/>
                    <a:cs typeface="Tahoma"/>
                  </a:defRPr>
                </a:pPr>
                <a:endParaRPr lang="en-US"/>
              </a:p>
            </c:txPr>
            <c:showLegendKey val="0"/>
            <c:showVal val="1"/>
            <c:showCatName val="0"/>
            <c:showSerName val="0"/>
            <c:showPercent val="0"/>
            <c:showBubbleSize val="0"/>
            <c:showLeaderLines val="0"/>
          </c:dLbls>
          <c:cat>
            <c:strRef>
              <c:f>Sheet1!$A$2:$A$5</c:f>
              <c:strCache>
                <c:ptCount val="4"/>
                <c:pt idx="0">
                  <c:v>Offers at least one Wellness Program~</c:v>
                </c:pt>
                <c:pt idx="1">
                  <c:v>Offers at least one Disease Management Program</c:v>
                </c:pt>
                <c:pt idx="2">
                  <c:v>
Biometric Screening``</c:v>
                </c:pt>
                <c:pt idx="3">
                  <c:v>Opportunity for Health Risk Assessment‡</c:v>
                </c:pt>
              </c:strCache>
            </c:strRef>
          </c:cat>
          <c:val>
            <c:numRef>
              <c:f>Sheet1!$B$2:$B$5</c:f>
              <c:numCache>
                <c:formatCode>0%</c:formatCode>
                <c:ptCount val="4"/>
                <c:pt idx="0">
                  <c:v>0.99</c:v>
                </c:pt>
                <c:pt idx="1">
                  <c:v>0.77</c:v>
                </c:pt>
                <c:pt idx="2">
                  <c:v>0.55000000000000004</c:v>
                </c:pt>
                <c:pt idx="3">
                  <c:v>0.55000000000000004</c:v>
                </c:pt>
              </c:numCache>
            </c:numRef>
          </c:val>
        </c:ser>
        <c:ser>
          <c:idx val="6"/>
          <c:order val="1"/>
          <c:tx>
            <c:strRef>
              <c:f>Sheet1!$C$1</c:f>
              <c:strCache>
                <c:ptCount val="1"/>
                <c:pt idx="0">
                  <c:v>Small Firms (3-199 Workers)</c:v>
                </c:pt>
              </c:strCache>
            </c:strRef>
          </c:tx>
          <c:spPr>
            <a:solidFill>
              <a:schemeClr val="accent5"/>
            </a:solidFill>
            <a:ln w="11867">
              <a:solidFill>
                <a:schemeClr val="tx1"/>
              </a:solidFill>
              <a:prstDash val="solid"/>
            </a:ln>
          </c:spPr>
          <c:invertIfNegative val="0"/>
          <c:dLbls>
            <c:numFmt formatCode="0%" sourceLinked="0"/>
            <c:spPr>
              <a:noFill/>
              <a:ln w="23735">
                <a:noFill/>
              </a:ln>
            </c:spPr>
            <c:txPr>
              <a:bodyPr/>
              <a:lstStyle/>
              <a:p>
                <a:pPr algn="ctr">
                  <a:defRPr lang="en-US" sz="1100" b="0" i="0" u="none" strike="noStrike" kern="1200" baseline="0">
                    <a:solidFill>
                      <a:srgbClr val="000000"/>
                    </a:solidFill>
                    <a:latin typeface="+mj-lt"/>
                    <a:ea typeface="Tahoma"/>
                    <a:cs typeface="Tahoma"/>
                  </a:defRPr>
                </a:pPr>
                <a:endParaRPr lang="en-US"/>
              </a:p>
            </c:txPr>
            <c:showLegendKey val="0"/>
            <c:showVal val="1"/>
            <c:showCatName val="0"/>
            <c:showSerName val="0"/>
            <c:showPercent val="0"/>
            <c:showBubbleSize val="0"/>
            <c:showLeaderLines val="0"/>
          </c:dLbls>
          <c:cat>
            <c:strRef>
              <c:f>Sheet1!$A$2:$A$5</c:f>
              <c:strCache>
                <c:ptCount val="4"/>
                <c:pt idx="0">
                  <c:v>Offers at least one Wellness Program~</c:v>
                </c:pt>
                <c:pt idx="1">
                  <c:v>Offers at least one Disease Management Program</c:v>
                </c:pt>
                <c:pt idx="2">
                  <c:v>
Biometric Screening``</c:v>
                </c:pt>
                <c:pt idx="3">
                  <c:v>Opportunity for Health Risk Assessment‡</c:v>
                </c:pt>
              </c:strCache>
            </c:strRef>
          </c:cat>
          <c:val>
            <c:numRef>
              <c:f>Sheet1!$C$2:$C$5</c:f>
              <c:numCache>
                <c:formatCode>0%</c:formatCode>
                <c:ptCount val="4"/>
                <c:pt idx="0">
                  <c:v>0.76</c:v>
                </c:pt>
                <c:pt idx="1">
                  <c:v>0.56999999999999995</c:v>
                </c:pt>
                <c:pt idx="2">
                  <c:v>0.26</c:v>
                </c:pt>
                <c:pt idx="3">
                  <c:v>0.23</c:v>
                </c:pt>
              </c:numCache>
            </c:numRef>
          </c:val>
        </c:ser>
        <c:ser>
          <c:idx val="1"/>
          <c:order val="2"/>
          <c:tx>
            <c:strRef>
              <c:f>Sheet1!$D$1</c:f>
              <c:strCache>
                <c:ptCount val="1"/>
                <c:pt idx="0">
                  <c:v>All Firms</c:v>
                </c:pt>
              </c:strCache>
            </c:strRef>
          </c:tx>
          <c:spPr>
            <a:solidFill>
              <a:schemeClr val="accent3"/>
            </a:solidFill>
            <a:ln>
              <a:solidFill>
                <a:schemeClr val="tx1"/>
              </a:solidFill>
            </a:ln>
          </c:spPr>
          <c:invertIfNegative val="0"/>
          <c:dLbls>
            <c:txPr>
              <a:bodyPr/>
              <a:lstStyle/>
              <a:p>
                <a:pPr algn="ctr">
                  <a:defRPr lang="en-US" sz="1100" b="0" i="0" u="none" strike="noStrike" kern="1200" baseline="0">
                    <a:solidFill>
                      <a:srgbClr val="000000"/>
                    </a:solidFill>
                    <a:latin typeface="+mj-lt"/>
                    <a:ea typeface="Tahoma"/>
                    <a:cs typeface="Tahoma"/>
                  </a:defRPr>
                </a:pPr>
                <a:endParaRPr lang="en-US"/>
              </a:p>
            </c:txPr>
            <c:showLegendKey val="0"/>
            <c:showVal val="1"/>
            <c:showCatName val="0"/>
            <c:showSerName val="0"/>
            <c:showPercent val="0"/>
            <c:showBubbleSize val="0"/>
            <c:showLeaderLines val="0"/>
          </c:dLbls>
          <c:cat>
            <c:strRef>
              <c:f>Sheet1!$A$2:$A$5</c:f>
              <c:strCache>
                <c:ptCount val="4"/>
                <c:pt idx="0">
                  <c:v>Offers at least one Wellness Program~</c:v>
                </c:pt>
                <c:pt idx="1">
                  <c:v>Offers at least one Disease Management Program</c:v>
                </c:pt>
                <c:pt idx="2">
                  <c:v>
Biometric Screening``</c:v>
                </c:pt>
                <c:pt idx="3">
                  <c:v>Opportunity for Health Risk Assessment‡</c:v>
                </c:pt>
              </c:strCache>
            </c:strRef>
          </c:cat>
          <c:val>
            <c:numRef>
              <c:f>Sheet1!$D$2:$D$5</c:f>
              <c:numCache>
                <c:formatCode>0%</c:formatCode>
                <c:ptCount val="4"/>
                <c:pt idx="0">
                  <c:v>0.77</c:v>
                </c:pt>
                <c:pt idx="1">
                  <c:v>0.56999999999999995</c:v>
                </c:pt>
                <c:pt idx="2">
                  <c:v>0.27</c:v>
                </c:pt>
                <c:pt idx="3">
                  <c:v>0.24</c:v>
                </c:pt>
              </c:numCache>
            </c:numRef>
          </c:val>
        </c:ser>
        <c:ser>
          <c:idx val="2"/>
          <c:order val="3"/>
          <c:tx>
            <c:strRef>
              <c:f>Sheet1!$E$1</c:f>
              <c:strCache>
                <c:ptCount val="1"/>
              </c:strCache>
            </c:strRef>
          </c:tx>
          <c:invertIfNegative val="0"/>
          <c:cat>
            <c:strRef>
              <c:f>Sheet1!$A$2:$A$5</c:f>
              <c:strCache>
                <c:ptCount val="4"/>
                <c:pt idx="0">
                  <c:v>Offers at least one Wellness Program~</c:v>
                </c:pt>
                <c:pt idx="1">
                  <c:v>Offers at least one Disease Management Program</c:v>
                </c:pt>
                <c:pt idx="2">
                  <c:v>
Biometric Screening``</c:v>
                </c:pt>
                <c:pt idx="3">
                  <c:v>Opportunity for Health Risk Assessment‡</c:v>
                </c:pt>
              </c:strCache>
            </c:strRef>
          </c:cat>
          <c:val>
            <c:numRef>
              <c:f>Sheet1!$E$2:$E$5</c:f>
              <c:numCache>
                <c:formatCode>General</c:formatCode>
                <c:ptCount val="4"/>
              </c:numCache>
            </c:numRef>
          </c:val>
        </c:ser>
        <c:ser>
          <c:idx val="3"/>
          <c:order val="4"/>
          <c:tx>
            <c:strRef>
              <c:f>Sheet1!$F$1</c:f>
              <c:strCache>
                <c:ptCount val="1"/>
                <c:pt idx="0">
                  <c:v>Large Firms (200 or more Workers)</c:v>
                </c:pt>
              </c:strCache>
            </c:strRef>
          </c:tx>
          <c:spPr>
            <a:solidFill>
              <a:schemeClr val="accent1"/>
            </a:solidFill>
            <a:ln>
              <a:solidFill>
                <a:schemeClr val="tx1"/>
              </a:solidFill>
            </a:ln>
          </c:spPr>
          <c:invertIfNegative val="0"/>
          <c:dLbls>
            <c:txPr>
              <a:bodyPr/>
              <a:lstStyle/>
              <a:p>
                <a:pPr algn="ctr">
                  <a:defRPr lang="en-US" sz="1100" b="0" i="0" u="none" strike="noStrike" kern="1200" baseline="0">
                    <a:solidFill>
                      <a:srgbClr val="000000"/>
                    </a:solidFill>
                    <a:latin typeface="+mj-lt"/>
                    <a:ea typeface="Tahoma"/>
                    <a:cs typeface="Tahoma"/>
                  </a:defRPr>
                </a:pPr>
                <a:endParaRPr lang="en-US"/>
              </a:p>
            </c:txPr>
            <c:showLegendKey val="0"/>
            <c:showVal val="1"/>
            <c:showCatName val="0"/>
            <c:showSerName val="0"/>
            <c:showPercent val="0"/>
            <c:showBubbleSize val="0"/>
            <c:showLeaderLines val="0"/>
          </c:dLbls>
          <c:cat>
            <c:strRef>
              <c:f>Sheet1!$A$2:$A$5</c:f>
              <c:strCache>
                <c:ptCount val="4"/>
                <c:pt idx="0">
                  <c:v>Offers at least one Wellness Program~</c:v>
                </c:pt>
                <c:pt idx="1">
                  <c:v>Offers at least one Disease Management Program</c:v>
                </c:pt>
                <c:pt idx="2">
                  <c:v>
Biometric Screening``</c:v>
                </c:pt>
                <c:pt idx="3">
                  <c:v>Opportunity for Health Risk Assessment‡</c:v>
                </c:pt>
              </c:strCache>
            </c:strRef>
          </c:cat>
          <c:val>
            <c:numRef>
              <c:f>Sheet1!$F$2:$F$5</c:f>
              <c:numCache>
                <c:formatCode>0%</c:formatCode>
                <c:ptCount val="4"/>
                <c:pt idx="0">
                  <c:v>0.36</c:v>
                </c:pt>
                <c:pt idx="1">
                  <c:v>0.08</c:v>
                </c:pt>
                <c:pt idx="2">
                  <c:v>0.11</c:v>
                </c:pt>
                <c:pt idx="3">
                  <c:v>0.54</c:v>
                </c:pt>
              </c:numCache>
            </c:numRef>
          </c:val>
        </c:ser>
        <c:ser>
          <c:idx val="4"/>
          <c:order val="5"/>
          <c:tx>
            <c:strRef>
              <c:f>Sheet1!$G$1</c:f>
              <c:strCache>
                <c:ptCount val="1"/>
                <c:pt idx="0">
                  <c:v>Small Firms (3-199 Workers)</c:v>
                </c:pt>
              </c:strCache>
            </c:strRef>
          </c:tx>
          <c:spPr>
            <a:solidFill>
              <a:schemeClr val="accent5"/>
            </a:solidFill>
            <a:ln>
              <a:solidFill>
                <a:schemeClr val="tx1"/>
              </a:solidFill>
            </a:ln>
          </c:spPr>
          <c:invertIfNegative val="0"/>
          <c:dLbls>
            <c:dLbl>
              <c:idx val="2"/>
              <c:delete val="1"/>
            </c:dLbl>
            <c:txPr>
              <a:bodyPr/>
              <a:lstStyle/>
              <a:p>
                <a:pPr algn="ctr">
                  <a:defRPr lang="en-US" sz="1100" b="0" i="0" u="none" strike="noStrike" kern="1200" baseline="0">
                    <a:solidFill>
                      <a:srgbClr val="000000"/>
                    </a:solidFill>
                    <a:latin typeface="+mj-lt"/>
                    <a:ea typeface="Tahoma"/>
                    <a:cs typeface="Tahoma"/>
                  </a:defRPr>
                </a:pPr>
                <a:endParaRPr lang="en-US"/>
              </a:p>
            </c:txPr>
            <c:showLegendKey val="0"/>
            <c:showVal val="1"/>
            <c:showCatName val="0"/>
            <c:showSerName val="0"/>
            <c:showPercent val="0"/>
            <c:showBubbleSize val="0"/>
            <c:showLeaderLines val="0"/>
          </c:dLbls>
          <c:cat>
            <c:strRef>
              <c:f>Sheet1!$A$2:$A$5</c:f>
              <c:strCache>
                <c:ptCount val="4"/>
                <c:pt idx="0">
                  <c:v>Offers at least one Wellness Program~</c:v>
                </c:pt>
                <c:pt idx="1">
                  <c:v>Offers at least one Disease Management Program</c:v>
                </c:pt>
                <c:pt idx="2">
                  <c:v>
Biometric Screening``</c:v>
                </c:pt>
                <c:pt idx="3">
                  <c:v>Opportunity for Health Risk Assessment‡</c:v>
                </c:pt>
              </c:strCache>
            </c:strRef>
          </c:cat>
          <c:val>
            <c:numRef>
              <c:f>Sheet1!$G$2:$G$5</c:f>
              <c:numCache>
                <c:formatCode>0%</c:formatCode>
                <c:ptCount val="4"/>
                <c:pt idx="0">
                  <c:v>0.08</c:v>
                </c:pt>
                <c:pt idx="1">
                  <c:v>0.02</c:v>
                </c:pt>
              </c:numCache>
            </c:numRef>
          </c:val>
        </c:ser>
        <c:ser>
          <c:idx val="5"/>
          <c:order val="6"/>
          <c:tx>
            <c:strRef>
              <c:f>Sheet1!$H$1</c:f>
              <c:strCache>
                <c:ptCount val="1"/>
                <c:pt idx="0">
                  <c:v>All Firms</c:v>
                </c:pt>
              </c:strCache>
            </c:strRef>
          </c:tx>
          <c:spPr>
            <a:solidFill>
              <a:schemeClr val="accent3"/>
            </a:solidFill>
            <a:ln>
              <a:solidFill>
                <a:schemeClr val="tx1"/>
              </a:solidFill>
            </a:ln>
          </c:spPr>
          <c:invertIfNegative val="0"/>
          <c:dLbls>
            <c:dLbl>
              <c:idx val="3"/>
              <c:delete val="1"/>
            </c:dLbl>
            <c:txPr>
              <a:bodyPr/>
              <a:lstStyle/>
              <a:p>
                <a:pPr algn="ctr">
                  <a:defRPr lang="en-US" sz="1100" b="0" i="0" u="none" strike="noStrike" kern="1200" baseline="0">
                    <a:solidFill>
                      <a:srgbClr val="000000"/>
                    </a:solidFill>
                    <a:latin typeface="+mj-lt"/>
                    <a:ea typeface="Tahoma"/>
                    <a:cs typeface="Tahoma"/>
                  </a:defRPr>
                </a:pPr>
                <a:endParaRPr lang="en-US"/>
              </a:p>
            </c:txPr>
            <c:showLegendKey val="0"/>
            <c:showVal val="1"/>
            <c:showCatName val="0"/>
            <c:showSerName val="0"/>
            <c:showPercent val="0"/>
            <c:showBubbleSize val="0"/>
            <c:showLeaderLines val="0"/>
          </c:dLbls>
          <c:cat>
            <c:strRef>
              <c:f>Sheet1!$A$2:$A$5</c:f>
              <c:strCache>
                <c:ptCount val="4"/>
                <c:pt idx="0">
                  <c:v>Offers at least one Wellness Program~</c:v>
                </c:pt>
                <c:pt idx="1">
                  <c:v>Offers at least one Disease Management Program</c:v>
                </c:pt>
                <c:pt idx="2">
                  <c:v>
Biometric Screening``</c:v>
                </c:pt>
                <c:pt idx="3">
                  <c:v>Opportunity for Health Risk Assessment‡</c:v>
                </c:pt>
              </c:strCache>
            </c:strRef>
          </c:cat>
          <c:val>
            <c:numRef>
              <c:f>Sheet1!$H$2:$H$5</c:f>
              <c:numCache>
                <c:formatCode>0%</c:formatCode>
                <c:ptCount val="4"/>
                <c:pt idx="0">
                  <c:v>0.1</c:v>
                </c:pt>
                <c:pt idx="1">
                  <c:v>0.02</c:v>
                </c:pt>
              </c:numCache>
            </c:numRef>
          </c:val>
        </c:ser>
        <c:dLbls>
          <c:showLegendKey val="0"/>
          <c:showVal val="1"/>
          <c:showCatName val="0"/>
          <c:showSerName val="0"/>
          <c:showPercent val="0"/>
          <c:showBubbleSize val="0"/>
        </c:dLbls>
        <c:gapWidth val="177"/>
        <c:overlap val="-30"/>
        <c:axId val="157833472"/>
        <c:axId val="157839360"/>
      </c:barChart>
      <c:catAx>
        <c:axId val="157833472"/>
        <c:scaling>
          <c:orientation val="minMax"/>
        </c:scaling>
        <c:delete val="0"/>
        <c:axPos val="b"/>
        <c:numFmt formatCode="General" sourceLinked="1"/>
        <c:majorTickMark val="out"/>
        <c:minorTickMark val="none"/>
        <c:tickLblPos val="nextTo"/>
        <c:spPr>
          <a:ln w="2967">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157839360"/>
        <c:crosses val="autoZero"/>
        <c:auto val="1"/>
        <c:lblAlgn val="ctr"/>
        <c:lblOffset val="1000"/>
        <c:tickLblSkip val="1"/>
        <c:tickMarkSkip val="1"/>
        <c:noMultiLvlLbl val="0"/>
      </c:catAx>
      <c:valAx>
        <c:axId val="157839360"/>
        <c:scaling>
          <c:orientation val="minMax"/>
          <c:max val="1"/>
        </c:scaling>
        <c:delete val="0"/>
        <c:axPos val="l"/>
        <c:numFmt formatCode="0%" sourceLinked="1"/>
        <c:majorTickMark val="out"/>
        <c:minorTickMark val="none"/>
        <c:tickLblPos val="nextTo"/>
        <c:spPr>
          <a:ln w="2967">
            <a:solidFill>
              <a:schemeClr val="tx1"/>
            </a:solidFill>
            <a:prstDash val="solid"/>
          </a:ln>
        </c:spPr>
        <c:txPr>
          <a:bodyPr rot="0" vert="horz"/>
          <a:lstStyle/>
          <a:p>
            <a:pPr algn="ctr">
              <a:defRPr lang="en-US" sz="1200" b="0" i="0" u="none" strike="noStrike" kern="1200" baseline="0">
                <a:solidFill>
                  <a:srgbClr val="000000"/>
                </a:solidFill>
                <a:latin typeface="+mj-lt"/>
                <a:ea typeface="Tahoma"/>
                <a:cs typeface="Tahoma"/>
              </a:defRPr>
            </a:pPr>
            <a:endParaRPr lang="en-US"/>
          </a:p>
        </c:txPr>
        <c:crossAx val="157833472"/>
        <c:crosses val="autoZero"/>
        <c:crossBetween val="between"/>
        <c:majorUnit val="0.2"/>
      </c:valAx>
      <c:spPr>
        <a:noFill/>
        <a:ln w="23735">
          <a:noFill/>
        </a:ln>
      </c:spPr>
    </c:plotArea>
    <c:legend>
      <c:legendPos val="r"/>
      <c:layout>
        <c:manualLayout>
          <c:xMode val="edge"/>
          <c:yMode val="edge"/>
          <c:x val="0.76508727034120738"/>
          <c:y val="4.4615923009623804E-2"/>
          <c:w val="0.23352384076990376"/>
          <c:h val="0.13299008457276174"/>
        </c:manualLayout>
      </c:layout>
      <c:overlay val="0"/>
      <c:txPr>
        <a:bodyPr/>
        <a:lstStyle/>
        <a:p>
          <a:pPr>
            <a:defRPr sz="1000">
              <a:latin typeface="+mj-lt"/>
            </a:defRPr>
          </a:pPr>
          <a:endParaRPr lang="en-US"/>
        </a:p>
      </c:txPr>
    </c:legend>
    <c:plotVisOnly val="1"/>
    <c:dispBlanksAs val="gap"/>
    <c:showDLblsOverMax val="0"/>
  </c:chart>
  <c:spPr>
    <a:noFill/>
    <a:ln>
      <a:noFill/>
    </a:ln>
  </c:spPr>
  <c:txPr>
    <a:bodyPr/>
    <a:lstStyle/>
    <a:p>
      <a:pPr>
        <a:defRPr sz="1051" b="1" i="0" u="none" strike="noStrike" baseline="0">
          <a:solidFill>
            <a:schemeClr val="tx1"/>
          </a:solidFill>
          <a:latin typeface="Tahoma"/>
          <a:ea typeface="Tahoma"/>
          <a:cs typeface="Tahoma"/>
        </a:defRPr>
      </a:pPr>
      <a:endParaRPr lang="en-US"/>
    </a:p>
  </c:txPr>
  <c:externalData r:id="rId1">
    <c:autoUpdate val="0"/>
  </c:externalData>
  <c:userShapes r:id="rId2"/>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5899903537698816E-2"/>
          <c:y val="4.3112081692913383E-2"/>
          <c:w val="0.89843058079278548"/>
          <c:h val="0.71201221233098"/>
        </c:manualLayout>
      </c:layout>
      <c:barChart>
        <c:barDir val="col"/>
        <c:grouping val="clustered"/>
        <c:varyColors val="0"/>
        <c:ser>
          <c:idx val="0"/>
          <c:order val="0"/>
          <c:tx>
            <c:strRef>
              <c:f>Sheet1!$A$2</c:f>
              <c:strCache>
                <c:ptCount val="1"/>
                <c:pt idx="0">
                  <c:v>All Small Firms (3-199 Workers)</c:v>
                </c:pt>
              </c:strCache>
            </c:strRef>
          </c:tx>
          <c:spPr>
            <a:solidFill>
              <a:schemeClr val="accent1"/>
            </a:solidFill>
            <a:ln w="12700">
              <a:solidFill>
                <a:schemeClr val="tx1"/>
              </a:solidFill>
            </a:ln>
          </c:spPr>
          <c:invertIfNegative val="0"/>
          <c:dLbls>
            <c:txPr>
              <a:bodyPr/>
              <a:lstStyle/>
              <a:p>
                <a:pPr>
                  <a:defRPr sz="1200" b="0"/>
                </a:pPr>
                <a:endParaRPr lang="en-US"/>
              </a:p>
            </c:txPr>
            <c:showLegendKey val="0"/>
            <c:showVal val="1"/>
            <c:showCatName val="0"/>
            <c:showSerName val="0"/>
            <c:showPercent val="0"/>
            <c:showBubbleSize val="0"/>
            <c:showLeaderLines val="0"/>
          </c:dLbls>
          <c:cat>
            <c:strRef>
              <c:f>Sheet1!$B$1:$C$1</c:f>
              <c:strCache>
                <c:ptCount val="2"/>
                <c:pt idx="0">
                  <c:v>Largest Plan Covers Care Received at a Retail Clinic</c:v>
                </c:pt>
                <c:pt idx="1">
                  <c:v>Offers Financial Incentives for Choosing a Retail Clinic Instead of a Traditional Physician's Office</c:v>
                </c:pt>
              </c:strCache>
            </c:strRef>
          </c:cat>
          <c:val>
            <c:numRef>
              <c:f>Sheet1!$B$2:$C$2</c:f>
              <c:numCache>
                <c:formatCode>0%</c:formatCode>
                <c:ptCount val="2"/>
                <c:pt idx="0">
                  <c:v>0.56000000000000005</c:v>
                </c:pt>
                <c:pt idx="1">
                  <c:v>0.17</c:v>
                </c:pt>
              </c:numCache>
            </c:numRef>
          </c:val>
        </c:ser>
        <c:ser>
          <c:idx val="1"/>
          <c:order val="1"/>
          <c:tx>
            <c:strRef>
              <c:f>Sheet1!$A$3</c:f>
              <c:strCache>
                <c:ptCount val="1"/>
                <c:pt idx="0">
                  <c:v>All Large Firms (200 or More Workers)</c:v>
                </c:pt>
              </c:strCache>
            </c:strRef>
          </c:tx>
          <c:spPr>
            <a:solidFill>
              <a:schemeClr val="accent3"/>
            </a:solidFill>
            <a:ln w="12700">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Sheet1!$B$1:$C$1</c:f>
              <c:strCache>
                <c:ptCount val="2"/>
                <c:pt idx="0">
                  <c:v>Largest Plan Covers Care Received at a Retail Clinic</c:v>
                </c:pt>
                <c:pt idx="1">
                  <c:v>Offers Financial Incentives for Choosing a Retail Clinic Instead of a Traditional Physician's Office</c:v>
                </c:pt>
              </c:strCache>
            </c:strRef>
          </c:cat>
          <c:val>
            <c:numRef>
              <c:f>Sheet1!$B$3:$C$3</c:f>
              <c:numCache>
                <c:formatCode>0%</c:formatCode>
                <c:ptCount val="2"/>
                <c:pt idx="0">
                  <c:v>0.61</c:v>
                </c:pt>
                <c:pt idx="1">
                  <c:v>0.13</c:v>
                </c:pt>
              </c:numCache>
            </c:numRef>
          </c:val>
        </c:ser>
        <c:ser>
          <c:idx val="2"/>
          <c:order val="2"/>
          <c:tx>
            <c:strRef>
              <c:f>Sheet1!$A$4</c:f>
              <c:strCache>
                <c:ptCount val="1"/>
                <c:pt idx="0">
                  <c:v>ALL FIRMS</c:v>
                </c:pt>
              </c:strCache>
            </c:strRef>
          </c:tx>
          <c:spPr>
            <a:solidFill>
              <a:schemeClr val="accent5"/>
            </a:solidFill>
            <a:ln w="12700">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Sheet1!$B$1:$C$1</c:f>
              <c:strCache>
                <c:ptCount val="2"/>
                <c:pt idx="0">
                  <c:v>Largest Plan Covers Care Received at a Retail Clinic</c:v>
                </c:pt>
                <c:pt idx="1">
                  <c:v>Offers Financial Incentives for Choosing a Retail Clinic Instead of a Traditional Physician's Office</c:v>
                </c:pt>
              </c:strCache>
            </c:strRef>
          </c:cat>
          <c:val>
            <c:numRef>
              <c:f>Sheet1!$B$4:$C$4</c:f>
              <c:numCache>
                <c:formatCode>0%</c:formatCode>
                <c:ptCount val="2"/>
                <c:pt idx="0">
                  <c:v>0.56000000000000005</c:v>
                </c:pt>
                <c:pt idx="1">
                  <c:v>0.17</c:v>
                </c:pt>
              </c:numCache>
            </c:numRef>
          </c:val>
        </c:ser>
        <c:dLbls>
          <c:showLegendKey val="0"/>
          <c:showVal val="0"/>
          <c:showCatName val="0"/>
          <c:showSerName val="0"/>
          <c:showPercent val="0"/>
          <c:showBubbleSize val="0"/>
        </c:dLbls>
        <c:gapWidth val="150"/>
        <c:overlap val="-46"/>
        <c:axId val="158009216"/>
        <c:axId val="158010752"/>
      </c:barChart>
      <c:catAx>
        <c:axId val="158009216"/>
        <c:scaling>
          <c:orientation val="minMax"/>
        </c:scaling>
        <c:delete val="0"/>
        <c:axPos val="b"/>
        <c:majorTickMark val="out"/>
        <c:minorTickMark val="none"/>
        <c:tickLblPos val="nextTo"/>
        <c:txPr>
          <a:bodyPr/>
          <a:lstStyle/>
          <a:p>
            <a:pPr>
              <a:defRPr sz="1200" b="1"/>
            </a:pPr>
            <a:endParaRPr lang="en-US"/>
          </a:p>
        </c:txPr>
        <c:crossAx val="158010752"/>
        <c:crosses val="autoZero"/>
        <c:auto val="1"/>
        <c:lblAlgn val="ctr"/>
        <c:lblOffset val="100"/>
        <c:noMultiLvlLbl val="0"/>
      </c:catAx>
      <c:valAx>
        <c:axId val="158010752"/>
        <c:scaling>
          <c:orientation val="minMax"/>
          <c:max val="1"/>
        </c:scaling>
        <c:delete val="0"/>
        <c:axPos val="l"/>
        <c:numFmt formatCode="0%" sourceLinked="1"/>
        <c:majorTickMark val="out"/>
        <c:minorTickMark val="none"/>
        <c:tickLblPos val="nextTo"/>
        <c:txPr>
          <a:bodyPr/>
          <a:lstStyle/>
          <a:p>
            <a:pPr>
              <a:defRPr sz="1200"/>
            </a:pPr>
            <a:endParaRPr lang="en-US"/>
          </a:p>
        </c:txPr>
        <c:crossAx val="158009216"/>
        <c:crosses val="autoZero"/>
        <c:crossBetween val="between"/>
        <c:majorUnit val="0.2"/>
      </c:valAx>
    </c:plotArea>
    <c:legend>
      <c:legendPos val="b"/>
      <c:layout>
        <c:manualLayout>
          <c:xMode val="edge"/>
          <c:yMode val="edge"/>
          <c:x val="0.16700462220983439"/>
          <c:y val="0.8783953517907036"/>
          <c:w val="0.72496248809606767"/>
          <c:h val="6.5982168895554721E-2"/>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374863540287548E-2"/>
          <c:y val="6.1058999964254262E-2"/>
          <c:w val="0.89843058079278548"/>
          <c:h val="0.69137719389462804"/>
        </c:manualLayout>
      </c:layout>
      <c:barChart>
        <c:barDir val="col"/>
        <c:grouping val="percentStacked"/>
        <c:varyColors val="0"/>
        <c:ser>
          <c:idx val="0"/>
          <c:order val="0"/>
          <c:tx>
            <c:strRef>
              <c:f>Sheet1!$B$1</c:f>
              <c:strCache>
                <c:ptCount val="1"/>
                <c:pt idx="0">
                  <c:v>Yes</c:v>
                </c:pt>
              </c:strCache>
            </c:strRef>
          </c:tx>
          <c:spPr>
            <a:ln w="12700">
              <a:solidFill>
                <a:schemeClr val="tx1"/>
              </a:solidFill>
            </a:ln>
          </c:spPr>
          <c:invertIfNegative val="0"/>
          <c:dLbls>
            <c:txPr>
              <a:bodyPr/>
              <a:lstStyle/>
              <a:p>
                <a:pPr>
                  <a:defRPr sz="1200" b="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200-999 Workers</c:v>
                </c:pt>
                <c:pt idx="1">
                  <c:v>1,000-4,999 Workers</c:v>
                </c:pt>
                <c:pt idx="2">
                  <c:v>5,000 or More Workers</c:v>
                </c:pt>
                <c:pt idx="3">
                  <c:v>ALL LARGE FIRMS (200 or More Workers)</c:v>
                </c:pt>
              </c:strCache>
            </c:strRef>
          </c:cat>
          <c:val>
            <c:numRef>
              <c:f>Sheet1!$B$2:$B$5</c:f>
              <c:numCache>
                <c:formatCode>0%</c:formatCode>
                <c:ptCount val="4"/>
                <c:pt idx="0">
                  <c:v>7.0000000000000007E-2</c:v>
                </c:pt>
                <c:pt idx="1">
                  <c:v>0.13</c:v>
                </c:pt>
                <c:pt idx="2">
                  <c:v>0.28999999999999998</c:v>
                </c:pt>
                <c:pt idx="3">
                  <c:v>0.09</c:v>
                </c:pt>
              </c:numCache>
            </c:numRef>
          </c:val>
        </c:ser>
        <c:ser>
          <c:idx val="1"/>
          <c:order val="1"/>
          <c:tx>
            <c:strRef>
              <c:f>Sheet1!$C$1</c:f>
              <c:strCache>
                <c:ptCount val="1"/>
                <c:pt idx="0">
                  <c:v>No</c:v>
                </c:pt>
              </c:strCache>
            </c:strRef>
          </c:tx>
          <c:spPr>
            <a:solidFill>
              <a:schemeClr val="accent3"/>
            </a:solidFill>
            <a:ln w="12700">
              <a:solidFill>
                <a:schemeClr val="tx1"/>
              </a:solidFill>
            </a:ln>
          </c:spPr>
          <c:invertIfNegative val="0"/>
          <c:dLbls>
            <c:txPr>
              <a:bodyPr/>
              <a:lstStyle/>
              <a:p>
                <a:pPr algn="ctr">
                  <a:defRPr lang="en-US" sz="1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dLbls>
          <c:cat>
            <c:strRef>
              <c:f>Sheet1!$A$2:$A$5</c:f>
              <c:strCache>
                <c:ptCount val="4"/>
                <c:pt idx="0">
                  <c:v>200-999 Workers</c:v>
                </c:pt>
                <c:pt idx="1">
                  <c:v>1,000-4,999 Workers</c:v>
                </c:pt>
                <c:pt idx="2">
                  <c:v>5,000 or More Workers</c:v>
                </c:pt>
                <c:pt idx="3">
                  <c:v>ALL LARGE FIRMS (200 or More Workers)</c:v>
                </c:pt>
              </c:strCache>
            </c:strRef>
          </c:cat>
          <c:val>
            <c:numRef>
              <c:f>Sheet1!$C$2:$C$5</c:f>
              <c:numCache>
                <c:formatCode>0%</c:formatCode>
                <c:ptCount val="4"/>
                <c:pt idx="0">
                  <c:v>0.91</c:v>
                </c:pt>
                <c:pt idx="1">
                  <c:v>0.85</c:v>
                </c:pt>
                <c:pt idx="2">
                  <c:v>0.69</c:v>
                </c:pt>
                <c:pt idx="3">
                  <c:v>0.89</c:v>
                </c:pt>
              </c:numCache>
            </c:numRef>
          </c:val>
        </c:ser>
        <c:ser>
          <c:idx val="2"/>
          <c:order val="2"/>
          <c:tx>
            <c:strRef>
              <c:f>Sheet1!$D$1</c:f>
              <c:strCache>
                <c:ptCount val="1"/>
                <c:pt idx="0">
                  <c:v>Don't Know</c:v>
                </c:pt>
              </c:strCache>
            </c:strRef>
          </c:tx>
          <c:spPr>
            <a:solidFill>
              <a:schemeClr val="accent6"/>
            </a:solidFill>
            <a:ln>
              <a:solidFill>
                <a:srgbClr val="000000"/>
              </a:solidFill>
            </a:ln>
          </c:spPr>
          <c:invertIfNegative val="0"/>
          <c:dLbls>
            <c:dLbl>
              <c:idx val="0"/>
              <c:layout>
                <c:manualLayout>
                  <c:x val="0"/>
                  <c:y val="-2.8373178998404441E-2"/>
                </c:manualLayout>
              </c:layout>
              <c:showLegendKey val="0"/>
              <c:showVal val="1"/>
              <c:showCatName val="0"/>
              <c:showSerName val="0"/>
              <c:showPercent val="0"/>
              <c:showBubbleSize val="0"/>
            </c:dLbl>
            <c:dLbl>
              <c:idx val="1"/>
              <c:layout>
                <c:manualLayout>
                  <c:x val="-1.4749262536873696E-3"/>
                  <c:y val="-2.8373178998404441E-2"/>
                </c:manualLayout>
              </c:layout>
              <c:showLegendKey val="0"/>
              <c:showVal val="1"/>
              <c:showCatName val="0"/>
              <c:showSerName val="0"/>
              <c:showPercent val="0"/>
              <c:showBubbleSize val="0"/>
            </c:dLbl>
            <c:dLbl>
              <c:idx val="2"/>
              <c:layout>
                <c:manualLayout>
                  <c:x val="2.9498525073746312E-3"/>
                  <c:y val="-2.8373178998404441E-2"/>
                </c:manualLayout>
              </c:layout>
              <c:showLegendKey val="0"/>
              <c:showVal val="1"/>
              <c:showCatName val="0"/>
              <c:showSerName val="0"/>
              <c:showPercent val="0"/>
              <c:showBubbleSize val="0"/>
            </c:dLbl>
            <c:dLbl>
              <c:idx val="3"/>
              <c:layout>
                <c:manualLayout>
                  <c:x val="0"/>
                  <c:y val="-2.8373178998404441E-2"/>
                </c:manualLayout>
              </c:layout>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Sheet1!$A$2:$A$5</c:f>
              <c:strCache>
                <c:ptCount val="4"/>
                <c:pt idx="0">
                  <c:v>200-999 Workers</c:v>
                </c:pt>
                <c:pt idx="1">
                  <c:v>1,000-4,999 Workers</c:v>
                </c:pt>
                <c:pt idx="2">
                  <c:v>5,000 or More Workers</c:v>
                </c:pt>
                <c:pt idx="3">
                  <c:v>ALL LARGE FIRMS (200 or More Workers)</c:v>
                </c:pt>
              </c:strCache>
            </c:strRef>
          </c:cat>
          <c:val>
            <c:numRef>
              <c:f>Sheet1!$D$2:$D$5</c:f>
              <c:numCache>
                <c:formatCode>0%</c:formatCode>
                <c:ptCount val="4"/>
                <c:pt idx="0">
                  <c:v>0.02</c:v>
                </c:pt>
                <c:pt idx="1">
                  <c:v>0.02</c:v>
                </c:pt>
                <c:pt idx="2">
                  <c:v>0.02</c:v>
                </c:pt>
                <c:pt idx="3">
                  <c:v>0.02</c:v>
                </c:pt>
              </c:numCache>
            </c:numRef>
          </c:val>
        </c:ser>
        <c:dLbls>
          <c:showLegendKey val="0"/>
          <c:showVal val="0"/>
          <c:showCatName val="0"/>
          <c:showSerName val="0"/>
          <c:showPercent val="0"/>
          <c:showBubbleSize val="0"/>
        </c:dLbls>
        <c:gapWidth val="150"/>
        <c:overlap val="100"/>
        <c:axId val="158065792"/>
        <c:axId val="158067328"/>
      </c:barChart>
      <c:catAx>
        <c:axId val="158065792"/>
        <c:scaling>
          <c:orientation val="minMax"/>
        </c:scaling>
        <c:delete val="0"/>
        <c:axPos val="b"/>
        <c:majorTickMark val="out"/>
        <c:minorTickMark val="none"/>
        <c:tickLblPos val="nextTo"/>
        <c:txPr>
          <a:bodyPr/>
          <a:lstStyle/>
          <a:p>
            <a:pPr>
              <a:defRPr sz="1200" b="1"/>
            </a:pPr>
            <a:endParaRPr lang="en-US"/>
          </a:p>
        </c:txPr>
        <c:crossAx val="158067328"/>
        <c:crosses val="autoZero"/>
        <c:auto val="1"/>
        <c:lblAlgn val="ctr"/>
        <c:lblOffset val="100"/>
        <c:noMultiLvlLbl val="0"/>
      </c:catAx>
      <c:valAx>
        <c:axId val="158067328"/>
        <c:scaling>
          <c:orientation val="minMax"/>
          <c:max val="1"/>
        </c:scaling>
        <c:delete val="0"/>
        <c:axPos val="l"/>
        <c:numFmt formatCode="0%" sourceLinked="1"/>
        <c:majorTickMark val="out"/>
        <c:minorTickMark val="none"/>
        <c:tickLblPos val="nextTo"/>
        <c:txPr>
          <a:bodyPr/>
          <a:lstStyle/>
          <a:p>
            <a:pPr>
              <a:defRPr sz="1200"/>
            </a:pPr>
            <a:endParaRPr lang="en-US"/>
          </a:p>
        </c:txPr>
        <c:crossAx val="158065792"/>
        <c:crosses val="autoZero"/>
        <c:crossBetween val="between"/>
        <c:majorUnit val="0.2"/>
      </c:valAx>
      <c:spPr>
        <a:noFill/>
        <a:ln w="25400">
          <a:noFill/>
        </a:ln>
      </c:spPr>
    </c:plotArea>
    <c:legend>
      <c:legendPos val="b"/>
      <c:layout>
        <c:manualLayout>
          <c:xMode val="edge"/>
          <c:yMode val="edge"/>
          <c:x val="0.32777158386175181"/>
          <c:y val="0.85271029867188342"/>
          <c:w val="0.37816284579471821"/>
          <c:h val="6.1610151553636437E-2"/>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8570790805649651E-2"/>
          <c:y val="2.7777777777777776E-2"/>
          <c:w val="0.88558638387364885"/>
          <c:h val="0.86572377316471805"/>
        </c:manualLayout>
      </c:layout>
      <c:barChart>
        <c:barDir val="bar"/>
        <c:grouping val="clustered"/>
        <c:varyColors val="0"/>
        <c:ser>
          <c:idx val="0"/>
          <c:order val="0"/>
          <c:tx>
            <c:strRef>
              <c:f>Sheet1!$A$2</c:f>
              <c:strCache>
                <c:ptCount val="1"/>
                <c:pt idx="0">
                  <c:v>Family Coverage</c:v>
                </c:pt>
              </c:strCache>
            </c:strRef>
          </c:tx>
          <c:spPr>
            <a:solidFill>
              <a:schemeClr val="accent1"/>
            </a:solidFill>
            <a:ln>
              <a:solidFill>
                <a:schemeClr val="tx1"/>
              </a:solidFill>
            </a:ln>
          </c:spPr>
          <c:invertIfNegative val="0"/>
          <c:dLbls>
            <c:spPr>
              <a:noFill/>
            </c:spPr>
            <c:txPr>
              <a:bodyPr/>
              <a:lstStyle/>
              <a:p>
                <a:pPr>
                  <a:lnSpc>
                    <a:spcPct val="85000"/>
                  </a:lnSpc>
                  <a:defRPr sz="1100" b="0">
                    <a:latin typeface="Calibri" pitchFamily="34" charset="0"/>
                  </a:defRPr>
                </a:pPr>
                <a:endParaRPr lang="en-US"/>
              </a:p>
            </c:txPr>
            <c:showLegendKey val="0"/>
            <c:showVal val="1"/>
            <c:showCatName val="0"/>
            <c:showSerName val="0"/>
            <c:showPercent val="0"/>
            <c:showBubbleSize val="0"/>
            <c:showLeaderLines val="0"/>
          </c:dLbls>
          <c:cat>
            <c:strRef>
              <c:f>Sheet1!$B$1:$P$1</c:f>
              <c:strCache>
                <c:ptCount val="15"/>
                <c:pt idx="0">
                  <c:v>2013</c:v>
                </c:pt>
                <c:pt idx="1">
                  <c:v>2012</c:v>
                </c:pt>
                <c:pt idx="2">
                  <c:v>2011</c:v>
                </c:pt>
                <c:pt idx="3">
                  <c:v>2010</c:v>
                </c:pt>
                <c:pt idx="4">
                  <c:v>2009</c:v>
                </c:pt>
                <c:pt idx="5">
                  <c:v>2008</c:v>
                </c:pt>
                <c:pt idx="6">
                  <c:v>2007</c:v>
                </c:pt>
                <c:pt idx="7">
                  <c:v>2006</c:v>
                </c:pt>
                <c:pt idx="8">
                  <c:v>2005</c:v>
                </c:pt>
                <c:pt idx="9">
                  <c:v>2004</c:v>
                </c:pt>
                <c:pt idx="10">
                  <c:v>2003</c:v>
                </c:pt>
                <c:pt idx="11">
                  <c:v>2002</c:v>
                </c:pt>
                <c:pt idx="12">
                  <c:v>2001</c:v>
                </c:pt>
                <c:pt idx="13">
                  <c:v>2000</c:v>
                </c:pt>
                <c:pt idx="14">
                  <c:v>1999</c:v>
                </c:pt>
              </c:strCache>
            </c:strRef>
          </c:cat>
          <c:val>
            <c:numRef>
              <c:f>Sheet1!$B$2:$P$2</c:f>
              <c:numCache>
                <c:formatCode>"$"#,##0"*"</c:formatCode>
                <c:ptCount val="15"/>
                <c:pt idx="0">
                  <c:v>16351</c:v>
                </c:pt>
                <c:pt idx="1">
                  <c:v>15745</c:v>
                </c:pt>
                <c:pt idx="2">
                  <c:v>15073</c:v>
                </c:pt>
                <c:pt idx="3">
                  <c:v>13770</c:v>
                </c:pt>
                <c:pt idx="4">
                  <c:v>13375</c:v>
                </c:pt>
                <c:pt idx="5">
                  <c:v>12680</c:v>
                </c:pt>
                <c:pt idx="6">
                  <c:v>12106</c:v>
                </c:pt>
                <c:pt idx="7">
                  <c:v>11480</c:v>
                </c:pt>
                <c:pt idx="8">
                  <c:v>10880</c:v>
                </c:pt>
                <c:pt idx="9">
                  <c:v>9950</c:v>
                </c:pt>
                <c:pt idx="10">
                  <c:v>9068</c:v>
                </c:pt>
                <c:pt idx="11">
                  <c:v>8003</c:v>
                </c:pt>
                <c:pt idx="12">
                  <c:v>7061</c:v>
                </c:pt>
                <c:pt idx="13">
                  <c:v>6438</c:v>
                </c:pt>
                <c:pt idx="14" formatCode="&quot;$&quot;#,##0">
                  <c:v>5791</c:v>
                </c:pt>
              </c:numCache>
            </c:numRef>
          </c:val>
        </c:ser>
        <c:ser>
          <c:idx val="1"/>
          <c:order val="1"/>
          <c:tx>
            <c:strRef>
              <c:f>Sheet1!$A$3</c:f>
              <c:strCache>
                <c:ptCount val="1"/>
                <c:pt idx="0">
                  <c:v>Single Coverage</c:v>
                </c:pt>
              </c:strCache>
            </c:strRef>
          </c:tx>
          <c:spPr>
            <a:solidFill>
              <a:schemeClr val="accent5"/>
            </a:solidFill>
            <a:ln>
              <a:solidFill>
                <a:schemeClr val="tx1"/>
              </a:solidFill>
            </a:ln>
          </c:spPr>
          <c:invertIfNegative val="0"/>
          <c:dLbls>
            <c:dLbl>
              <c:idx val="0"/>
              <c:layout/>
              <c:tx>
                <c:rich>
                  <a:bodyPr/>
                  <a:lstStyle/>
                  <a:p>
                    <a:pPr>
                      <a:lnSpc>
                        <a:spcPct val="85000"/>
                      </a:lnSpc>
                      <a:defRPr sz="1100" b="0">
                        <a:latin typeface="Calibri" pitchFamily="34" charset="0"/>
                      </a:defRPr>
                    </a:pPr>
                    <a:r>
                      <a:rPr lang="en-US" sz="1100" dirty="0" smtClean="0">
                        <a:latin typeface="Calibri" pitchFamily="34" charset="0"/>
                      </a:rPr>
                      <a:t>$5,884*</a:t>
                    </a:r>
                    <a:endParaRPr lang="en-US" dirty="0"/>
                  </a:p>
                </c:rich>
              </c:tx>
              <c:spPr>
                <a:noFill/>
              </c:spPr>
              <c:showLegendKey val="0"/>
              <c:showVal val="1"/>
              <c:showCatName val="0"/>
              <c:showSerName val="0"/>
              <c:showPercent val="0"/>
              <c:showBubbleSize val="0"/>
            </c:dLbl>
            <c:dLbl>
              <c:idx val="3"/>
              <c:spPr>
                <a:noFill/>
              </c:spPr>
              <c:txPr>
                <a:bodyPr/>
                <a:lstStyle/>
                <a:p>
                  <a:pPr algn="ctr" rtl="0">
                    <a:lnSpc>
                      <a:spcPct val="85000"/>
                    </a:lnSpc>
                    <a:defRPr lang="en-US" sz="1100" b="0" i="0" u="none" strike="noStrike" kern="1200" baseline="0">
                      <a:solidFill>
                        <a:srgbClr val="000000"/>
                      </a:solidFill>
                      <a:latin typeface="Calibri" pitchFamily="34" charset="0"/>
                      <a:ea typeface="+mn-ea"/>
                      <a:cs typeface="+mn-cs"/>
                    </a:defRPr>
                  </a:pPr>
                  <a:endParaRPr lang="en-US"/>
                </a:p>
              </c:txPr>
              <c:showLegendKey val="0"/>
              <c:showVal val="1"/>
              <c:showCatName val="0"/>
              <c:showSerName val="0"/>
              <c:showPercent val="0"/>
              <c:showBubbleSize val="0"/>
            </c:dLbl>
            <c:dLbl>
              <c:idx val="4"/>
              <c:spPr>
                <a:noFill/>
              </c:spPr>
              <c:txPr>
                <a:bodyPr/>
                <a:lstStyle/>
                <a:p>
                  <a:pPr>
                    <a:lnSpc>
                      <a:spcPct val="85000"/>
                    </a:lnSpc>
                    <a:defRPr sz="1100" b="0">
                      <a:latin typeface="Calibri" pitchFamily="34" charset="0"/>
                    </a:defRPr>
                  </a:pPr>
                  <a:endParaRPr lang="en-US"/>
                </a:p>
              </c:txPr>
              <c:showLegendKey val="0"/>
              <c:showVal val="1"/>
              <c:showCatName val="0"/>
              <c:showSerName val="0"/>
              <c:showPercent val="0"/>
              <c:showBubbleSize val="0"/>
            </c:dLbl>
            <c:txPr>
              <a:bodyPr/>
              <a:lstStyle/>
              <a:p>
                <a:pPr>
                  <a:lnSpc>
                    <a:spcPct val="85000"/>
                  </a:lnSpc>
                  <a:defRPr sz="1100" b="0">
                    <a:latin typeface="Calibri" pitchFamily="34" charset="0"/>
                  </a:defRPr>
                </a:pPr>
                <a:endParaRPr lang="en-US"/>
              </a:p>
            </c:txPr>
            <c:showLegendKey val="0"/>
            <c:showVal val="1"/>
            <c:showCatName val="0"/>
            <c:showSerName val="0"/>
            <c:showPercent val="0"/>
            <c:showBubbleSize val="0"/>
            <c:showLeaderLines val="0"/>
          </c:dLbls>
          <c:cat>
            <c:strRef>
              <c:f>Sheet1!$B$1:$P$1</c:f>
              <c:strCache>
                <c:ptCount val="15"/>
                <c:pt idx="0">
                  <c:v>2013</c:v>
                </c:pt>
                <c:pt idx="1">
                  <c:v>2012</c:v>
                </c:pt>
                <c:pt idx="2">
                  <c:v>2011</c:v>
                </c:pt>
                <c:pt idx="3">
                  <c:v>2010</c:v>
                </c:pt>
                <c:pt idx="4">
                  <c:v>2009</c:v>
                </c:pt>
                <c:pt idx="5">
                  <c:v>2008</c:v>
                </c:pt>
                <c:pt idx="6">
                  <c:v>2007</c:v>
                </c:pt>
                <c:pt idx="7">
                  <c:v>2006</c:v>
                </c:pt>
                <c:pt idx="8">
                  <c:v>2005</c:v>
                </c:pt>
                <c:pt idx="9">
                  <c:v>2004</c:v>
                </c:pt>
                <c:pt idx="10">
                  <c:v>2003</c:v>
                </c:pt>
                <c:pt idx="11">
                  <c:v>2002</c:v>
                </c:pt>
                <c:pt idx="12">
                  <c:v>2001</c:v>
                </c:pt>
                <c:pt idx="13">
                  <c:v>2000</c:v>
                </c:pt>
                <c:pt idx="14">
                  <c:v>1999</c:v>
                </c:pt>
              </c:strCache>
            </c:strRef>
          </c:cat>
          <c:val>
            <c:numRef>
              <c:f>Sheet1!$B$3:$P$3</c:f>
              <c:numCache>
                <c:formatCode>"$"#,##0"*"</c:formatCode>
                <c:ptCount val="15"/>
                <c:pt idx="0">
                  <c:v>5884</c:v>
                </c:pt>
                <c:pt idx="1">
                  <c:v>5615</c:v>
                </c:pt>
                <c:pt idx="2">
                  <c:v>5429</c:v>
                </c:pt>
                <c:pt idx="3">
                  <c:v>5049</c:v>
                </c:pt>
                <c:pt idx="4" formatCode="&quot;$&quot;#,##0">
                  <c:v>4824</c:v>
                </c:pt>
                <c:pt idx="5">
                  <c:v>4704</c:v>
                </c:pt>
                <c:pt idx="6">
                  <c:v>4479</c:v>
                </c:pt>
                <c:pt idx="7">
                  <c:v>4242</c:v>
                </c:pt>
                <c:pt idx="8">
                  <c:v>4024</c:v>
                </c:pt>
                <c:pt idx="9">
                  <c:v>3695</c:v>
                </c:pt>
                <c:pt idx="10">
                  <c:v>3383</c:v>
                </c:pt>
                <c:pt idx="11">
                  <c:v>3083</c:v>
                </c:pt>
                <c:pt idx="12">
                  <c:v>2689</c:v>
                </c:pt>
                <c:pt idx="13">
                  <c:v>2471</c:v>
                </c:pt>
                <c:pt idx="14" formatCode="&quot;$&quot;#,##0">
                  <c:v>2196</c:v>
                </c:pt>
              </c:numCache>
            </c:numRef>
          </c:val>
        </c:ser>
        <c:dLbls>
          <c:showLegendKey val="0"/>
          <c:showVal val="0"/>
          <c:showCatName val="0"/>
          <c:showSerName val="0"/>
          <c:showPercent val="0"/>
          <c:showBubbleSize val="0"/>
        </c:dLbls>
        <c:gapWidth val="98"/>
        <c:overlap val="-35"/>
        <c:axId val="146239872"/>
        <c:axId val="146241408"/>
      </c:barChart>
      <c:catAx>
        <c:axId val="146239872"/>
        <c:scaling>
          <c:orientation val="minMax"/>
        </c:scaling>
        <c:delete val="0"/>
        <c:axPos val="l"/>
        <c:majorTickMark val="out"/>
        <c:minorTickMark val="none"/>
        <c:tickLblPos val="nextTo"/>
        <c:txPr>
          <a:bodyPr/>
          <a:lstStyle/>
          <a:p>
            <a:pPr>
              <a:defRPr sz="1200" b="0">
                <a:latin typeface="Calibri" pitchFamily="34" charset="0"/>
              </a:defRPr>
            </a:pPr>
            <a:endParaRPr lang="en-US"/>
          </a:p>
        </c:txPr>
        <c:crossAx val="146241408"/>
        <c:crosses val="autoZero"/>
        <c:auto val="1"/>
        <c:lblAlgn val="ctr"/>
        <c:lblOffset val="100"/>
        <c:noMultiLvlLbl val="0"/>
      </c:catAx>
      <c:valAx>
        <c:axId val="146241408"/>
        <c:scaling>
          <c:orientation val="minMax"/>
          <c:max val="18000"/>
        </c:scaling>
        <c:delete val="0"/>
        <c:axPos val="b"/>
        <c:numFmt formatCode="\$#,##0" sourceLinked="0"/>
        <c:majorTickMark val="out"/>
        <c:minorTickMark val="none"/>
        <c:tickLblPos val="nextTo"/>
        <c:txPr>
          <a:bodyPr/>
          <a:lstStyle/>
          <a:p>
            <a:pPr>
              <a:defRPr sz="1200" b="1">
                <a:latin typeface="Calibri" pitchFamily="34" charset="0"/>
              </a:defRPr>
            </a:pPr>
            <a:endParaRPr lang="en-US"/>
          </a:p>
        </c:txPr>
        <c:crossAx val="146239872"/>
        <c:crosses val="autoZero"/>
        <c:crossBetween val="between"/>
        <c:majorUnit val="2000"/>
        <c:minorUnit val="400"/>
      </c:valAx>
      <c:spPr>
        <a:noFill/>
        <a:ln w="25400">
          <a:noFill/>
        </a:ln>
      </c:spPr>
    </c:plotArea>
    <c:legend>
      <c:legendPos val="r"/>
      <c:layout>
        <c:manualLayout>
          <c:xMode val="edge"/>
          <c:yMode val="edge"/>
          <c:x val="0.75061817693779798"/>
          <c:y val="6.848763222778971E-2"/>
          <c:w val="0.17100905744101214"/>
          <c:h val="0.10168100141328487"/>
        </c:manualLayout>
      </c:layout>
      <c:overlay val="0"/>
      <c:txPr>
        <a:bodyPr/>
        <a:lstStyle/>
        <a:p>
          <a:pPr>
            <a:defRPr sz="1200" b="1">
              <a:latin typeface="Calibri"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899903537698816E-2"/>
          <c:y val="4.3112081692913383E-2"/>
          <c:w val="0.89843058079278548"/>
          <c:h val="0.88136694606722543"/>
        </c:manualLayout>
      </c:layout>
      <c:barChart>
        <c:barDir val="col"/>
        <c:grouping val="clustered"/>
        <c:varyColors val="0"/>
        <c:ser>
          <c:idx val="2"/>
          <c:order val="0"/>
          <c:tx>
            <c:strRef>
              <c:f>Sheet1!$A$4</c:f>
              <c:strCache>
                <c:ptCount val="1"/>
                <c:pt idx="0">
                  <c:v>All Firms</c:v>
                </c:pt>
              </c:strCache>
            </c:strRef>
          </c:tx>
          <c:spPr>
            <a:solidFill>
              <a:schemeClr val="accent5"/>
            </a:solidFill>
            <a:ln w="12700">
              <a:solidFill>
                <a:schemeClr val="tx1"/>
              </a:solidFill>
            </a:ln>
          </c:spPr>
          <c:invertIfNegative val="0"/>
          <c:dLbls>
            <c:txPr>
              <a:bodyPr/>
              <a:lstStyle/>
              <a:p>
                <a:pPr algn="ctr">
                  <a:defRPr lang="en-US" sz="1200" b="0" i="0" u="none" strike="noStrike" kern="1200" baseline="0">
                    <a:solidFill>
                      <a:srgbClr val="000000"/>
                    </a:solidFill>
                    <a:latin typeface="+mn-lt"/>
                    <a:ea typeface="+mn-ea"/>
                    <a:cs typeface="+mn-cs"/>
                  </a:defRPr>
                </a:pPr>
                <a:endParaRPr lang="en-US"/>
              </a:p>
            </c:txPr>
            <c:showLegendKey val="0"/>
            <c:showVal val="1"/>
            <c:showCatName val="0"/>
            <c:showSerName val="0"/>
            <c:showPercent val="0"/>
            <c:showBubbleSize val="0"/>
            <c:showLeaderLines val="0"/>
          </c:dLbls>
          <c:cat>
            <c:strRef>
              <c:f>Sheet1!$B$1:$E$1</c:f>
              <c:strCache>
                <c:ptCount val="4"/>
                <c:pt idx="0">
                  <c:v>2007</c:v>
                </c:pt>
                <c:pt idx="1">
                  <c:v>2010</c:v>
                </c:pt>
                <c:pt idx="2">
                  <c:v>2011</c:v>
                </c:pt>
                <c:pt idx="3">
                  <c:v>2013</c:v>
                </c:pt>
              </c:strCache>
            </c:strRef>
          </c:cat>
          <c:val>
            <c:numRef>
              <c:f>Sheet1!$B$4:$E$4</c:f>
              <c:numCache>
                <c:formatCode>0%</c:formatCode>
                <c:ptCount val="4"/>
                <c:pt idx="0">
                  <c:v>0.15283841300000001</c:v>
                </c:pt>
                <c:pt idx="1">
                  <c:v>0.16416810600000001</c:v>
                </c:pt>
                <c:pt idx="2">
                  <c:v>0.19925169700000001</c:v>
                </c:pt>
                <c:pt idx="3">
                  <c:v>0.23</c:v>
                </c:pt>
              </c:numCache>
            </c:numRef>
          </c:val>
        </c:ser>
        <c:dLbls>
          <c:showLegendKey val="0"/>
          <c:showVal val="0"/>
          <c:showCatName val="0"/>
          <c:showSerName val="0"/>
          <c:showPercent val="0"/>
          <c:showBubbleSize val="0"/>
        </c:dLbls>
        <c:gapWidth val="141"/>
        <c:overlap val="-26"/>
        <c:axId val="158226304"/>
        <c:axId val="158227840"/>
      </c:barChart>
      <c:catAx>
        <c:axId val="158226304"/>
        <c:scaling>
          <c:orientation val="minMax"/>
        </c:scaling>
        <c:delete val="0"/>
        <c:axPos val="b"/>
        <c:majorTickMark val="out"/>
        <c:minorTickMark val="none"/>
        <c:tickLblPos val="nextTo"/>
        <c:txPr>
          <a:bodyPr/>
          <a:lstStyle/>
          <a:p>
            <a:pPr>
              <a:defRPr sz="1200" b="1"/>
            </a:pPr>
            <a:endParaRPr lang="en-US"/>
          </a:p>
        </c:txPr>
        <c:crossAx val="158227840"/>
        <c:crosses val="autoZero"/>
        <c:auto val="1"/>
        <c:lblAlgn val="ctr"/>
        <c:lblOffset val="100"/>
        <c:noMultiLvlLbl val="0"/>
      </c:catAx>
      <c:valAx>
        <c:axId val="158227840"/>
        <c:scaling>
          <c:orientation val="minMax"/>
          <c:max val="1"/>
        </c:scaling>
        <c:delete val="0"/>
        <c:axPos val="l"/>
        <c:numFmt formatCode="0%" sourceLinked="1"/>
        <c:majorTickMark val="out"/>
        <c:minorTickMark val="none"/>
        <c:tickLblPos val="nextTo"/>
        <c:txPr>
          <a:bodyPr/>
          <a:lstStyle/>
          <a:p>
            <a:pPr>
              <a:defRPr sz="1200"/>
            </a:pPr>
            <a:endParaRPr lang="en-US"/>
          </a:p>
        </c:txPr>
        <c:crossAx val="158226304"/>
        <c:crosses val="autoZero"/>
        <c:crossBetween val="between"/>
        <c:majorUnit val="0.2"/>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321864594894579"/>
          <c:y val="0.11498973305954795"/>
          <c:w val="0.87125416204217565"/>
          <c:h val="0.70091481065652039"/>
        </c:manualLayout>
      </c:layout>
      <c:barChart>
        <c:barDir val="col"/>
        <c:grouping val="clustered"/>
        <c:varyColors val="0"/>
        <c:ser>
          <c:idx val="0"/>
          <c:order val="0"/>
          <c:tx>
            <c:strRef>
              <c:f>Sheet1!$A$2</c:f>
              <c:strCache>
                <c:ptCount val="1"/>
                <c:pt idx="0">
                  <c:v>All Small Firms (3-199 Workers)</c:v>
                </c:pt>
              </c:strCache>
            </c:strRef>
          </c:tx>
          <c:spPr>
            <a:solidFill>
              <a:schemeClr val="accent1"/>
            </a:solidFill>
            <a:ln w="15875">
              <a:solidFill>
                <a:schemeClr val="tx1"/>
              </a:solidFill>
              <a:prstDash val="solid"/>
            </a:ln>
          </c:spPr>
          <c:invertIfNegative val="0"/>
          <c:dLbls>
            <c:dLbl>
              <c:idx val="2"/>
              <c:layout>
                <c:manualLayout>
                  <c:x val="-1.285140562248996E-2"/>
                  <c:y val="0"/>
                </c:manualLayout>
              </c:layout>
              <c:showLegendKey val="0"/>
              <c:showVal val="1"/>
              <c:showCatName val="0"/>
              <c:showSerName val="0"/>
              <c:showPercent val="0"/>
              <c:showBubbleSize val="0"/>
            </c:dLbl>
            <c:txPr>
              <a:bodyPr/>
              <a:lstStyle/>
              <a:p>
                <a:pPr>
                  <a:defRPr sz="1200" b="0">
                    <a:latin typeface="+mj-lt"/>
                  </a:defRPr>
                </a:pPr>
                <a:endParaRPr lang="en-US"/>
              </a:p>
            </c:txPr>
            <c:showLegendKey val="0"/>
            <c:showVal val="1"/>
            <c:showCatName val="0"/>
            <c:showSerName val="0"/>
            <c:showPercent val="0"/>
            <c:showBubbleSize val="0"/>
            <c:showLeaderLines val="0"/>
          </c:dLbls>
          <c:cat>
            <c:strRef>
              <c:f>Sheet1!$B$1:$E$1</c:f>
              <c:strCache>
                <c:ptCount val="4"/>
                <c:pt idx="0">
                  <c:v>Premium</c:v>
                </c:pt>
                <c:pt idx="1">
                  <c:v>Worker Contribution*</c:v>
                </c:pt>
                <c:pt idx="2">
                  <c:v>Premium*</c:v>
                </c:pt>
                <c:pt idx="3">
                  <c:v>Worker Contribution*</c:v>
                </c:pt>
              </c:strCache>
            </c:strRef>
          </c:cat>
          <c:val>
            <c:numRef>
              <c:f>Sheet1!$B$2:$E$2</c:f>
              <c:numCache>
                <c:formatCode>"$"#,##0</c:formatCode>
                <c:ptCount val="4"/>
                <c:pt idx="0" formatCode="&quot;$&quot;#,##0_);[Red]\(&quot;$&quot;#,##0\)">
                  <c:v>5711</c:v>
                </c:pt>
                <c:pt idx="1">
                  <c:v>862</c:v>
                </c:pt>
                <c:pt idx="2" formatCode="&quot;$&quot;#,##0_);[Red]\(&quot;$&quot;#,##0\)">
                  <c:v>15581</c:v>
                </c:pt>
                <c:pt idx="3">
                  <c:v>5284</c:v>
                </c:pt>
              </c:numCache>
            </c:numRef>
          </c:val>
        </c:ser>
        <c:ser>
          <c:idx val="1"/>
          <c:order val="1"/>
          <c:tx>
            <c:strRef>
              <c:f>Sheet1!$A$3</c:f>
              <c:strCache>
                <c:ptCount val="1"/>
                <c:pt idx="0">
                  <c:v>All Large Firms (200 or More Workers)</c:v>
                </c:pt>
              </c:strCache>
            </c:strRef>
          </c:tx>
          <c:spPr>
            <a:solidFill>
              <a:schemeClr val="accent5"/>
            </a:solidFill>
            <a:ln w="11652">
              <a:solidFill>
                <a:schemeClr val="tx1"/>
              </a:solidFill>
              <a:prstDash val="solid"/>
            </a:ln>
          </c:spPr>
          <c:invertIfNegative val="0"/>
          <c:dLbls>
            <c:txPr>
              <a:bodyPr/>
              <a:lstStyle/>
              <a:p>
                <a:pPr>
                  <a:defRPr sz="1200" b="0">
                    <a:latin typeface="+mj-lt"/>
                  </a:defRPr>
                </a:pPr>
                <a:endParaRPr lang="en-US"/>
              </a:p>
            </c:txPr>
            <c:showLegendKey val="0"/>
            <c:showVal val="1"/>
            <c:showCatName val="0"/>
            <c:showSerName val="0"/>
            <c:showPercent val="0"/>
            <c:showBubbleSize val="0"/>
            <c:showLeaderLines val="0"/>
          </c:dLbls>
          <c:cat>
            <c:strRef>
              <c:f>Sheet1!$B$1:$E$1</c:f>
              <c:strCache>
                <c:ptCount val="4"/>
                <c:pt idx="0">
                  <c:v>Premium</c:v>
                </c:pt>
                <c:pt idx="1">
                  <c:v>Worker Contribution*</c:v>
                </c:pt>
                <c:pt idx="2">
                  <c:v>Premium*</c:v>
                </c:pt>
                <c:pt idx="3">
                  <c:v>Worker Contribution*</c:v>
                </c:pt>
              </c:strCache>
            </c:strRef>
          </c:cat>
          <c:val>
            <c:numRef>
              <c:f>Sheet1!$B$3:$E$3</c:f>
              <c:numCache>
                <c:formatCode>"$"#,##0</c:formatCode>
                <c:ptCount val="4"/>
                <c:pt idx="0" formatCode="&quot;$&quot;#,##0_);[Red]\(&quot;$&quot;#,##0\)">
                  <c:v>5967</c:v>
                </c:pt>
                <c:pt idx="1">
                  <c:v>1065</c:v>
                </c:pt>
                <c:pt idx="2" formatCode="&quot;$&quot;#,##0_);[Red]\(&quot;$&quot;#,##0\)">
                  <c:v>16715</c:v>
                </c:pt>
                <c:pt idx="3">
                  <c:v>4226</c:v>
                </c:pt>
              </c:numCache>
            </c:numRef>
          </c:val>
        </c:ser>
        <c:dLbls>
          <c:showLegendKey val="0"/>
          <c:showVal val="0"/>
          <c:showCatName val="0"/>
          <c:showSerName val="0"/>
          <c:showPercent val="0"/>
          <c:showBubbleSize val="0"/>
        </c:dLbls>
        <c:gapWidth val="150"/>
        <c:overlap val="-30"/>
        <c:axId val="156826624"/>
        <c:axId val="157234304"/>
      </c:barChart>
      <c:catAx>
        <c:axId val="156826624"/>
        <c:scaling>
          <c:orientation val="minMax"/>
        </c:scaling>
        <c:delete val="0"/>
        <c:axPos val="b"/>
        <c:numFmt formatCode="General" sourceLinked="1"/>
        <c:majorTickMark val="out"/>
        <c:minorTickMark val="none"/>
        <c:tickLblPos val="nextTo"/>
        <c:spPr>
          <a:ln w="2913">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157234304"/>
        <c:crosses val="autoZero"/>
        <c:auto val="1"/>
        <c:lblAlgn val="ctr"/>
        <c:lblOffset val="100"/>
        <c:tickLblSkip val="1"/>
        <c:tickMarkSkip val="1"/>
        <c:noMultiLvlLbl val="0"/>
      </c:catAx>
      <c:valAx>
        <c:axId val="157234304"/>
        <c:scaling>
          <c:orientation val="minMax"/>
        </c:scaling>
        <c:delete val="0"/>
        <c:axPos val="l"/>
        <c:numFmt formatCode="&quot;$&quot;#,##0_);[Red]\(&quot;$&quot;#,##0\)" sourceLinked="1"/>
        <c:majorTickMark val="out"/>
        <c:minorTickMark val="none"/>
        <c:tickLblPos val="nextTo"/>
        <c:spPr>
          <a:ln w="2913">
            <a:solidFill>
              <a:schemeClr val="tx1"/>
            </a:solidFill>
            <a:prstDash val="solid"/>
          </a:ln>
        </c:spPr>
        <c:txPr>
          <a:bodyPr rot="0" vert="horz"/>
          <a:lstStyle/>
          <a:p>
            <a:pPr>
              <a:defRPr sz="1200" b="0" i="0" u="none" strike="noStrike" baseline="0">
                <a:solidFill>
                  <a:schemeClr val="tx1"/>
                </a:solidFill>
                <a:latin typeface="+mj-lt"/>
                <a:ea typeface="Tahoma"/>
                <a:cs typeface="Tahoma"/>
              </a:defRPr>
            </a:pPr>
            <a:endParaRPr lang="en-US"/>
          </a:p>
        </c:txPr>
        <c:crossAx val="156826624"/>
        <c:crosses val="autoZero"/>
        <c:crossBetween val="between"/>
      </c:valAx>
      <c:spPr>
        <a:noFill/>
        <a:ln w="25381">
          <a:noFill/>
        </a:ln>
      </c:spPr>
    </c:plotArea>
    <c:legend>
      <c:legendPos val="b"/>
      <c:layout>
        <c:manualLayout>
          <c:xMode val="edge"/>
          <c:yMode val="edge"/>
          <c:x val="0.13940224839151744"/>
          <c:y val="9.113421610495194E-2"/>
          <c:w val="0.35904550485406189"/>
          <c:h val="9.7300140005839766E-2"/>
        </c:manualLayout>
      </c:layout>
      <c:overlay val="0"/>
      <c:spPr>
        <a:ln>
          <a:noFill/>
        </a:ln>
      </c:spPr>
      <c:txPr>
        <a:bodyPr/>
        <a:lstStyle/>
        <a:p>
          <a:pPr>
            <a:defRPr sz="1200" b="1">
              <a:latin typeface="+mj-lt"/>
            </a:defRPr>
          </a:pPr>
          <a:endParaRPr lang="en-US"/>
        </a:p>
      </c:txPr>
    </c:legend>
    <c:plotVisOnly val="1"/>
    <c:dispBlanksAs val="gap"/>
    <c:showDLblsOverMax val="0"/>
  </c:chart>
  <c:spPr>
    <a:noFill/>
    <a:ln>
      <a:noFill/>
    </a:ln>
  </c:spPr>
  <c:txPr>
    <a:bodyPr/>
    <a:lstStyle/>
    <a:p>
      <a:pPr>
        <a:defRPr sz="1101" b="1" i="0" u="none" strike="noStrike" baseline="0">
          <a:solidFill>
            <a:schemeClr val="tx1"/>
          </a:solidFill>
          <a:latin typeface="Tahoma"/>
          <a:ea typeface="Tahoma"/>
          <a:cs typeface="Tahoma"/>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89940828402419E-2"/>
          <c:y val="7.7700383605895415E-2"/>
          <c:w val="0.87928994082840262"/>
          <c:h val="0.6149005653139511"/>
        </c:manualLayout>
      </c:layout>
      <c:barChart>
        <c:barDir val="col"/>
        <c:grouping val="stacked"/>
        <c:varyColors val="0"/>
        <c:ser>
          <c:idx val="0"/>
          <c:order val="0"/>
          <c:tx>
            <c:strRef>
              <c:f>Sheet1!$C$1</c:f>
              <c:strCache>
                <c:ptCount val="1"/>
                <c:pt idx="0">
                  <c:v>Worker Premium Contribution</c:v>
                </c:pt>
              </c:strCache>
            </c:strRef>
          </c:tx>
          <c:spPr>
            <a:ln>
              <a:solidFill>
                <a:schemeClr val="tx1"/>
              </a:solidFill>
            </a:ln>
          </c:spPr>
          <c:invertIfNegative val="0"/>
          <c:dLbls>
            <c:dLbl>
              <c:idx val="0"/>
              <c:layout/>
              <c:tx>
                <c:rich>
                  <a:bodyPr/>
                  <a:lstStyle/>
                  <a:p>
                    <a:r>
                      <a:rPr lang="en-US"/>
                      <a:t> $</a:t>
                    </a:r>
                    <a:r>
                      <a:rPr lang="en-US" smtClean="0"/>
                      <a:t>5,818* </a:t>
                    </a:r>
                    <a:endParaRPr lang="en-US"/>
                  </a:p>
                </c:rich>
              </c:tx>
              <c:showLegendKey val="0"/>
              <c:showVal val="1"/>
              <c:showCatName val="0"/>
              <c:showSerName val="0"/>
              <c:showPercent val="0"/>
              <c:showBubbleSize val="0"/>
            </c:dLbl>
            <c:dLbl>
              <c:idx val="1"/>
              <c:layout/>
              <c:tx>
                <c:rich>
                  <a:bodyPr/>
                  <a:lstStyle/>
                  <a:p>
                    <a:r>
                      <a:rPr lang="en-US" dirty="0"/>
                      <a:t> $</a:t>
                    </a:r>
                    <a:r>
                      <a:rPr lang="en-US"/>
                      <a:t>4,030 </a:t>
                    </a:r>
                    <a:r>
                      <a:rPr lang="en-US" smtClean="0"/>
                      <a:t>*</a:t>
                    </a:r>
                    <a:endParaRPr lang="en-US" dirty="0"/>
                  </a:p>
                </c:rich>
              </c:tx>
              <c:showLegendKey val="0"/>
              <c:showVal val="1"/>
              <c:showCatName val="0"/>
              <c:showSerName val="0"/>
              <c:showPercent val="0"/>
              <c:showBubbleSize val="0"/>
            </c:dLbl>
            <c:txPr>
              <a:bodyPr/>
              <a:lstStyle/>
              <a:p>
                <a:pPr algn="ctr">
                  <a:defRPr lang="en-US" sz="1200" b="0" i="0" u="none" strike="noStrike" kern="1200" baseline="0">
                    <a:solidFill>
                      <a:srgbClr val="FFFFFF"/>
                    </a:solidFill>
                    <a:latin typeface="+mj-lt"/>
                    <a:ea typeface="Tahoma"/>
                    <a:cs typeface="Tahoma"/>
                  </a:defRPr>
                </a:pPr>
                <a:endParaRPr lang="en-US"/>
              </a:p>
            </c:txPr>
            <c:showLegendKey val="0"/>
            <c:showVal val="1"/>
            <c:showCatName val="0"/>
            <c:showSerName val="0"/>
            <c:showPercent val="0"/>
            <c:showBubbleSize val="0"/>
            <c:showLeaderLines val="0"/>
          </c:dLbls>
          <c:cat>
            <c:multiLvlStrRef>
              <c:f>Sheet1!$A$2:$B$3</c:f>
              <c:multiLvlStrCache>
                <c:ptCount val="2"/>
                <c:lvl>
                  <c:pt idx="0">
                    <c:v>Many Workers are Lower-Wage</c:v>
                  </c:pt>
                  <c:pt idx="1">
                    <c:v>Many Workers are Higher-Wage</c:v>
                  </c:pt>
                </c:lvl>
                <c:lvl>
                  <c:pt idx="0">
                    <c:v>Family Coverage</c:v>
                  </c:pt>
                </c:lvl>
              </c:multiLvlStrCache>
            </c:multiLvlStrRef>
          </c:cat>
          <c:val>
            <c:numRef>
              <c:f>Sheet1!$C$2:$C$3</c:f>
              <c:numCache>
                <c:formatCode>_("$"* #,##0_);_("$"* \(#,##0\);_("$"* "-"??_);_(@_)</c:formatCode>
                <c:ptCount val="2"/>
                <c:pt idx="0">
                  <c:v>5818</c:v>
                </c:pt>
                <c:pt idx="1">
                  <c:v>4030</c:v>
                </c:pt>
              </c:numCache>
            </c:numRef>
          </c:val>
        </c:ser>
        <c:ser>
          <c:idx val="1"/>
          <c:order val="1"/>
          <c:tx>
            <c:strRef>
              <c:f>Sheet1!$D$1</c:f>
              <c:strCache>
                <c:ptCount val="1"/>
                <c:pt idx="0">
                  <c:v>Employer Premium Contribution</c:v>
                </c:pt>
              </c:strCache>
            </c:strRef>
          </c:tx>
          <c:spPr>
            <a:solidFill>
              <a:schemeClr val="accent5"/>
            </a:solidFill>
            <a:ln>
              <a:solidFill>
                <a:schemeClr val="tx1"/>
              </a:solidFill>
            </a:ln>
          </c:spPr>
          <c:invertIfNegative val="0"/>
          <c:dPt>
            <c:idx val="0"/>
            <c:invertIfNegative val="0"/>
            <c:bubble3D val="0"/>
          </c:dPt>
          <c:dPt>
            <c:idx val="1"/>
            <c:invertIfNegative val="0"/>
            <c:bubble3D val="0"/>
          </c:dPt>
          <c:dLbls>
            <c:dLbl>
              <c:idx val="0"/>
              <c:layout/>
              <c:tx>
                <c:rich>
                  <a:bodyPr/>
                  <a:lstStyle/>
                  <a:p>
                    <a:r>
                      <a:rPr lang="en-US" dirty="0"/>
                      <a:t> $</a:t>
                    </a:r>
                    <a:r>
                      <a:rPr lang="en-US"/>
                      <a:t>9,407 </a:t>
                    </a:r>
                    <a:r>
                      <a:rPr lang="en-US" smtClean="0"/>
                      <a:t>*</a:t>
                    </a:r>
                    <a:endParaRPr lang="en-US" dirty="0"/>
                  </a:p>
                </c:rich>
              </c:tx>
              <c:showLegendKey val="0"/>
              <c:showVal val="1"/>
              <c:showCatName val="0"/>
              <c:showSerName val="0"/>
              <c:showPercent val="0"/>
              <c:showBubbleSize val="0"/>
            </c:dLbl>
            <c:dLbl>
              <c:idx val="1"/>
              <c:layout/>
              <c:tx>
                <c:rich>
                  <a:bodyPr/>
                  <a:lstStyle/>
                  <a:p>
                    <a:r>
                      <a:rPr lang="en-US" dirty="0"/>
                      <a:t> $</a:t>
                    </a:r>
                    <a:r>
                      <a:rPr lang="en-US"/>
                      <a:t>12,959 </a:t>
                    </a:r>
                    <a:r>
                      <a:rPr lang="en-US" smtClean="0"/>
                      <a:t>*</a:t>
                    </a:r>
                    <a:endParaRPr lang="en-US" dirty="0"/>
                  </a:p>
                </c:rich>
              </c:tx>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j-lt"/>
                    <a:ea typeface="Tahoma"/>
                    <a:cs typeface="Tahoma"/>
                  </a:defRPr>
                </a:pPr>
                <a:endParaRPr lang="en-US"/>
              </a:p>
            </c:txPr>
            <c:showLegendKey val="0"/>
            <c:showVal val="1"/>
            <c:showCatName val="0"/>
            <c:showSerName val="0"/>
            <c:showPercent val="0"/>
            <c:showBubbleSize val="0"/>
            <c:showLeaderLines val="0"/>
          </c:dLbls>
          <c:cat>
            <c:multiLvlStrRef>
              <c:f>Sheet1!$A$2:$B$3</c:f>
              <c:multiLvlStrCache>
                <c:ptCount val="2"/>
                <c:lvl>
                  <c:pt idx="0">
                    <c:v>Many Workers are Lower-Wage</c:v>
                  </c:pt>
                  <c:pt idx="1">
                    <c:v>Many Workers are Higher-Wage</c:v>
                  </c:pt>
                </c:lvl>
                <c:lvl>
                  <c:pt idx="0">
                    <c:v>Family Coverage</c:v>
                  </c:pt>
                </c:lvl>
              </c:multiLvlStrCache>
            </c:multiLvlStrRef>
          </c:cat>
          <c:val>
            <c:numRef>
              <c:f>Sheet1!$D$2:$D$3</c:f>
              <c:numCache>
                <c:formatCode>_("$"* #,##0_);_("$"* \(#,##0\);_("$"* "-"??_);_(@_)</c:formatCode>
                <c:ptCount val="2"/>
                <c:pt idx="0">
                  <c:v>9407</c:v>
                </c:pt>
                <c:pt idx="1">
                  <c:v>12959</c:v>
                </c:pt>
              </c:numCache>
            </c:numRef>
          </c:val>
        </c:ser>
        <c:dLbls>
          <c:showLegendKey val="0"/>
          <c:showVal val="0"/>
          <c:showCatName val="0"/>
          <c:showSerName val="0"/>
          <c:showPercent val="0"/>
          <c:showBubbleSize val="0"/>
        </c:dLbls>
        <c:gapWidth val="98"/>
        <c:overlap val="100"/>
        <c:axId val="157133440"/>
        <c:axId val="157155712"/>
      </c:barChart>
      <c:catAx>
        <c:axId val="157133440"/>
        <c:scaling>
          <c:orientation val="minMax"/>
        </c:scaling>
        <c:delete val="0"/>
        <c:axPos val="b"/>
        <c:numFmt formatCode="General" sourceLinked="1"/>
        <c:majorTickMark val="out"/>
        <c:minorTickMark val="in"/>
        <c:tickLblPos val="nextTo"/>
        <c:spPr>
          <a:ln w="3127">
            <a:noFill/>
            <a:prstDash val="solid"/>
          </a:ln>
        </c:spPr>
        <c:txPr>
          <a:bodyPr rot="0" vert="horz"/>
          <a:lstStyle/>
          <a:p>
            <a:pPr>
              <a:defRPr sz="1200" b="1" i="0" u="none" strike="noStrike" baseline="0">
                <a:solidFill>
                  <a:schemeClr val="tx1"/>
                </a:solidFill>
                <a:latin typeface="+mn-lt"/>
                <a:ea typeface="Tahoma"/>
                <a:cs typeface="Tahoma"/>
              </a:defRPr>
            </a:pPr>
            <a:endParaRPr lang="en-US"/>
          </a:p>
        </c:txPr>
        <c:crossAx val="157155712"/>
        <c:crosses val="autoZero"/>
        <c:auto val="1"/>
        <c:lblAlgn val="ctr"/>
        <c:lblOffset val="100"/>
        <c:noMultiLvlLbl val="0"/>
      </c:catAx>
      <c:valAx>
        <c:axId val="157155712"/>
        <c:scaling>
          <c:orientation val="minMax"/>
        </c:scaling>
        <c:delete val="0"/>
        <c:axPos val="l"/>
        <c:numFmt formatCode="&quot;$&quot;#,##0" sourceLinked="0"/>
        <c:majorTickMark val="out"/>
        <c:minorTickMark val="none"/>
        <c:tickLblPos val="nextTo"/>
        <c:spPr>
          <a:ln w="3127">
            <a:solidFill>
              <a:schemeClr val="tx1"/>
            </a:solidFill>
            <a:prstDash val="solid"/>
          </a:ln>
        </c:spPr>
        <c:txPr>
          <a:bodyPr rot="0" vert="horz"/>
          <a:lstStyle/>
          <a:p>
            <a:pPr>
              <a:defRPr sz="1200" b="0" i="0" u="none" strike="noStrike" baseline="0">
                <a:solidFill>
                  <a:schemeClr val="tx1"/>
                </a:solidFill>
                <a:latin typeface="+mn-lt"/>
                <a:ea typeface="Tahoma"/>
                <a:cs typeface="Tahoma"/>
              </a:defRPr>
            </a:pPr>
            <a:endParaRPr lang="en-US"/>
          </a:p>
        </c:txPr>
        <c:crossAx val="157133440"/>
        <c:crosses val="autoZero"/>
        <c:crossBetween val="between"/>
      </c:valAx>
      <c:spPr>
        <a:noFill/>
        <a:ln w="25400">
          <a:noFill/>
        </a:ln>
      </c:spPr>
    </c:plotArea>
    <c:plotVisOnly val="0"/>
    <c:dispBlanksAs val="gap"/>
    <c:showDLblsOverMax val="0"/>
  </c:chart>
  <c:spPr>
    <a:noFill/>
    <a:ln>
      <a:noFill/>
    </a:ln>
  </c:spPr>
  <c:txPr>
    <a:bodyPr/>
    <a:lstStyle/>
    <a:p>
      <a:pPr>
        <a:defRPr sz="1182" b="1" i="0" u="none" strike="noStrike" baseline="0">
          <a:solidFill>
            <a:schemeClr val="tx1"/>
          </a:solidFill>
          <a:latin typeface="Tahoma"/>
          <a:ea typeface="Tahoma"/>
          <a:cs typeface="Tahoma"/>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89940828402419E-2"/>
          <c:y val="7.7700383605895415E-2"/>
          <c:w val="0.87928994082840262"/>
          <c:h val="0.60528518069856652"/>
        </c:manualLayout>
      </c:layout>
      <c:barChart>
        <c:barDir val="col"/>
        <c:grouping val="stacked"/>
        <c:varyColors val="0"/>
        <c:ser>
          <c:idx val="0"/>
          <c:order val="0"/>
          <c:tx>
            <c:strRef>
              <c:f>Sheet1!$C$4</c:f>
              <c:strCache>
                <c:ptCount val="1"/>
                <c:pt idx="0">
                  <c:v>Worker Premium Contribution</c:v>
                </c:pt>
              </c:strCache>
            </c:strRef>
          </c:tx>
          <c:spPr>
            <a:ln>
              <a:solidFill>
                <a:schemeClr val="tx1"/>
              </a:solidFill>
            </a:ln>
          </c:spPr>
          <c:invertIfNegative val="0"/>
          <c:dLbls>
            <c:dLbl>
              <c:idx val="0"/>
              <c:layout/>
              <c:tx>
                <c:rich>
                  <a:bodyPr/>
                  <a:lstStyle/>
                  <a:p>
                    <a:r>
                      <a:rPr lang="en-US" dirty="0"/>
                      <a:t> $</a:t>
                    </a:r>
                    <a:r>
                      <a:rPr lang="en-US"/>
                      <a:t>1,234 </a:t>
                    </a:r>
                    <a:r>
                      <a:rPr lang="en-US" smtClean="0"/>
                      <a:t>*</a:t>
                    </a:r>
                    <a:endParaRPr lang="en-US" dirty="0"/>
                  </a:p>
                </c:rich>
              </c:tx>
              <c:showLegendKey val="0"/>
              <c:showVal val="1"/>
              <c:showCatName val="0"/>
              <c:showSerName val="0"/>
              <c:showPercent val="0"/>
              <c:showBubbleSize val="0"/>
            </c:dLbl>
            <c:dLbl>
              <c:idx val="1"/>
              <c:layout/>
              <c:tx>
                <c:rich>
                  <a:bodyPr/>
                  <a:lstStyle/>
                  <a:p>
                    <a:r>
                      <a:rPr lang="en-US"/>
                      <a:t> $954 </a:t>
                    </a:r>
                    <a:r>
                      <a:rPr lang="en-US" smtClean="0"/>
                      <a:t>*</a:t>
                    </a:r>
                    <a:endParaRPr lang="en-US"/>
                  </a:p>
                </c:rich>
              </c:tx>
              <c:showLegendKey val="0"/>
              <c:showVal val="1"/>
              <c:showCatName val="0"/>
              <c:showSerName val="0"/>
              <c:showPercent val="0"/>
              <c:showBubbleSize val="0"/>
            </c:dLbl>
            <c:txPr>
              <a:bodyPr/>
              <a:lstStyle/>
              <a:p>
                <a:pPr algn="ctr">
                  <a:defRPr lang="en-US" sz="1200" b="0" i="0" u="none" strike="noStrike" kern="1200" baseline="0">
                    <a:solidFill>
                      <a:schemeClr val="bg1"/>
                    </a:solidFill>
                    <a:latin typeface="+mj-lt"/>
                    <a:ea typeface="Tahoma"/>
                    <a:cs typeface="Tahoma"/>
                  </a:defRPr>
                </a:pPr>
                <a:endParaRPr lang="en-US"/>
              </a:p>
            </c:txPr>
            <c:showLegendKey val="0"/>
            <c:showVal val="1"/>
            <c:showCatName val="0"/>
            <c:showSerName val="0"/>
            <c:showPercent val="0"/>
            <c:showBubbleSize val="0"/>
            <c:showLeaderLines val="0"/>
          </c:dLbls>
          <c:cat>
            <c:multiLvlStrRef>
              <c:f>Sheet1!$A$5:$B$6</c:f>
              <c:multiLvlStrCache>
                <c:ptCount val="2"/>
                <c:lvl>
                  <c:pt idx="0">
                    <c:v>Many Workers are Lower-Wage</c:v>
                  </c:pt>
                  <c:pt idx="1">
                    <c:v>Many Workers are Higher-Wage</c:v>
                  </c:pt>
                </c:lvl>
                <c:lvl>
                  <c:pt idx="0">
                    <c:v>Single Coverage</c:v>
                  </c:pt>
                </c:lvl>
              </c:multiLvlStrCache>
            </c:multiLvlStrRef>
          </c:cat>
          <c:val>
            <c:numRef>
              <c:f>Sheet1!$C$5:$C$6</c:f>
              <c:numCache>
                <c:formatCode>_("$"* #,##0_);_("$"* \(#,##0\);_("$"* "-"??_);_(@_)</c:formatCode>
                <c:ptCount val="2"/>
                <c:pt idx="0">
                  <c:v>1234</c:v>
                </c:pt>
                <c:pt idx="1">
                  <c:v>954</c:v>
                </c:pt>
              </c:numCache>
            </c:numRef>
          </c:val>
        </c:ser>
        <c:ser>
          <c:idx val="1"/>
          <c:order val="1"/>
          <c:tx>
            <c:strRef>
              <c:f>Sheet1!$D$4</c:f>
              <c:strCache>
                <c:ptCount val="1"/>
                <c:pt idx="0">
                  <c:v>Employer Premium Contribution</c:v>
                </c:pt>
              </c:strCache>
            </c:strRef>
          </c:tx>
          <c:spPr>
            <a:solidFill>
              <a:schemeClr val="accent5"/>
            </a:solidFill>
            <a:ln>
              <a:solidFill>
                <a:schemeClr val="tx1"/>
              </a:solidFill>
            </a:ln>
          </c:spPr>
          <c:invertIfNegative val="0"/>
          <c:dLbls>
            <c:dLbl>
              <c:idx val="0"/>
              <c:layout/>
              <c:tx>
                <c:rich>
                  <a:bodyPr/>
                  <a:lstStyle/>
                  <a:p>
                    <a:r>
                      <a:rPr lang="en-US"/>
                      <a:t> $4,216 </a:t>
                    </a:r>
                    <a:r>
                      <a:rPr lang="en-US" smtClean="0"/>
                      <a:t>*</a:t>
                    </a:r>
                    <a:endParaRPr lang="en-US"/>
                  </a:p>
                </c:rich>
              </c:tx>
              <c:showLegendKey val="0"/>
              <c:showVal val="1"/>
              <c:showCatName val="0"/>
              <c:showSerName val="0"/>
              <c:showPercent val="0"/>
              <c:showBubbleSize val="0"/>
            </c:dLbl>
            <c:dLbl>
              <c:idx val="1"/>
              <c:layout/>
              <c:tx>
                <c:rich>
                  <a:bodyPr/>
                  <a:lstStyle/>
                  <a:p>
                    <a:r>
                      <a:rPr lang="en-US"/>
                      <a:t> $</a:t>
                    </a:r>
                    <a:r>
                      <a:rPr lang="en-US" smtClean="0"/>
                      <a:t>5,071* </a:t>
                    </a:r>
                    <a:endParaRPr lang="en-US"/>
                  </a:p>
                </c:rich>
              </c:tx>
              <c:showLegendKey val="0"/>
              <c:showVal val="1"/>
              <c:showCatName val="0"/>
              <c:showSerName val="0"/>
              <c:showPercent val="0"/>
              <c:showBubbleSize val="0"/>
            </c:dLbl>
            <c:txPr>
              <a:bodyPr/>
              <a:lstStyle/>
              <a:p>
                <a:pPr>
                  <a:defRPr sz="1200" b="0">
                    <a:latin typeface="+mj-lt"/>
                  </a:defRPr>
                </a:pPr>
                <a:endParaRPr lang="en-US"/>
              </a:p>
            </c:txPr>
            <c:showLegendKey val="0"/>
            <c:showVal val="1"/>
            <c:showCatName val="0"/>
            <c:showSerName val="0"/>
            <c:showPercent val="0"/>
            <c:showBubbleSize val="0"/>
            <c:showLeaderLines val="0"/>
          </c:dLbls>
          <c:cat>
            <c:multiLvlStrRef>
              <c:f>Sheet1!$A$5:$B$6</c:f>
              <c:multiLvlStrCache>
                <c:ptCount val="2"/>
                <c:lvl>
                  <c:pt idx="0">
                    <c:v>Many Workers are Lower-Wage</c:v>
                  </c:pt>
                  <c:pt idx="1">
                    <c:v>Many Workers are Higher-Wage</c:v>
                  </c:pt>
                </c:lvl>
                <c:lvl>
                  <c:pt idx="0">
                    <c:v>Single Coverage</c:v>
                  </c:pt>
                </c:lvl>
              </c:multiLvlStrCache>
            </c:multiLvlStrRef>
          </c:cat>
          <c:val>
            <c:numRef>
              <c:f>Sheet1!$D$5:$D$6</c:f>
              <c:numCache>
                <c:formatCode>_("$"* #,##0_);_("$"* \(#,##0\);_("$"* "-"??_);_(@_)</c:formatCode>
                <c:ptCount val="2"/>
                <c:pt idx="0">
                  <c:v>4216</c:v>
                </c:pt>
                <c:pt idx="1">
                  <c:v>5071</c:v>
                </c:pt>
              </c:numCache>
            </c:numRef>
          </c:val>
        </c:ser>
        <c:dLbls>
          <c:showLegendKey val="0"/>
          <c:showVal val="0"/>
          <c:showCatName val="0"/>
          <c:showSerName val="0"/>
          <c:showPercent val="0"/>
          <c:showBubbleSize val="0"/>
        </c:dLbls>
        <c:gapWidth val="98"/>
        <c:overlap val="100"/>
        <c:axId val="47239552"/>
        <c:axId val="47241088"/>
      </c:barChart>
      <c:catAx>
        <c:axId val="47239552"/>
        <c:scaling>
          <c:orientation val="minMax"/>
        </c:scaling>
        <c:delete val="0"/>
        <c:axPos val="b"/>
        <c:numFmt formatCode="General" sourceLinked="1"/>
        <c:majorTickMark val="out"/>
        <c:minorTickMark val="in"/>
        <c:tickLblPos val="nextTo"/>
        <c:spPr>
          <a:ln w="3127">
            <a:noFill/>
            <a:prstDash val="solid"/>
          </a:ln>
        </c:spPr>
        <c:txPr>
          <a:bodyPr rot="0" vert="horz"/>
          <a:lstStyle/>
          <a:p>
            <a:pPr>
              <a:defRPr sz="1200" b="1" i="0" u="none" strike="noStrike" baseline="0">
                <a:solidFill>
                  <a:schemeClr val="tx1"/>
                </a:solidFill>
                <a:latin typeface="+mn-lt"/>
                <a:ea typeface="Tahoma"/>
                <a:cs typeface="Tahoma"/>
              </a:defRPr>
            </a:pPr>
            <a:endParaRPr lang="en-US"/>
          </a:p>
        </c:txPr>
        <c:crossAx val="47241088"/>
        <c:crosses val="autoZero"/>
        <c:auto val="1"/>
        <c:lblAlgn val="ctr"/>
        <c:lblOffset val="100"/>
        <c:noMultiLvlLbl val="0"/>
      </c:catAx>
      <c:valAx>
        <c:axId val="47241088"/>
        <c:scaling>
          <c:orientation val="minMax"/>
        </c:scaling>
        <c:delete val="0"/>
        <c:axPos val="l"/>
        <c:numFmt formatCode="&quot;$&quot;#,##0" sourceLinked="0"/>
        <c:majorTickMark val="out"/>
        <c:minorTickMark val="none"/>
        <c:tickLblPos val="nextTo"/>
        <c:spPr>
          <a:ln w="3127">
            <a:solidFill>
              <a:schemeClr val="tx1"/>
            </a:solidFill>
            <a:prstDash val="solid"/>
          </a:ln>
        </c:spPr>
        <c:txPr>
          <a:bodyPr rot="0" vert="horz"/>
          <a:lstStyle/>
          <a:p>
            <a:pPr>
              <a:defRPr sz="1200" b="0" i="0" u="none" strike="noStrike" baseline="0">
                <a:solidFill>
                  <a:schemeClr val="tx1"/>
                </a:solidFill>
                <a:latin typeface="+mn-lt"/>
                <a:ea typeface="Tahoma"/>
                <a:cs typeface="Tahoma"/>
              </a:defRPr>
            </a:pPr>
            <a:endParaRPr lang="en-US"/>
          </a:p>
        </c:txPr>
        <c:crossAx val="47239552"/>
        <c:crosses val="autoZero"/>
        <c:crossBetween val="between"/>
      </c:valAx>
      <c:spPr>
        <a:noFill/>
        <a:ln w="25018">
          <a:noFill/>
        </a:ln>
      </c:spPr>
    </c:plotArea>
    <c:plotVisOnly val="0"/>
    <c:dispBlanksAs val="gap"/>
    <c:showDLblsOverMax val="0"/>
  </c:chart>
  <c:spPr>
    <a:noFill/>
    <a:ln>
      <a:noFill/>
    </a:ln>
  </c:spPr>
  <c:txPr>
    <a:bodyPr/>
    <a:lstStyle/>
    <a:p>
      <a:pPr>
        <a:defRPr sz="1182" b="1" i="0" u="none" strike="noStrike" baseline="0">
          <a:solidFill>
            <a:schemeClr val="tx1"/>
          </a:solidFill>
          <a:latin typeface="Tahoma"/>
          <a:ea typeface="Tahoma"/>
          <a:cs typeface="Tahoma"/>
        </a:defRPr>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5747956080447881E-2"/>
          <c:y val="2.5999999999999999E-2"/>
          <c:w val="0.91841494166264581"/>
          <c:h val="0.90650356002874266"/>
        </c:manualLayout>
      </c:layout>
      <c:lineChart>
        <c:grouping val="standard"/>
        <c:varyColors val="0"/>
        <c:ser>
          <c:idx val="1"/>
          <c:order val="0"/>
          <c:tx>
            <c:strRef>
              <c:f>Sheet1!$A$2</c:f>
              <c:strCache>
                <c:ptCount val="1"/>
                <c:pt idx="0">
                  <c:v>All Firms</c:v>
                </c:pt>
              </c:strCache>
            </c:strRef>
          </c:tx>
          <c:spPr>
            <a:ln w="22225">
              <a:solidFill>
                <a:schemeClr val="accent1"/>
              </a:solidFill>
              <a:prstDash val="solid"/>
            </a:ln>
          </c:spPr>
          <c:marker>
            <c:symbol val="triangle"/>
            <c:size val="5"/>
            <c:spPr>
              <a:solidFill>
                <a:schemeClr val="accent1"/>
              </a:solidFill>
              <a:ln w="9525">
                <a:solidFill>
                  <a:schemeClr val="accent1"/>
                </a:solidFill>
                <a:prstDash val="solid"/>
              </a:ln>
            </c:spPr>
          </c:marker>
          <c:dLbls>
            <c:dLbl>
              <c:idx val="11"/>
              <c:layout/>
              <c:tx>
                <c:rich>
                  <a:bodyPr/>
                  <a:lstStyle/>
                  <a:p>
                    <a:r>
                      <a:rPr lang="en-US" sz="1200" b="0">
                        <a:latin typeface="+mj-lt"/>
                      </a:rPr>
                      <a:t>69</a:t>
                    </a:r>
                    <a:r>
                      <a:rPr lang="en-US" sz="1200" b="0" smtClean="0">
                        <a:latin typeface="+mj-lt"/>
                      </a:rPr>
                      <a:t>%*</a:t>
                    </a:r>
                    <a:endParaRPr lang="en-US" dirty="0"/>
                  </a:p>
                </c:rich>
              </c:tx>
              <c:dLblPos val="t"/>
              <c:showLegendKey val="0"/>
              <c:showVal val="0"/>
              <c:showCatName val="0"/>
              <c:showSerName val="0"/>
              <c:showPercent val="0"/>
              <c:showBubbleSize val="0"/>
            </c:dLbl>
            <c:dLbl>
              <c:idx val="12"/>
              <c:layout/>
              <c:tx>
                <c:rich>
                  <a:bodyPr/>
                  <a:lstStyle/>
                  <a:p>
                    <a:r>
                      <a:rPr lang="en-US" sz="1200" b="0">
                        <a:latin typeface="+mj-lt"/>
                      </a:rPr>
                      <a:t>60</a:t>
                    </a:r>
                    <a:r>
                      <a:rPr lang="en-US" sz="1200" b="0" smtClean="0">
                        <a:latin typeface="+mj-lt"/>
                      </a:rPr>
                      <a:t>%*</a:t>
                    </a:r>
                    <a:endParaRPr lang="en-US"/>
                  </a:p>
                </c:rich>
              </c:tx>
              <c:dLblPos val="t"/>
              <c:showLegendKey val="0"/>
              <c:showVal val="0"/>
              <c:showCatName val="0"/>
              <c:showSerName val="0"/>
              <c:showPercent val="0"/>
              <c:showBubbleSize val="0"/>
            </c:dLbl>
            <c:spPr>
              <a:noFill/>
              <a:ln w="24389">
                <a:noFill/>
              </a:ln>
            </c:spPr>
            <c:txPr>
              <a:bodyPr/>
              <a:lstStyle/>
              <a:p>
                <a:pPr>
                  <a:defRPr sz="1200" b="0"/>
                </a:pPr>
                <a:endParaRPr lang="en-US"/>
              </a:p>
            </c:txPr>
            <c:dLblPos val="t"/>
            <c:showLegendKey val="0"/>
            <c:showVal val="1"/>
            <c:showCatName val="0"/>
            <c:showSerName val="0"/>
            <c:showPercent val="0"/>
            <c:showBubbleSize val="0"/>
            <c:showLeaderLines val="0"/>
          </c:dLbls>
          <c:cat>
            <c:numRef>
              <c:f>Sheet1!$B$1:$P$1</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Sheet1!$B$2:$P$2</c:f>
              <c:numCache>
                <c:formatCode>0%</c:formatCode>
                <c:ptCount val="15"/>
                <c:pt idx="0">
                  <c:v>0.65583157052651198</c:v>
                </c:pt>
                <c:pt idx="1">
                  <c:v>0.68</c:v>
                </c:pt>
                <c:pt idx="2">
                  <c:v>0.68</c:v>
                </c:pt>
                <c:pt idx="3">
                  <c:v>0.66</c:v>
                </c:pt>
                <c:pt idx="4">
                  <c:v>0.66</c:v>
                </c:pt>
                <c:pt idx="5">
                  <c:v>0.63</c:v>
                </c:pt>
                <c:pt idx="6">
                  <c:v>0.6</c:v>
                </c:pt>
                <c:pt idx="7">
                  <c:v>0.61</c:v>
                </c:pt>
                <c:pt idx="8">
                  <c:v>0.59</c:v>
                </c:pt>
                <c:pt idx="9">
                  <c:v>0.63</c:v>
                </c:pt>
                <c:pt idx="10">
                  <c:v>0.59</c:v>
                </c:pt>
                <c:pt idx="11">
                  <c:v>0.69</c:v>
                </c:pt>
                <c:pt idx="12">
                  <c:v>0.6</c:v>
                </c:pt>
                <c:pt idx="13">
                  <c:v>0.61</c:v>
                </c:pt>
                <c:pt idx="14">
                  <c:v>0.56999999999999995</c:v>
                </c:pt>
              </c:numCache>
            </c:numRef>
          </c:val>
          <c:smooth val="0"/>
        </c:ser>
        <c:ser>
          <c:idx val="2"/>
          <c:order val="1"/>
          <c:tx>
            <c:strRef>
              <c:f>Sheet1!$A$3</c:f>
              <c:strCache>
                <c:ptCount val="1"/>
                <c:pt idx="0">
                  <c:v>Firms with 3-9 Workers</c:v>
                </c:pt>
              </c:strCache>
            </c:strRef>
          </c:tx>
          <c:spPr>
            <a:ln w="22225">
              <a:solidFill>
                <a:schemeClr val="accent4"/>
              </a:solidFill>
              <a:prstDash val="solid"/>
            </a:ln>
          </c:spPr>
          <c:marker>
            <c:symbol val="square"/>
            <c:size val="5"/>
            <c:spPr>
              <a:solidFill>
                <a:schemeClr val="accent4"/>
              </a:solidFill>
              <a:ln>
                <a:solidFill>
                  <a:schemeClr val="accent4"/>
                </a:solidFill>
                <a:prstDash val="solid"/>
              </a:ln>
            </c:spPr>
          </c:marker>
          <c:dLbls>
            <c:dLbl>
              <c:idx val="11"/>
              <c:layout>
                <c:manualLayout>
                  <c:x val="-3.839163242620626E-2"/>
                  <c:y val="5.832294971479296E-2"/>
                </c:manualLayout>
              </c:layout>
              <c:tx>
                <c:rich>
                  <a:bodyPr/>
                  <a:lstStyle/>
                  <a:p>
                    <a:r>
                      <a:rPr lang="en-US" sz="1200" b="0"/>
                      <a:t>59</a:t>
                    </a:r>
                    <a:r>
                      <a:rPr lang="en-US" sz="1200" b="0" smtClean="0"/>
                      <a:t>%*</a:t>
                    </a:r>
                    <a:endParaRPr lang="en-US"/>
                  </a:p>
                </c:rich>
              </c:tx>
              <c:dLblPos val="r"/>
              <c:showLegendKey val="0"/>
              <c:showVal val="0"/>
              <c:showCatName val="0"/>
              <c:showSerName val="0"/>
              <c:showPercent val="0"/>
              <c:showBubbleSize val="0"/>
            </c:dLbl>
            <c:dLbl>
              <c:idx val="12"/>
              <c:layout/>
              <c:tx>
                <c:rich>
                  <a:bodyPr/>
                  <a:lstStyle/>
                  <a:p>
                    <a:r>
                      <a:rPr lang="en-US" sz="1200" b="0"/>
                      <a:t>48</a:t>
                    </a:r>
                    <a:r>
                      <a:rPr lang="en-US" sz="1200" b="0" smtClean="0"/>
                      <a:t>%*</a:t>
                    </a:r>
                    <a:endParaRPr lang="en-US"/>
                  </a:p>
                </c:rich>
              </c:tx>
              <c:dLblPos val="b"/>
              <c:showLegendKey val="0"/>
              <c:showVal val="0"/>
              <c:showCatName val="0"/>
              <c:showSerName val="0"/>
              <c:showPercent val="0"/>
              <c:showBubbleSize val="0"/>
            </c:dLbl>
            <c:spPr>
              <a:noFill/>
              <a:ln w="24389">
                <a:noFill/>
              </a:ln>
            </c:spPr>
            <c:txPr>
              <a:bodyPr/>
              <a:lstStyle/>
              <a:p>
                <a:pPr>
                  <a:defRPr sz="1200" b="0"/>
                </a:pPr>
                <a:endParaRPr lang="en-US"/>
              </a:p>
            </c:txPr>
            <c:dLblPos val="b"/>
            <c:showLegendKey val="0"/>
            <c:showVal val="1"/>
            <c:showCatName val="0"/>
            <c:showSerName val="0"/>
            <c:showPercent val="0"/>
            <c:showBubbleSize val="0"/>
            <c:showLeaderLines val="0"/>
          </c:dLbls>
          <c:cat>
            <c:numRef>
              <c:f>Sheet1!$B$1:$P$1</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Sheet1!$B$3:$P$3</c:f>
              <c:numCache>
                <c:formatCode>0%</c:formatCode>
                <c:ptCount val="15"/>
                <c:pt idx="0">
                  <c:v>0.55446587555317295</c:v>
                </c:pt>
                <c:pt idx="1">
                  <c:v>0.56999999999999995</c:v>
                </c:pt>
                <c:pt idx="2">
                  <c:v>0.57999999999999996</c:v>
                </c:pt>
                <c:pt idx="3">
                  <c:v>0.57999999999999996</c:v>
                </c:pt>
                <c:pt idx="4">
                  <c:v>0.55000000000000004</c:v>
                </c:pt>
                <c:pt idx="5">
                  <c:v>0.52</c:v>
                </c:pt>
                <c:pt idx="6">
                  <c:v>0.47</c:v>
                </c:pt>
                <c:pt idx="7">
                  <c:v>0.49</c:v>
                </c:pt>
                <c:pt idx="8">
                  <c:v>0.45</c:v>
                </c:pt>
                <c:pt idx="9">
                  <c:v>0.5</c:v>
                </c:pt>
                <c:pt idx="10">
                  <c:v>0.47</c:v>
                </c:pt>
                <c:pt idx="11">
                  <c:v>0.59</c:v>
                </c:pt>
                <c:pt idx="12">
                  <c:v>0.48</c:v>
                </c:pt>
                <c:pt idx="13">
                  <c:v>0.5</c:v>
                </c:pt>
                <c:pt idx="14">
                  <c:v>0.45</c:v>
                </c:pt>
              </c:numCache>
            </c:numRef>
          </c:val>
          <c:smooth val="0"/>
        </c:ser>
        <c:dLbls>
          <c:showLegendKey val="0"/>
          <c:showVal val="0"/>
          <c:showCatName val="0"/>
          <c:showSerName val="0"/>
          <c:showPercent val="0"/>
          <c:showBubbleSize val="0"/>
        </c:dLbls>
        <c:marker val="1"/>
        <c:smooth val="0"/>
        <c:axId val="47262336"/>
        <c:axId val="47272320"/>
      </c:lineChart>
      <c:catAx>
        <c:axId val="47262336"/>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a:pPr>
            <a:endParaRPr lang="en-US"/>
          </a:p>
        </c:txPr>
        <c:crossAx val="47272320"/>
        <c:crosses val="autoZero"/>
        <c:auto val="1"/>
        <c:lblAlgn val="ctr"/>
        <c:lblOffset val="100"/>
        <c:tickLblSkip val="1"/>
        <c:tickMarkSkip val="1"/>
        <c:noMultiLvlLbl val="0"/>
      </c:catAx>
      <c:valAx>
        <c:axId val="47272320"/>
        <c:scaling>
          <c:orientation val="minMax"/>
          <c:max val="1"/>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b="0"/>
            </a:pPr>
            <a:endParaRPr lang="en-US"/>
          </a:p>
        </c:txPr>
        <c:crossAx val="47262336"/>
        <c:crosses val="autoZero"/>
        <c:crossBetween val="between"/>
      </c:valAx>
      <c:spPr>
        <a:noFill/>
        <a:ln w="25401">
          <a:noFill/>
        </a:ln>
      </c:spPr>
    </c:plotArea>
    <c:legend>
      <c:legendPos val="b"/>
      <c:layout>
        <c:manualLayout>
          <c:xMode val="edge"/>
          <c:yMode val="edge"/>
          <c:x val="0.71950863164029533"/>
          <c:y val="0.71049353391277148"/>
          <c:w val="0.25394657559271866"/>
          <c:h val="0.11756222976237692"/>
        </c:manualLayout>
      </c:layout>
      <c:overlay val="0"/>
      <c:spPr>
        <a:noFill/>
        <a:ln w="9525">
          <a:noFill/>
          <a:prstDash val="solid"/>
        </a:ln>
      </c:spPr>
      <c:txPr>
        <a:bodyPr/>
        <a:lstStyle/>
        <a:p>
          <a:pPr>
            <a:defRPr sz="1200"/>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mj-lt"/>
          <a:ea typeface="Tahoma"/>
          <a:cs typeface="Tahoma"/>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ln>
              <a:solidFill>
                <a:schemeClr val="tx1"/>
              </a:solidFill>
            </a:ln>
          </c:spPr>
          <c:dPt>
            <c:idx val="1"/>
            <c:bubble3D val="0"/>
            <c:spPr>
              <a:solidFill>
                <a:schemeClr val="accent5"/>
              </a:solidFill>
              <a:ln>
                <a:solidFill>
                  <a:schemeClr val="tx1"/>
                </a:solidFill>
              </a:ln>
            </c:spPr>
          </c:dPt>
          <c:dLbls>
            <c:dLbl>
              <c:idx val="0"/>
              <c:layout>
                <c:manualLayout>
                  <c:x val="4.7436285205667506E-2"/>
                  <c:y val="-0.23715262864869163"/>
                </c:manualLayout>
              </c:layout>
              <c:showLegendKey val="0"/>
              <c:showVal val="1"/>
              <c:showCatName val="0"/>
              <c:showSerName val="0"/>
              <c:showPercent val="0"/>
              <c:showBubbleSize val="0"/>
            </c:dLbl>
            <c:dLbl>
              <c:idx val="1"/>
              <c:layout>
                <c:manualLayout>
                  <c:x val="-5.2688716887001455E-2"/>
                  <c:y val="1.1711007714944722E-2"/>
                </c:manualLayout>
              </c:layout>
              <c:spPr/>
              <c:txPr>
                <a:bodyPr/>
                <a:lstStyle/>
                <a:p>
                  <a:pPr>
                    <a:defRPr sz="1400">
                      <a:solidFill>
                        <a:schemeClr val="tx1"/>
                      </a:solidFill>
                    </a:defRPr>
                  </a:pPr>
                  <a:endParaRPr lang="en-US"/>
                </a:p>
              </c:txPr>
              <c:showLegendKey val="0"/>
              <c:showVal val="1"/>
              <c:showCatName val="0"/>
              <c:showSerName val="0"/>
              <c:showPercent val="0"/>
              <c:showBubbleSize val="0"/>
            </c:dLbl>
            <c:txPr>
              <a:bodyPr/>
              <a:lstStyle/>
              <a:p>
                <a:pPr>
                  <a:defRPr sz="1400">
                    <a:solidFill>
                      <a:schemeClr val="bg1"/>
                    </a:solidFill>
                  </a:defRPr>
                </a:pPr>
                <a:endParaRPr lang="en-US"/>
              </a:p>
            </c:txPr>
            <c:showLegendKey val="0"/>
            <c:showVal val="1"/>
            <c:showCatName val="0"/>
            <c:showSerName val="0"/>
            <c:showPercent val="0"/>
            <c:showBubbleSize val="0"/>
            <c:showLeaderLines val="1"/>
          </c:dLbls>
          <c:cat>
            <c:strRef>
              <c:f>Sheet1!$A$2:$A$3</c:f>
              <c:strCache>
                <c:ptCount val="2"/>
                <c:pt idx="0">
                  <c:v>Offer</c:v>
                </c:pt>
                <c:pt idx="1">
                  <c:v>Do Not Offer</c:v>
                </c:pt>
              </c:strCache>
            </c:strRef>
          </c:cat>
          <c:val>
            <c:numRef>
              <c:f>Sheet1!$B$2:$B$3</c:f>
              <c:numCache>
                <c:formatCode>0%</c:formatCode>
                <c:ptCount val="2"/>
                <c:pt idx="0">
                  <c:v>0.93</c:v>
                </c:pt>
                <c:pt idx="1">
                  <c:v>7.0000000000000007E-2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681568612277274"/>
          <c:y val="2.8918827108678276E-2"/>
          <c:w val="0.66982808721391396"/>
          <c:h val="0.94929538046060213"/>
        </c:manualLayout>
      </c:layout>
      <c:barChart>
        <c:barDir val="bar"/>
        <c:grouping val="clustered"/>
        <c:varyColors val="0"/>
        <c:ser>
          <c:idx val="0"/>
          <c:order val="0"/>
          <c:tx>
            <c:strRef>
              <c:f>Sheet1!$B$1</c:f>
              <c:strCache>
                <c:ptCount val="1"/>
              </c:strCache>
            </c:strRef>
          </c:tx>
          <c:spPr>
            <a:ln w="12700" cap="flat" cmpd="sng">
              <a:solidFill>
                <a:schemeClr val="tx1"/>
              </a:solidFill>
              <a:prstDash val="solid"/>
              <a:round/>
            </a:ln>
          </c:spPr>
          <c:invertIfNegative val="0"/>
          <c:dLbls>
            <c:txPr>
              <a:bodyPr/>
              <a:lstStyle/>
              <a:p>
                <a:pPr>
                  <a:defRPr sz="1200">
                    <a:latin typeface="Calibri" pitchFamily="34" charset="0"/>
                  </a:defRPr>
                </a:pPr>
                <a:endParaRPr lang="en-US"/>
              </a:p>
            </c:txPr>
            <c:dLblPos val="outEnd"/>
            <c:showLegendKey val="0"/>
            <c:showVal val="1"/>
            <c:showCatName val="0"/>
            <c:showSerName val="0"/>
            <c:showPercent val="0"/>
            <c:showBubbleSize val="0"/>
            <c:showLeaderLines val="0"/>
          </c:dLbls>
          <c:cat>
            <c:strRef>
              <c:f>Sheet1!$A$4:$A$14</c:f>
              <c:strCache>
                <c:ptCount val="11"/>
                <c:pt idx="0">
                  <c:v>Many Workers are Lower-Wage</c:v>
                </c:pt>
                <c:pt idx="2">
                  <c:v>Few Workers are High-Wage</c:v>
                </c:pt>
                <c:pt idx="3">
                  <c:v>Many Workers are High-Wage</c:v>
                </c:pt>
                <c:pt idx="6">
                  <c:v>Less Than 35% of Workers Are Age 26 or Younger</c:v>
                </c:pt>
                <c:pt idx="7">
                  <c:v>35% or More Workers Are Age 26 or Younger</c:v>
                </c:pt>
                <c:pt idx="9">
                  <c:v>Less Than 35% of Workers Are Age 50 or Older</c:v>
                </c:pt>
                <c:pt idx="10">
                  <c:v>35% or More Workers Are Age 50 or Older</c:v>
                </c:pt>
              </c:strCache>
            </c:strRef>
          </c:cat>
          <c:val>
            <c:numRef>
              <c:f>Sheet1!$B$3:$B$15</c:f>
              <c:numCache>
                <c:formatCode>0%</c:formatCode>
                <c:ptCount val="13"/>
                <c:pt idx="0">
                  <c:v>0.6</c:v>
                </c:pt>
                <c:pt idx="1">
                  <c:v>0.23</c:v>
                </c:pt>
                <c:pt idx="3">
                  <c:v>0.49</c:v>
                </c:pt>
                <c:pt idx="4">
                  <c:v>0.69</c:v>
                </c:pt>
                <c:pt idx="7">
                  <c:v>0.59</c:v>
                </c:pt>
                <c:pt idx="8">
                  <c:v>0.23</c:v>
                </c:pt>
                <c:pt idx="10">
                  <c:v>0.51</c:v>
                </c:pt>
                <c:pt idx="11">
                  <c:v>0.57999999999999996</c:v>
                </c:pt>
              </c:numCache>
            </c:numRef>
          </c:val>
        </c:ser>
        <c:dLbls>
          <c:showLegendKey val="0"/>
          <c:showVal val="0"/>
          <c:showCatName val="0"/>
          <c:showSerName val="0"/>
          <c:showPercent val="0"/>
          <c:showBubbleSize val="0"/>
        </c:dLbls>
        <c:gapWidth val="50"/>
        <c:axId val="31761920"/>
        <c:axId val="31763456"/>
      </c:barChart>
      <c:catAx>
        <c:axId val="31761920"/>
        <c:scaling>
          <c:orientation val="maxMin"/>
        </c:scaling>
        <c:delete val="0"/>
        <c:axPos val="l"/>
        <c:numFmt formatCode="0%" sourceLinked="1"/>
        <c:majorTickMark val="out"/>
        <c:minorTickMark val="none"/>
        <c:tickLblPos val="none"/>
        <c:crossAx val="31763456"/>
        <c:crosses val="autoZero"/>
        <c:auto val="1"/>
        <c:lblAlgn val="ctr"/>
        <c:lblOffset val="100"/>
        <c:noMultiLvlLbl val="0"/>
      </c:catAx>
      <c:valAx>
        <c:axId val="31763456"/>
        <c:scaling>
          <c:orientation val="minMax"/>
          <c:max val="1"/>
        </c:scaling>
        <c:delete val="1"/>
        <c:axPos val="t"/>
        <c:majorGridlines>
          <c:spPr>
            <a:ln>
              <a:noFill/>
            </a:ln>
          </c:spPr>
        </c:majorGridlines>
        <c:numFmt formatCode="0%" sourceLinked="1"/>
        <c:majorTickMark val="out"/>
        <c:minorTickMark val="none"/>
        <c:tickLblPos val="nextTo"/>
        <c:crossAx val="31761920"/>
        <c:crosses val="autoZero"/>
        <c:crossBetween val="between"/>
        <c:majorUnit val="0.1"/>
      </c:valAx>
    </c:plotArea>
    <c:plotVisOnly val="1"/>
    <c:dispBlanksAs val="gap"/>
    <c:showDLblsOverMax val="0"/>
  </c:chart>
  <c:txPr>
    <a:bodyPr/>
    <a:lstStyle/>
    <a:p>
      <a:pPr>
        <a:defRPr sz="11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Sheet1!$A$2</c:f>
              <c:strCache>
                <c:ptCount val="1"/>
                <c:pt idx="0">
                  <c:v>Conventional</c:v>
                </c:pt>
              </c:strCache>
            </c:strRef>
          </c:tx>
          <c:spPr>
            <a:solidFill>
              <a:schemeClr val="accent1"/>
            </a:solidFill>
            <a:ln>
              <a:solidFill>
                <a:schemeClr val="tx1"/>
              </a:solidFill>
            </a:ln>
          </c:spPr>
          <c:invertIfNegative val="0"/>
          <c:dLbls>
            <c:dLbl>
              <c:idx val="0"/>
              <c:layout>
                <c:manualLayout>
                  <c:x val="1.1339475549255847E-2"/>
                  <c:y val="0"/>
                </c:manualLayout>
              </c:layout>
              <c:tx>
                <c:rich>
                  <a:bodyPr/>
                  <a:lstStyle/>
                  <a:p>
                    <a:r>
                      <a:rPr lang="en-US" dirty="0" smtClean="0">
                        <a:latin typeface="Calibri" pitchFamily="34" charset="0"/>
                      </a:rPr>
                      <a:t>&lt;1</a:t>
                    </a:r>
                    <a:r>
                      <a:rPr lang="en-US" dirty="0">
                        <a:latin typeface="Calibri" pitchFamily="34" charset="0"/>
                      </a:rPr>
                      <a:t>%</a:t>
                    </a:r>
                    <a:endParaRPr lang="en-US" dirty="0"/>
                  </a:p>
                </c:rich>
              </c:tx>
              <c:showLegendKey val="0"/>
              <c:showVal val="1"/>
              <c:showCatName val="0"/>
              <c:showSerName val="0"/>
              <c:showPercent val="0"/>
              <c:showBubbleSize val="0"/>
            </c:dLbl>
            <c:dLbl>
              <c:idx val="1"/>
              <c:layout>
                <c:manualLayout>
                  <c:x val="1.1339475549255847E-2"/>
                  <c:y val="0"/>
                </c:manualLayout>
              </c:layout>
              <c:tx>
                <c:rich>
                  <a:bodyPr/>
                  <a:lstStyle/>
                  <a:p>
                    <a:r>
                      <a:rPr lang="en-US" dirty="0" smtClean="0">
                        <a:latin typeface="Calibri" pitchFamily="34" charset="0"/>
                      </a:rPr>
                      <a:t>&lt;1</a:t>
                    </a:r>
                    <a:r>
                      <a:rPr lang="en-US" dirty="0">
                        <a:latin typeface="Calibri" pitchFamily="34" charset="0"/>
                      </a:rPr>
                      <a:t>%</a:t>
                    </a:r>
                    <a:endParaRPr lang="en-US" dirty="0"/>
                  </a:p>
                </c:rich>
              </c:tx>
              <c:showLegendKey val="0"/>
              <c:showVal val="1"/>
              <c:showCatName val="0"/>
              <c:showSerName val="0"/>
              <c:showPercent val="0"/>
              <c:showBubbleSize val="0"/>
            </c:dLbl>
            <c:dLbl>
              <c:idx val="2"/>
              <c:layout>
                <c:manualLayout>
                  <c:x val="1.1339475549255847E-2"/>
                  <c:y val="2.6881720430107529E-3"/>
                </c:manualLayout>
              </c:layout>
              <c:showLegendKey val="0"/>
              <c:showVal val="1"/>
              <c:showCatName val="0"/>
              <c:showSerName val="0"/>
              <c:showPercent val="0"/>
              <c:showBubbleSize val="0"/>
            </c:dLbl>
            <c:dLbl>
              <c:idx val="3"/>
              <c:layout>
                <c:manualLayout>
                  <c:x val="1.1339475549255847E-2"/>
                  <c:y val="5.3763440860215058E-3"/>
                </c:manualLayout>
              </c:layout>
              <c:showLegendKey val="0"/>
              <c:showVal val="1"/>
              <c:showCatName val="0"/>
              <c:showSerName val="0"/>
              <c:showPercent val="0"/>
              <c:showBubbleSize val="0"/>
            </c:dLbl>
            <c:dLbl>
              <c:idx val="4"/>
              <c:layout>
                <c:manualLayout>
                  <c:x val="8.5046066619418846E-3"/>
                  <c:y val="5.3763440860215058E-3"/>
                </c:manualLayout>
              </c:layout>
              <c:showLegendKey val="0"/>
              <c:showVal val="1"/>
              <c:showCatName val="0"/>
              <c:showSerName val="0"/>
              <c:showPercent val="0"/>
              <c:showBubbleSize val="0"/>
            </c:dLbl>
            <c:txPr>
              <a:bodyPr/>
              <a:lstStyle/>
              <a:p>
                <a:pPr>
                  <a:defRPr sz="1100">
                    <a:solidFill>
                      <a:schemeClr val="bg1"/>
                    </a:solidFill>
                    <a:latin typeface="Calibri" pitchFamily="34" charset="0"/>
                  </a:defRPr>
                </a:pPr>
                <a:endParaRPr lang="en-US"/>
              </a:p>
            </c:txPr>
            <c:showLegendKey val="0"/>
            <c:showVal val="1"/>
            <c:showCatName val="0"/>
            <c:showSerName val="0"/>
            <c:showPercent val="0"/>
            <c:showBubbleSize val="0"/>
            <c:showLeaderLines val="0"/>
          </c:dLbls>
          <c:cat>
            <c:strRef>
              <c:f>Sheet1!$B$1:$S$1</c:f>
              <c:strCache>
                <c:ptCount val="18"/>
                <c:pt idx="0">
                  <c:v>2013</c:v>
                </c:pt>
                <c:pt idx="1">
                  <c:v>2012</c:v>
                </c:pt>
                <c:pt idx="2">
                  <c:v>2011</c:v>
                </c:pt>
                <c:pt idx="3">
                  <c:v>2010</c:v>
                </c:pt>
                <c:pt idx="4">
                  <c:v>2009</c:v>
                </c:pt>
                <c:pt idx="5">
                  <c:v>2008</c:v>
                </c:pt>
                <c:pt idx="6">
                  <c:v>2007</c:v>
                </c:pt>
                <c:pt idx="7">
                  <c:v>2006</c:v>
                </c:pt>
                <c:pt idx="8">
                  <c:v>2005</c:v>
                </c:pt>
                <c:pt idx="9">
                  <c:v>2004</c:v>
                </c:pt>
                <c:pt idx="10">
                  <c:v>2003</c:v>
                </c:pt>
                <c:pt idx="11">
                  <c:v>2002</c:v>
                </c:pt>
                <c:pt idx="12">
                  <c:v>2001</c:v>
                </c:pt>
                <c:pt idx="13">
                  <c:v>2000</c:v>
                </c:pt>
                <c:pt idx="14">
                  <c:v>1999</c:v>
                </c:pt>
                <c:pt idx="15">
                  <c:v>1996</c:v>
                </c:pt>
                <c:pt idx="16">
                  <c:v>1993</c:v>
                </c:pt>
                <c:pt idx="17">
                  <c:v>1988</c:v>
                </c:pt>
              </c:strCache>
            </c:strRef>
          </c:cat>
          <c:val>
            <c:numRef>
              <c:f>Sheet1!$B$2:$S$2</c:f>
              <c:numCache>
                <c:formatCode>0%</c:formatCode>
                <c:ptCount val="18"/>
                <c:pt idx="0">
                  <c:v>0.01</c:v>
                </c:pt>
                <c:pt idx="1">
                  <c:v>0.01</c:v>
                </c:pt>
                <c:pt idx="2">
                  <c:v>0.01</c:v>
                </c:pt>
                <c:pt idx="3">
                  <c:v>0.01</c:v>
                </c:pt>
                <c:pt idx="4">
                  <c:v>0.01</c:v>
                </c:pt>
                <c:pt idx="5">
                  <c:v>0.02</c:v>
                </c:pt>
                <c:pt idx="6">
                  <c:v>0.03</c:v>
                </c:pt>
                <c:pt idx="7">
                  <c:v>0.03</c:v>
                </c:pt>
                <c:pt idx="8">
                  <c:v>0.03</c:v>
                </c:pt>
                <c:pt idx="9">
                  <c:v>0.05</c:v>
                </c:pt>
                <c:pt idx="10">
                  <c:v>0.05</c:v>
                </c:pt>
                <c:pt idx="11">
                  <c:v>0.04</c:v>
                </c:pt>
                <c:pt idx="12">
                  <c:v>7.0000000000000007E-2</c:v>
                </c:pt>
                <c:pt idx="13">
                  <c:v>0.08</c:v>
                </c:pt>
                <c:pt idx="14">
                  <c:v>0.1</c:v>
                </c:pt>
                <c:pt idx="15">
                  <c:v>0.27</c:v>
                </c:pt>
                <c:pt idx="16">
                  <c:v>0.46</c:v>
                </c:pt>
                <c:pt idx="17">
                  <c:v>0.73000000013148203</c:v>
                </c:pt>
              </c:numCache>
            </c:numRef>
          </c:val>
        </c:ser>
        <c:ser>
          <c:idx val="1"/>
          <c:order val="1"/>
          <c:tx>
            <c:strRef>
              <c:f>Sheet1!$A$3</c:f>
              <c:strCache>
                <c:ptCount val="1"/>
                <c:pt idx="0">
                  <c:v>HMO</c:v>
                </c:pt>
              </c:strCache>
            </c:strRef>
          </c:tx>
          <c:spPr>
            <a:solidFill>
              <a:schemeClr val="accent2"/>
            </a:solidFill>
            <a:ln>
              <a:solidFill>
                <a:schemeClr val="tx1"/>
              </a:solidFill>
            </a:ln>
          </c:spPr>
          <c:invertIfNegative val="0"/>
          <c:dLbls>
            <c:txPr>
              <a:bodyPr/>
              <a:lstStyle/>
              <a:p>
                <a:pPr algn="ctr">
                  <a:defRPr lang="en-US" sz="1100" b="0" i="0" u="none" strike="noStrike" kern="1200" baseline="0">
                    <a:solidFill>
                      <a:srgbClr val="FFFFFF"/>
                    </a:solidFill>
                    <a:latin typeface="Calibri" pitchFamily="34" charset="0"/>
                    <a:ea typeface="+mn-ea"/>
                    <a:cs typeface="+mn-cs"/>
                  </a:defRPr>
                </a:pPr>
                <a:endParaRPr lang="en-US"/>
              </a:p>
            </c:txPr>
            <c:showLegendKey val="0"/>
            <c:showVal val="1"/>
            <c:showCatName val="0"/>
            <c:showSerName val="0"/>
            <c:showPercent val="0"/>
            <c:showBubbleSize val="0"/>
            <c:showLeaderLines val="0"/>
          </c:dLbls>
          <c:cat>
            <c:strRef>
              <c:f>Sheet1!$B$1:$S$1</c:f>
              <c:strCache>
                <c:ptCount val="18"/>
                <c:pt idx="0">
                  <c:v>2013</c:v>
                </c:pt>
                <c:pt idx="1">
                  <c:v>2012</c:v>
                </c:pt>
                <c:pt idx="2">
                  <c:v>2011</c:v>
                </c:pt>
                <c:pt idx="3">
                  <c:v>2010</c:v>
                </c:pt>
                <c:pt idx="4">
                  <c:v>2009</c:v>
                </c:pt>
                <c:pt idx="5">
                  <c:v>2008</c:v>
                </c:pt>
                <c:pt idx="6">
                  <c:v>2007</c:v>
                </c:pt>
                <c:pt idx="7">
                  <c:v>2006</c:v>
                </c:pt>
                <c:pt idx="8">
                  <c:v>2005</c:v>
                </c:pt>
                <c:pt idx="9">
                  <c:v>2004</c:v>
                </c:pt>
                <c:pt idx="10">
                  <c:v>2003</c:v>
                </c:pt>
                <c:pt idx="11">
                  <c:v>2002</c:v>
                </c:pt>
                <c:pt idx="12">
                  <c:v>2001</c:v>
                </c:pt>
                <c:pt idx="13">
                  <c:v>2000</c:v>
                </c:pt>
                <c:pt idx="14">
                  <c:v>1999</c:v>
                </c:pt>
                <c:pt idx="15">
                  <c:v>1996</c:v>
                </c:pt>
                <c:pt idx="16">
                  <c:v>1993</c:v>
                </c:pt>
                <c:pt idx="17">
                  <c:v>1988</c:v>
                </c:pt>
              </c:strCache>
            </c:strRef>
          </c:cat>
          <c:val>
            <c:numRef>
              <c:f>Sheet1!$B$3:$S$3</c:f>
              <c:numCache>
                <c:formatCode>0%</c:formatCode>
                <c:ptCount val="18"/>
                <c:pt idx="0">
                  <c:v>0.14000000000000001</c:v>
                </c:pt>
                <c:pt idx="1">
                  <c:v>0.16</c:v>
                </c:pt>
                <c:pt idx="2">
                  <c:v>0.17</c:v>
                </c:pt>
                <c:pt idx="3">
                  <c:v>0.19</c:v>
                </c:pt>
                <c:pt idx="4">
                  <c:v>0.2</c:v>
                </c:pt>
                <c:pt idx="5">
                  <c:v>0.2</c:v>
                </c:pt>
                <c:pt idx="6">
                  <c:v>0.21</c:v>
                </c:pt>
                <c:pt idx="7">
                  <c:v>0.2</c:v>
                </c:pt>
                <c:pt idx="8">
                  <c:v>0.21</c:v>
                </c:pt>
                <c:pt idx="9">
                  <c:v>0.25</c:v>
                </c:pt>
                <c:pt idx="10">
                  <c:v>0.24</c:v>
                </c:pt>
                <c:pt idx="11">
                  <c:v>0.27</c:v>
                </c:pt>
                <c:pt idx="12">
                  <c:v>0.24</c:v>
                </c:pt>
                <c:pt idx="13">
                  <c:v>0.28999999999999998</c:v>
                </c:pt>
                <c:pt idx="14">
                  <c:v>0.28000000000000003</c:v>
                </c:pt>
                <c:pt idx="15">
                  <c:v>0.31</c:v>
                </c:pt>
                <c:pt idx="16">
                  <c:v>0.21</c:v>
                </c:pt>
                <c:pt idx="17">
                  <c:v>0.16</c:v>
                </c:pt>
              </c:numCache>
            </c:numRef>
          </c:val>
        </c:ser>
        <c:ser>
          <c:idx val="2"/>
          <c:order val="2"/>
          <c:tx>
            <c:strRef>
              <c:f>Sheet1!$A$4</c:f>
              <c:strCache>
                <c:ptCount val="1"/>
                <c:pt idx="0">
                  <c:v>PPO</c:v>
                </c:pt>
              </c:strCache>
            </c:strRef>
          </c:tx>
          <c:spPr>
            <a:solidFill>
              <a:schemeClr val="accent3"/>
            </a:solidFill>
            <a:ln>
              <a:solidFill>
                <a:schemeClr val="tx1"/>
              </a:solidFill>
            </a:ln>
          </c:spPr>
          <c:invertIfNegative val="0"/>
          <c:dLbls>
            <c:txPr>
              <a:bodyPr/>
              <a:lstStyle/>
              <a:p>
                <a:pPr algn="ctr">
                  <a:defRPr lang="en-US" sz="1100" b="0" i="0" u="none" strike="noStrike" kern="1200" baseline="0">
                    <a:solidFill>
                      <a:srgbClr val="FFFFFF"/>
                    </a:solidFill>
                    <a:latin typeface="Calibri" pitchFamily="34" charset="0"/>
                    <a:ea typeface="+mn-ea"/>
                    <a:cs typeface="+mn-cs"/>
                  </a:defRPr>
                </a:pPr>
                <a:endParaRPr lang="en-US"/>
              </a:p>
            </c:txPr>
            <c:showLegendKey val="0"/>
            <c:showVal val="1"/>
            <c:showCatName val="0"/>
            <c:showSerName val="0"/>
            <c:showPercent val="0"/>
            <c:showBubbleSize val="0"/>
            <c:showLeaderLines val="0"/>
          </c:dLbls>
          <c:cat>
            <c:strRef>
              <c:f>Sheet1!$B$1:$S$1</c:f>
              <c:strCache>
                <c:ptCount val="18"/>
                <c:pt idx="0">
                  <c:v>2013</c:v>
                </c:pt>
                <c:pt idx="1">
                  <c:v>2012</c:v>
                </c:pt>
                <c:pt idx="2">
                  <c:v>2011</c:v>
                </c:pt>
                <c:pt idx="3">
                  <c:v>2010</c:v>
                </c:pt>
                <c:pt idx="4">
                  <c:v>2009</c:v>
                </c:pt>
                <c:pt idx="5">
                  <c:v>2008</c:v>
                </c:pt>
                <c:pt idx="6">
                  <c:v>2007</c:v>
                </c:pt>
                <c:pt idx="7">
                  <c:v>2006</c:v>
                </c:pt>
                <c:pt idx="8">
                  <c:v>2005</c:v>
                </c:pt>
                <c:pt idx="9">
                  <c:v>2004</c:v>
                </c:pt>
                <c:pt idx="10">
                  <c:v>2003</c:v>
                </c:pt>
                <c:pt idx="11">
                  <c:v>2002</c:v>
                </c:pt>
                <c:pt idx="12">
                  <c:v>2001</c:v>
                </c:pt>
                <c:pt idx="13">
                  <c:v>2000</c:v>
                </c:pt>
                <c:pt idx="14">
                  <c:v>1999</c:v>
                </c:pt>
                <c:pt idx="15">
                  <c:v>1996</c:v>
                </c:pt>
                <c:pt idx="16">
                  <c:v>1993</c:v>
                </c:pt>
                <c:pt idx="17">
                  <c:v>1988</c:v>
                </c:pt>
              </c:strCache>
            </c:strRef>
          </c:cat>
          <c:val>
            <c:numRef>
              <c:f>Sheet1!$B$4:$S$4</c:f>
              <c:numCache>
                <c:formatCode>0%</c:formatCode>
                <c:ptCount val="18"/>
                <c:pt idx="0">
                  <c:v>0.56999999999999995</c:v>
                </c:pt>
                <c:pt idx="1">
                  <c:v>0.56000000000000005</c:v>
                </c:pt>
                <c:pt idx="2">
                  <c:v>0.55000000000000004</c:v>
                </c:pt>
                <c:pt idx="3">
                  <c:v>0.57999999999999996</c:v>
                </c:pt>
                <c:pt idx="4">
                  <c:v>0.6</c:v>
                </c:pt>
                <c:pt idx="5">
                  <c:v>0.58000000013148201</c:v>
                </c:pt>
                <c:pt idx="6">
                  <c:v>0.56999999999999995</c:v>
                </c:pt>
                <c:pt idx="7">
                  <c:v>0.6</c:v>
                </c:pt>
                <c:pt idx="8">
                  <c:v>0.61000000013148203</c:v>
                </c:pt>
                <c:pt idx="9">
                  <c:v>0.55000000000000004</c:v>
                </c:pt>
                <c:pt idx="10">
                  <c:v>0.54000000013148197</c:v>
                </c:pt>
                <c:pt idx="11">
                  <c:v>0.52000000013148195</c:v>
                </c:pt>
                <c:pt idx="12">
                  <c:v>0.46</c:v>
                </c:pt>
                <c:pt idx="13">
                  <c:v>0.42</c:v>
                </c:pt>
                <c:pt idx="14">
                  <c:v>0.39</c:v>
                </c:pt>
                <c:pt idx="15">
                  <c:v>0.28000000000000003</c:v>
                </c:pt>
                <c:pt idx="16">
                  <c:v>0.26</c:v>
                </c:pt>
                <c:pt idx="17">
                  <c:v>0.11</c:v>
                </c:pt>
              </c:numCache>
            </c:numRef>
          </c:val>
        </c:ser>
        <c:ser>
          <c:idx val="3"/>
          <c:order val="3"/>
          <c:tx>
            <c:strRef>
              <c:f>Sheet1!$A$5</c:f>
              <c:strCache>
                <c:ptCount val="1"/>
                <c:pt idx="0">
                  <c:v>POS</c:v>
                </c:pt>
              </c:strCache>
            </c:strRef>
          </c:tx>
          <c:spPr>
            <a:solidFill>
              <a:schemeClr val="accent4"/>
            </a:solidFill>
            <a:ln>
              <a:solidFill>
                <a:schemeClr val="accent1"/>
              </a:solidFill>
            </a:ln>
          </c:spPr>
          <c:invertIfNegative val="0"/>
          <c:dLbls>
            <c:txPr>
              <a:bodyPr/>
              <a:lstStyle/>
              <a:p>
                <a:pPr algn="ctr">
                  <a:defRPr lang="en-US" sz="1100" b="0" i="0" u="none" strike="noStrike" kern="1200" baseline="0">
                    <a:solidFill>
                      <a:schemeClr val="tx1"/>
                    </a:solidFill>
                    <a:latin typeface="Calibri" pitchFamily="34" charset="0"/>
                    <a:ea typeface="+mn-ea"/>
                    <a:cs typeface="+mn-cs"/>
                  </a:defRPr>
                </a:pPr>
                <a:endParaRPr lang="en-US"/>
              </a:p>
            </c:txPr>
            <c:showLegendKey val="0"/>
            <c:showVal val="1"/>
            <c:showCatName val="0"/>
            <c:showSerName val="0"/>
            <c:showPercent val="0"/>
            <c:showBubbleSize val="0"/>
            <c:showLeaderLines val="0"/>
          </c:dLbls>
          <c:cat>
            <c:strRef>
              <c:f>Sheet1!$B$1:$S$1</c:f>
              <c:strCache>
                <c:ptCount val="18"/>
                <c:pt idx="0">
                  <c:v>2013</c:v>
                </c:pt>
                <c:pt idx="1">
                  <c:v>2012</c:v>
                </c:pt>
                <c:pt idx="2">
                  <c:v>2011</c:v>
                </c:pt>
                <c:pt idx="3">
                  <c:v>2010</c:v>
                </c:pt>
                <c:pt idx="4">
                  <c:v>2009</c:v>
                </c:pt>
                <c:pt idx="5">
                  <c:v>2008</c:v>
                </c:pt>
                <c:pt idx="6">
                  <c:v>2007</c:v>
                </c:pt>
                <c:pt idx="7">
                  <c:v>2006</c:v>
                </c:pt>
                <c:pt idx="8">
                  <c:v>2005</c:v>
                </c:pt>
                <c:pt idx="9">
                  <c:v>2004</c:v>
                </c:pt>
                <c:pt idx="10">
                  <c:v>2003</c:v>
                </c:pt>
                <c:pt idx="11">
                  <c:v>2002</c:v>
                </c:pt>
                <c:pt idx="12">
                  <c:v>2001</c:v>
                </c:pt>
                <c:pt idx="13">
                  <c:v>2000</c:v>
                </c:pt>
                <c:pt idx="14">
                  <c:v>1999</c:v>
                </c:pt>
                <c:pt idx="15">
                  <c:v>1996</c:v>
                </c:pt>
                <c:pt idx="16">
                  <c:v>1993</c:v>
                </c:pt>
                <c:pt idx="17">
                  <c:v>1988</c:v>
                </c:pt>
              </c:strCache>
            </c:strRef>
          </c:cat>
          <c:val>
            <c:numRef>
              <c:f>Sheet1!$B$5:$S$5</c:f>
              <c:numCache>
                <c:formatCode>0%</c:formatCode>
                <c:ptCount val="18"/>
                <c:pt idx="0">
                  <c:v>0.09</c:v>
                </c:pt>
                <c:pt idx="1">
                  <c:v>0.09</c:v>
                </c:pt>
                <c:pt idx="2">
                  <c:v>0.1</c:v>
                </c:pt>
                <c:pt idx="3">
                  <c:v>0.08</c:v>
                </c:pt>
                <c:pt idx="4">
                  <c:v>0.1</c:v>
                </c:pt>
                <c:pt idx="5">
                  <c:v>0.12</c:v>
                </c:pt>
                <c:pt idx="6">
                  <c:v>0.13</c:v>
                </c:pt>
                <c:pt idx="7">
                  <c:v>0.13</c:v>
                </c:pt>
                <c:pt idx="8">
                  <c:v>0.15</c:v>
                </c:pt>
                <c:pt idx="9">
                  <c:v>0.15</c:v>
                </c:pt>
                <c:pt idx="10">
                  <c:v>0.17</c:v>
                </c:pt>
                <c:pt idx="11">
                  <c:v>0.18</c:v>
                </c:pt>
                <c:pt idx="12">
                  <c:v>0.23</c:v>
                </c:pt>
                <c:pt idx="13">
                  <c:v>0.21</c:v>
                </c:pt>
                <c:pt idx="14">
                  <c:v>0.24</c:v>
                </c:pt>
                <c:pt idx="15">
                  <c:v>0.14000000000000001</c:v>
                </c:pt>
                <c:pt idx="16">
                  <c:v>7.0000000000000007E-2</c:v>
                </c:pt>
              </c:numCache>
            </c:numRef>
          </c:val>
        </c:ser>
        <c:ser>
          <c:idx val="4"/>
          <c:order val="4"/>
          <c:tx>
            <c:strRef>
              <c:f>Sheet1!$A$6</c:f>
              <c:strCache>
                <c:ptCount val="1"/>
                <c:pt idx="0">
                  <c:v>HDHP/SO</c:v>
                </c:pt>
              </c:strCache>
            </c:strRef>
          </c:tx>
          <c:spPr>
            <a:solidFill>
              <a:schemeClr val="accent5"/>
            </a:solidFill>
            <a:ln>
              <a:solidFill>
                <a:schemeClr val="accent1"/>
              </a:solidFill>
            </a:ln>
          </c:spPr>
          <c:invertIfNegative val="0"/>
          <c:dLbls>
            <c:txPr>
              <a:bodyPr/>
              <a:lstStyle/>
              <a:p>
                <a:pPr algn="ctr">
                  <a:defRPr lang="en-US" sz="1100" b="0" i="0" u="none" strike="noStrike" kern="1200" baseline="0">
                    <a:solidFill>
                      <a:srgbClr val="000000"/>
                    </a:solidFill>
                    <a:latin typeface="Calibri" pitchFamily="34" charset="0"/>
                    <a:ea typeface="+mn-ea"/>
                    <a:cs typeface="+mn-cs"/>
                  </a:defRPr>
                </a:pPr>
                <a:endParaRPr lang="en-US"/>
              </a:p>
            </c:txPr>
            <c:showLegendKey val="0"/>
            <c:showVal val="1"/>
            <c:showCatName val="0"/>
            <c:showSerName val="0"/>
            <c:showPercent val="0"/>
            <c:showBubbleSize val="0"/>
            <c:showLeaderLines val="0"/>
          </c:dLbls>
          <c:cat>
            <c:strRef>
              <c:f>Sheet1!$B$1:$S$1</c:f>
              <c:strCache>
                <c:ptCount val="18"/>
                <c:pt idx="0">
                  <c:v>2013</c:v>
                </c:pt>
                <c:pt idx="1">
                  <c:v>2012</c:v>
                </c:pt>
                <c:pt idx="2">
                  <c:v>2011</c:v>
                </c:pt>
                <c:pt idx="3">
                  <c:v>2010</c:v>
                </c:pt>
                <c:pt idx="4">
                  <c:v>2009</c:v>
                </c:pt>
                <c:pt idx="5">
                  <c:v>2008</c:v>
                </c:pt>
                <c:pt idx="6">
                  <c:v>2007</c:v>
                </c:pt>
                <c:pt idx="7">
                  <c:v>2006</c:v>
                </c:pt>
                <c:pt idx="8">
                  <c:v>2005</c:v>
                </c:pt>
                <c:pt idx="9">
                  <c:v>2004</c:v>
                </c:pt>
                <c:pt idx="10">
                  <c:v>2003</c:v>
                </c:pt>
                <c:pt idx="11">
                  <c:v>2002</c:v>
                </c:pt>
                <c:pt idx="12">
                  <c:v>2001</c:v>
                </c:pt>
                <c:pt idx="13">
                  <c:v>2000</c:v>
                </c:pt>
                <c:pt idx="14">
                  <c:v>1999</c:v>
                </c:pt>
                <c:pt idx="15">
                  <c:v>1996</c:v>
                </c:pt>
                <c:pt idx="16">
                  <c:v>1993</c:v>
                </c:pt>
                <c:pt idx="17">
                  <c:v>1988</c:v>
                </c:pt>
              </c:strCache>
            </c:strRef>
          </c:cat>
          <c:val>
            <c:numRef>
              <c:f>Sheet1!$B$6:$S$6</c:f>
              <c:numCache>
                <c:formatCode>0%</c:formatCode>
                <c:ptCount val="18"/>
                <c:pt idx="0">
                  <c:v>0.2</c:v>
                </c:pt>
                <c:pt idx="1">
                  <c:v>0.19</c:v>
                </c:pt>
                <c:pt idx="2">
                  <c:v>0.17</c:v>
                </c:pt>
                <c:pt idx="3">
                  <c:v>0.13</c:v>
                </c:pt>
                <c:pt idx="4">
                  <c:v>0.08</c:v>
                </c:pt>
                <c:pt idx="5">
                  <c:v>0.08</c:v>
                </c:pt>
                <c:pt idx="6">
                  <c:v>0.05</c:v>
                </c:pt>
                <c:pt idx="7">
                  <c:v>0.04</c:v>
                </c:pt>
              </c:numCache>
            </c:numRef>
          </c:val>
        </c:ser>
        <c:dLbls>
          <c:showLegendKey val="0"/>
          <c:showVal val="0"/>
          <c:showCatName val="0"/>
          <c:showSerName val="0"/>
          <c:showPercent val="0"/>
          <c:showBubbleSize val="0"/>
        </c:dLbls>
        <c:gapWidth val="50"/>
        <c:overlap val="100"/>
        <c:axId val="156900736"/>
        <c:axId val="156931584"/>
      </c:barChart>
      <c:catAx>
        <c:axId val="156900736"/>
        <c:scaling>
          <c:orientation val="minMax"/>
        </c:scaling>
        <c:delete val="0"/>
        <c:axPos val="l"/>
        <c:majorTickMark val="none"/>
        <c:minorTickMark val="none"/>
        <c:tickLblPos val="nextTo"/>
        <c:txPr>
          <a:bodyPr/>
          <a:lstStyle/>
          <a:p>
            <a:pPr>
              <a:defRPr sz="1200" b="1">
                <a:latin typeface="Calibri" pitchFamily="34" charset="0"/>
              </a:defRPr>
            </a:pPr>
            <a:endParaRPr lang="en-US"/>
          </a:p>
        </c:txPr>
        <c:crossAx val="156931584"/>
        <c:crosses val="autoZero"/>
        <c:auto val="1"/>
        <c:lblAlgn val="ctr"/>
        <c:lblOffset val="100"/>
        <c:noMultiLvlLbl val="0"/>
      </c:catAx>
      <c:valAx>
        <c:axId val="156931584"/>
        <c:scaling>
          <c:orientation val="minMax"/>
        </c:scaling>
        <c:delete val="1"/>
        <c:axPos val="b"/>
        <c:numFmt formatCode="0%" sourceLinked="1"/>
        <c:majorTickMark val="out"/>
        <c:minorTickMark val="none"/>
        <c:tickLblPos val="nextTo"/>
        <c:crossAx val="156900736"/>
        <c:crosses val="autoZero"/>
        <c:crossBetween val="between"/>
      </c:valAx>
    </c:plotArea>
    <c:legend>
      <c:legendPos val="t"/>
      <c:layout>
        <c:manualLayout>
          <c:xMode val="edge"/>
          <c:yMode val="edge"/>
          <c:x val="0.29446017511453876"/>
          <c:y val="3.0438150876301754E-2"/>
          <c:w val="0.43659335814773687"/>
          <c:h val="5.5320925793366733E-2"/>
        </c:manualLayout>
      </c:layout>
      <c:overlay val="0"/>
      <c:txPr>
        <a:bodyPr/>
        <a:lstStyle/>
        <a:p>
          <a:pPr>
            <a:defRPr sz="1200" b="1">
              <a:latin typeface="Calibri"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0.25066</cdr:x>
      <cdr:y>0.09615</cdr:y>
    </cdr:from>
    <cdr:to>
      <cdr:x>0.46371</cdr:x>
      <cdr:y>0.17308</cdr:y>
    </cdr:to>
    <cdr:sp macro="" textlink="">
      <cdr:nvSpPr>
        <cdr:cNvPr id="4" name="TextBox 1"/>
        <cdr:cNvSpPr txBox="1"/>
      </cdr:nvSpPr>
      <cdr:spPr>
        <a:xfrm xmlns:a="http://schemas.openxmlformats.org/drawingml/2006/main">
          <a:off x="1075837" y="380986"/>
          <a:ext cx="914416" cy="30482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0" dirty="0" smtClean="0">
              <a:latin typeface="+mj-lt"/>
            </a:rPr>
            <a:t>$15,225</a:t>
          </a:r>
          <a:endParaRPr lang="en-US" sz="1200" b="0" dirty="0">
            <a:latin typeface="+mj-lt"/>
          </a:endParaRPr>
        </a:p>
      </cdr:txBody>
    </cdr:sp>
  </cdr:relSizeAnchor>
  <cdr:relSizeAnchor xmlns:cdr="http://schemas.openxmlformats.org/drawingml/2006/chartDrawing">
    <cdr:from>
      <cdr:x>0.67465</cdr:x>
      <cdr:y>0.02941</cdr:y>
    </cdr:from>
    <cdr:to>
      <cdr:x>0.90545</cdr:x>
      <cdr:y>0.10634</cdr:y>
    </cdr:to>
    <cdr:sp macro="" textlink="">
      <cdr:nvSpPr>
        <cdr:cNvPr id="6" name="TextBox 1"/>
        <cdr:cNvSpPr txBox="1"/>
      </cdr:nvSpPr>
      <cdr:spPr>
        <a:xfrm xmlns:a="http://schemas.openxmlformats.org/drawingml/2006/main">
          <a:off x="2895600" y="116536"/>
          <a:ext cx="990599" cy="30482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0" dirty="0" smtClean="0">
              <a:latin typeface="+mj-lt"/>
            </a:rPr>
            <a:t>$16,989</a:t>
          </a:r>
          <a:endParaRPr lang="en-US" sz="1200" b="0" dirty="0">
            <a:latin typeface="+mj-lt"/>
          </a:endParaRPr>
        </a:p>
      </cdr:txBody>
    </cdr:sp>
  </cdr:relSizeAnchor>
  <cdr:relSizeAnchor xmlns:cdr="http://schemas.openxmlformats.org/drawingml/2006/chartDrawing">
    <cdr:from>
      <cdr:x>0.4616</cdr:x>
      <cdr:y>0.49038</cdr:y>
    </cdr:from>
    <cdr:to>
      <cdr:x>0.6924</cdr:x>
      <cdr:y>0.55769</cdr:y>
    </cdr:to>
    <cdr:cxnSp macro="">
      <cdr:nvCxnSpPr>
        <cdr:cNvPr id="8" name="Straight Connector 7"/>
        <cdr:cNvCxnSpPr/>
      </cdr:nvCxnSpPr>
      <cdr:spPr bwMode="auto">
        <a:xfrm xmlns:a="http://schemas.openxmlformats.org/drawingml/2006/main">
          <a:off x="1981200" y="1943100"/>
          <a:ext cx="990597" cy="266691"/>
        </a:xfrm>
        <a:prstGeom xmlns:a="http://schemas.openxmlformats.org/drawingml/2006/main" prst="line">
          <a:avLst/>
        </a:prstGeom>
        <a:solidFill xmlns:a="http://schemas.openxmlformats.org/drawingml/2006/main">
          <a:schemeClr val="accent1"/>
        </a:solidFill>
        <a:ln xmlns:a="http://schemas.openxmlformats.org/drawingml/2006/main" w="9525" cap="flat" cmpd="sng" algn="ctr">
          <a:solidFill>
            <a:schemeClr val="tx1"/>
          </a:solidFill>
          <a:prstDash val="solid"/>
          <a:round/>
          <a:headEnd type="none" w="med" len="med"/>
          <a:tailEnd type="none" w="med" len="med"/>
        </a:ln>
        <a:effectLst xmlns:a="http://schemas.openxmlformats.org/drawingml/2006/main"/>
      </cdr:spPr>
    </cdr:cxnSp>
  </cdr:relSizeAnchor>
</c:userShapes>
</file>

<file path=ppt/drawings/drawing2.xml><?xml version="1.0" encoding="utf-8"?>
<c:userShapes xmlns:c="http://schemas.openxmlformats.org/drawingml/2006/chart">
  <cdr:relSizeAnchor xmlns:cdr="http://schemas.openxmlformats.org/drawingml/2006/chartDrawing">
    <cdr:from>
      <cdr:x>0.24555</cdr:x>
      <cdr:y>0.12908</cdr:y>
    </cdr:from>
    <cdr:to>
      <cdr:x>0.45639</cdr:x>
      <cdr:y>0.206</cdr:y>
    </cdr:to>
    <cdr:sp macro="" textlink="">
      <cdr:nvSpPr>
        <cdr:cNvPr id="3" name="TextBox 2"/>
        <cdr:cNvSpPr txBox="1"/>
      </cdr:nvSpPr>
      <cdr:spPr>
        <a:xfrm xmlns:a="http://schemas.openxmlformats.org/drawingml/2006/main">
          <a:off x="1064954" y="511478"/>
          <a:ext cx="914423" cy="30478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00" b="0" dirty="0" smtClean="0">
              <a:latin typeface="+mj-lt"/>
            </a:rPr>
            <a:t>$5,450 *</a:t>
          </a:r>
          <a:endParaRPr lang="en-US" sz="1200" b="0" dirty="0">
            <a:latin typeface="+mj-lt"/>
          </a:endParaRPr>
        </a:p>
      </cdr:txBody>
    </cdr:sp>
  </cdr:relSizeAnchor>
  <cdr:relSizeAnchor xmlns:cdr="http://schemas.openxmlformats.org/drawingml/2006/chartDrawing">
    <cdr:from>
      <cdr:x>0.67992</cdr:x>
      <cdr:y>0.08101</cdr:y>
    </cdr:from>
    <cdr:to>
      <cdr:x>0.89076</cdr:x>
      <cdr:y>0.15793</cdr:y>
    </cdr:to>
    <cdr:sp macro="" textlink="">
      <cdr:nvSpPr>
        <cdr:cNvPr id="5" name="TextBox 1"/>
        <cdr:cNvSpPr txBox="1"/>
      </cdr:nvSpPr>
      <cdr:spPr>
        <a:xfrm xmlns:a="http://schemas.openxmlformats.org/drawingml/2006/main">
          <a:off x="2948852" y="320990"/>
          <a:ext cx="914424" cy="30478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latin typeface="+mj-lt"/>
            </a:rPr>
            <a:t>$6,025*</a:t>
          </a:r>
          <a:endParaRPr lang="en-US" sz="1200" b="0" dirty="0">
            <a:latin typeface="+mj-l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0.41028</cdr:x>
      <cdr:y>0.72108</cdr:y>
    </cdr:from>
    <cdr:to>
      <cdr:x>0.53333</cdr:x>
      <cdr:y>0.87401</cdr:y>
    </cdr:to>
    <cdr:sp macro="" textlink="">
      <cdr:nvSpPr>
        <cdr:cNvPr id="3" name="TextBox 11"/>
        <cdr:cNvSpPr txBox="1"/>
      </cdr:nvSpPr>
      <cdr:spPr>
        <a:xfrm xmlns:a="http://schemas.openxmlformats.org/drawingml/2006/main">
          <a:off x="3751630" y="2582465"/>
          <a:ext cx="1125170" cy="54770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900" dirty="0" smtClean="0">
              <a:latin typeface="Meta Offc Pro"/>
              <a:cs typeface="Meta Offc Pro"/>
            </a:rPr>
            <a:t>Offers Incentives to employees who participate*</a:t>
          </a:r>
        </a:p>
      </cdr:txBody>
    </cdr:sp>
  </cdr:relSizeAnchor>
  <cdr:relSizeAnchor xmlns:cdr="http://schemas.openxmlformats.org/drawingml/2006/chartDrawing">
    <cdr:from>
      <cdr:x>0.63333</cdr:x>
      <cdr:y>0.72398</cdr:y>
    </cdr:from>
    <cdr:to>
      <cdr:x>0.77791</cdr:x>
      <cdr:y>0.90445</cdr:y>
    </cdr:to>
    <cdr:sp macro="" textlink="">
      <cdr:nvSpPr>
        <cdr:cNvPr id="4" name="TextBox 11"/>
        <cdr:cNvSpPr txBox="1"/>
      </cdr:nvSpPr>
      <cdr:spPr>
        <a:xfrm xmlns:a="http://schemas.openxmlformats.org/drawingml/2006/main">
          <a:off x="5791194" y="2592856"/>
          <a:ext cx="1322039" cy="64633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dirty="0" smtClean="0">
              <a:latin typeface="Meta Offc Pro"/>
              <a:cs typeface="Meta Offc Pro"/>
            </a:rPr>
            <a:t>Offers reward or penalties for employees who meet biometric outcome*</a:t>
          </a:r>
        </a:p>
      </cdr:txBody>
    </cdr:sp>
  </cdr:relSizeAnchor>
  <cdr:relSizeAnchor xmlns:cdr="http://schemas.openxmlformats.org/drawingml/2006/chartDrawing">
    <cdr:from>
      <cdr:x>0.9</cdr:x>
      <cdr:y>0.72358</cdr:y>
    </cdr:from>
    <cdr:to>
      <cdr:x>1</cdr:x>
      <cdr:y>0.87651</cdr:y>
    </cdr:to>
    <cdr:sp macro="" textlink="">
      <cdr:nvSpPr>
        <cdr:cNvPr id="5" name="TextBox 11"/>
        <cdr:cNvSpPr txBox="1"/>
      </cdr:nvSpPr>
      <cdr:spPr>
        <a:xfrm xmlns:a="http://schemas.openxmlformats.org/drawingml/2006/main">
          <a:off x="8229600" y="2481159"/>
          <a:ext cx="914400" cy="52439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dirty="0" smtClean="0">
              <a:latin typeface="Meta Offc Pro"/>
              <a:cs typeface="Meta Offc Pro"/>
            </a:rPr>
            <a:t>Offers Incentive to complete*</a:t>
          </a:r>
        </a:p>
      </cdr:txBody>
    </cdr:sp>
  </cdr:relSizeAnchor>
</c:userShapes>
</file>

<file path=ppt/drawings/drawing4.xml><?xml version="1.0" encoding="utf-8"?>
<c:userShapes xmlns:c="http://schemas.openxmlformats.org/drawingml/2006/chart">
  <cdr:relSizeAnchor xmlns:cdr="http://schemas.openxmlformats.org/drawingml/2006/chartDrawing">
    <cdr:from>
      <cdr:x>0.53097</cdr:x>
      <cdr:y>0.02156</cdr:y>
    </cdr:from>
    <cdr:to>
      <cdr:x>0.53098</cdr:x>
      <cdr:y>0.77962</cdr:y>
    </cdr:to>
    <cdr:cxnSp macro="">
      <cdr:nvCxnSpPr>
        <cdr:cNvPr id="8" name="Straight Connector 7"/>
        <cdr:cNvCxnSpPr/>
      </cdr:nvCxnSpPr>
      <cdr:spPr>
        <a:xfrm xmlns:a="http://schemas.openxmlformats.org/drawingml/2006/main" flipH="1">
          <a:off x="4572000" y="101862"/>
          <a:ext cx="86" cy="3581379"/>
        </a:xfrm>
        <a:prstGeom xmlns:a="http://schemas.openxmlformats.org/drawingml/2006/main" prst="line">
          <a:avLst/>
        </a:prstGeom>
        <a:ln xmlns:a="http://schemas.openxmlformats.org/drawingml/2006/main" w="12700" cmpd="sng">
          <a:solidFill>
            <a:schemeClr val="tx1"/>
          </a:solidFill>
          <a:prstDash val="lg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4D92E5-9FFA-458A-9BEA-BDF5C2EF3530}" type="datetimeFigureOut">
              <a:rPr lang="en-US" smtClean="0"/>
              <a:t>8/13/2013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4B0B60-EDEF-44D2-AE7C-2C83AEB3036C}" type="slidenum">
              <a:rPr lang="en-US" smtClean="0"/>
              <a:pPr>
                <a:defRPr/>
              </a:pPr>
              <a:t>1</a:t>
            </a:fld>
            <a:endParaRPr lang="en-US"/>
          </a:p>
        </p:txBody>
      </p:sp>
    </p:spTree>
    <p:extLst>
      <p:ext uri="{BB962C8B-B14F-4D97-AF65-F5344CB8AC3E}">
        <p14:creationId xmlns:p14="http://schemas.microsoft.com/office/powerpoint/2010/main" val="12174858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21</a:t>
            </a:fld>
            <a:endParaRPr lang="en-US"/>
          </a:p>
        </p:txBody>
      </p:sp>
    </p:spTree>
    <p:extLst>
      <p:ext uri="{BB962C8B-B14F-4D97-AF65-F5344CB8AC3E}">
        <p14:creationId xmlns:p14="http://schemas.microsoft.com/office/powerpoint/2010/main" val="1396718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62" eaLnBrk="0" hangingPunct="0">
              <a:defRPr>
                <a:solidFill>
                  <a:schemeClr val="tx1"/>
                </a:solidFill>
                <a:latin typeface="Tahoma" pitchFamily="34" charset="0"/>
              </a:defRPr>
            </a:lvl1pPr>
            <a:lvl2pPr marL="742909" indent="-285734" defTabSz="912762" eaLnBrk="0" hangingPunct="0">
              <a:defRPr>
                <a:solidFill>
                  <a:schemeClr val="tx1"/>
                </a:solidFill>
                <a:latin typeface="Tahoma" pitchFamily="34" charset="0"/>
              </a:defRPr>
            </a:lvl2pPr>
            <a:lvl3pPr marL="1142937" indent="-228587" defTabSz="912762" eaLnBrk="0" hangingPunct="0">
              <a:defRPr>
                <a:solidFill>
                  <a:schemeClr val="tx1"/>
                </a:solidFill>
                <a:latin typeface="Tahoma" pitchFamily="34" charset="0"/>
              </a:defRPr>
            </a:lvl3pPr>
            <a:lvl4pPr marL="1600111" indent="-228587" defTabSz="912762" eaLnBrk="0" hangingPunct="0">
              <a:defRPr>
                <a:solidFill>
                  <a:schemeClr val="tx1"/>
                </a:solidFill>
                <a:latin typeface="Tahoma" pitchFamily="34" charset="0"/>
              </a:defRPr>
            </a:lvl4pPr>
            <a:lvl5pPr marL="2057287" indent="-228587" defTabSz="912762" eaLnBrk="0" hangingPunct="0">
              <a:defRPr>
                <a:solidFill>
                  <a:schemeClr val="tx1"/>
                </a:solidFill>
                <a:latin typeface="Tahoma" pitchFamily="34" charset="0"/>
              </a:defRPr>
            </a:lvl5pPr>
            <a:lvl6pPr marL="2514461" indent="-228587" defTabSz="912762" eaLnBrk="0" fontAlgn="base" hangingPunct="0">
              <a:spcBef>
                <a:spcPct val="0"/>
              </a:spcBef>
              <a:spcAft>
                <a:spcPct val="0"/>
              </a:spcAft>
              <a:defRPr>
                <a:solidFill>
                  <a:schemeClr val="tx1"/>
                </a:solidFill>
                <a:latin typeface="Tahoma" pitchFamily="34" charset="0"/>
              </a:defRPr>
            </a:lvl6pPr>
            <a:lvl7pPr marL="2971635" indent="-228587" defTabSz="912762" eaLnBrk="0" fontAlgn="base" hangingPunct="0">
              <a:spcBef>
                <a:spcPct val="0"/>
              </a:spcBef>
              <a:spcAft>
                <a:spcPct val="0"/>
              </a:spcAft>
              <a:defRPr>
                <a:solidFill>
                  <a:schemeClr val="tx1"/>
                </a:solidFill>
                <a:latin typeface="Tahoma" pitchFamily="34" charset="0"/>
              </a:defRPr>
            </a:lvl7pPr>
            <a:lvl8pPr marL="3428811" indent="-228587" defTabSz="912762" eaLnBrk="0" fontAlgn="base" hangingPunct="0">
              <a:spcBef>
                <a:spcPct val="0"/>
              </a:spcBef>
              <a:spcAft>
                <a:spcPct val="0"/>
              </a:spcAft>
              <a:defRPr>
                <a:solidFill>
                  <a:schemeClr val="tx1"/>
                </a:solidFill>
                <a:latin typeface="Tahoma" pitchFamily="34" charset="0"/>
              </a:defRPr>
            </a:lvl8pPr>
            <a:lvl9pPr marL="3885985" indent="-228587" defTabSz="912762" eaLnBrk="0" fontAlgn="base" hangingPunct="0">
              <a:spcBef>
                <a:spcPct val="0"/>
              </a:spcBef>
              <a:spcAft>
                <a:spcPct val="0"/>
              </a:spcAft>
              <a:defRPr>
                <a:solidFill>
                  <a:schemeClr val="tx1"/>
                </a:solidFill>
                <a:latin typeface="Tahoma" pitchFamily="34" charset="0"/>
              </a:defRPr>
            </a:lvl9pPr>
          </a:lstStyle>
          <a:p>
            <a:pPr eaLnBrk="1" hangingPunct="1">
              <a:defRPr/>
            </a:pPr>
            <a:fld id="{1514DC96-F363-4336-8F5A-27B78295C39E}" type="slidenum">
              <a:rPr lang="en-US" smtClean="0">
                <a:latin typeface="Arial" charset="0"/>
              </a:rPr>
              <a:pPr eaLnBrk="1" hangingPunct="1">
                <a:defRPr/>
              </a:pPr>
              <a:t>3</a:t>
            </a:fld>
            <a:endParaRPr lang="en-US" smtClean="0">
              <a:latin typeface="Arial"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50" fontAlgn="base">
              <a:spcBef>
                <a:spcPct val="30000"/>
              </a:spcBef>
              <a:spcAft>
                <a:spcPct val="0"/>
              </a:spcAft>
              <a:defRPr/>
            </a:pPr>
            <a:r>
              <a:rPr lang="en-US" dirty="0" smtClean="0"/>
              <a:t>GC</a:t>
            </a:r>
          </a:p>
          <a:p>
            <a:pPr eaLnBrk="1" hangingPunct="1"/>
            <a:endParaRPr lang="en-US" dirty="0"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GC</a:t>
            </a:r>
            <a:endParaRPr lang="en-US" dirty="0"/>
          </a:p>
        </p:txBody>
      </p:sp>
      <p:sp>
        <p:nvSpPr>
          <p:cNvPr id="4" name="Slide Number Placeholder 3"/>
          <p:cNvSpPr>
            <a:spLocks noGrp="1"/>
          </p:cNvSpPr>
          <p:nvPr>
            <p:ph type="sldNum" sz="quarter" idx="10"/>
          </p:nvPr>
        </p:nvSpPr>
        <p:spPr/>
        <p:txBody>
          <a:bodyPr/>
          <a:lstStyle/>
          <a:p>
            <a:fld id="{6DF7C0CE-4FFC-43D3-BB51-9530869DB049}" type="slidenum">
              <a:rPr lang="en-US" smtClean="0"/>
              <a:pPr/>
              <a:t>4</a:t>
            </a:fld>
            <a:endParaRPr lang="en-US"/>
          </a:p>
        </p:txBody>
      </p:sp>
    </p:spTree>
    <p:extLst>
      <p:ext uri="{BB962C8B-B14F-4D97-AF65-F5344CB8AC3E}">
        <p14:creationId xmlns:p14="http://schemas.microsoft.com/office/powerpoint/2010/main" val="1661075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62" eaLnBrk="0" hangingPunct="0">
              <a:defRPr>
                <a:solidFill>
                  <a:schemeClr val="tx1"/>
                </a:solidFill>
                <a:latin typeface="Tahoma" pitchFamily="34" charset="0"/>
              </a:defRPr>
            </a:lvl1pPr>
            <a:lvl2pPr marL="742909" indent="-285734" defTabSz="912762" eaLnBrk="0" hangingPunct="0">
              <a:defRPr>
                <a:solidFill>
                  <a:schemeClr val="tx1"/>
                </a:solidFill>
                <a:latin typeface="Tahoma" pitchFamily="34" charset="0"/>
              </a:defRPr>
            </a:lvl2pPr>
            <a:lvl3pPr marL="1142937" indent="-228587" defTabSz="912762" eaLnBrk="0" hangingPunct="0">
              <a:defRPr>
                <a:solidFill>
                  <a:schemeClr val="tx1"/>
                </a:solidFill>
                <a:latin typeface="Tahoma" pitchFamily="34" charset="0"/>
              </a:defRPr>
            </a:lvl3pPr>
            <a:lvl4pPr marL="1600111" indent="-228587" defTabSz="912762" eaLnBrk="0" hangingPunct="0">
              <a:defRPr>
                <a:solidFill>
                  <a:schemeClr val="tx1"/>
                </a:solidFill>
                <a:latin typeface="Tahoma" pitchFamily="34" charset="0"/>
              </a:defRPr>
            </a:lvl4pPr>
            <a:lvl5pPr marL="2057287" indent="-228587" defTabSz="912762" eaLnBrk="0" hangingPunct="0">
              <a:defRPr>
                <a:solidFill>
                  <a:schemeClr val="tx1"/>
                </a:solidFill>
                <a:latin typeface="Tahoma" pitchFamily="34" charset="0"/>
              </a:defRPr>
            </a:lvl5pPr>
            <a:lvl6pPr marL="2514461" indent="-228587" defTabSz="912762" eaLnBrk="0" fontAlgn="base" hangingPunct="0">
              <a:spcBef>
                <a:spcPct val="0"/>
              </a:spcBef>
              <a:spcAft>
                <a:spcPct val="0"/>
              </a:spcAft>
              <a:defRPr>
                <a:solidFill>
                  <a:schemeClr val="tx1"/>
                </a:solidFill>
                <a:latin typeface="Tahoma" pitchFamily="34" charset="0"/>
              </a:defRPr>
            </a:lvl6pPr>
            <a:lvl7pPr marL="2971635" indent="-228587" defTabSz="912762" eaLnBrk="0" fontAlgn="base" hangingPunct="0">
              <a:spcBef>
                <a:spcPct val="0"/>
              </a:spcBef>
              <a:spcAft>
                <a:spcPct val="0"/>
              </a:spcAft>
              <a:defRPr>
                <a:solidFill>
                  <a:schemeClr val="tx1"/>
                </a:solidFill>
                <a:latin typeface="Tahoma" pitchFamily="34" charset="0"/>
              </a:defRPr>
            </a:lvl7pPr>
            <a:lvl8pPr marL="3428811" indent="-228587" defTabSz="912762" eaLnBrk="0" fontAlgn="base" hangingPunct="0">
              <a:spcBef>
                <a:spcPct val="0"/>
              </a:spcBef>
              <a:spcAft>
                <a:spcPct val="0"/>
              </a:spcAft>
              <a:defRPr>
                <a:solidFill>
                  <a:schemeClr val="tx1"/>
                </a:solidFill>
                <a:latin typeface="Tahoma" pitchFamily="34" charset="0"/>
              </a:defRPr>
            </a:lvl8pPr>
            <a:lvl9pPr marL="3885985" indent="-228587" defTabSz="912762" eaLnBrk="0" fontAlgn="base" hangingPunct="0">
              <a:spcBef>
                <a:spcPct val="0"/>
              </a:spcBef>
              <a:spcAft>
                <a:spcPct val="0"/>
              </a:spcAft>
              <a:defRPr>
                <a:solidFill>
                  <a:schemeClr val="tx1"/>
                </a:solidFill>
                <a:latin typeface="Tahoma" pitchFamily="34" charset="0"/>
              </a:defRPr>
            </a:lvl9pPr>
          </a:lstStyle>
          <a:p>
            <a:pPr eaLnBrk="1" hangingPunct="1">
              <a:defRPr/>
            </a:pPr>
            <a:fld id="{931B7F33-BF6E-48E6-ADB8-0D711E673118}" type="slidenum">
              <a:rPr lang="en-US" smtClean="0">
                <a:latin typeface="Arial" charset="0"/>
              </a:rPr>
              <a:pPr eaLnBrk="1" hangingPunct="1">
                <a:defRPr/>
              </a:pPr>
              <a:t>5</a:t>
            </a:fld>
            <a:endParaRPr lang="en-US" smtClean="0">
              <a:latin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xfrm>
            <a:off x="935040" y="4416428"/>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B593B9-A4CD-4603-89F4-26BA0C0CB086}" type="slidenum">
              <a:rPr lang="en-US"/>
              <a:pPr/>
              <a:t>13</a:t>
            </a:fld>
            <a:endParaRPr 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xfrm>
            <a:off x="936345" y="4416430"/>
            <a:ext cx="5137714" cy="4183063"/>
          </a:xfrm>
        </p:spPr>
        <p:txBody>
          <a:bodyPr/>
          <a:lstStyle/>
          <a:p>
            <a:pPr defTabSz="914300" eaLnBrk="0" fontAlgn="base" hangingPunct="0">
              <a:spcBef>
                <a:spcPct val="30000"/>
              </a:spcBef>
              <a:spcAft>
                <a:spcPct val="0"/>
              </a:spcAft>
              <a:defRPr/>
            </a:pPr>
            <a:r>
              <a:rPr lang="en-US" dirty="0" smtClean="0">
                <a:latin typeface="Arial" pitchFamily="34" charset="0"/>
              </a:rPr>
              <a:t>Self-Funding has not Increased</a:t>
            </a:r>
            <a:r>
              <a:rPr lang="en-US" baseline="0" dirty="0" smtClean="0">
                <a:latin typeface="Arial" pitchFamily="34" charset="0"/>
              </a:rPr>
              <a:t> for small firms since 2010</a:t>
            </a:r>
            <a:endParaRPr lang="en-US" dirty="0" smtClean="0">
              <a:latin typeface="Arial" pitchFamily="34" charset="0"/>
            </a:endParaRPr>
          </a:p>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Employers</a:t>
            </a:r>
            <a:r>
              <a:rPr lang="en-US" baseline="0" dirty="0" smtClean="0"/>
              <a:t> have a lot of faith in wellness programs</a:t>
            </a:r>
          </a:p>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941900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All firms</a:t>
            </a:r>
          </a:p>
        </p:txBody>
      </p:sp>
      <p:sp>
        <p:nvSpPr>
          <p:cNvPr id="4" name="Slide Number Placeholder 3"/>
          <p:cNvSpPr>
            <a:spLocks noGrp="1"/>
          </p:cNvSpPr>
          <p:nvPr>
            <p:ph type="sldNum" sz="quarter" idx="10"/>
          </p:nvPr>
        </p:nvSpPr>
        <p:spPr/>
        <p:txBody>
          <a:bodyPr/>
          <a:lstStyle/>
          <a:p>
            <a:fld id="{F3E76084-7007-4F9A-9BF5-85CA96B02EE7}" type="slidenum">
              <a:rPr lang="en-US" smtClean="0"/>
              <a:t>16</a:t>
            </a:fld>
            <a:endParaRPr lang="en-US" dirty="0"/>
          </a:p>
        </p:txBody>
      </p:sp>
    </p:spTree>
    <p:extLst>
      <p:ext uri="{BB962C8B-B14F-4D97-AF65-F5344CB8AC3E}">
        <p14:creationId xmlns:p14="http://schemas.microsoft.com/office/powerpoint/2010/main" val="22885300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Rises as high as .3</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17</a:t>
            </a:fld>
            <a:endParaRPr lang="en-US" dirty="0"/>
          </a:p>
        </p:txBody>
      </p:sp>
    </p:spTree>
    <p:extLst>
      <p:ext uri="{BB962C8B-B14F-4D97-AF65-F5344CB8AC3E}">
        <p14:creationId xmlns:p14="http://schemas.microsoft.com/office/powerpoint/2010/main" val="3360269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is lots of interest in private exchanges</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19</a:t>
            </a:fld>
            <a:endParaRPr lang="en-US"/>
          </a:p>
        </p:txBody>
      </p:sp>
    </p:spTree>
    <p:extLst>
      <p:ext uri="{BB962C8B-B14F-4D97-AF65-F5344CB8AC3E}">
        <p14:creationId xmlns:p14="http://schemas.microsoft.com/office/powerpoint/2010/main" val="1941900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37200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Meta Offc Pro"/>
                <a:cs typeface="Meta Offc Pro"/>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Meta Offc Pro"/>
                <a:cs typeface="Meta Offc Pro"/>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Meta Offc Pro"/>
                <a:cs typeface="Meta Offc Pro"/>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Meta Offc Pro"/>
                <a:cs typeface="Meta Offc Pro"/>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Meta Offc Pro"/>
                <a:cs typeface="Meta Offc Pro"/>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D6590EE1-7444-4E9E-834B-AD138C6889CC}" type="slidenum">
              <a:rPr lang="en-US"/>
              <a:pPr>
                <a:defRPr/>
              </a:pPr>
              <a:t>‹#›</a:t>
            </a:fld>
            <a:endParaRPr lang="en-US"/>
          </a:p>
        </p:txBody>
      </p:sp>
    </p:spTree>
    <p:extLst>
      <p:ext uri="{BB962C8B-B14F-4D97-AF65-F5344CB8AC3E}">
        <p14:creationId xmlns:p14="http://schemas.microsoft.com/office/powerpoint/2010/main" val="386185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BA4FB5B2-6A91-4647-A953-8CB1344FB022}" type="slidenum">
              <a:rPr lang="en-US"/>
              <a:pPr>
                <a:defRPr/>
              </a:pPr>
              <a:t>‹#›</a:t>
            </a:fld>
            <a:endParaRPr lang="en-US"/>
          </a:p>
        </p:txBody>
      </p:sp>
    </p:spTree>
    <p:extLst>
      <p:ext uri="{BB962C8B-B14F-4D97-AF65-F5344CB8AC3E}">
        <p14:creationId xmlns:p14="http://schemas.microsoft.com/office/powerpoint/2010/main" val="287524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19C8BB09-1F44-403E-BC67-72B28DA05FB3}" type="slidenum">
              <a:rPr lang="en-US"/>
              <a:pPr>
                <a:defRPr/>
              </a:pPr>
              <a:t>‹#›</a:t>
            </a:fld>
            <a:endParaRPr lang="en-US"/>
          </a:p>
        </p:txBody>
      </p:sp>
    </p:spTree>
    <p:extLst>
      <p:ext uri="{BB962C8B-B14F-4D97-AF65-F5344CB8AC3E}">
        <p14:creationId xmlns:p14="http://schemas.microsoft.com/office/powerpoint/2010/main" val="3956082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F8586289-4AFA-4741-AE71-2F066D3678A0}" type="slidenum">
              <a:rPr lang="en-US"/>
              <a:pPr>
                <a:defRPr/>
              </a:pPr>
              <a:t>‹#›</a:t>
            </a:fld>
            <a:endParaRPr lang="en-US"/>
          </a:p>
        </p:txBody>
      </p:sp>
    </p:spTree>
    <p:extLst>
      <p:ext uri="{BB962C8B-B14F-4D97-AF65-F5344CB8AC3E}">
        <p14:creationId xmlns:p14="http://schemas.microsoft.com/office/powerpoint/2010/main" val="145634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664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12"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3" r:id="rId4"/>
    <p:sldLayoutId id="2147483668" r:id="rId5"/>
    <p:sldLayoutId id="2147483669" r:id="rId6"/>
    <p:sldLayoutId id="2147483670" r:id="rId7"/>
    <p:sldLayoutId id="2147483671" r:id="rId8"/>
    <p:sldLayoutId id="2147483672" r:id="rId9"/>
    <p:sldLayoutId id="2147483673" r:id="rId10"/>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11.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Employer Health Benefit Survey</a:t>
            </a:r>
            <a:endParaRPr lang="en-US" dirty="0"/>
          </a:p>
        </p:txBody>
      </p:sp>
      <p:sp>
        <p:nvSpPr>
          <p:cNvPr id="3" name="Text Placeholder 2"/>
          <p:cNvSpPr>
            <a:spLocks noGrp="1"/>
          </p:cNvSpPr>
          <p:nvPr>
            <p:ph type="body" sz="quarter" idx="10"/>
          </p:nvPr>
        </p:nvSpPr>
        <p:spPr/>
        <p:txBody>
          <a:bodyPr/>
          <a:lstStyle/>
          <a:p>
            <a:r>
              <a:rPr lang="en-US" dirty="0" smtClean="0"/>
              <a:t>Release Slides</a:t>
            </a:r>
          </a:p>
          <a:p>
            <a:r>
              <a:rPr lang="en-US" dirty="0"/>
              <a:t>Tuesday, </a:t>
            </a:r>
            <a:r>
              <a:rPr lang="en-US" dirty="0" smtClean="0"/>
              <a:t>August 20, 2013</a:t>
            </a:r>
            <a:endParaRPr lang="en-US" dirty="0"/>
          </a:p>
        </p:txBody>
      </p:sp>
      <p:sp>
        <p:nvSpPr>
          <p:cNvPr id="9" name="Rectangle 8"/>
          <p:cNvSpPr/>
          <p:nvPr/>
        </p:nvSpPr>
        <p:spPr>
          <a:xfrm>
            <a:off x="76200" y="193963"/>
            <a:ext cx="1524000" cy="1253837"/>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3">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304800" y="186458"/>
            <a:ext cx="3759200" cy="1155700"/>
          </a:xfrm>
          <a:prstGeom prst="rect">
            <a:avLst/>
          </a:prstGeom>
        </p:spPr>
      </p:pic>
      <p:graphicFrame>
        <p:nvGraphicFramePr>
          <p:cNvPr id="11" name="Content Placeholder 10"/>
          <p:cNvGraphicFramePr>
            <a:graphicFrameLocks noGrp="1" noChangeAspect="1"/>
          </p:cNvGraphicFramePr>
          <p:nvPr>
            <p:ph sz="quarter" idx="14"/>
            <p:extLst>
              <p:ext uri="{D42A27DB-BD31-4B8C-83A1-F6EECF244321}">
                <p14:modId xmlns:p14="http://schemas.microsoft.com/office/powerpoint/2010/main" val="2667873370"/>
              </p:ext>
            </p:extLst>
          </p:nvPr>
        </p:nvGraphicFramePr>
        <p:xfrm>
          <a:off x="6096000" y="2743200"/>
          <a:ext cx="2362200" cy="3055356"/>
        </p:xfrm>
        <a:graphic>
          <a:graphicData uri="http://schemas.openxmlformats.org/presentationml/2006/ole">
            <mc:AlternateContent xmlns:mc="http://schemas.openxmlformats.org/markup-compatibility/2006">
              <mc:Choice xmlns:v="urn:schemas-microsoft-com:vml" Requires="v">
                <p:oleObj spid="_x0000_s1027" name="Acrobat Document" r:id="rId4" imgW="5829261" imgH="7543646" progId="AcroExch.Document.7">
                  <p:embed/>
                </p:oleObj>
              </mc:Choice>
              <mc:Fallback>
                <p:oleObj name="Acrobat Document" r:id="rId4" imgW="5829261" imgH="7543646" progId="AcroExch.Document.7">
                  <p:embed/>
                  <p:pic>
                    <p:nvPicPr>
                      <p:cNvPr id="0" name=""/>
                      <p:cNvPicPr/>
                      <p:nvPr/>
                    </p:nvPicPr>
                    <p:blipFill>
                      <a:blip r:embed="rId5"/>
                      <a:stretch>
                        <a:fillRect/>
                      </a:stretch>
                    </p:blipFill>
                    <p:spPr>
                      <a:xfrm>
                        <a:off x="6096000" y="2743200"/>
                        <a:ext cx="2362200" cy="3055356"/>
                      </a:xfrm>
                      <a:prstGeom prst="rect">
                        <a:avLst/>
                      </a:prstGeom>
                    </p:spPr>
                  </p:pic>
                </p:oleObj>
              </mc:Fallback>
            </mc:AlternateContent>
          </a:graphicData>
        </a:graphic>
      </p:graphicFrame>
    </p:spTree>
    <p:extLst>
      <p:ext uri="{BB962C8B-B14F-4D97-AF65-F5344CB8AC3E}">
        <p14:creationId xmlns:p14="http://schemas.microsoft.com/office/powerpoint/2010/main" val="2756853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lstStyle/>
          <a:p>
            <a:pPr lvl="0">
              <a:spcBef>
                <a:spcPct val="50000"/>
              </a:spcBef>
            </a:pPr>
            <a:r>
              <a:rPr lang="en-US" sz="2400" b="1" kern="1200" dirty="0" smtClean="0">
                <a:solidFill>
                  <a:srgbClr val="000000"/>
                </a:solidFill>
                <a:latin typeface="+mn-lt"/>
                <a:ea typeface="+mn-ea"/>
                <a:cs typeface="+mn-cs"/>
              </a:rPr>
              <a:t>Percent of Covered Workers Enrolled in a Plan That </a:t>
            </a:r>
            <a:r>
              <a:rPr lang="en-US" sz="2400" b="1" kern="1200" dirty="0">
                <a:solidFill>
                  <a:srgbClr val="000000"/>
                </a:solidFill>
                <a:latin typeface="+mn-lt"/>
                <a:ea typeface="+mn-ea"/>
                <a:cs typeface="+mn-cs"/>
              </a:rPr>
              <a:t>I</a:t>
            </a:r>
            <a:r>
              <a:rPr lang="en-US" sz="2400" b="1" kern="1200" dirty="0" smtClean="0">
                <a:solidFill>
                  <a:srgbClr val="000000"/>
                </a:solidFill>
                <a:latin typeface="+mn-lt"/>
                <a:ea typeface="+mn-ea"/>
                <a:cs typeface="+mn-cs"/>
              </a:rPr>
              <a:t>ncludes a General Annual Deductible, 2006-2013</a:t>
            </a:r>
            <a:endParaRPr lang="en-US" sz="2400"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83464586"/>
              </p:ext>
            </p:extLst>
          </p:nvPr>
        </p:nvGraphicFramePr>
        <p:xfrm>
          <a:off x="457200" y="1219200"/>
          <a:ext cx="8229600" cy="419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0" y="5647412"/>
            <a:ext cx="8474413" cy="1210588"/>
          </a:xfrm>
          <a:prstGeom prst="rect">
            <a:avLst/>
          </a:prstGeom>
        </p:spPr>
        <p:txBody>
          <a:bodyPr wrap="square">
            <a:spAutoFit/>
          </a:bodyPr>
          <a:lstStyle/>
          <a:p>
            <a:pPr>
              <a:spcAft>
                <a:spcPts val="400"/>
              </a:spcAft>
            </a:pPr>
            <a:r>
              <a:rPr lang="en-US" sz="1100" dirty="0" smtClean="0"/>
              <a:t>* Estimate </a:t>
            </a:r>
            <a:r>
              <a:rPr lang="en-US" sz="1100" dirty="0"/>
              <a:t>is statistically different from estimate for the previous year shown (p&lt;.05</a:t>
            </a:r>
            <a:r>
              <a:rPr lang="en-US" sz="1100" dirty="0" smtClean="0"/>
              <a:t>).</a:t>
            </a:r>
          </a:p>
          <a:p>
            <a:pPr>
              <a:spcAft>
                <a:spcPts val="400"/>
              </a:spcAft>
            </a:pPr>
            <a:r>
              <a:rPr lang="en-US" sz="1100" dirty="0" smtClean="0"/>
              <a:t>NOTE: </a:t>
            </a:r>
            <a:r>
              <a:rPr lang="en-US" sz="1100" dirty="0"/>
              <a:t>These estimates include workers enrolled in HDHP/SO and other plan types.  Between 2012 and 2013 we did not collect information on the attributes of conventional plans, to be conservative, we assumed conventional plans did not have a deductible.  Because of the low enrollment in conventional plans, the impact of this assumption is minimal.  Average general annual health plan deductibles for </a:t>
            </a:r>
            <a:r>
              <a:rPr lang="en-US" sz="1100" dirty="0" err="1"/>
              <a:t>PPOs</a:t>
            </a:r>
            <a:r>
              <a:rPr lang="en-US" sz="1100" dirty="0"/>
              <a:t>, POS plans, and HDHP/</a:t>
            </a:r>
            <a:r>
              <a:rPr lang="en-US" sz="1100" dirty="0" err="1"/>
              <a:t>SOs</a:t>
            </a:r>
            <a:r>
              <a:rPr lang="en-US" sz="1100" dirty="0"/>
              <a:t> are for in-network services. </a:t>
            </a:r>
          </a:p>
          <a:p>
            <a:pPr>
              <a:spcAft>
                <a:spcPts val="400"/>
              </a:spcAft>
            </a:pPr>
            <a:r>
              <a:rPr lang="en-US" sz="1100" dirty="0" smtClean="0">
                <a:solidFill>
                  <a:srgbClr val="000000"/>
                </a:solidFill>
                <a:cs typeface="Arial" charset="0"/>
              </a:rPr>
              <a:t>SOURCE: </a:t>
            </a:r>
            <a:r>
              <a:rPr lang="en-US" sz="1100" dirty="0">
                <a:solidFill>
                  <a:srgbClr val="000000"/>
                </a:solidFill>
                <a:cs typeface="Arial" charset="0"/>
              </a:rPr>
              <a:t>Kaiser/HRET Survey of Employer-Sponsored Health Benefits, </a:t>
            </a:r>
            <a:r>
              <a:rPr lang="en-US" sz="1100" dirty="0" smtClean="0">
                <a:solidFill>
                  <a:srgbClr val="000000"/>
                </a:solidFill>
                <a:cs typeface="Arial" charset="0"/>
              </a:rPr>
              <a:t>2006-2013.</a:t>
            </a:r>
            <a:endParaRPr lang="en-US" sz="1100" dirty="0">
              <a:cs typeface="Arial" charset="0"/>
            </a:endParaRPr>
          </a:p>
        </p:txBody>
      </p:sp>
      <p:sp>
        <p:nvSpPr>
          <p:cNvPr id="5" name="Donut 4"/>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40922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2"/>
          <p:cNvGraphicFramePr>
            <a:graphicFrameLocks noChangeAspect="1"/>
          </p:cNvGraphicFramePr>
          <p:nvPr>
            <p:extLst>
              <p:ext uri="{D42A27DB-BD31-4B8C-83A1-F6EECF244321}">
                <p14:modId xmlns:p14="http://schemas.microsoft.com/office/powerpoint/2010/main" val="3203354290"/>
              </p:ext>
            </p:extLst>
          </p:nvPr>
        </p:nvGraphicFramePr>
        <p:xfrm>
          <a:off x="304800" y="1344537"/>
          <a:ext cx="8458200" cy="4675264"/>
        </p:xfrm>
        <a:graphic>
          <a:graphicData uri="http://schemas.openxmlformats.org/drawingml/2006/chart">
            <c:chart xmlns:c="http://schemas.openxmlformats.org/drawingml/2006/chart" xmlns:r="http://schemas.openxmlformats.org/officeDocument/2006/relationships" r:id="rId2"/>
          </a:graphicData>
        </a:graphic>
      </p:graphicFrame>
      <p:sp>
        <p:nvSpPr>
          <p:cNvPr id="17410" name="Text Box 3"/>
          <p:cNvSpPr txBox="1">
            <a:spLocks noChangeArrowheads="1"/>
          </p:cNvSpPr>
          <p:nvPr/>
        </p:nvSpPr>
        <p:spPr bwMode="auto">
          <a:xfrm>
            <a:off x="0" y="1"/>
            <a:ext cx="9144000" cy="1200329"/>
          </a:xfrm>
          <a:prstGeom prst="rect">
            <a:avLst/>
          </a:prstGeom>
          <a:noFill/>
          <a:ln w="9525">
            <a:noFill/>
            <a:miter lim="800000"/>
            <a:headEnd/>
            <a:tailEnd/>
          </a:ln>
        </p:spPr>
        <p:txBody>
          <a:bodyPr wrap="square">
            <a:spAutoFit/>
          </a:bodyPr>
          <a:lstStyle/>
          <a:p>
            <a:r>
              <a:rPr lang="en-US" sz="2400" b="1" dirty="0" smtClean="0">
                <a:latin typeface="+mj-lt"/>
              </a:rPr>
              <a:t>Average General Annual Deductible Among Covered </a:t>
            </a:r>
            <a:r>
              <a:rPr lang="en-US" sz="2400" b="1" dirty="0">
                <a:latin typeface="+mj-lt"/>
              </a:rPr>
              <a:t>Workers Enrolled in a Plan with a </a:t>
            </a:r>
            <a:r>
              <a:rPr lang="en-US" sz="2400" b="1" dirty="0" smtClean="0">
                <a:latin typeface="+mj-lt"/>
              </a:rPr>
              <a:t>Deductible for </a:t>
            </a:r>
            <a:r>
              <a:rPr lang="en-US" sz="2400" b="1" dirty="0">
                <a:latin typeface="+mj-lt"/>
              </a:rPr>
              <a:t>Single Coverage</a:t>
            </a:r>
            <a:r>
              <a:rPr lang="en-US" sz="2400" b="1" dirty="0" smtClean="0">
                <a:latin typeface="+mj-lt"/>
              </a:rPr>
              <a:t>, by Firm Size, </a:t>
            </a:r>
          </a:p>
          <a:p>
            <a:r>
              <a:rPr lang="en-US" sz="2400" b="1" dirty="0" smtClean="0">
                <a:latin typeface="+mj-lt"/>
              </a:rPr>
              <a:t>2006-2013</a:t>
            </a:r>
            <a:endParaRPr lang="en-US" sz="2400" b="1" dirty="0">
              <a:latin typeface="+mj-lt"/>
            </a:endParaRPr>
          </a:p>
        </p:txBody>
      </p:sp>
      <p:sp>
        <p:nvSpPr>
          <p:cNvPr id="17411" name="Text Box 4"/>
          <p:cNvSpPr txBox="1">
            <a:spLocks noChangeArrowheads="1"/>
          </p:cNvSpPr>
          <p:nvPr/>
        </p:nvSpPr>
        <p:spPr bwMode="auto">
          <a:xfrm>
            <a:off x="0" y="6181636"/>
            <a:ext cx="8229600" cy="600164"/>
          </a:xfrm>
          <a:prstGeom prst="rect">
            <a:avLst/>
          </a:prstGeom>
          <a:noFill/>
          <a:ln w="9525">
            <a:noFill/>
            <a:miter lim="800000"/>
            <a:headEnd/>
            <a:tailEnd/>
          </a:ln>
        </p:spPr>
        <p:txBody>
          <a:bodyPr>
            <a:spAutoFit/>
          </a:bodyPr>
          <a:lstStyle/>
          <a:p>
            <a:pPr eaLnBrk="0" hangingPunct="0"/>
            <a:r>
              <a:rPr lang="en-US" sz="1100" dirty="0" smtClean="0">
                <a:latin typeface="+mj-lt"/>
              </a:rPr>
              <a:t>* Estimate </a:t>
            </a:r>
            <a:r>
              <a:rPr lang="en-US" sz="1100" dirty="0">
                <a:latin typeface="+mj-lt"/>
              </a:rPr>
              <a:t>is statistically different from estimate for the previous year shown (p&lt;.05). </a:t>
            </a:r>
          </a:p>
          <a:p>
            <a:pPr eaLnBrk="0" hangingPunct="0"/>
            <a:endParaRPr lang="en-US" sz="1100" dirty="0">
              <a:latin typeface="+mj-lt"/>
            </a:endParaRPr>
          </a:p>
          <a:p>
            <a:pPr eaLnBrk="0" hangingPunct="0"/>
            <a:r>
              <a:rPr lang="en-US" sz="1100" dirty="0" smtClean="0">
                <a:latin typeface="+mj-lt"/>
              </a:rPr>
              <a:t>SOURCE: </a:t>
            </a:r>
            <a:r>
              <a:rPr lang="en-US" sz="1100" dirty="0">
                <a:latin typeface="+mj-lt"/>
              </a:rPr>
              <a:t>Kaiser/HRET Survey of Employer-Sponsored Health Benefits, </a:t>
            </a:r>
            <a:r>
              <a:rPr lang="en-US" sz="1100" dirty="0" smtClean="0">
                <a:latin typeface="+mj-lt"/>
              </a:rPr>
              <a:t>2006-2013.</a:t>
            </a:r>
            <a:endParaRPr lang="en-US" sz="1100" dirty="0">
              <a:latin typeface="+mj-lt"/>
            </a:endParaRPr>
          </a:p>
        </p:txBody>
      </p:sp>
      <p:sp>
        <p:nvSpPr>
          <p:cNvPr id="5" name="Donut 4"/>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216604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906272867"/>
              </p:ext>
            </p:extLst>
          </p:nvPr>
        </p:nvGraphicFramePr>
        <p:xfrm>
          <a:off x="228600" y="1295400"/>
          <a:ext cx="87630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a:xfrm>
            <a:off x="0" y="5562600"/>
            <a:ext cx="8412480" cy="1295400"/>
          </a:xfrm>
        </p:spPr>
        <p:txBody>
          <a:bodyPr/>
          <a:lstStyle/>
          <a:p>
            <a:pPr>
              <a:spcAft>
                <a:spcPts val="400"/>
              </a:spcAft>
            </a:pPr>
            <a:r>
              <a:rPr lang="en-US" sz="1100" dirty="0">
                <a:latin typeface="+mj-lt"/>
              </a:rPr>
              <a:t>* Estimate is statistically different from estimate for the previous year shown (p&lt;.05). </a:t>
            </a:r>
          </a:p>
          <a:p>
            <a:pPr>
              <a:spcAft>
                <a:spcPts val="400"/>
              </a:spcAft>
            </a:pPr>
            <a:r>
              <a:rPr lang="en-US" sz="1100" dirty="0" smtClean="0">
                <a:latin typeface="+mj-lt"/>
              </a:rPr>
              <a:t>NOTE: </a:t>
            </a:r>
            <a:r>
              <a:rPr lang="en-US" sz="1100" dirty="0">
                <a:latin typeface="+mj-lt"/>
              </a:rPr>
              <a:t>These estimates include workers enrolled in HDHP/SO and other plan types</a:t>
            </a:r>
            <a:r>
              <a:rPr lang="en-US" sz="1100">
                <a:latin typeface="+mj-lt"/>
              </a:rPr>
              <a:t>. </a:t>
            </a:r>
            <a:r>
              <a:rPr lang="en-US" sz="1100" smtClean="0">
                <a:latin typeface="+mj-lt"/>
              </a:rPr>
              <a:t> Average </a:t>
            </a:r>
            <a:r>
              <a:rPr lang="en-US" sz="1100" dirty="0">
                <a:latin typeface="+mj-lt"/>
              </a:rPr>
              <a:t>general annual health plan deductibles for PPOs, POS plans, and HDHP/SOs are for in-network services. </a:t>
            </a:r>
          </a:p>
          <a:p>
            <a:pPr>
              <a:spcAft>
                <a:spcPts val="400"/>
              </a:spcAft>
            </a:pPr>
            <a:r>
              <a:rPr lang="en-US" sz="1100" dirty="0" smtClean="0">
                <a:latin typeface="+mj-lt"/>
              </a:rPr>
              <a:t>SOURCE: </a:t>
            </a:r>
            <a:r>
              <a:rPr lang="en-US" sz="1100" dirty="0">
                <a:latin typeface="+mj-lt"/>
              </a:rPr>
              <a:t>Kaiser/HRET Survey of Employer-Sponsored Health Benefits, </a:t>
            </a:r>
            <a:r>
              <a:rPr lang="en-US" sz="1100" dirty="0" smtClean="0">
                <a:latin typeface="+mj-lt"/>
              </a:rPr>
              <a:t>2006-2013.</a:t>
            </a:r>
            <a:endParaRPr lang="en-US" sz="1100" dirty="0">
              <a:latin typeface="+mj-lt"/>
            </a:endParaRPr>
          </a:p>
        </p:txBody>
      </p:sp>
      <p:sp>
        <p:nvSpPr>
          <p:cNvPr id="4" name="Title 3"/>
          <p:cNvSpPr>
            <a:spLocks noGrp="1"/>
          </p:cNvSpPr>
          <p:nvPr>
            <p:ph type="title"/>
          </p:nvPr>
        </p:nvSpPr>
        <p:spPr>
          <a:xfrm>
            <a:off x="0" y="0"/>
            <a:ext cx="9144000" cy="1005840"/>
          </a:xfrm>
        </p:spPr>
        <p:txBody>
          <a:bodyPr/>
          <a:lstStyle/>
          <a:p>
            <a:r>
              <a:rPr lang="en-US" sz="2400" dirty="0" smtClean="0">
                <a:latin typeface="+mj-lt"/>
              </a:rPr>
              <a:t>Percentage </a:t>
            </a:r>
            <a:r>
              <a:rPr lang="en-US" sz="2400" dirty="0">
                <a:latin typeface="+mj-lt"/>
              </a:rPr>
              <a:t>of Covered Workers Enrolled in a Plan with a General Annual Deductible of $1,000 or More for Single Coverage, By Firm Size, </a:t>
            </a:r>
            <a:r>
              <a:rPr lang="en-US" sz="2400" dirty="0" smtClean="0">
                <a:latin typeface="+mj-lt"/>
              </a:rPr>
              <a:t>2006-2013</a:t>
            </a:r>
            <a:r>
              <a:rPr lang="en-US" sz="2400" dirty="0">
                <a:latin typeface="+mj-lt"/>
              </a:rPr>
              <a:t/>
            </a:r>
            <a:br>
              <a:rPr lang="en-US" sz="2400" dirty="0">
                <a:latin typeface="+mj-lt"/>
              </a:rPr>
            </a:br>
            <a:endParaRPr lang="en-US" sz="2400" dirty="0">
              <a:latin typeface="+mj-lt"/>
            </a:endParaRPr>
          </a:p>
        </p:txBody>
      </p:sp>
      <p:sp>
        <p:nvSpPr>
          <p:cNvPr id="6" name="Donut 5"/>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329567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1"/>
            <a:ext cx="9144000" cy="990600"/>
          </a:xfrm>
          <a:ln/>
        </p:spPr>
        <p:txBody>
          <a:bodyPr/>
          <a:lstStyle/>
          <a:p>
            <a:pPr eaLnBrk="1" hangingPunct="1"/>
            <a:r>
              <a:rPr lang="en-US" sz="2400" dirty="0" smtClean="0">
                <a:latin typeface="+mn-lt"/>
              </a:rPr>
              <a:t>Among </a:t>
            </a:r>
            <a:r>
              <a:rPr lang="en-US" sz="2400" dirty="0">
                <a:latin typeface="+mn-lt"/>
              </a:rPr>
              <a:t>All Large Firms (200 or More Workers) Offering Health Benefits to Active Workers, Percentage of Firms Offering Retiree Health Benefits, </a:t>
            </a:r>
            <a:r>
              <a:rPr lang="en-US" sz="2400" dirty="0" smtClean="0">
                <a:latin typeface="+mn-lt"/>
              </a:rPr>
              <a:t>1988-2013</a:t>
            </a:r>
            <a:endParaRPr sz="2400" dirty="0" smtClean="0">
              <a:latin typeface="+mn-lt"/>
              <a:cs typeface="Meta Offc Pro" pitchFamily="34" charset="0"/>
            </a:endParaRPr>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1967852359"/>
              </p:ext>
            </p:extLst>
          </p:nvPr>
        </p:nvGraphicFramePr>
        <p:xfrm>
          <a:off x="76200" y="1371600"/>
          <a:ext cx="8991600" cy="4379913"/>
        </p:xfrm>
        <a:graphic>
          <a:graphicData uri="http://schemas.openxmlformats.org/drawingml/2006/chart">
            <c:chart xmlns:c="http://schemas.openxmlformats.org/drawingml/2006/chart" xmlns:r="http://schemas.openxmlformats.org/officeDocument/2006/relationships" r:id="rId2"/>
          </a:graphicData>
        </a:graphic>
      </p:graphicFrame>
      <p:sp>
        <p:nvSpPr>
          <p:cNvPr id="4101" name="Rectangle 9"/>
          <p:cNvSpPr>
            <a:spLocks noChangeArrowheads="1"/>
          </p:cNvSpPr>
          <p:nvPr/>
        </p:nvSpPr>
        <p:spPr bwMode="auto">
          <a:xfrm>
            <a:off x="0" y="6013471"/>
            <a:ext cx="8458200"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spcBef>
                <a:spcPts val="400"/>
              </a:spcBef>
            </a:pPr>
            <a:r>
              <a:rPr lang="en-US" sz="1100" dirty="0" smtClean="0"/>
              <a:t>NOTE: Tests found no statistical difference from estimate for the previous year shown (p&lt;.05).  No statistical tests are conducted for years prior to 1999. </a:t>
            </a:r>
          </a:p>
          <a:p>
            <a:pPr eaLnBrk="0" hangingPunct="0">
              <a:spcBef>
                <a:spcPts val="400"/>
              </a:spcBef>
            </a:pPr>
            <a:r>
              <a:rPr lang="en-US" sz="1100" dirty="0" smtClean="0"/>
              <a:t>SOURCE: Kaiser/HRET Survey of Employer-Sponsored Health Benefits, 1999-2013; KPMG Survey of Employer-Sponsored Health Benefits, 1991, 1993, 1995, 1998; The Health Insurance Association of America (</a:t>
            </a:r>
            <a:r>
              <a:rPr lang="en-US" sz="1100" dirty="0" err="1" smtClean="0"/>
              <a:t>HIAA</a:t>
            </a:r>
            <a:r>
              <a:rPr lang="en-US" sz="1100" dirty="0" smtClean="0"/>
              <a:t>), 1988.</a:t>
            </a:r>
            <a:endParaRPr lang="en-US" sz="1100" dirty="0"/>
          </a:p>
        </p:txBody>
      </p:sp>
      <p:sp>
        <p:nvSpPr>
          <p:cNvPr id="6" name="TextBox 5"/>
          <p:cNvSpPr txBox="1"/>
          <p:nvPr/>
        </p:nvSpPr>
        <p:spPr>
          <a:xfrm>
            <a:off x="2667000" y="-1636931"/>
            <a:ext cx="1905000" cy="646331"/>
          </a:xfrm>
          <a:prstGeom prst="rect">
            <a:avLst/>
          </a:prstGeom>
          <a:solidFill>
            <a:schemeClr val="tx2"/>
          </a:solidFill>
          <a:ln w="34925">
            <a:solidFill>
              <a:schemeClr val="accent1">
                <a:shade val="50000"/>
              </a:schemeClr>
            </a:solidFill>
          </a:ln>
          <a:effectLst>
            <a:outerShdw blurRad="50800" dist="38100" dir="5400000" algn="t" rotWithShape="0">
              <a:prstClr val="black">
                <a:alpha val="40000"/>
              </a:prstClr>
            </a:outerShdw>
          </a:effectLst>
        </p:spPr>
        <p:txBody>
          <a:bodyPr wrap="square" rtlCol="0">
            <a:spAutoFit/>
          </a:bodyPr>
          <a:lstStyle/>
          <a:p>
            <a:pPr algn="ctr"/>
            <a:r>
              <a:rPr lang="en-US" dirty="0" smtClean="0">
                <a:latin typeface="Meta Offc Pro"/>
                <a:cs typeface="Meta Offc Pro"/>
              </a:rPr>
              <a:t>STRAIGHT FROM EXHIBIT</a:t>
            </a:r>
          </a:p>
        </p:txBody>
      </p:sp>
      <p:sp>
        <p:nvSpPr>
          <p:cNvPr id="7" name="Donut 6"/>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731678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8574" y="0"/>
            <a:ext cx="8734426" cy="838200"/>
          </a:xfrm>
          <a:noFill/>
          <a:ln/>
        </p:spPr>
        <p:txBody>
          <a:bodyPr/>
          <a:lstStyle/>
          <a:p>
            <a:r>
              <a:rPr lang="en-US" sz="2400" dirty="0" smtClean="0">
                <a:latin typeface="+mj-lt"/>
              </a:rPr>
              <a:t>Percentage </a:t>
            </a:r>
            <a:r>
              <a:rPr lang="en-US" sz="2400" dirty="0">
                <a:latin typeface="+mj-lt"/>
              </a:rPr>
              <a:t>of Covered Workers in Partially or Completely </a:t>
            </a:r>
            <a:r>
              <a:rPr lang="en-US" sz="2400" dirty="0" smtClean="0">
                <a:latin typeface="+mj-lt"/>
              </a:rPr>
              <a:t/>
            </a:r>
            <a:br>
              <a:rPr lang="en-US" sz="2400" dirty="0" smtClean="0">
                <a:latin typeface="+mj-lt"/>
              </a:rPr>
            </a:br>
            <a:r>
              <a:rPr lang="en-US" sz="2400" dirty="0" smtClean="0">
                <a:latin typeface="+mj-lt"/>
              </a:rPr>
              <a:t>Self-Funded </a:t>
            </a:r>
            <a:r>
              <a:rPr lang="en-US" sz="2400" dirty="0">
                <a:latin typeface="+mj-lt"/>
              </a:rPr>
              <a:t>Plans, by Firm Size, </a:t>
            </a:r>
            <a:r>
              <a:rPr lang="en-US" sz="2400" dirty="0" smtClean="0">
                <a:latin typeface="+mj-lt"/>
              </a:rPr>
              <a:t>1999-2013</a:t>
            </a:r>
            <a:endParaRPr lang="en-US" sz="2400" b="1" dirty="0">
              <a:latin typeface="+mj-lt"/>
            </a:endParaRPr>
          </a:p>
        </p:txBody>
      </p:sp>
      <p:graphicFrame>
        <p:nvGraphicFramePr>
          <p:cNvPr id="8" name="Object 3"/>
          <p:cNvGraphicFramePr>
            <a:graphicFrameLocks noGrp="1" noChangeAspect="1"/>
          </p:cNvGraphicFramePr>
          <p:nvPr>
            <p:ph idx="1"/>
            <p:extLst>
              <p:ext uri="{D42A27DB-BD31-4B8C-83A1-F6EECF244321}">
                <p14:modId xmlns:p14="http://schemas.microsoft.com/office/powerpoint/2010/main" val="218987255"/>
              </p:ext>
            </p:extLst>
          </p:nvPr>
        </p:nvGraphicFramePr>
        <p:xfrm>
          <a:off x="0" y="914400"/>
          <a:ext cx="9144000" cy="4877480"/>
        </p:xfrm>
        <a:graphic>
          <a:graphicData uri="http://schemas.openxmlformats.org/drawingml/2006/chart">
            <c:chart xmlns:c="http://schemas.openxmlformats.org/drawingml/2006/chart" xmlns:r="http://schemas.openxmlformats.org/officeDocument/2006/relationships" r:id="rId3"/>
          </a:graphicData>
        </a:graphic>
      </p:graphicFrame>
      <p:sp>
        <p:nvSpPr>
          <p:cNvPr id="6148" name="Text Box 4"/>
          <p:cNvSpPr txBox="1">
            <a:spLocks noChangeArrowheads="1"/>
          </p:cNvSpPr>
          <p:nvPr/>
        </p:nvSpPr>
        <p:spPr bwMode="auto">
          <a:xfrm>
            <a:off x="28575" y="5816689"/>
            <a:ext cx="8429625" cy="1041311"/>
          </a:xfrm>
          <a:prstGeom prst="rect">
            <a:avLst/>
          </a:prstGeom>
          <a:noFill/>
          <a:ln w="9525" cap="sq">
            <a:noFill/>
            <a:miter lim="800000"/>
            <a:headEnd type="none" w="sm" len="sm"/>
            <a:tailEnd type="none" w="sm" len="sm"/>
          </a:ln>
          <a:effectLst/>
        </p:spPr>
        <p:txBody>
          <a:bodyPr wrap="square">
            <a:spAutoFit/>
          </a:bodyPr>
          <a:lstStyle/>
          <a:p>
            <a:pPr eaLnBrk="0" hangingPunct="0">
              <a:spcBef>
                <a:spcPts val="0"/>
              </a:spcBef>
              <a:spcAft>
                <a:spcPts val="400"/>
              </a:spcAft>
            </a:pPr>
            <a:r>
              <a:rPr lang="en-US" sz="1100" dirty="0"/>
              <a:t>* Estimate is statistically different from estimate for the previous year shown (p&lt;.05).</a:t>
            </a:r>
          </a:p>
          <a:p>
            <a:pPr eaLnBrk="0" hangingPunct="0">
              <a:spcBef>
                <a:spcPts val="0"/>
              </a:spcBef>
              <a:spcAft>
                <a:spcPts val="400"/>
              </a:spcAft>
            </a:pPr>
            <a:r>
              <a:rPr lang="en-US" sz="1100" dirty="0" smtClean="0">
                <a:latin typeface="+mn-lt"/>
              </a:rPr>
              <a:t>NOTE: Sixty-one percent of covered workers are in a partially or completely self-funded plan in 2013</a:t>
            </a:r>
            <a:r>
              <a:rPr lang="en-US" sz="1100" dirty="0"/>
              <a:t>. Due to a change in the survey questionnaire, funding status was not asked of firms with conventional plans in 2006.  Therefore, conventional plan funding status is not included in the averages in this exhibit for 2006.  For definitions of Self-Funded and Fully Insured plans, see the introduction to Section 10. </a:t>
            </a:r>
            <a:endParaRPr lang="en-US" sz="1100" dirty="0" smtClean="0"/>
          </a:p>
          <a:p>
            <a:pPr eaLnBrk="0" hangingPunct="0">
              <a:spcBef>
                <a:spcPts val="0"/>
              </a:spcBef>
              <a:spcAft>
                <a:spcPts val="400"/>
              </a:spcAft>
            </a:pPr>
            <a:r>
              <a:rPr lang="en-US" sz="1100" dirty="0" smtClean="0">
                <a:latin typeface="+mn-lt"/>
              </a:rPr>
              <a:t>SOURCE: </a:t>
            </a:r>
            <a:r>
              <a:rPr lang="en-US" sz="1100" dirty="0">
                <a:latin typeface="+mn-lt"/>
              </a:rPr>
              <a:t>Kaiser/HRET Survey of Employer-Sponsored Health Benefits, </a:t>
            </a:r>
            <a:r>
              <a:rPr lang="en-US" sz="1100" dirty="0" smtClean="0">
                <a:latin typeface="+mn-lt"/>
              </a:rPr>
              <a:t>1999-2013.</a:t>
            </a:r>
            <a:endParaRPr lang="en-US" sz="1100" dirty="0">
              <a:latin typeface="+mn-lt"/>
            </a:endParaRPr>
          </a:p>
        </p:txBody>
      </p:sp>
      <p:sp>
        <p:nvSpPr>
          <p:cNvPr id="10" name="Donut 9"/>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6095813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76200"/>
            <a:ext cx="9067800" cy="647700"/>
          </a:xfrm>
          <a:prstGeom prst="rect">
            <a:avLst/>
          </a:prstGeom>
          <a:noFill/>
          <a:ln w="12700" algn="ctr">
            <a:noFill/>
            <a:miter lim="800000"/>
            <a:headEnd/>
            <a:tailEnd/>
          </a:ln>
          <a:effectLst/>
        </p:spPr>
        <p:txBody>
          <a:bodyPr anchor="ctr"/>
          <a:lstStyle/>
          <a:p>
            <a:r>
              <a:rPr lang="en-US" sz="2400" b="1" dirty="0" smtClean="0">
                <a:latin typeface="Calibri" pitchFamily="34" charset="0"/>
              </a:rPr>
              <a:t>Grandfathering Under </a:t>
            </a:r>
            <a:r>
              <a:rPr lang="en-US" sz="2400" b="1" dirty="0">
                <a:latin typeface="Calibri" pitchFamily="34" charset="0"/>
              </a:rPr>
              <a:t>the Affordable Care Act (ACA), </a:t>
            </a:r>
            <a:endParaRPr lang="en-US" sz="2400" b="1" dirty="0" smtClean="0">
              <a:latin typeface="Calibri" pitchFamily="34" charset="0"/>
            </a:endParaRPr>
          </a:p>
          <a:p>
            <a:r>
              <a:rPr lang="en-US" sz="2400" b="1" dirty="0" smtClean="0">
                <a:latin typeface="Calibri" pitchFamily="34" charset="0"/>
              </a:rPr>
              <a:t>by </a:t>
            </a:r>
            <a:r>
              <a:rPr lang="en-US" sz="2400" b="1" dirty="0">
                <a:latin typeface="Calibri" pitchFamily="34" charset="0"/>
              </a:rPr>
              <a:t>Firm Size, </a:t>
            </a:r>
            <a:r>
              <a:rPr lang="en-US" sz="2400" b="1" dirty="0" smtClean="0">
                <a:latin typeface="Calibri" pitchFamily="34" charset="0"/>
              </a:rPr>
              <a:t>2011-2013</a:t>
            </a:r>
            <a:endParaRPr lang="en-US" sz="2400" b="1" dirty="0">
              <a:latin typeface="Calibri" pitchFamily="34" charset="0"/>
            </a:endParaRPr>
          </a:p>
        </p:txBody>
      </p:sp>
      <p:sp>
        <p:nvSpPr>
          <p:cNvPr id="8" name="Rectangle 7"/>
          <p:cNvSpPr/>
          <p:nvPr/>
        </p:nvSpPr>
        <p:spPr>
          <a:xfrm>
            <a:off x="4842329" y="5638800"/>
            <a:ext cx="38100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576695662"/>
              </p:ext>
            </p:extLst>
          </p:nvPr>
        </p:nvGraphicFramePr>
        <p:xfrm>
          <a:off x="685800" y="1600200"/>
          <a:ext cx="7696200" cy="3737416"/>
        </p:xfrm>
        <a:graphic>
          <a:graphicData uri="http://schemas.openxmlformats.org/drawingml/2006/table">
            <a:tbl>
              <a:tblPr/>
              <a:tblGrid>
                <a:gridCol w="4758486"/>
                <a:gridCol w="979238"/>
                <a:gridCol w="979238"/>
                <a:gridCol w="979238"/>
              </a:tblGrid>
              <a:tr h="656740">
                <a:tc>
                  <a:txBody>
                    <a:bodyPr/>
                    <a:lstStyle/>
                    <a:p>
                      <a:pPr algn="ctr" fontAlgn="b"/>
                      <a:r>
                        <a:rPr lang="en-US" sz="1600" b="1" i="0" u="none" strike="noStrike" dirty="0">
                          <a:solidFill>
                            <a:srgbClr val="000000"/>
                          </a:solidFill>
                          <a:effectLst/>
                          <a:latin typeface="+mn-lt"/>
                        </a:rPr>
                        <a:t>Percentage of Covered Workers </a:t>
                      </a:r>
                      <a:endParaRPr lang="en-US" sz="1600" b="1" i="0" u="none" strike="noStrike" dirty="0" smtClean="0">
                        <a:solidFill>
                          <a:srgbClr val="000000"/>
                        </a:solidFill>
                        <a:effectLst/>
                        <a:latin typeface="+mn-lt"/>
                      </a:endParaRPr>
                    </a:p>
                    <a:p>
                      <a:pPr algn="ctr" fontAlgn="b"/>
                      <a:r>
                        <a:rPr lang="en-US" sz="1600" b="1" i="0" u="none" strike="noStrike" dirty="0" smtClean="0">
                          <a:solidFill>
                            <a:srgbClr val="000000"/>
                          </a:solidFill>
                          <a:effectLst/>
                          <a:latin typeface="+mn-lt"/>
                        </a:rPr>
                        <a:t>in </a:t>
                      </a:r>
                      <a:r>
                        <a:rPr lang="en-US" sz="1600" b="1" i="0" u="none" strike="noStrike" dirty="0">
                          <a:solidFill>
                            <a:srgbClr val="000000"/>
                          </a:solidFill>
                          <a:effectLst/>
                          <a:latin typeface="+mn-lt"/>
                        </a:rPr>
                        <a:t>a Grandfathered Health Plan</a:t>
                      </a:r>
                    </a:p>
                  </a:txBody>
                  <a:tcPr marL="9052" marR="9052" marT="9052" marB="0" anchor="ctr">
                    <a:lnL>
                      <a:noFill/>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fontAlgn="ctr"/>
                      <a:r>
                        <a:rPr lang="en-US" sz="1400" b="1" i="0" u="none" strike="noStrike" dirty="0">
                          <a:solidFill>
                            <a:srgbClr val="000000"/>
                          </a:solidFill>
                          <a:effectLst/>
                          <a:latin typeface="+mn-lt"/>
                        </a:rPr>
                        <a:t>2011</a:t>
                      </a:r>
                    </a:p>
                  </a:txBody>
                  <a:tcPr marL="9052" marR="9052" marT="905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fontAlgn="ctr"/>
                      <a:r>
                        <a:rPr lang="en-US" sz="1400" b="1" i="0" u="none" strike="noStrike" dirty="0">
                          <a:solidFill>
                            <a:srgbClr val="000000"/>
                          </a:solidFill>
                          <a:effectLst/>
                          <a:latin typeface="+mn-lt"/>
                        </a:rPr>
                        <a:t>2012</a:t>
                      </a:r>
                    </a:p>
                  </a:txBody>
                  <a:tcPr marL="9052" marR="9052" marT="90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fontAlgn="ctr"/>
                      <a:r>
                        <a:rPr lang="en-US" sz="1400" b="1" i="0" u="none" strike="noStrike" dirty="0">
                          <a:solidFill>
                            <a:srgbClr val="000000"/>
                          </a:solidFill>
                          <a:effectLst/>
                          <a:latin typeface="+mn-lt"/>
                        </a:rPr>
                        <a:t>2013</a:t>
                      </a:r>
                    </a:p>
                  </a:txBody>
                  <a:tcPr marL="9052" marR="9052" marT="905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chemeClr val="accent5">
                        <a:lumMod val="60000"/>
                        <a:lumOff val="40000"/>
                      </a:schemeClr>
                    </a:solidFill>
                  </a:tcPr>
                </a:tc>
              </a:tr>
              <a:tr h="302992">
                <a:tc>
                  <a:txBody>
                    <a:bodyPr/>
                    <a:lstStyle/>
                    <a:p>
                      <a:pPr algn="l" fontAlgn="b"/>
                      <a:r>
                        <a:rPr lang="en-US" sz="1400" b="0" i="0" u="none" strike="noStrike" dirty="0" smtClean="0">
                          <a:solidFill>
                            <a:srgbClr val="000000"/>
                          </a:solidFill>
                          <a:effectLst/>
                          <a:latin typeface="+mn-lt"/>
                        </a:rPr>
                        <a:t>   All </a:t>
                      </a:r>
                      <a:r>
                        <a:rPr lang="en-US" sz="1400" b="0" i="0" u="none" strike="noStrike" dirty="0">
                          <a:solidFill>
                            <a:srgbClr val="000000"/>
                          </a:solidFill>
                          <a:effectLst/>
                          <a:latin typeface="+mn-lt"/>
                        </a:rPr>
                        <a:t>Small Firms (3-199 Workers)</a:t>
                      </a:r>
                    </a:p>
                  </a:txBody>
                  <a:tcPr marL="9052" marR="9052" marT="9052" marB="0" anchor="b">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b"/>
                      <a:r>
                        <a:rPr lang="en-US" sz="1400" b="0" i="0" u="none" strike="noStrike" dirty="0">
                          <a:solidFill>
                            <a:srgbClr val="000000"/>
                          </a:solidFill>
                          <a:effectLst/>
                          <a:latin typeface="+mn-lt"/>
                        </a:rPr>
                        <a:t>63%</a:t>
                      </a:r>
                    </a:p>
                  </a:txBody>
                  <a:tcPr marL="9052" marR="9052" marT="905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b"/>
                      <a:r>
                        <a:rPr lang="en-US" sz="1400" b="0" i="0" u="none" strike="noStrike" dirty="0">
                          <a:solidFill>
                            <a:srgbClr val="000000"/>
                          </a:solidFill>
                          <a:effectLst/>
                          <a:latin typeface="+mn-lt"/>
                        </a:rPr>
                        <a:t>54%*</a:t>
                      </a:r>
                    </a:p>
                  </a:txBody>
                  <a:tcPr marL="9052" marR="9052" marT="90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b"/>
                      <a:r>
                        <a:rPr lang="en-US" sz="1400" b="0" i="0" u="none" strike="noStrike" dirty="0">
                          <a:solidFill>
                            <a:srgbClr val="000000"/>
                          </a:solidFill>
                          <a:effectLst/>
                          <a:latin typeface="+mn-lt"/>
                        </a:rPr>
                        <a:t>49% </a:t>
                      </a:r>
                    </a:p>
                  </a:txBody>
                  <a:tcPr marL="9052" marR="9052" marT="905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r>
              <a:tr h="302992">
                <a:tc>
                  <a:txBody>
                    <a:bodyPr/>
                    <a:lstStyle/>
                    <a:p>
                      <a:pPr algn="l" fontAlgn="b"/>
                      <a:r>
                        <a:rPr lang="en-US" sz="1400" b="0" i="0" u="none" strike="noStrike" dirty="0" smtClean="0">
                          <a:solidFill>
                            <a:srgbClr val="000000"/>
                          </a:solidFill>
                          <a:effectLst/>
                          <a:latin typeface="+mn-lt"/>
                        </a:rPr>
                        <a:t>   All </a:t>
                      </a:r>
                      <a:r>
                        <a:rPr lang="en-US" sz="1400" b="0" i="0" u="none" strike="noStrike" dirty="0">
                          <a:solidFill>
                            <a:srgbClr val="000000"/>
                          </a:solidFill>
                          <a:effectLst/>
                          <a:latin typeface="+mn-lt"/>
                        </a:rPr>
                        <a:t>Large Firms (200 or More Workers) </a:t>
                      </a:r>
                    </a:p>
                  </a:txBody>
                  <a:tcPr marL="9052" marR="9052" marT="9052" marB="0" anchor="b">
                    <a:lnL>
                      <a:noFill/>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dirty="0">
                          <a:solidFill>
                            <a:srgbClr val="000000"/>
                          </a:solidFill>
                          <a:effectLst/>
                          <a:latin typeface="+mn-lt"/>
                        </a:rPr>
                        <a:t>53%</a:t>
                      </a:r>
                    </a:p>
                  </a:txBody>
                  <a:tcPr marL="9052" marR="9052" marT="905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dirty="0">
                          <a:solidFill>
                            <a:srgbClr val="000000"/>
                          </a:solidFill>
                          <a:effectLst/>
                          <a:latin typeface="+mn-lt"/>
                        </a:rPr>
                        <a:t>46%</a:t>
                      </a:r>
                    </a:p>
                  </a:txBody>
                  <a:tcPr marL="9052" marR="9052" marT="90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b"/>
                      <a:r>
                        <a:rPr lang="en-US" sz="1400" b="0" i="0" u="none" strike="noStrike" dirty="0">
                          <a:solidFill>
                            <a:srgbClr val="000000"/>
                          </a:solidFill>
                          <a:effectLst/>
                          <a:latin typeface="+mn-lt"/>
                        </a:rPr>
                        <a:t>30%*</a:t>
                      </a:r>
                    </a:p>
                  </a:txBody>
                  <a:tcPr marL="9052" marR="9052" marT="9052"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302992">
                <a:tc>
                  <a:txBody>
                    <a:bodyPr/>
                    <a:lstStyle/>
                    <a:p>
                      <a:pPr algn="l" fontAlgn="b"/>
                      <a:r>
                        <a:rPr lang="en-US" sz="1400" b="1" i="0" u="none" strike="noStrike" dirty="0">
                          <a:solidFill>
                            <a:srgbClr val="000000"/>
                          </a:solidFill>
                          <a:effectLst/>
                          <a:latin typeface="+mn-lt"/>
                        </a:rPr>
                        <a:t>ALL FIRMS</a:t>
                      </a:r>
                    </a:p>
                  </a:txBody>
                  <a:tcPr marL="9052" marR="9052" marT="9052" marB="0" anchor="b">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b"/>
                      <a:r>
                        <a:rPr lang="en-US" sz="1400" b="1" i="0" u="none" strike="noStrike" dirty="0">
                          <a:solidFill>
                            <a:srgbClr val="000000"/>
                          </a:solidFill>
                          <a:effectLst/>
                          <a:latin typeface="+mn-lt"/>
                        </a:rPr>
                        <a:t>56%</a:t>
                      </a:r>
                    </a:p>
                  </a:txBody>
                  <a:tcPr marL="9052" marR="9052" marT="905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b"/>
                      <a:r>
                        <a:rPr lang="en-US" sz="1400" b="1" i="0" u="none" strike="noStrike" dirty="0">
                          <a:solidFill>
                            <a:srgbClr val="000000"/>
                          </a:solidFill>
                          <a:effectLst/>
                          <a:latin typeface="+mn-lt"/>
                        </a:rPr>
                        <a:t>48%*</a:t>
                      </a:r>
                    </a:p>
                  </a:txBody>
                  <a:tcPr marL="9052" marR="9052" marT="90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b"/>
                      <a:r>
                        <a:rPr lang="en-US" sz="1400" b="1" i="0" u="none" strike="noStrike" dirty="0">
                          <a:solidFill>
                            <a:srgbClr val="000000"/>
                          </a:solidFill>
                          <a:effectLst/>
                          <a:latin typeface="+mn-lt"/>
                        </a:rPr>
                        <a:t>36%*</a:t>
                      </a:r>
                    </a:p>
                  </a:txBody>
                  <a:tcPr marL="9052" marR="9052" marT="905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r>
              <a:tr h="302992">
                <a:tc>
                  <a:txBody>
                    <a:bodyPr/>
                    <a:lstStyle/>
                    <a:p>
                      <a:pPr algn="l" fontAlgn="b"/>
                      <a:r>
                        <a:rPr lang="en-US" sz="1800" b="0" i="0" u="none" strike="noStrike" dirty="0">
                          <a:solidFill>
                            <a:srgbClr val="000000"/>
                          </a:solidFill>
                          <a:effectLst/>
                          <a:latin typeface="+mn-lt"/>
                        </a:rPr>
                        <a:t> </a:t>
                      </a:r>
                    </a:p>
                  </a:txBody>
                  <a:tcPr marL="9052" marR="9052" marT="9052" marB="0" anchor="b">
                    <a:lnL>
                      <a:noFill/>
                    </a:lnL>
                    <a:lnR>
                      <a:noFill/>
                    </a:lnR>
                    <a:lnT>
                      <a:noFill/>
                    </a:lnT>
                    <a:lnB>
                      <a:noFill/>
                    </a:lnB>
                    <a:solidFill>
                      <a:srgbClr val="FFFFFF"/>
                    </a:solidFill>
                  </a:tcPr>
                </a:tc>
                <a:tc>
                  <a:txBody>
                    <a:bodyPr/>
                    <a:lstStyle/>
                    <a:p>
                      <a:pPr algn="ctr" fontAlgn="b"/>
                      <a:r>
                        <a:rPr lang="en-US" sz="1800" b="0" i="0" u="none" strike="noStrike" dirty="0">
                          <a:solidFill>
                            <a:srgbClr val="000000"/>
                          </a:solidFill>
                          <a:effectLst/>
                          <a:latin typeface="+mn-lt"/>
                        </a:rPr>
                        <a:t> </a:t>
                      </a:r>
                    </a:p>
                  </a:txBody>
                  <a:tcPr marL="9052" marR="9052" marT="9052" marB="0" anchor="b">
                    <a:lnL>
                      <a:noFill/>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ctr" fontAlgn="b"/>
                      <a:r>
                        <a:rPr lang="en-US" sz="1400" b="0" i="0" u="none" strike="noStrike" dirty="0">
                          <a:solidFill>
                            <a:srgbClr val="000000"/>
                          </a:solidFill>
                          <a:effectLst/>
                          <a:latin typeface="+mn-lt"/>
                        </a:rPr>
                        <a:t> </a:t>
                      </a:r>
                    </a:p>
                  </a:txBody>
                  <a:tcPr marL="9052" marR="9052" marT="9052"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ctr" fontAlgn="b"/>
                      <a:r>
                        <a:rPr lang="en-US" sz="1400" b="0" i="0" u="none" strike="noStrike" dirty="0">
                          <a:solidFill>
                            <a:srgbClr val="000000"/>
                          </a:solidFill>
                          <a:effectLst/>
                          <a:latin typeface="+mn-lt"/>
                        </a:rPr>
                        <a:t> </a:t>
                      </a:r>
                    </a:p>
                  </a:txBody>
                  <a:tcPr marL="9052" marR="9052" marT="9052" marB="0" anchor="b">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tr>
              <a:tr h="302992">
                <a:tc>
                  <a:txBody>
                    <a:bodyPr/>
                    <a:lstStyle/>
                    <a:p>
                      <a:pPr algn="l" fontAlgn="b"/>
                      <a:r>
                        <a:rPr lang="en-US" sz="1800" b="0" i="0" u="none" strike="noStrike" dirty="0">
                          <a:solidFill>
                            <a:srgbClr val="000000"/>
                          </a:solidFill>
                          <a:effectLst/>
                          <a:latin typeface="+mn-lt"/>
                        </a:rPr>
                        <a:t> </a:t>
                      </a:r>
                    </a:p>
                  </a:txBody>
                  <a:tcPr marL="9052" marR="9052" marT="9052" marB="0" anchor="b">
                    <a:lnL>
                      <a:noFill/>
                    </a:lnL>
                    <a:lnR>
                      <a:noFill/>
                    </a:lnR>
                    <a:lnT>
                      <a:noFill/>
                    </a:lnT>
                    <a:lnB>
                      <a:noFill/>
                    </a:lnB>
                    <a:solidFill>
                      <a:srgbClr val="FFFFFF"/>
                    </a:solidFill>
                  </a:tcPr>
                </a:tc>
                <a:tc>
                  <a:txBody>
                    <a:bodyPr/>
                    <a:lstStyle/>
                    <a:p>
                      <a:pPr algn="ctr" fontAlgn="b"/>
                      <a:r>
                        <a:rPr lang="en-US" sz="1800" b="1" i="0" u="none" strike="noStrike" dirty="0">
                          <a:solidFill>
                            <a:srgbClr val="000000"/>
                          </a:solidFill>
                          <a:effectLst/>
                          <a:latin typeface="+mn-lt"/>
                        </a:rPr>
                        <a:t> </a:t>
                      </a:r>
                    </a:p>
                  </a:txBody>
                  <a:tcPr marL="9052" marR="9052" marT="9052" marB="0" anchor="b">
                    <a:lnL>
                      <a:noFill/>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ctr" fontAlgn="b"/>
                      <a:r>
                        <a:rPr lang="en-US" sz="1400" b="1" i="0" u="none" strike="noStrike" dirty="0">
                          <a:solidFill>
                            <a:srgbClr val="000000"/>
                          </a:solidFill>
                          <a:effectLst/>
                          <a:latin typeface="+mn-lt"/>
                        </a:rPr>
                        <a:t> </a:t>
                      </a:r>
                    </a:p>
                  </a:txBody>
                  <a:tcPr marL="9052" marR="9052" marT="9052"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ctr" fontAlgn="b"/>
                      <a:r>
                        <a:rPr lang="en-US" sz="1400" b="1" i="0" u="none" strike="noStrike" dirty="0">
                          <a:solidFill>
                            <a:srgbClr val="000000"/>
                          </a:solidFill>
                          <a:effectLst/>
                          <a:latin typeface="+mn-lt"/>
                        </a:rPr>
                        <a:t> </a:t>
                      </a:r>
                    </a:p>
                  </a:txBody>
                  <a:tcPr marL="9052" marR="9052" marT="9052" marB="0" anchor="b">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tr>
              <a:tr h="656740">
                <a:tc>
                  <a:txBody>
                    <a:bodyPr/>
                    <a:lstStyle/>
                    <a:p>
                      <a:pPr algn="ctr" fontAlgn="ctr"/>
                      <a:r>
                        <a:rPr lang="en-US" sz="1600" b="1" i="0" u="none" strike="noStrike" dirty="0">
                          <a:solidFill>
                            <a:srgbClr val="000000"/>
                          </a:solidFill>
                          <a:effectLst/>
                          <a:latin typeface="+mn-lt"/>
                        </a:rPr>
                        <a:t>Percentage of Firms </a:t>
                      </a:r>
                      <a:endParaRPr lang="en-US" sz="1600" b="1" i="0" u="none" strike="noStrike" dirty="0" smtClean="0">
                        <a:solidFill>
                          <a:srgbClr val="000000"/>
                        </a:solidFill>
                        <a:effectLst/>
                        <a:latin typeface="+mn-lt"/>
                      </a:endParaRPr>
                    </a:p>
                    <a:p>
                      <a:pPr algn="ctr" fontAlgn="ctr"/>
                      <a:r>
                        <a:rPr lang="en-US" sz="1600" b="1" i="0" u="none" strike="noStrike" dirty="0" smtClean="0">
                          <a:solidFill>
                            <a:srgbClr val="000000"/>
                          </a:solidFill>
                          <a:effectLst/>
                          <a:latin typeface="+mn-lt"/>
                        </a:rPr>
                        <a:t>with </a:t>
                      </a:r>
                      <a:r>
                        <a:rPr lang="en-US" sz="1600" b="1" i="0" u="none" strike="noStrike" dirty="0">
                          <a:solidFill>
                            <a:srgbClr val="000000"/>
                          </a:solidFill>
                          <a:effectLst/>
                          <a:latin typeface="+mn-lt"/>
                        </a:rPr>
                        <a:t>At Least One Grandfathered Plan</a:t>
                      </a:r>
                    </a:p>
                  </a:txBody>
                  <a:tcPr marL="9052" marR="9052" marT="9052" marB="0" anchor="ctr">
                    <a:lnL>
                      <a:noFill/>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en-US" sz="1400" b="1" i="0" u="none" strike="noStrike" dirty="0">
                          <a:solidFill>
                            <a:srgbClr val="000000"/>
                          </a:solidFill>
                          <a:effectLst/>
                          <a:latin typeface="+mn-lt"/>
                        </a:rPr>
                        <a:t>2011</a:t>
                      </a:r>
                    </a:p>
                  </a:txBody>
                  <a:tcPr marL="9052" marR="9052" marT="905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en-US" sz="1400" b="1" i="0" u="none" strike="noStrike" dirty="0">
                          <a:solidFill>
                            <a:srgbClr val="000000"/>
                          </a:solidFill>
                          <a:effectLst/>
                          <a:latin typeface="+mn-lt"/>
                        </a:rPr>
                        <a:t>2012</a:t>
                      </a:r>
                    </a:p>
                  </a:txBody>
                  <a:tcPr marL="9052" marR="9052" marT="90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en-US" sz="1400" b="1" i="0" u="none" strike="noStrike" dirty="0">
                          <a:solidFill>
                            <a:srgbClr val="000000"/>
                          </a:solidFill>
                          <a:effectLst/>
                          <a:latin typeface="+mn-lt"/>
                        </a:rPr>
                        <a:t>2013</a:t>
                      </a:r>
                    </a:p>
                  </a:txBody>
                  <a:tcPr marL="9052" marR="9052" marT="905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chemeClr val="tx2">
                        <a:lumMod val="40000"/>
                        <a:lumOff val="60000"/>
                      </a:schemeClr>
                    </a:solidFill>
                  </a:tcPr>
                </a:tc>
              </a:tr>
              <a:tr h="302992">
                <a:tc>
                  <a:txBody>
                    <a:bodyPr/>
                    <a:lstStyle/>
                    <a:p>
                      <a:pPr marL="0" algn="l" defTabSz="914400" rtl="0" eaLnBrk="1" fontAlgn="b" latinLnBrk="0" hangingPunct="1"/>
                      <a:r>
                        <a:rPr lang="en-US" sz="1400" b="0" i="0" u="none" strike="noStrike" kern="1200" dirty="0" smtClean="0">
                          <a:solidFill>
                            <a:srgbClr val="000000"/>
                          </a:solidFill>
                          <a:effectLst/>
                          <a:latin typeface="+mn-lt"/>
                          <a:ea typeface="+mn-ea"/>
                          <a:cs typeface="+mn-cs"/>
                        </a:rPr>
                        <a:t>   All </a:t>
                      </a:r>
                      <a:r>
                        <a:rPr lang="en-US" sz="1400" b="0" i="0" u="none" strike="noStrike" kern="1200" dirty="0">
                          <a:solidFill>
                            <a:srgbClr val="000000"/>
                          </a:solidFill>
                          <a:effectLst/>
                          <a:latin typeface="+mn-lt"/>
                          <a:ea typeface="+mn-ea"/>
                          <a:cs typeface="+mn-cs"/>
                        </a:rPr>
                        <a:t>Small Firms (3-199 Workers)</a:t>
                      </a:r>
                    </a:p>
                  </a:txBody>
                  <a:tcPr marL="9052" marR="9052" marT="9052" marB="0" anchor="b">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tx2">
                        <a:lumMod val="20000"/>
                        <a:lumOff val="80000"/>
                      </a:schemeClr>
                    </a:solidFill>
                  </a:tcPr>
                </a:tc>
                <a:tc>
                  <a:txBody>
                    <a:bodyPr/>
                    <a:lstStyle/>
                    <a:p>
                      <a:pPr algn="ctr" fontAlgn="ctr"/>
                      <a:r>
                        <a:rPr lang="en-US" sz="1400" b="0" i="0" u="none" strike="noStrike" dirty="0">
                          <a:solidFill>
                            <a:srgbClr val="000000"/>
                          </a:solidFill>
                          <a:effectLst/>
                          <a:latin typeface="+mn-lt"/>
                        </a:rPr>
                        <a:t>72%</a:t>
                      </a:r>
                    </a:p>
                  </a:txBody>
                  <a:tcPr marL="9052" marR="9052" marT="905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tx2">
                        <a:lumMod val="20000"/>
                        <a:lumOff val="80000"/>
                      </a:schemeClr>
                    </a:solidFill>
                  </a:tcPr>
                </a:tc>
                <a:tc>
                  <a:txBody>
                    <a:bodyPr/>
                    <a:lstStyle/>
                    <a:p>
                      <a:pPr algn="ctr" fontAlgn="ctr"/>
                      <a:r>
                        <a:rPr lang="en-US" sz="1400" b="0" i="0" u="none" strike="noStrike" dirty="0">
                          <a:solidFill>
                            <a:srgbClr val="000000"/>
                          </a:solidFill>
                          <a:effectLst/>
                          <a:latin typeface="+mn-lt"/>
                        </a:rPr>
                        <a:t>58</a:t>
                      </a:r>
                      <a:r>
                        <a:rPr lang="en-US" sz="1400" b="0" i="0" u="none" strike="noStrike" dirty="0" smtClean="0">
                          <a:solidFill>
                            <a:srgbClr val="000000"/>
                          </a:solidFill>
                          <a:effectLst/>
                          <a:latin typeface="+mn-lt"/>
                        </a:rPr>
                        <a:t>%*</a:t>
                      </a:r>
                      <a:endParaRPr lang="en-US" sz="1400" b="0" i="0" u="none" strike="noStrike" dirty="0">
                        <a:solidFill>
                          <a:srgbClr val="000000"/>
                        </a:solidFill>
                        <a:effectLst/>
                        <a:latin typeface="+mn-lt"/>
                      </a:endParaRPr>
                    </a:p>
                  </a:txBody>
                  <a:tcPr marL="9052" marR="9052" marT="90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tx2">
                        <a:lumMod val="20000"/>
                        <a:lumOff val="80000"/>
                      </a:schemeClr>
                    </a:solidFill>
                  </a:tcPr>
                </a:tc>
                <a:tc>
                  <a:txBody>
                    <a:bodyPr/>
                    <a:lstStyle/>
                    <a:p>
                      <a:pPr algn="ctr" fontAlgn="ctr"/>
                      <a:r>
                        <a:rPr lang="en-US" sz="1400" b="0" i="0" u="none" strike="noStrike" dirty="0">
                          <a:solidFill>
                            <a:srgbClr val="000000"/>
                          </a:solidFill>
                          <a:effectLst/>
                          <a:latin typeface="+mn-lt"/>
                        </a:rPr>
                        <a:t>54%</a:t>
                      </a:r>
                    </a:p>
                  </a:txBody>
                  <a:tcPr marL="9052" marR="9052" marT="905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chemeClr val="tx2">
                        <a:lumMod val="20000"/>
                        <a:lumOff val="80000"/>
                      </a:schemeClr>
                    </a:solidFill>
                  </a:tcPr>
                </a:tc>
              </a:tr>
              <a:tr h="302992">
                <a:tc>
                  <a:txBody>
                    <a:bodyPr/>
                    <a:lstStyle/>
                    <a:p>
                      <a:pPr marL="0" algn="l" defTabSz="914400" rtl="0" eaLnBrk="1" fontAlgn="b" latinLnBrk="0" hangingPunct="1"/>
                      <a:r>
                        <a:rPr lang="en-US" sz="1400" b="0" i="0" u="none" strike="noStrike" kern="1200" dirty="0" smtClean="0">
                          <a:solidFill>
                            <a:srgbClr val="000000"/>
                          </a:solidFill>
                          <a:effectLst/>
                          <a:latin typeface="+mn-lt"/>
                          <a:ea typeface="+mn-ea"/>
                          <a:cs typeface="+mn-cs"/>
                        </a:rPr>
                        <a:t>   All </a:t>
                      </a:r>
                      <a:r>
                        <a:rPr lang="en-US" sz="1400" b="0" i="0" u="none" strike="noStrike" kern="1200" dirty="0">
                          <a:solidFill>
                            <a:srgbClr val="000000"/>
                          </a:solidFill>
                          <a:effectLst/>
                          <a:latin typeface="+mn-lt"/>
                          <a:ea typeface="+mn-ea"/>
                          <a:cs typeface="+mn-cs"/>
                        </a:rPr>
                        <a:t>Large Firms (200 or More Workers) </a:t>
                      </a:r>
                    </a:p>
                  </a:txBody>
                  <a:tcPr marL="9052" marR="9052" marT="9052" marB="0" anchor="b">
                    <a:lnL>
                      <a:noFill/>
                    </a:lnL>
                    <a:lnR w="12700" cap="flat" cmpd="sng" algn="ctr">
                      <a:solidFill>
                        <a:schemeClr val="tx1"/>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b"/>
                      <a:r>
                        <a:rPr lang="en-US" sz="1400" b="0" i="0" u="none" strike="noStrike" dirty="0">
                          <a:solidFill>
                            <a:srgbClr val="000000"/>
                          </a:solidFill>
                          <a:effectLst/>
                          <a:latin typeface="+mn-lt"/>
                        </a:rPr>
                        <a:t>61%</a:t>
                      </a:r>
                    </a:p>
                  </a:txBody>
                  <a:tcPr marL="9052" marR="9052" marT="905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b"/>
                      <a:r>
                        <a:rPr lang="en-US" sz="1400" b="0" i="0" u="none" strike="noStrike" dirty="0">
                          <a:solidFill>
                            <a:srgbClr val="000000"/>
                          </a:solidFill>
                          <a:effectLst/>
                          <a:latin typeface="+mn-lt"/>
                        </a:rPr>
                        <a:t>57%</a:t>
                      </a:r>
                    </a:p>
                  </a:txBody>
                  <a:tcPr marL="9052" marR="9052" marT="90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b"/>
                      <a:r>
                        <a:rPr lang="en-US" sz="1400" b="0" i="0" u="none" strike="noStrike" dirty="0">
                          <a:solidFill>
                            <a:srgbClr val="000000"/>
                          </a:solidFill>
                          <a:effectLst/>
                          <a:latin typeface="+mn-lt"/>
                        </a:rPr>
                        <a:t>43</a:t>
                      </a:r>
                      <a:r>
                        <a:rPr lang="en-US" sz="1400" b="0" i="0" u="none" strike="noStrike" dirty="0" smtClean="0">
                          <a:solidFill>
                            <a:srgbClr val="000000"/>
                          </a:solidFill>
                          <a:effectLst/>
                          <a:latin typeface="+mn-lt"/>
                        </a:rPr>
                        <a:t>%*</a:t>
                      </a:r>
                      <a:endParaRPr lang="en-US" sz="1400" b="0" i="0" u="none" strike="noStrike" dirty="0">
                        <a:solidFill>
                          <a:srgbClr val="000000"/>
                        </a:solidFill>
                        <a:effectLst/>
                        <a:latin typeface="+mn-lt"/>
                      </a:endParaRPr>
                    </a:p>
                  </a:txBody>
                  <a:tcPr marL="9052" marR="9052" marT="9052"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chemeClr val="tx2">
                        <a:lumMod val="20000"/>
                        <a:lumOff val="80000"/>
                      </a:schemeClr>
                    </a:solidFill>
                  </a:tcPr>
                </a:tc>
              </a:tr>
              <a:tr h="302992">
                <a:tc>
                  <a:txBody>
                    <a:bodyPr/>
                    <a:lstStyle/>
                    <a:p>
                      <a:pPr marL="0" algn="l" defTabSz="914400" rtl="0" eaLnBrk="1" fontAlgn="b" latinLnBrk="0" hangingPunct="1"/>
                      <a:r>
                        <a:rPr lang="en-US" sz="1400" b="1" i="0" u="none" strike="noStrike" kern="1200" dirty="0">
                          <a:solidFill>
                            <a:srgbClr val="000000"/>
                          </a:solidFill>
                          <a:effectLst/>
                          <a:latin typeface="+mn-lt"/>
                          <a:ea typeface="+mn-ea"/>
                          <a:cs typeface="+mn-cs"/>
                        </a:rPr>
                        <a:t>ALL FIRMS</a:t>
                      </a:r>
                    </a:p>
                  </a:txBody>
                  <a:tcPr marL="9052" marR="9052" marT="9052" marB="0" anchor="b">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tx2">
                        <a:lumMod val="20000"/>
                        <a:lumOff val="80000"/>
                      </a:schemeClr>
                    </a:solidFill>
                  </a:tcPr>
                </a:tc>
                <a:tc>
                  <a:txBody>
                    <a:bodyPr/>
                    <a:lstStyle/>
                    <a:p>
                      <a:pPr algn="ctr" fontAlgn="b"/>
                      <a:r>
                        <a:rPr lang="en-US" sz="1400" b="1" i="0" u="none" strike="noStrike" dirty="0">
                          <a:solidFill>
                            <a:srgbClr val="000000"/>
                          </a:solidFill>
                          <a:effectLst/>
                          <a:latin typeface="+mn-lt"/>
                        </a:rPr>
                        <a:t>72%</a:t>
                      </a:r>
                    </a:p>
                  </a:txBody>
                  <a:tcPr marL="9052" marR="9052" marT="9052"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tx2">
                        <a:lumMod val="20000"/>
                        <a:lumOff val="80000"/>
                      </a:schemeClr>
                    </a:solidFill>
                  </a:tcPr>
                </a:tc>
                <a:tc>
                  <a:txBody>
                    <a:bodyPr/>
                    <a:lstStyle/>
                    <a:p>
                      <a:pPr algn="ctr" fontAlgn="b"/>
                      <a:r>
                        <a:rPr lang="en-US" sz="1400" b="1" i="0" u="none" strike="noStrike" dirty="0">
                          <a:solidFill>
                            <a:srgbClr val="000000"/>
                          </a:solidFill>
                          <a:effectLst/>
                          <a:latin typeface="+mn-lt"/>
                        </a:rPr>
                        <a:t>58</a:t>
                      </a:r>
                      <a:r>
                        <a:rPr lang="en-US" sz="1400" b="1" i="0" u="none" strike="noStrike" dirty="0" smtClean="0">
                          <a:solidFill>
                            <a:srgbClr val="000000"/>
                          </a:solidFill>
                          <a:effectLst/>
                          <a:latin typeface="+mn-lt"/>
                        </a:rPr>
                        <a:t>%*</a:t>
                      </a:r>
                      <a:endParaRPr lang="en-US" sz="1400" b="1" i="0" u="none" strike="noStrike" dirty="0">
                        <a:solidFill>
                          <a:srgbClr val="000000"/>
                        </a:solidFill>
                        <a:effectLst/>
                        <a:latin typeface="+mn-lt"/>
                      </a:endParaRPr>
                    </a:p>
                  </a:txBody>
                  <a:tcPr marL="9052" marR="9052" marT="90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tx2">
                        <a:lumMod val="20000"/>
                        <a:lumOff val="80000"/>
                      </a:schemeClr>
                    </a:solidFill>
                  </a:tcPr>
                </a:tc>
                <a:tc>
                  <a:txBody>
                    <a:bodyPr/>
                    <a:lstStyle/>
                    <a:p>
                      <a:pPr algn="ctr" fontAlgn="b"/>
                      <a:r>
                        <a:rPr lang="en-US" sz="1400" b="1" i="0" u="none" strike="noStrike" dirty="0">
                          <a:solidFill>
                            <a:srgbClr val="000000"/>
                          </a:solidFill>
                          <a:effectLst/>
                          <a:latin typeface="+mn-lt"/>
                        </a:rPr>
                        <a:t>54%</a:t>
                      </a:r>
                    </a:p>
                  </a:txBody>
                  <a:tcPr marL="9052" marR="9052" marT="905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chemeClr val="tx2">
                        <a:lumMod val="20000"/>
                        <a:lumOff val="80000"/>
                      </a:schemeClr>
                    </a:solidFill>
                  </a:tcPr>
                </a:tc>
              </a:tr>
            </a:tbl>
          </a:graphicData>
        </a:graphic>
      </p:graphicFrame>
      <p:sp>
        <p:nvSpPr>
          <p:cNvPr id="6" name="Rectangle 5"/>
          <p:cNvSpPr/>
          <p:nvPr/>
        </p:nvSpPr>
        <p:spPr>
          <a:xfrm>
            <a:off x="0" y="6155244"/>
            <a:ext cx="7924800" cy="702756"/>
          </a:xfrm>
          <a:prstGeom prst="rect">
            <a:avLst/>
          </a:prstGeom>
        </p:spPr>
        <p:txBody>
          <a:bodyPr wrap="square">
            <a:spAutoFit/>
          </a:bodyPr>
          <a:lstStyle/>
          <a:p>
            <a:pPr>
              <a:spcAft>
                <a:spcPts val="400"/>
              </a:spcAft>
            </a:pPr>
            <a:r>
              <a:rPr lang="en-US" sz="1100" dirty="0"/>
              <a:t>* Estimate is statistically different from estimate for the previous year shown (p&lt;.05).</a:t>
            </a:r>
            <a:r>
              <a:rPr lang="en-US" sz="1100" dirty="0">
                <a:solidFill>
                  <a:srgbClr val="FF0000"/>
                </a:solidFill>
              </a:rPr>
              <a:t>	</a:t>
            </a:r>
            <a:r>
              <a:rPr lang="en-US" sz="1100" dirty="0"/>
              <a:t>		</a:t>
            </a:r>
          </a:p>
          <a:p>
            <a:pPr>
              <a:spcAft>
                <a:spcPts val="400"/>
              </a:spcAft>
            </a:pPr>
            <a:r>
              <a:rPr lang="en-US" sz="1100" dirty="0"/>
              <a:t>Note: For definitions of Grandfathered health plans, see the introduction to Section 13.  			</a:t>
            </a:r>
          </a:p>
          <a:p>
            <a:pPr>
              <a:spcAft>
                <a:spcPts val="400"/>
              </a:spcAft>
            </a:pPr>
            <a:r>
              <a:rPr lang="en-US" sz="1100" dirty="0"/>
              <a:t>Source: Kaiser/HRET Survey of Employer-Sponsored Health Benefits, 2011-2013.			</a:t>
            </a:r>
          </a:p>
        </p:txBody>
      </p:sp>
      <p:sp>
        <p:nvSpPr>
          <p:cNvPr id="10" name="Donut 9"/>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468311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1143000"/>
          </a:xfrm>
          <a:noFill/>
          <a:ln/>
        </p:spPr>
        <p:txBody>
          <a:bodyPr/>
          <a:lstStyle/>
          <a:p>
            <a:r>
              <a:rPr lang="en-US" sz="2400" dirty="0">
                <a:latin typeface="+mj-lt"/>
              </a:rPr>
              <a:t>Among Firms Offering Health Benefits, Distribution of Firms’ Opinions on the Effectiveness of the Following Strategies to Contain Health Insurance </a:t>
            </a:r>
            <a:r>
              <a:rPr lang="en-US" sz="2400" dirty="0" smtClean="0">
                <a:latin typeface="+mj-lt"/>
              </a:rPr>
              <a:t>Costs, </a:t>
            </a:r>
            <a:r>
              <a:rPr lang="en-US" sz="2400" dirty="0">
                <a:latin typeface="+mj-lt"/>
              </a:rPr>
              <a:t>2013</a:t>
            </a:r>
            <a:endParaRPr lang="en-US" sz="2400" b="1" dirty="0">
              <a:latin typeface="+mj-lt"/>
            </a:endParaRPr>
          </a:p>
        </p:txBody>
      </p:sp>
      <p:sp>
        <p:nvSpPr>
          <p:cNvPr id="5124" name="Rectangle 4"/>
          <p:cNvSpPr>
            <a:spLocks noChangeArrowheads="1"/>
          </p:cNvSpPr>
          <p:nvPr/>
        </p:nvSpPr>
        <p:spPr bwMode="auto">
          <a:xfrm>
            <a:off x="0" y="6553200"/>
            <a:ext cx="8382000" cy="261610"/>
          </a:xfrm>
          <a:prstGeom prst="rect">
            <a:avLst/>
          </a:prstGeom>
          <a:noFill/>
          <a:ln w="9525">
            <a:noFill/>
            <a:miter lim="800000"/>
            <a:headEnd/>
            <a:tailEnd/>
          </a:ln>
          <a:effectLst/>
        </p:spPr>
        <p:txBody>
          <a:bodyPr wrap="square">
            <a:spAutoFit/>
          </a:bodyPr>
          <a:lstStyle/>
          <a:p>
            <a:pPr indent="-55563">
              <a:spcBef>
                <a:spcPts val="400"/>
              </a:spcBef>
            </a:pPr>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2013. </a:t>
            </a:r>
            <a:endParaRPr lang="en-US" sz="1100" dirty="0">
              <a:solidFill>
                <a:srgbClr val="000000"/>
              </a:solidFill>
            </a:endParaRPr>
          </a:p>
        </p:txBody>
      </p:sp>
      <p:graphicFrame>
        <p:nvGraphicFramePr>
          <p:cNvPr id="2" name="Chart 1"/>
          <p:cNvGraphicFramePr/>
          <p:nvPr>
            <p:extLst>
              <p:ext uri="{D42A27DB-BD31-4B8C-83A1-F6EECF244321}">
                <p14:modId xmlns:p14="http://schemas.microsoft.com/office/powerpoint/2010/main" val="1860410885"/>
              </p:ext>
            </p:extLst>
          </p:nvPr>
        </p:nvGraphicFramePr>
        <p:xfrm>
          <a:off x="228600" y="1295400"/>
          <a:ext cx="86106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5" name="Donut 4"/>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214588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1524000"/>
            <a:ext cx="8763000" cy="457200"/>
          </a:xfrm>
          <a:prstGeom prst="rect">
            <a:avLst/>
          </a:prstGeom>
          <a:solidFill>
            <a:schemeClr val="tx2">
              <a:alpha val="39000"/>
            </a:schemeClr>
          </a:solidFill>
          <a:ln w="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4" name="Rectangle 2"/>
          <p:cNvSpPr>
            <a:spLocks noChangeArrowheads="1"/>
          </p:cNvSpPr>
          <p:nvPr/>
        </p:nvSpPr>
        <p:spPr bwMode="auto">
          <a:xfrm>
            <a:off x="0" y="0"/>
            <a:ext cx="9144000" cy="990600"/>
          </a:xfrm>
          <a:prstGeom prst="rect">
            <a:avLst/>
          </a:prstGeom>
          <a:noFill/>
          <a:ln w="12700" algn="ctr">
            <a:noFill/>
            <a:miter lim="800000"/>
            <a:headEnd/>
            <a:tailEnd/>
          </a:ln>
          <a:effectLst/>
        </p:spPr>
        <p:txBody>
          <a:bodyPr anchor="ctr"/>
          <a:lstStyle/>
          <a:p>
            <a:r>
              <a:rPr lang="en-US" sz="2400" b="1" dirty="0" smtClean="0">
                <a:latin typeface="Calibri" pitchFamily="34" charset="0"/>
              </a:rPr>
              <a:t>Among </a:t>
            </a:r>
            <a:r>
              <a:rPr lang="en-US" sz="2400" b="1" dirty="0">
                <a:latin typeface="Calibri" pitchFamily="34" charset="0"/>
              </a:rPr>
              <a:t>Firms Offering Health </a:t>
            </a:r>
            <a:r>
              <a:rPr lang="en-US" sz="2400" b="1" dirty="0" smtClean="0">
                <a:latin typeface="Calibri" pitchFamily="34" charset="0"/>
              </a:rPr>
              <a:t>Benefits, </a:t>
            </a:r>
            <a:r>
              <a:rPr lang="en-US" sz="2400" b="1" dirty="0">
                <a:latin typeface="Calibri" pitchFamily="34" charset="0"/>
              </a:rPr>
              <a:t>Percentage </a:t>
            </a:r>
            <a:r>
              <a:rPr lang="en-US" sz="2400" b="1" dirty="0" smtClean="0">
                <a:latin typeface="Calibri" pitchFamily="34" charset="0"/>
              </a:rPr>
              <a:t>Offering a Particular Wellness Program to Their Employees, by Firm Size, 2013</a:t>
            </a:r>
            <a:endParaRPr lang="en-US" sz="2400" b="1" dirty="0">
              <a:latin typeface="Calibri" pitchFamily="34" charset="0"/>
            </a:endParaRPr>
          </a:p>
        </p:txBody>
      </p:sp>
      <p:sp>
        <p:nvSpPr>
          <p:cNvPr id="8198" name="Text Box 6"/>
          <p:cNvSpPr txBox="1">
            <a:spLocks noChangeArrowheads="1"/>
          </p:cNvSpPr>
          <p:nvPr/>
        </p:nvSpPr>
        <p:spPr bwMode="auto">
          <a:xfrm>
            <a:off x="0" y="6155244"/>
            <a:ext cx="8623300" cy="702756"/>
          </a:xfrm>
          <a:prstGeom prst="rect">
            <a:avLst/>
          </a:prstGeom>
          <a:noFill/>
          <a:ln w="12700" algn="ctr">
            <a:noFill/>
            <a:miter lim="800000"/>
            <a:headEnd/>
            <a:tailEnd/>
          </a:ln>
          <a:effectLst/>
        </p:spPr>
        <p:txBody>
          <a:bodyPr wrap="square">
            <a:spAutoFit/>
          </a:bodyPr>
          <a:lstStyle/>
          <a:p>
            <a:pPr eaLnBrk="1" hangingPunct="1">
              <a:spcAft>
                <a:spcPts val="400"/>
              </a:spcAft>
            </a:pPr>
            <a:r>
              <a:rPr lang="en-US" sz="1100" dirty="0" smtClean="0">
                <a:latin typeface="Calibri" pitchFamily="34" charset="0"/>
              </a:rPr>
              <a:t>* Estimate </a:t>
            </a:r>
            <a:r>
              <a:rPr lang="en-US" sz="1100" dirty="0">
                <a:latin typeface="Calibri" pitchFamily="34" charset="0"/>
              </a:rPr>
              <a:t>is statistically different </a:t>
            </a:r>
            <a:r>
              <a:rPr lang="en-US" sz="1100" dirty="0" smtClean="0">
                <a:latin typeface="Calibri" pitchFamily="34" charset="0"/>
              </a:rPr>
              <a:t>between All </a:t>
            </a:r>
            <a:r>
              <a:rPr lang="en-US" sz="1100" dirty="0">
                <a:latin typeface="Calibri" pitchFamily="34" charset="0"/>
              </a:rPr>
              <a:t>Small Firms and All Large Firms within category (p&lt;.05). </a:t>
            </a:r>
            <a:endParaRPr lang="en-US" sz="1100" dirty="0" smtClean="0">
              <a:latin typeface="Calibri" pitchFamily="34" charset="0"/>
            </a:endParaRPr>
          </a:p>
          <a:p>
            <a:pPr eaLnBrk="1" hangingPunct="1">
              <a:spcAft>
                <a:spcPts val="400"/>
              </a:spcAft>
            </a:pPr>
            <a:r>
              <a:rPr lang="en-US" sz="1100" dirty="0" smtClean="0">
                <a:latin typeface="Calibri" pitchFamily="34" charset="0"/>
              </a:rPr>
              <a:t>NOTE: </a:t>
            </a:r>
            <a:r>
              <a:rPr lang="en-US" sz="1100" dirty="0">
                <a:latin typeface="Calibri" pitchFamily="34" charset="0"/>
              </a:rPr>
              <a:t>Biometric screening is a health examination that measures an employee's risk </a:t>
            </a:r>
            <a:r>
              <a:rPr lang="en-US" sz="1100" dirty="0" smtClean="0">
                <a:latin typeface="Calibri" pitchFamily="34" charset="0"/>
              </a:rPr>
              <a:t>factors</a:t>
            </a:r>
            <a:endParaRPr lang="en-US" sz="1100" dirty="0">
              <a:latin typeface="Calibri" pitchFamily="34" charset="0"/>
            </a:endParaRPr>
          </a:p>
          <a:p>
            <a:pPr eaLnBrk="1" hangingPunct="1">
              <a:spcAft>
                <a:spcPts val="400"/>
              </a:spcAft>
            </a:pPr>
            <a:r>
              <a:rPr lang="en-US" sz="1100" dirty="0" smtClean="0">
                <a:latin typeface="Calibri" pitchFamily="34" charset="0"/>
              </a:rPr>
              <a:t>SOURCE: </a:t>
            </a:r>
            <a:r>
              <a:rPr lang="en-US" sz="1100" dirty="0">
                <a:latin typeface="Calibri" pitchFamily="34" charset="0"/>
              </a:rPr>
              <a:t>Kaiser/HRET Survey of Employer-Sponsored Health Benefits, </a:t>
            </a:r>
            <a:r>
              <a:rPr lang="en-US" sz="1100" dirty="0" smtClean="0">
                <a:latin typeface="Calibri" pitchFamily="34" charset="0"/>
              </a:rPr>
              <a:t>2013. </a:t>
            </a:r>
            <a:endParaRPr lang="en-US" sz="1100" dirty="0">
              <a:latin typeface="Calibri" pitchFamily="34" charset="0"/>
            </a:endParaRPr>
          </a:p>
        </p:txBody>
      </p:sp>
      <p:graphicFrame>
        <p:nvGraphicFramePr>
          <p:cNvPr id="2" name="Chart 1"/>
          <p:cNvGraphicFramePr/>
          <p:nvPr>
            <p:extLst>
              <p:ext uri="{D42A27DB-BD31-4B8C-83A1-F6EECF244321}">
                <p14:modId xmlns:p14="http://schemas.microsoft.com/office/powerpoint/2010/main" val="1511189257"/>
              </p:ext>
            </p:extLst>
          </p:nvPr>
        </p:nvGraphicFramePr>
        <p:xfrm>
          <a:off x="0" y="838200"/>
          <a:ext cx="9144000" cy="5334000"/>
        </p:xfrm>
        <a:graphic>
          <a:graphicData uri="http://schemas.openxmlformats.org/drawingml/2006/chart">
            <c:chart xmlns:c="http://schemas.openxmlformats.org/drawingml/2006/chart" xmlns:r="http://schemas.openxmlformats.org/officeDocument/2006/relationships" r:id="rId3"/>
          </a:graphicData>
        </a:graphic>
      </p:graphicFrame>
      <p:sp>
        <p:nvSpPr>
          <p:cNvPr id="6" name="Donut 5"/>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2521992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0"/>
            <a:ext cx="9144000" cy="990600"/>
          </a:xfrm>
          <a:prstGeom prst="rect">
            <a:avLst/>
          </a:prstGeom>
          <a:noFill/>
          <a:ln w="12700" algn="ctr">
            <a:noFill/>
            <a:miter lim="800000"/>
            <a:headEnd/>
            <a:tailEnd/>
          </a:ln>
          <a:effectLst/>
        </p:spPr>
        <p:txBody>
          <a:bodyPr anchor="ctr"/>
          <a:lstStyle/>
          <a:p>
            <a:r>
              <a:rPr lang="en-US" sz="2400" b="1" dirty="0" smtClean="0">
                <a:solidFill>
                  <a:srgbClr val="000000"/>
                </a:solidFill>
                <a:latin typeface="+mj-lt"/>
              </a:rPr>
              <a:t>Among </a:t>
            </a:r>
            <a:r>
              <a:rPr lang="en-US" sz="2400" b="1" dirty="0">
                <a:solidFill>
                  <a:srgbClr val="000000"/>
                </a:solidFill>
                <a:latin typeface="+mj-lt"/>
              </a:rPr>
              <a:t>Firms Offering Health Benefits</a:t>
            </a:r>
            <a:r>
              <a:rPr lang="en-US" sz="2400" b="1" dirty="0" smtClean="0">
                <a:solidFill>
                  <a:srgbClr val="000000"/>
                </a:solidFill>
                <a:latin typeface="+mj-lt"/>
              </a:rPr>
              <a:t>, The Use of Financial Incentives for Participating in Various Health Programs, by Firm Size, 2013</a:t>
            </a:r>
            <a:endParaRPr lang="en-US" sz="2400" b="1" dirty="0">
              <a:solidFill>
                <a:srgbClr val="000000"/>
              </a:solidFill>
              <a:latin typeface="+mj-lt"/>
            </a:endParaRPr>
          </a:p>
        </p:txBody>
      </p:sp>
      <p:graphicFrame>
        <p:nvGraphicFramePr>
          <p:cNvPr id="6" name="Object 4"/>
          <p:cNvGraphicFramePr>
            <a:graphicFrameLocks noChangeAspect="1"/>
          </p:cNvGraphicFramePr>
          <p:nvPr>
            <p:extLst>
              <p:ext uri="{D42A27DB-BD31-4B8C-83A1-F6EECF244321}">
                <p14:modId xmlns:p14="http://schemas.microsoft.com/office/powerpoint/2010/main" val="309067193"/>
              </p:ext>
            </p:extLst>
          </p:nvPr>
        </p:nvGraphicFramePr>
        <p:xfrm>
          <a:off x="0" y="1066800"/>
          <a:ext cx="9144000" cy="3429000"/>
        </p:xfrm>
        <a:graphic>
          <a:graphicData uri="http://schemas.openxmlformats.org/drawingml/2006/chart">
            <c:chart xmlns:c="http://schemas.openxmlformats.org/drawingml/2006/chart" xmlns:r="http://schemas.openxmlformats.org/officeDocument/2006/relationships" r:id="rId3"/>
          </a:graphicData>
        </a:graphic>
      </p:graphicFrame>
      <p:sp>
        <p:nvSpPr>
          <p:cNvPr id="8198" name="Text Box 6"/>
          <p:cNvSpPr txBox="1">
            <a:spLocks noChangeArrowheads="1"/>
          </p:cNvSpPr>
          <p:nvPr/>
        </p:nvSpPr>
        <p:spPr bwMode="auto">
          <a:xfrm>
            <a:off x="0" y="4800600"/>
            <a:ext cx="8534400" cy="2041585"/>
          </a:xfrm>
          <a:prstGeom prst="rect">
            <a:avLst/>
          </a:prstGeom>
          <a:noFill/>
          <a:ln w="12700" algn="ctr">
            <a:noFill/>
            <a:miter lim="800000"/>
            <a:headEnd/>
            <a:tailEnd/>
          </a:ln>
          <a:effectLst/>
        </p:spPr>
        <p:txBody>
          <a:bodyPr wrap="square">
            <a:spAutoFit/>
          </a:bodyPr>
          <a:lstStyle/>
          <a:p>
            <a:pPr>
              <a:spcAft>
                <a:spcPts val="400"/>
              </a:spcAft>
            </a:pPr>
            <a:r>
              <a:rPr lang="en-US" sz="1000" dirty="0" smtClean="0">
                <a:solidFill>
                  <a:srgbClr val="000000"/>
                </a:solidFill>
              </a:rPr>
              <a:t>*Percent of firms offering incentives is among firms offering health benefits who also offer the specified health program or activity. </a:t>
            </a:r>
          </a:p>
          <a:p>
            <a:pPr marL="55563" indent="-55563">
              <a:spcBef>
                <a:spcPts val="0"/>
              </a:spcBef>
              <a:spcAft>
                <a:spcPts val="400"/>
              </a:spcAft>
            </a:pPr>
            <a:r>
              <a:rPr lang="en-US" sz="1000" dirty="0"/>
              <a:t>~ Includes the following wellness programs: weight loss programs, biometric screenings, gym membership discounts or on-site exercise facilities, smoking cessation program, lifestyle or behavioral coaching, classes in nutrition or healthy living, web-based resources for healthy living</a:t>
            </a:r>
            <a:r>
              <a:rPr lang="en-US" sz="1000" dirty="0" smtClean="0"/>
              <a:t>, flu shots or vaccinations, or employee assistance programs (EAP) </a:t>
            </a:r>
            <a:r>
              <a:rPr lang="en-US" sz="1000" dirty="0"/>
              <a:t>or a wellness newsletter.</a:t>
            </a:r>
          </a:p>
          <a:p>
            <a:pPr marL="55563" indent="-55563">
              <a:spcBef>
                <a:spcPts val="0"/>
              </a:spcBef>
              <a:spcAft>
                <a:spcPts val="400"/>
              </a:spcAft>
            </a:pPr>
            <a:r>
              <a:rPr lang="en-US" sz="1000" dirty="0"/>
              <a:t>^Among Firms Offering Health and Wellness Benefits.  Any financial incentive indicates firms that offer employees who participate in wellness </a:t>
            </a:r>
            <a:br>
              <a:rPr lang="en-US" sz="1000" dirty="0"/>
            </a:br>
            <a:r>
              <a:rPr lang="en-US" sz="1000" dirty="0"/>
              <a:t>programs one of the following incentives: smaller premium contributions, smaller deductibles, higher HRA or HSA contributions, or gift cards, </a:t>
            </a:r>
            <a:br>
              <a:rPr lang="en-US" sz="1000" dirty="0"/>
            </a:br>
            <a:r>
              <a:rPr lang="en-US" sz="1000" dirty="0"/>
              <a:t>travel, merchandise, or cash. </a:t>
            </a:r>
            <a:endParaRPr lang="en-US" sz="1000" dirty="0" smtClean="0"/>
          </a:p>
          <a:p>
            <a:pPr marL="55563" indent="-55563">
              <a:spcBef>
                <a:spcPts val="0"/>
              </a:spcBef>
              <a:spcAft>
                <a:spcPts val="400"/>
              </a:spcAft>
            </a:pPr>
            <a:r>
              <a:rPr lang="en-US" sz="1000" dirty="0" smtClean="0"/>
              <a:t>``Biometric screening is </a:t>
            </a:r>
            <a:r>
              <a:rPr lang="en-US" sz="1000" dirty="0"/>
              <a:t>a health examination that measures an employee's risk factors such as cholesterol, blood pressure, stress, and nutrition.</a:t>
            </a:r>
          </a:p>
          <a:p>
            <a:pPr>
              <a:spcAft>
                <a:spcPts val="400"/>
              </a:spcAft>
            </a:pPr>
            <a:r>
              <a:rPr lang="en-US" sz="1000" baseline="30000" dirty="0">
                <a:cs typeface="Tahoma" pitchFamily="34" charset="0"/>
              </a:rPr>
              <a:t>‡ </a:t>
            </a:r>
            <a:r>
              <a:rPr lang="en-US" sz="1000" dirty="0" smtClean="0"/>
              <a:t>A </a:t>
            </a:r>
            <a:r>
              <a:rPr lang="en-US" sz="1000" dirty="0"/>
              <a:t>health risk assessment includes questions about medical history, health status, and lifestyle and is designed to identify the health risks of the person being assessed. </a:t>
            </a:r>
            <a:endParaRPr lang="en-US" sz="1000" dirty="0" smtClean="0">
              <a:solidFill>
                <a:srgbClr val="000000"/>
              </a:solidFill>
            </a:endParaRPr>
          </a:p>
          <a:p>
            <a:pPr>
              <a:spcAft>
                <a:spcPts val="400"/>
              </a:spcAft>
            </a:pPr>
            <a:r>
              <a:rPr lang="en-US" sz="1000" dirty="0" smtClean="0">
                <a:solidFill>
                  <a:srgbClr val="000000"/>
                </a:solidFill>
              </a:rPr>
              <a:t>SOURCE: </a:t>
            </a:r>
            <a:r>
              <a:rPr lang="en-US" sz="1000" dirty="0">
                <a:solidFill>
                  <a:srgbClr val="000000"/>
                </a:solidFill>
              </a:rPr>
              <a:t>Kaiser/HRET Survey of Employer-Sponsored Health Benefits, </a:t>
            </a:r>
            <a:r>
              <a:rPr lang="en-US" sz="1000" dirty="0" smtClean="0">
                <a:solidFill>
                  <a:srgbClr val="000000"/>
                </a:solidFill>
              </a:rPr>
              <a:t>2013. </a:t>
            </a:r>
            <a:endParaRPr lang="en-US" sz="1000" dirty="0">
              <a:solidFill>
                <a:srgbClr val="000000"/>
              </a:solidFill>
            </a:endParaRPr>
          </a:p>
        </p:txBody>
      </p:sp>
      <p:sp>
        <p:nvSpPr>
          <p:cNvPr id="2" name="TextBox 1"/>
          <p:cNvSpPr txBox="1"/>
          <p:nvPr/>
        </p:nvSpPr>
        <p:spPr>
          <a:xfrm>
            <a:off x="636233" y="3581400"/>
            <a:ext cx="914400" cy="369332"/>
          </a:xfrm>
          <a:prstGeom prst="rect">
            <a:avLst/>
          </a:prstGeom>
          <a:noFill/>
        </p:spPr>
        <p:txBody>
          <a:bodyPr wrap="square" rtlCol="0">
            <a:spAutoFit/>
          </a:bodyPr>
          <a:lstStyle/>
          <a:p>
            <a:pPr algn="ctr"/>
            <a:r>
              <a:rPr lang="en-US" sz="900" dirty="0" smtClean="0">
                <a:latin typeface="Meta Offc Pro"/>
                <a:cs typeface="Meta Offc Pro"/>
              </a:rPr>
              <a:t>Percentage of Offering Firms</a:t>
            </a:r>
          </a:p>
        </p:txBody>
      </p:sp>
      <p:sp>
        <p:nvSpPr>
          <p:cNvPr id="9" name="TextBox 8"/>
          <p:cNvSpPr txBox="1"/>
          <p:nvPr/>
        </p:nvSpPr>
        <p:spPr>
          <a:xfrm>
            <a:off x="2769833" y="3597845"/>
            <a:ext cx="914400" cy="369332"/>
          </a:xfrm>
          <a:prstGeom prst="rect">
            <a:avLst/>
          </a:prstGeom>
          <a:noFill/>
        </p:spPr>
        <p:txBody>
          <a:bodyPr wrap="square" rtlCol="0">
            <a:spAutoFit/>
          </a:bodyPr>
          <a:lstStyle/>
          <a:p>
            <a:pPr algn="ctr"/>
            <a:r>
              <a:rPr lang="en-US" sz="900" dirty="0" smtClean="0">
                <a:latin typeface="Meta Offc Pro"/>
                <a:cs typeface="Meta Offc Pro"/>
              </a:rPr>
              <a:t>Percentage of Offering Firms</a:t>
            </a:r>
          </a:p>
        </p:txBody>
      </p:sp>
      <p:sp>
        <p:nvSpPr>
          <p:cNvPr id="10" name="TextBox 9"/>
          <p:cNvSpPr txBox="1"/>
          <p:nvPr/>
        </p:nvSpPr>
        <p:spPr>
          <a:xfrm>
            <a:off x="4979633" y="3612979"/>
            <a:ext cx="914400" cy="369332"/>
          </a:xfrm>
          <a:prstGeom prst="rect">
            <a:avLst/>
          </a:prstGeom>
          <a:noFill/>
        </p:spPr>
        <p:txBody>
          <a:bodyPr wrap="square" rtlCol="0">
            <a:spAutoFit/>
          </a:bodyPr>
          <a:lstStyle/>
          <a:p>
            <a:pPr algn="ctr"/>
            <a:r>
              <a:rPr lang="en-US" sz="900" dirty="0" smtClean="0">
                <a:latin typeface="Meta Offc Pro"/>
                <a:cs typeface="Meta Offc Pro"/>
              </a:rPr>
              <a:t>Percentage of Offering Firms</a:t>
            </a:r>
          </a:p>
        </p:txBody>
      </p:sp>
      <p:sp>
        <p:nvSpPr>
          <p:cNvPr id="11" name="TextBox 10"/>
          <p:cNvSpPr txBox="1"/>
          <p:nvPr/>
        </p:nvSpPr>
        <p:spPr>
          <a:xfrm>
            <a:off x="7113233" y="3625492"/>
            <a:ext cx="914400" cy="369332"/>
          </a:xfrm>
          <a:prstGeom prst="rect">
            <a:avLst/>
          </a:prstGeom>
          <a:noFill/>
        </p:spPr>
        <p:txBody>
          <a:bodyPr wrap="square" rtlCol="0">
            <a:spAutoFit/>
          </a:bodyPr>
          <a:lstStyle/>
          <a:p>
            <a:pPr algn="ctr"/>
            <a:r>
              <a:rPr lang="en-US" sz="900" dirty="0" smtClean="0">
                <a:latin typeface="Meta Offc Pro"/>
                <a:cs typeface="Meta Offc Pro"/>
              </a:rPr>
              <a:t>Percentage of Offering Firms</a:t>
            </a:r>
          </a:p>
        </p:txBody>
      </p:sp>
      <p:sp>
        <p:nvSpPr>
          <p:cNvPr id="12" name="TextBox 11"/>
          <p:cNvSpPr txBox="1"/>
          <p:nvPr/>
        </p:nvSpPr>
        <p:spPr>
          <a:xfrm>
            <a:off x="1550634" y="3596910"/>
            <a:ext cx="1116366" cy="507831"/>
          </a:xfrm>
          <a:prstGeom prst="rect">
            <a:avLst/>
          </a:prstGeom>
          <a:noFill/>
        </p:spPr>
        <p:txBody>
          <a:bodyPr wrap="square" rtlCol="0">
            <a:spAutoFit/>
          </a:bodyPr>
          <a:lstStyle/>
          <a:p>
            <a:pPr algn="ctr"/>
            <a:r>
              <a:rPr lang="en-US" sz="900" dirty="0" smtClean="0">
                <a:latin typeface="Meta Offc Pro"/>
                <a:cs typeface="Meta Offc Pro"/>
              </a:rPr>
              <a:t>Offers Incentive to Employees who Participate*^</a:t>
            </a:r>
          </a:p>
        </p:txBody>
      </p:sp>
      <p:cxnSp>
        <p:nvCxnSpPr>
          <p:cNvPr id="13" name="Straight Connector 12"/>
          <p:cNvCxnSpPr/>
          <p:nvPr/>
        </p:nvCxnSpPr>
        <p:spPr>
          <a:xfrm flipV="1">
            <a:off x="2667000" y="1219200"/>
            <a:ext cx="0" cy="2393779"/>
          </a:xfrm>
          <a:prstGeom prst="line">
            <a:avLst/>
          </a:prstGeom>
          <a:ln w="12700" cmpd="sng">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4800600" y="1219200"/>
            <a:ext cx="0" cy="2377710"/>
          </a:xfrm>
          <a:prstGeom prst="line">
            <a:avLst/>
          </a:prstGeom>
          <a:ln w="12700" cmpd="sng">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7010400" y="1219200"/>
            <a:ext cx="0" cy="2393779"/>
          </a:xfrm>
          <a:prstGeom prst="line">
            <a:avLst/>
          </a:prstGeom>
          <a:ln w="12700" cmpd="sng">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4" name="Donut 13"/>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2461375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8991600" cy="1143000"/>
          </a:xfrm>
          <a:noFill/>
          <a:ln/>
        </p:spPr>
        <p:txBody>
          <a:bodyPr/>
          <a:lstStyle/>
          <a:p>
            <a:r>
              <a:rPr lang="en-US" sz="2400" dirty="0" smtClean="0">
                <a:latin typeface="+mj-lt"/>
              </a:rPr>
              <a:t>Percentage of Firms whose Largest Plan Covers </a:t>
            </a:r>
            <a:r>
              <a:rPr lang="en-US" sz="2400" dirty="0">
                <a:latin typeface="+mj-lt"/>
              </a:rPr>
              <a:t>Care Received at Retail Clinics, </a:t>
            </a:r>
            <a:r>
              <a:rPr lang="en-US" sz="2400" dirty="0" smtClean="0">
                <a:latin typeface="+mj-lt"/>
              </a:rPr>
              <a:t>and Percentage of Firms who Offer </a:t>
            </a:r>
            <a:r>
              <a:rPr lang="en-US" sz="2400" dirty="0">
                <a:latin typeface="+mj-lt"/>
              </a:rPr>
              <a:t>a Financial Incentive to do so, </a:t>
            </a:r>
            <a:r>
              <a:rPr lang="en-US" sz="2400" dirty="0" smtClean="0">
                <a:latin typeface="+mj-lt"/>
              </a:rPr>
              <a:t>by </a:t>
            </a:r>
            <a:r>
              <a:rPr lang="en-US" sz="2400" dirty="0">
                <a:latin typeface="+mj-lt"/>
              </a:rPr>
              <a:t>Firm Size, 2013</a:t>
            </a:r>
            <a:endParaRPr lang="en-US" sz="2400" b="1" dirty="0">
              <a:latin typeface="+mj-lt"/>
            </a:endParaRPr>
          </a:p>
        </p:txBody>
      </p:sp>
      <p:sp>
        <p:nvSpPr>
          <p:cNvPr id="5124" name="Rectangle 4"/>
          <p:cNvSpPr>
            <a:spLocks noChangeArrowheads="1"/>
          </p:cNvSpPr>
          <p:nvPr/>
        </p:nvSpPr>
        <p:spPr bwMode="auto">
          <a:xfrm>
            <a:off x="0" y="6206540"/>
            <a:ext cx="8382000" cy="651460"/>
          </a:xfrm>
          <a:prstGeom prst="rect">
            <a:avLst/>
          </a:prstGeom>
          <a:noFill/>
          <a:ln w="9525">
            <a:noFill/>
            <a:miter lim="800000"/>
            <a:headEnd/>
            <a:tailEnd/>
          </a:ln>
          <a:effectLst/>
        </p:spPr>
        <p:txBody>
          <a:bodyPr wrap="square">
            <a:spAutoFit/>
          </a:bodyPr>
          <a:lstStyle/>
          <a:p>
            <a:pPr indent="-55563">
              <a:spcBef>
                <a:spcPts val="400"/>
              </a:spcBef>
            </a:pPr>
            <a:r>
              <a:rPr lang="en-US" sz="1100" dirty="0" smtClean="0">
                <a:solidFill>
                  <a:srgbClr val="000000"/>
                </a:solidFill>
              </a:rPr>
              <a:t>NOTE: Tests found no statistical difference between All Small Firms and All Large Firms within category. </a:t>
            </a:r>
            <a:r>
              <a:rPr lang="en-US" sz="1100" dirty="0"/>
              <a:t>A</a:t>
            </a:r>
            <a:r>
              <a:rPr lang="en-US" sz="1100" dirty="0" smtClean="0"/>
              <a:t> </a:t>
            </a:r>
            <a:r>
              <a:rPr lang="en-US" sz="1100" dirty="0"/>
              <a:t>retail clinic is a health care clinic located in retail stores, supermarkets and pharmacies that treats minor illnesses and provide preventive health care services, such as flu shots.  </a:t>
            </a:r>
            <a:endParaRPr lang="en-US" sz="1100" dirty="0" smtClean="0">
              <a:solidFill>
                <a:srgbClr val="000000"/>
              </a:solidFill>
            </a:endParaRPr>
          </a:p>
          <a:p>
            <a:pPr indent="-55563">
              <a:spcBef>
                <a:spcPts val="400"/>
              </a:spcBef>
            </a:pPr>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2013. </a:t>
            </a:r>
            <a:endParaRPr lang="en-US" sz="1100" dirty="0">
              <a:solidFill>
                <a:srgbClr val="000000"/>
              </a:solidFill>
            </a:endParaRPr>
          </a:p>
        </p:txBody>
      </p:sp>
      <p:graphicFrame>
        <p:nvGraphicFramePr>
          <p:cNvPr id="2" name="Chart 1"/>
          <p:cNvGraphicFramePr/>
          <p:nvPr>
            <p:extLst>
              <p:ext uri="{D42A27DB-BD31-4B8C-83A1-F6EECF244321}">
                <p14:modId xmlns:p14="http://schemas.microsoft.com/office/powerpoint/2010/main" val="3652018076"/>
              </p:ext>
            </p:extLst>
          </p:nvPr>
        </p:nvGraphicFramePr>
        <p:xfrm>
          <a:off x="76200" y="1570864"/>
          <a:ext cx="86106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990600" y="1672726"/>
            <a:ext cx="3031792" cy="307777"/>
          </a:xfrm>
          <a:prstGeom prst="rect">
            <a:avLst/>
          </a:prstGeom>
        </p:spPr>
        <p:txBody>
          <a:bodyPr wrap="none">
            <a:spAutoFit/>
          </a:bodyPr>
          <a:lstStyle/>
          <a:p>
            <a:r>
              <a:rPr lang="en-US" sz="1400" dirty="0"/>
              <a:t>Among Firms Offering Health </a:t>
            </a:r>
            <a:r>
              <a:rPr lang="en-US" sz="1400" dirty="0" smtClean="0"/>
              <a:t>Benefits: </a:t>
            </a:r>
            <a:endParaRPr lang="en-US" sz="1400" dirty="0"/>
          </a:p>
        </p:txBody>
      </p:sp>
      <p:sp>
        <p:nvSpPr>
          <p:cNvPr id="6" name="Rectangle 5"/>
          <p:cNvSpPr/>
          <p:nvPr/>
        </p:nvSpPr>
        <p:spPr>
          <a:xfrm>
            <a:off x="4985271" y="1686580"/>
            <a:ext cx="3701529" cy="523220"/>
          </a:xfrm>
          <a:prstGeom prst="rect">
            <a:avLst/>
          </a:prstGeom>
        </p:spPr>
        <p:txBody>
          <a:bodyPr wrap="square">
            <a:spAutoFit/>
          </a:bodyPr>
          <a:lstStyle/>
          <a:p>
            <a:r>
              <a:rPr lang="en-US" sz="1400" dirty="0"/>
              <a:t>Among Firms </a:t>
            </a:r>
            <a:r>
              <a:rPr lang="en-US" sz="1400" dirty="0" smtClean="0"/>
              <a:t>whose Largest Plan Includes </a:t>
            </a:r>
            <a:r>
              <a:rPr lang="en-US" sz="1400" dirty="0"/>
              <a:t> </a:t>
            </a:r>
            <a:r>
              <a:rPr lang="en-US" sz="1400" dirty="0" smtClean="0"/>
              <a:t>Coverage at a Retail Clinic:</a:t>
            </a:r>
            <a:endParaRPr lang="en-US" sz="1400" dirty="0"/>
          </a:p>
        </p:txBody>
      </p:sp>
      <p:sp>
        <p:nvSpPr>
          <p:cNvPr id="9" name="Donut 8"/>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674016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0"/>
            <a:ext cx="8610600" cy="868362"/>
          </a:xfrm>
        </p:spPr>
        <p:txBody>
          <a:bodyPr/>
          <a:lstStyle/>
          <a:p>
            <a:r>
              <a:rPr lang="en-US" sz="2400" b="1" dirty="0" smtClean="0"/>
              <a:t>Cumulative Increases in Health Insurance Premiums, Workers’ Contributions to Premiums, Inflation, and Workers’ Earnings, </a:t>
            </a:r>
            <a:r>
              <a:rPr lang="en-US" sz="2400" b="1" dirty="0" smtClean="0">
                <a:latin typeface="+mn-lt"/>
              </a:rPr>
              <a:t>1999-2013</a:t>
            </a:r>
          </a:p>
        </p:txBody>
      </p:sp>
      <p:graphicFrame>
        <p:nvGraphicFramePr>
          <p:cNvPr id="7" name="Object 3"/>
          <p:cNvGraphicFramePr>
            <a:graphicFrameLocks noGrp="1" noChangeAspect="1"/>
          </p:cNvGraphicFramePr>
          <p:nvPr>
            <p:ph type="chart" idx="4294967295"/>
            <p:extLst>
              <p:ext uri="{D42A27DB-BD31-4B8C-83A1-F6EECF244321}">
                <p14:modId xmlns:p14="http://schemas.microsoft.com/office/powerpoint/2010/main" val="625548922"/>
              </p:ext>
            </p:extLst>
          </p:nvPr>
        </p:nvGraphicFramePr>
        <p:xfrm>
          <a:off x="152400" y="1295400"/>
          <a:ext cx="8610600" cy="4776281"/>
        </p:xfrm>
        <a:graphic>
          <a:graphicData uri="http://schemas.openxmlformats.org/drawingml/2006/chart">
            <c:chart xmlns:c="http://schemas.openxmlformats.org/drawingml/2006/chart" xmlns:r="http://schemas.openxmlformats.org/officeDocument/2006/relationships" r:id="rId3"/>
          </a:graphicData>
        </a:graphic>
      </p:graphicFrame>
      <p:sp>
        <p:nvSpPr>
          <p:cNvPr id="2052" name="Text Box 4"/>
          <p:cNvSpPr txBox="1">
            <a:spLocks noChangeArrowheads="1"/>
          </p:cNvSpPr>
          <p:nvPr/>
        </p:nvSpPr>
        <p:spPr bwMode="auto">
          <a:xfrm>
            <a:off x="0" y="6071681"/>
            <a:ext cx="8229600" cy="754053"/>
          </a:xfrm>
          <a:prstGeom prst="rect">
            <a:avLst/>
          </a:prstGeom>
          <a:noFill/>
          <a:ln w="9525">
            <a:noFill/>
            <a:miter lim="800000"/>
            <a:headEnd/>
            <a:tailEnd/>
          </a:ln>
        </p:spPr>
        <p:txBody>
          <a:bodyPr wrap="square">
            <a:spAutoFit/>
          </a:bodyPr>
          <a:lstStyle/>
          <a:p>
            <a:pPr eaLnBrk="1" hangingPunct="1"/>
            <a:endParaRPr lang="en-US" sz="1000" dirty="0"/>
          </a:p>
          <a:p>
            <a:pPr eaLnBrk="1" hangingPunct="1"/>
            <a:r>
              <a:rPr lang="en-US" sz="1100" dirty="0" smtClean="0"/>
              <a:t>SOURCE:  </a:t>
            </a:r>
            <a:r>
              <a:rPr lang="en-US" sz="1100" dirty="0"/>
              <a:t>Kaiser/HRET Survey of Employer-Sponsored Health Benefits, </a:t>
            </a:r>
            <a:r>
              <a:rPr lang="en-US" sz="1100" dirty="0" smtClean="0"/>
              <a:t>1999-2013.  </a:t>
            </a:r>
            <a:r>
              <a:rPr lang="en-US" sz="1100" dirty="0"/>
              <a:t>Bureau of Labor Statistics, Consumer Price Index, U.S. City Average of Annual Inflation (April to April), </a:t>
            </a:r>
            <a:r>
              <a:rPr lang="en-US" sz="1100" dirty="0" smtClean="0"/>
              <a:t>1999-2013; </a:t>
            </a:r>
            <a:r>
              <a:rPr lang="en-US" sz="1100" dirty="0"/>
              <a:t>Bureau of Labor Statistics, Seasonally Adjusted Data from the Current Employment Statistics Survey, </a:t>
            </a:r>
            <a:r>
              <a:rPr lang="en-US" sz="1100" dirty="0" smtClean="0"/>
              <a:t>1999-2013 </a:t>
            </a:r>
            <a:r>
              <a:rPr lang="en-US" sz="1100" dirty="0"/>
              <a:t>(April to April). </a:t>
            </a:r>
          </a:p>
        </p:txBody>
      </p:sp>
      <p:sp>
        <p:nvSpPr>
          <p:cNvPr id="6" name="Donut 5"/>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5060716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1143000"/>
          </a:xfrm>
          <a:noFill/>
          <a:ln/>
        </p:spPr>
        <p:txBody>
          <a:bodyPr/>
          <a:lstStyle/>
          <a:p>
            <a:r>
              <a:rPr lang="en-US" sz="2400" dirty="0">
                <a:latin typeface="+mj-lt"/>
              </a:rPr>
              <a:t>Among Large Firms (200 or More Employees) Offering Health Benefits, the Percentage of Firms Considering Offering Benefits Through a Private Exchange, by Firm </a:t>
            </a:r>
            <a:r>
              <a:rPr lang="en-US" sz="2400" dirty="0" smtClean="0">
                <a:latin typeface="+mj-lt"/>
              </a:rPr>
              <a:t>Size, </a:t>
            </a:r>
            <a:r>
              <a:rPr lang="en-US" sz="2400" dirty="0">
                <a:latin typeface="+mj-lt"/>
              </a:rPr>
              <a:t>2013</a:t>
            </a:r>
            <a:endParaRPr lang="en-US" sz="2400" b="1" dirty="0">
              <a:latin typeface="+mj-lt"/>
            </a:endParaRPr>
          </a:p>
        </p:txBody>
      </p:sp>
      <p:sp>
        <p:nvSpPr>
          <p:cNvPr id="5124" name="Rectangle 4"/>
          <p:cNvSpPr>
            <a:spLocks noChangeArrowheads="1"/>
          </p:cNvSpPr>
          <p:nvPr/>
        </p:nvSpPr>
        <p:spPr bwMode="auto">
          <a:xfrm>
            <a:off x="0" y="6019800"/>
            <a:ext cx="8382000" cy="820738"/>
          </a:xfrm>
          <a:prstGeom prst="rect">
            <a:avLst/>
          </a:prstGeom>
          <a:noFill/>
          <a:ln w="9525">
            <a:noFill/>
            <a:miter lim="800000"/>
            <a:headEnd/>
            <a:tailEnd/>
          </a:ln>
          <a:effectLst/>
        </p:spPr>
        <p:txBody>
          <a:bodyPr wrap="square">
            <a:spAutoFit/>
          </a:bodyPr>
          <a:lstStyle/>
          <a:p>
            <a:pPr indent="-55563">
              <a:spcBef>
                <a:spcPts val="400"/>
              </a:spcBef>
            </a:pPr>
            <a:r>
              <a:rPr lang="en-US" sz="1100" dirty="0" smtClean="0">
                <a:solidFill>
                  <a:srgbClr val="000000"/>
                </a:solidFill>
              </a:rPr>
              <a:t>NOTE: </a:t>
            </a:r>
            <a:r>
              <a:rPr lang="en-US" sz="1100" dirty="0">
                <a:solidFill>
                  <a:srgbClr val="000000"/>
                </a:solidFill>
              </a:rPr>
              <a:t>A private exchange is created by a private company or consulting company where the employer offers a defined contribution for their employees and the employees choose among different health plan options from different health insurers selected by the exchange.  The employees pays the difference between the defined contribution and the cost of the health insurance option that they </a:t>
            </a:r>
            <a:r>
              <a:rPr lang="en-US" sz="1100" dirty="0" smtClean="0">
                <a:solidFill>
                  <a:srgbClr val="000000"/>
                </a:solidFill>
              </a:rPr>
              <a:t>choose. </a:t>
            </a:r>
          </a:p>
          <a:p>
            <a:pPr indent="-55563">
              <a:spcBef>
                <a:spcPts val="400"/>
              </a:spcBef>
            </a:pPr>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2013. </a:t>
            </a:r>
            <a:endParaRPr lang="en-US" sz="1100" dirty="0">
              <a:solidFill>
                <a:srgbClr val="000000"/>
              </a:solidFill>
            </a:endParaRPr>
          </a:p>
        </p:txBody>
      </p:sp>
      <p:graphicFrame>
        <p:nvGraphicFramePr>
          <p:cNvPr id="2" name="Chart 1"/>
          <p:cNvGraphicFramePr/>
          <p:nvPr>
            <p:extLst>
              <p:ext uri="{D42A27DB-BD31-4B8C-83A1-F6EECF244321}">
                <p14:modId xmlns:p14="http://schemas.microsoft.com/office/powerpoint/2010/main" val="1141253061"/>
              </p:ext>
            </p:extLst>
          </p:nvPr>
        </p:nvGraphicFramePr>
        <p:xfrm>
          <a:off x="76200" y="1371600"/>
          <a:ext cx="8610600" cy="4923664"/>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Straight Connector 4"/>
          <p:cNvCxnSpPr/>
          <p:nvPr/>
        </p:nvCxnSpPr>
        <p:spPr>
          <a:xfrm>
            <a:off x="6629400" y="1676400"/>
            <a:ext cx="0" cy="3505200"/>
          </a:xfrm>
          <a:prstGeom prst="line">
            <a:avLst/>
          </a:prstGeom>
          <a:ln w="12700" cmpd="sng">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6" name="Donut 5"/>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812932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1143000"/>
          </a:xfrm>
          <a:noFill/>
          <a:ln/>
        </p:spPr>
        <p:txBody>
          <a:bodyPr/>
          <a:lstStyle/>
          <a:p>
            <a:r>
              <a:rPr lang="en-US" sz="2400" dirty="0" smtClean="0">
                <a:latin typeface="+mj-lt"/>
              </a:rPr>
              <a:t>Among </a:t>
            </a:r>
            <a:r>
              <a:rPr lang="en-US" sz="2400" dirty="0">
                <a:latin typeface="+mj-lt"/>
              </a:rPr>
              <a:t>Firms Offering Health Benefits, Percentage of Firms Whose Largest Plan Includes a High-Performance Provider </a:t>
            </a:r>
            <a:r>
              <a:rPr lang="en-US" sz="2400" dirty="0" smtClean="0">
                <a:latin typeface="+mj-lt"/>
              </a:rPr>
              <a:t>Network,  </a:t>
            </a:r>
            <a:r>
              <a:rPr lang="en-US" sz="2400" dirty="0">
                <a:latin typeface="+mj-lt"/>
              </a:rPr>
              <a:t>2007, 2010, 2011, and 2013</a:t>
            </a:r>
            <a:endParaRPr lang="en-US" sz="2400" b="1" dirty="0">
              <a:latin typeface="+mj-lt"/>
            </a:endParaRPr>
          </a:p>
        </p:txBody>
      </p:sp>
      <p:sp>
        <p:nvSpPr>
          <p:cNvPr id="5124" name="Rectangle 4"/>
          <p:cNvSpPr>
            <a:spLocks noChangeArrowheads="1"/>
          </p:cNvSpPr>
          <p:nvPr/>
        </p:nvSpPr>
        <p:spPr bwMode="auto">
          <a:xfrm>
            <a:off x="0" y="6019800"/>
            <a:ext cx="8382000" cy="820738"/>
          </a:xfrm>
          <a:prstGeom prst="rect">
            <a:avLst/>
          </a:prstGeom>
          <a:noFill/>
          <a:ln w="9525">
            <a:noFill/>
            <a:miter lim="800000"/>
            <a:headEnd/>
            <a:tailEnd/>
          </a:ln>
          <a:effectLst/>
        </p:spPr>
        <p:txBody>
          <a:bodyPr wrap="square">
            <a:spAutoFit/>
          </a:bodyPr>
          <a:lstStyle/>
          <a:p>
            <a:pPr indent="-55563">
              <a:spcBef>
                <a:spcPts val="400"/>
              </a:spcBef>
            </a:pPr>
            <a:r>
              <a:rPr lang="en-US" sz="1100" dirty="0">
                <a:solidFill>
                  <a:srgbClr val="000000"/>
                </a:solidFill>
              </a:rPr>
              <a:t>Note: The overall percentage of firms whose largest plan includes a high performance provider network is not significantly different between 2013 and previous years the question was included in the survey (2007, 2010, 2011)  (p&lt;.05).  A high performance network is one that groups providers within the network based on quality, cost, and/or efficiency of care they deliver</a:t>
            </a:r>
            <a:r>
              <a:rPr lang="en-US" sz="1100" dirty="0" smtClean="0">
                <a:solidFill>
                  <a:srgbClr val="000000"/>
                </a:solidFill>
              </a:rPr>
              <a:t>.</a:t>
            </a:r>
          </a:p>
          <a:p>
            <a:pPr indent="-55563">
              <a:spcBef>
                <a:spcPts val="400"/>
              </a:spcBef>
            </a:pPr>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2013. </a:t>
            </a:r>
            <a:endParaRPr lang="en-US" sz="1100" dirty="0">
              <a:solidFill>
                <a:srgbClr val="000000"/>
              </a:solidFill>
            </a:endParaRPr>
          </a:p>
        </p:txBody>
      </p:sp>
      <p:graphicFrame>
        <p:nvGraphicFramePr>
          <p:cNvPr id="2" name="Chart 1"/>
          <p:cNvGraphicFramePr/>
          <p:nvPr>
            <p:extLst>
              <p:ext uri="{D42A27DB-BD31-4B8C-83A1-F6EECF244321}">
                <p14:modId xmlns:p14="http://schemas.microsoft.com/office/powerpoint/2010/main" val="2895670877"/>
              </p:ext>
            </p:extLst>
          </p:nvPr>
        </p:nvGraphicFramePr>
        <p:xfrm>
          <a:off x="152400" y="1752600"/>
          <a:ext cx="8610600" cy="3933064"/>
        </p:xfrm>
        <a:graphic>
          <a:graphicData uri="http://schemas.openxmlformats.org/drawingml/2006/chart">
            <c:chart xmlns:c="http://schemas.openxmlformats.org/drawingml/2006/chart" xmlns:r="http://schemas.openxmlformats.org/officeDocument/2006/relationships" r:id="rId2"/>
          </a:graphicData>
        </a:graphic>
      </p:graphicFrame>
      <p:sp>
        <p:nvSpPr>
          <p:cNvPr id="7" name="Donut 6"/>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49266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0" y="374438"/>
            <a:ext cx="6096000" cy="6109124"/>
          </a:xfrm>
          <a:prstGeom prst="rect">
            <a:avLst/>
          </a:prstGeom>
          <a:ln>
            <a:solidFill>
              <a:schemeClr val="tx1"/>
            </a:solidFill>
          </a:ln>
        </p:spPr>
      </p:pic>
    </p:spTree>
    <p:extLst>
      <p:ext uri="{BB962C8B-B14F-4D97-AF65-F5344CB8AC3E}">
        <p14:creationId xmlns:p14="http://schemas.microsoft.com/office/powerpoint/2010/main" val="3070759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1"/>
          </p:nvPr>
        </p:nvSpPr>
        <p:spPr>
          <a:xfrm>
            <a:off x="0" y="6217920"/>
            <a:ext cx="8412480" cy="640080"/>
          </a:xfrm>
        </p:spPr>
        <p:txBody>
          <a:bodyPr/>
          <a:lstStyle/>
          <a:p>
            <a:pPr>
              <a:spcBef>
                <a:spcPct val="50000"/>
              </a:spcBef>
            </a:pPr>
            <a:r>
              <a:rPr lang="en-US" sz="1100" dirty="0">
                <a:latin typeface="Calibri" pitchFamily="34" charset="0"/>
              </a:rPr>
              <a:t>* Estimate is statistically different from estimate for the previous year shown (p&lt;.05).</a:t>
            </a:r>
          </a:p>
          <a:p>
            <a:pPr>
              <a:spcBef>
                <a:spcPct val="50000"/>
              </a:spcBef>
            </a:pPr>
            <a:r>
              <a:rPr lang="en-US" sz="1100" dirty="0">
                <a:latin typeface="Calibri" pitchFamily="34" charset="0"/>
              </a:rPr>
              <a:t>SOURCE:  Kaiser/HRET Survey of Employer-Sponsored Health Benefits, </a:t>
            </a:r>
            <a:r>
              <a:rPr lang="en-US" sz="1100" dirty="0" smtClean="0">
                <a:latin typeface="Calibri" pitchFamily="34" charset="0"/>
              </a:rPr>
              <a:t>1999-2013.</a:t>
            </a:r>
            <a:endParaRPr lang="en-US" sz="1100" dirty="0">
              <a:latin typeface="Calibri" pitchFamily="34" charset="0"/>
            </a:endParaRPr>
          </a:p>
        </p:txBody>
      </p:sp>
      <p:sp>
        <p:nvSpPr>
          <p:cNvPr id="6" name="Title 5"/>
          <p:cNvSpPr>
            <a:spLocks noGrp="1"/>
          </p:cNvSpPr>
          <p:nvPr>
            <p:ph type="title"/>
          </p:nvPr>
        </p:nvSpPr>
        <p:spPr>
          <a:xfrm>
            <a:off x="0" y="0"/>
            <a:ext cx="9052560" cy="1005840"/>
          </a:xfrm>
        </p:spPr>
        <p:txBody>
          <a:bodyPr/>
          <a:lstStyle/>
          <a:p>
            <a:r>
              <a:rPr lang="en-US" sz="2400" dirty="0" smtClean="0">
                <a:latin typeface="Calibri" pitchFamily="34" charset="0"/>
              </a:rPr>
              <a:t>Average </a:t>
            </a:r>
            <a:r>
              <a:rPr lang="en-US" sz="2400" dirty="0">
                <a:latin typeface="Calibri" pitchFamily="34" charset="0"/>
              </a:rPr>
              <a:t>Annual Premiums for Single and </a:t>
            </a:r>
            <a:r>
              <a:rPr lang="en-US" sz="2400" dirty="0" smtClean="0">
                <a:latin typeface="Calibri" pitchFamily="34" charset="0"/>
              </a:rPr>
              <a:t>Family Coverage</a:t>
            </a:r>
            <a:r>
              <a:rPr lang="en-US" sz="2400" dirty="0">
                <a:latin typeface="Calibri" pitchFamily="34" charset="0"/>
              </a:rPr>
              <a:t>, </a:t>
            </a:r>
            <a:r>
              <a:rPr lang="en-US" sz="2400" dirty="0" smtClean="0">
                <a:latin typeface="Calibri" pitchFamily="34" charset="0"/>
              </a:rPr>
              <a:t/>
            </a:r>
            <a:br>
              <a:rPr lang="en-US" sz="2400" dirty="0" smtClean="0">
                <a:latin typeface="Calibri" pitchFamily="34" charset="0"/>
              </a:rPr>
            </a:br>
            <a:r>
              <a:rPr lang="en-US" sz="2400" dirty="0" smtClean="0">
                <a:latin typeface="Calibri" pitchFamily="34" charset="0"/>
              </a:rPr>
              <a:t>1999-2013</a:t>
            </a:r>
            <a:r>
              <a:rPr lang="en-US" sz="2400" dirty="0">
                <a:latin typeface="Calibri" pitchFamily="34" charset="0"/>
              </a:rPr>
              <a:t/>
            </a:r>
            <a:br>
              <a:rPr lang="en-US" sz="2400" dirty="0">
                <a:latin typeface="Calibri" pitchFamily="34" charset="0"/>
              </a:rPr>
            </a:br>
            <a:endParaRPr lang="en-US" sz="2400" dirty="0">
              <a:latin typeface="Calibri" pitchFamily="34" charset="0"/>
            </a:endParaRP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80613596"/>
              </p:ext>
            </p:extLst>
          </p:nvPr>
        </p:nvGraphicFramePr>
        <p:xfrm>
          <a:off x="0" y="1066800"/>
          <a:ext cx="9030586" cy="4953000"/>
        </p:xfrm>
        <a:graphic>
          <a:graphicData uri="http://schemas.openxmlformats.org/drawingml/2006/chart">
            <c:chart xmlns:c="http://schemas.openxmlformats.org/drawingml/2006/chart" xmlns:r="http://schemas.openxmlformats.org/officeDocument/2006/relationships" r:id="rId2"/>
          </a:graphicData>
        </a:graphic>
      </p:graphicFrame>
      <p:sp>
        <p:nvSpPr>
          <p:cNvPr id="5" name="Donut 4"/>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646711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3"/>
          <p:cNvGraphicFramePr>
            <a:graphicFrameLocks noGrp="1" noChangeAspect="1"/>
          </p:cNvGraphicFramePr>
          <p:nvPr>
            <p:ph idx="1"/>
            <p:extLst>
              <p:ext uri="{D42A27DB-BD31-4B8C-83A1-F6EECF244321}">
                <p14:modId xmlns:p14="http://schemas.microsoft.com/office/powerpoint/2010/main" val="4259668826"/>
              </p:ext>
            </p:extLst>
          </p:nvPr>
        </p:nvGraphicFramePr>
        <p:xfrm>
          <a:off x="228600" y="1195979"/>
          <a:ext cx="8610600" cy="4976221"/>
        </p:xfrm>
        <a:graphic>
          <a:graphicData uri="http://schemas.openxmlformats.org/drawingml/2006/chart">
            <c:chart xmlns:c="http://schemas.openxmlformats.org/drawingml/2006/chart" xmlns:r="http://schemas.openxmlformats.org/officeDocument/2006/relationships" r:id="rId3"/>
          </a:graphicData>
        </a:graphic>
      </p:graphicFrame>
      <p:sp>
        <p:nvSpPr>
          <p:cNvPr id="4099" name="Text Box 4"/>
          <p:cNvSpPr txBox="1">
            <a:spLocks noChangeArrowheads="1"/>
          </p:cNvSpPr>
          <p:nvPr/>
        </p:nvSpPr>
        <p:spPr bwMode="auto">
          <a:xfrm>
            <a:off x="2133600" y="5635823"/>
            <a:ext cx="1981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a:spcBef>
                <a:spcPct val="50000"/>
              </a:spcBef>
            </a:pPr>
            <a:r>
              <a:rPr lang="en-US" sz="1400" b="1" dirty="0">
                <a:latin typeface="+mj-lt"/>
              </a:rPr>
              <a:t>Single Coverage</a:t>
            </a:r>
          </a:p>
        </p:txBody>
      </p:sp>
      <p:sp>
        <p:nvSpPr>
          <p:cNvPr id="4100" name="Text Box 5"/>
          <p:cNvSpPr txBox="1">
            <a:spLocks noChangeArrowheads="1"/>
          </p:cNvSpPr>
          <p:nvPr/>
        </p:nvSpPr>
        <p:spPr bwMode="auto">
          <a:xfrm>
            <a:off x="5410200" y="5635823"/>
            <a:ext cx="2286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ctr" eaLnBrk="0" hangingPunct="0">
              <a:spcBef>
                <a:spcPct val="50000"/>
              </a:spcBef>
              <a:defRPr sz="1200" b="1">
                <a:latin typeface="+mj-lt"/>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n-US" sz="1400" dirty="0"/>
              <a:t>Family Coverage</a:t>
            </a:r>
          </a:p>
        </p:txBody>
      </p:sp>
      <p:sp>
        <p:nvSpPr>
          <p:cNvPr id="4101" name="Rectangle 6"/>
          <p:cNvSpPr>
            <a:spLocks noChangeArrowheads="1"/>
          </p:cNvSpPr>
          <p:nvPr/>
        </p:nvSpPr>
        <p:spPr bwMode="auto">
          <a:xfrm>
            <a:off x="0" y="0"/>
            <a:ext cx="8458200" cy="1066800"/>
          </a:xfrm>
          <a:prstGeom prst="rect">
            <a:avLst/>
          </a:prstGeom>
          <a:noFill/>
          <a:ln w="9525">
            <a:noFill/>
            <a:miter lim="800000"/>
            <a:headEnd/>
            <a:tailEnd/>
          </a:ln>
          <a:effectLs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2400" b="1" dirty="0" smtClean="0">
                <a:solidFill>
                  <a:srgbClr val="000000"/>
                </a:solidFill>
                <a:latin typeface="Meta Offc Pro"/>
                <a:ea typeface="+mj-ea"/>
                <a:cs typeface="Meta Offc Pro"/>
              </a:rPr>
              <a:t>Average </a:t>
            </a:r>
            <a:r>
              <a:rPr lang="en-US" sz="2400" b="1" dirty="0">
                <a:solidFill>
                  <a:srgbClr val="000000"/>
                </a:solidFill>
                <a:latin typeface="Meta Offc Pro"/>
                <a:ea typeface="+mj-ea"/>
                <a:cs typeface="Meta Offc Pro"/>
              </a:rPr>
              <a:t>Annual Worker Premium Contributions and Total </a:t>
            </a:r>
            <a:r>
              <a:rPr lang="en-US" sz="2400" b="1" dirty="0">
                <a:solidFill>
                  <a:srgbClr val="000000"/>
                </a:solidFill>
                <a:latin typeface="+mj-lt"/>
                <a:ea typeface="+mj-ea"/>
                <a:cs typeface="Meta Offc Pro"/>
              </a:rPr>
              <a:t>Premiums</a:t>
            </a:r>
            <a:r>
              <a:rPr lang="en-US" sz="2400" b="1" dirty="0">
                <a:solidFill>
                  <a:srgbClr val="000000"/>
                </a:solidFill>
                <a:latin typeface="Meta Offc Pro"/>
                <a:ea typeface="+mj-ea"/>
                <a:cs typeface="Meta Offc Pro"/>
              </a:rPr>
              <a:t> </a:t>
            </a:r>
            <a:r>
              <a:rPr lang="en-US" sz="2400" b="1" dirty="0">
                <a:solidFill>
                  <a:srgbClr val="000000"/>
                </a:solidFill>
                <a:latin typeface="+mj-lt"/>
                <a:ea typeface="+mj-ea"/>
                <a:cs typeface="Meta Offc Pro"/>
              </a:rPr>
              <a:t>for</a:t>
            </a:r>
            <a:r>
              <a:rPr lang="en-US" sz="2400" b="1" dirty="0">
                <a:solidFill>
                  <a:srgbClr val="000000"/>
                </a:solidFill>
                <a:latin typeface="Meta Offc Pro"/>
                <a:ea typeface="+mj-ea"/>
                <a:cs typeface="Meta Offc Pro"/>
              </a:rPr>
              <a:t> Covered Workers, Single and Family Coverage, by Firm Size, </a:t>
            </a:r>
            <a:r>
              <a:rPr lang="en-US" sz="2400" b="1" dirty="0" smtClean="0">
                <a:solidFill>
                  <a:srgbClr val="000000"/>
                </a:solidFill>
                <a:latin typeface="Meta Offc Pro"/>
                <a:ea typeface="+mj-ea"/>
                <a:cs typeface="Meta Offc Pro"/>
              </a:rPr>
              <a:t>2013</a:t>
            </a:r>
            <a:endParaRPr lang="en-US" sz="2400" b="1" dirty="0">
              <a:solidFill>
                <a:srgbClr val="000000"/>
              </a:solidFill>
              <a:latin typeface="Meta Offc Pro"/>
              <a:ea typeface="+mj-ea"/>
              <a:cs typeface="Meta Offc Pro"/>
            </a:endParaRPr>
          </a:p>
        </p:txBody>
      </p:sp>
      <p:sp>
        <p:nvSpPr>
          <p:cNvPr id="4103" name="Text Box 9"/>
          <p:cNvSpPr txBox="1">
            <a:spLocks noChangeArrowheads="1"/>
          </p:cNvSpPr>
          <p:nvPr/>
        </p:nvSpPr>
        <p:spPr bwMode="auto">
          <a:xfrm>
            <a:off x="76200" y="6324600"/>
            <a:ext cx="8305800" cy="490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nSpc>
                <a:spcPct val="85000"/>
              </a:lnSpc>
              <a:spcBef>
                <a:spcPct val="50000"/>
              </a:spcBef>
            </a:pPr>
            <a:r>
              <a:rPr lang="en-US" sz="1100" dirty="0">
                <a:latin typeface="+mj-lt"/>
                <a:cs typeface="Tahoma" pitchFamily="34" charset="0"/>
              </a:rPr>
              <a:t>* Estimates are statistically different between All Small Firms and All Large Firms (p&lt;.05). </a:t>
            </a:r>
          </a:p>
          <a:p>
            <a:pPr>
              <a:spcBef>
                <a:spcPct val="50000"/>
              </a:spcBef>
            </a:pPr>
            <a:r>
              <a:rPr lang="en-US" sz="1100" dirty="0" smtClean="0">
                <a:latin typeface="+mj-lt"/>
                <a:cs typeface="Tahoma" pitchFamily="34" charset="0"/>
              </a:rPr>
              <a:t>SOURCE: </a:t>
            </a:r>
            <a:r>
              <a:rPr lang="en-US" sz="1100" dirty="0">
                <a:latin typeface="+mj-lt"/>
                <a:cs typeface="Tahoma" pitchFamily="34" charset="0"/>
              </a:rPr>
              <a:t>Kaiser/HRET Survey of Employer-Sponsored Health Benefits, </a:t>
            </a:r>
            <a:r>
              <a:rPr lang="en-US" sz="1100" dirty="0" smtClean="0">
                <a:latin typeface="+mj-lt"/>
                <a:cs typeface="Tahoma" pitchFamily="34" charset="0"/>
              </a:rPr>
              <a:t>2013.</a:t>
            </a:r>
            <a:endParaRPr lang="en-US" sz="1100" dirty="0">
              <a:latin typeface="+mj-lt"/>
              <a:cs typeface="Tahoma" pitchFamily="34" charset="0"/>
            </a:endParaRPr>
          </a:p>
        </p:txBody>
      </p:sp>
      <p:sp>
        <p:nvSpPr>
          <p:cNvPr id="10" name="Line 7"/>
          <p:cNvSpPr>
            <a:spLocks noChangeShapeType="1"/>
          </p:cNvSpPr>
          <p:nvPr/>
        </p:nvSpPr>
        <p:spPr bwMode="auto">
          <a:xfrm flipV="1">
            <a:off x="4876800" y="1752600"/>
            <a:ext cx="0" cy="3505200"/>
          </a:xfrm>
          <a:prstGeom prst="line">
            <a:avLst/>
          </a:prstGeom>
          <a:noFill/>
          <a:ln w="9525">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Donut 10"/>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48836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2"/>
          <p:cNvGraphicFramePr>
            <a:graphicFrameLocks noChangeAspect="1"/>
          </p:cNvGraphicFramePr>
          <p:nvPr>
            <p:extLst>
              <p:ext uri="{D42A27DB-BD31-4B8C-83A1-F6EECF244321}">
                <p14:modId xmlns:p14="http://schemas.microsoft.com/office/powerpoint/2010/main" val="442835486"/>
              </p:ext>
            </p:extLst>
          </p:nvPr>
        </p:nvGraphicFramePr>
        <p:xfrm>
          <a:off x="152400" y="1028700"/>
          <a:ext cx="4292023" cy="3962400"/>
        </p:xfrm>
        <a:graphic>
          <a:graphicData uri="http://schemas.openxmlformats.org/drawingml/2006/chart">
            <c:chart xmlns:c="http://schemas.openxmlformats.org/drawingml/2006/chart" xmlns:r="http://schemas.openxmlformats.org/officeDocument/2006/relationships" r:id="rId3"/>
          </a:graphicData>
        </a:graphic>
      </p:graphicFrame>
      <p:sp>
        <p:nvSpPr>
          <p:cNvPr id="75779" name="Text Box 3"/>
          <p:cNvSpPr txBox="1">
            <a:spLocks noChangeArrowheads="1"/>
          </p:cNvSpPr>
          <p:nvPr/>
        </p:nvSpPr>
        <p:spPr bwMode="auto">
          <a:xfrm>
            <a:off x="0" y="0"/>
            <a:ext cx="8953500" cy="830997"/>
          </a:xfrm>
          <a:prstGeom prst="rect">
            <a:avLst/>
          </a:prstGeom>
          <a:noFill/>
          <a:ln w="9525" algn="ctr">
            <a:noFill/>
            <a:miter lim="800000"/>
            <a:headEnd/>
            <a:tailEnd/>
          </a:ln>
          <a:effectLst/>
        </p:spPr>
        <p:txBody>
          <a:bodyPr wrap="square">
            <a:spAutoFit/>
          </a:bodyPr>
          <a:lstStyle/>
          <a:p>
            <a:r>
              <a:rPr lang="en-US" sz="2400" b="1" dirty="0" smtClean="0"/>
              <a:t>Average Worker and Employer Premium Contributions For Covered Workers at Higher- and Lower-Wage Firms, 2013</a:t>
            </a:r>
            <a:endParaRPr lang="en-US" sz="2400" b="1" dirty="0"/>
          </a:p>
        </p:txBody>
      </p:sp>
      <p:sp>
        <p:nvSpPr>
          <p:cNvPr id="75780" name="Text Box 4"/>
          <p:cNvSpPr txBox="1">
            <a:spLocks noChangeArrowheads="1"/>
          </p:cNvSpPr>
          <p:nvPr/>
        </p:nvSpPr>
        <p:spPr bwMode="auto">
          <a:xfrm>
            <a:off x="0" y="5410200"/>
            <a:ext cx="9144000" cy="1379865"/>
          </a:xfrm>
          <a:prstGeom prst="rect">
            <a:avLst/>
          </a:prstGeom>
          <a:noFill/>
          <a:ln w="9525" algn="ctr">
            <a:noFill/>
            <a:miter lim="800000"/>
            <a:headEnd/>
            <a:tailEnd/>
          </a:ln>
          <a:effectLst/>
        </p:spPr>
        <p:txBody>
          <a:bodyPr wrap="square">
            <a:spAutoFit/>
          </a:bodyPr>
          <a:lstStyle/>
          <a:p>
            <a:pPr algn="l">
              <a:spcAft>
                <a:spcPts val="400"/>
              </a:spcAft>
            </a:pPr>
            <a:r>
              <a:rPr lang="en-US" sz="1100" dirty="0" smtClean="0"/>
              <a:t>*Estimate for many workers are lower-wage is statistically </a:t>
            </a:r>
            <a:r>
              <a:rPr lang="en-US" sz="1100" dirty="0"/>
              <a:t>different from </a:t>
            </a:r>
            <a:r>
              <a:rPr lang="en-US" sz="1100" dirty="0" smtClean="0"/>
              <a:t>estimate for many workers are higher-wage, within coverage type </a:t>
            </a:r>
            <a:r>
              <a:rPr lang="en-US" sz="1100" dirty="0"/>
              <a:t>(p&lt;.05</a:t>
            </a:r>
            <a:r>
              <a:rPr lang="en-US" sz="1100" dirty="0" smtClean="0"/>
              <a:t>).</a:t>
            </a:r>
          </a:p>
          <a:p>
            <a:pPr>
              <a:spcAft>
                <a:spcPts val="400"/>
              </a:spcAft>
            </a:pPr>
            <a:r>
              <a:rPr lang="en-US" sz="1100" dirty="0" smtClean="0"/>
              <a:t>NOTE:  Firms with many lower-wage workers are ones where 35% or more of employees earn $23,000 or less.  Firms with many higher-wage workers are ones where 35% or more of employees earn $56,000 or more</a:t>
            </a:r>
            <a:r>
              <a:rPr lang="en-US" sz="1100" dirty="0"/>
              <a:t>. </a:t>
            </a:r>
            <a:r>
              <a:rPr lang="en-US" sz="1100" dirty="0" smtClean="0"/>
              <a:t>Wage cutoffs are the inflation adjusted- 25</a:t>
            </a:r>
            <a:r>
              <a:rPr lang="en-US" sz="1100" baseline="30000" dirty="0" smtClean="0"/>
              <a:t>th</a:t>
            </a:r>
            <a:r>
              <a:rPr lang="en-US" sz="1100" dirty="0" smtClean="0"/>
              <a:t> and 75</a:t>
            </a:r>
            <a:r>
              <a:rPr lang="en-US" sz="1100" baseline="30000" dirty="0" smtClean="0"/>
              <a:t>th</a:t>
            </a:r>
            <a:r>
              <a:rPr lang="en-US" sz="1100" dirty="0" smtClean="0"/>
              <a:t> percentile of national wages according to </a:t>
            </a:r>
            <a:r>
              <a:rPr lang="en-US" sz="1100" dirty="0"/>
              <a:t>Bureau of Labor Statistics using data from the Occupational Employment Statistics (OES) (2011)</a:t>
            </a:r>
            <a:r>
              <a:rPr lang="en-US" sz="1100" dirty="0" smtClean="0"/>
              <a:t>.  1% of covered workers are in firms which are both high income and low income, excluding these firms does not change the estimates or significance testing.</a:t>
            </a:r>
          </a:p>
          <a:p>
            <a:pPr algn="l">
              <a:spcAft>
                <a:spcPts val="400"/>
              </a:spcAft>
            </a:pPr>
            <a:r>
              <a:rPr lang="en-US" sz="1100" dirty="0" smtClean="0"/>
              <a:t>SOURCE:  </a:t>
            </a:r>
            <a:r>
              <a:rPr lang="en-US" sz="1100" dirty="0"/>
              <a:t>Kaiser/HRET Survey of Employer-Sponsored Health Benefits, </a:t>
            </a:r>
            <a:r>
              <a:rPr lang="en-US" sz="1100" dirty="0" smtClean="0"/>
              <a:t>2013. National </a:t>
            </a:r>
            <a:r>
              <a:rPr lang="en-US" sz="1100" dirty="0"/>
              <a:t>Compensation Survey: </a:t>
            </a:r>
            <a:r>
              <a:rPr lang="en-US" sz="1100" dirty="0" smtClean="0"/>
              <a:t>Occupational </a:t>
            </a:r>
            <a:r>
              <a:rPr lang="en-US" sz="1100" dirty="0"/>
              <a:t>Earnings in </a:t>
            </a:r>
            <a:r>
              <a:rPr lang="en-US" sz="1100" dirty="0" smtClean="0"/>
              <a:t>the</a:t>
            </a:r>
            <a:br>
              <a:rPr lang="en-US" sz="1100" dirty="0" smtClean="0"/>
            </a:br>
            <a:r>
              <a:rPr lang="en-US" sz="1100" dirty="0" smtClean="0"/>
              <a:t>United </a:t>
            </a:r>
            <a:r>
              <a:rPr lang="en-US" sz="1100" dirty="0"/>
              <a:t>States, </a:t>
            </a:r>
            <a:r>
              <a:rPr lang="en-US" sz="1100" dirty="0" smtClean="0"/>
              <a:t>2010. http</a:t>
            </a:r>
            <a:r>
              <a:rPr lang="en-US" sz="1100" dirty="0"/>
              <a:t>://</a:t>
            </a:r>
            <a:r>
              <a:rPr lang="en-US" sz="1100" dirty="0" smtClean="0"/>
              <a:t>www.bls.gov/ncs/ocs/sp/nctb1489.pdf.</a:t>
            </a:r>
            <a:endParaRPr lang="en-US" sz="1100" dirty="0"/>
          </a:p>
        </p:txBody>
      </p:sp>
      <p:graphicFrame>
        <p:nvGraphicFramePr>
          <p:cNvPr id="8" name="Object 2"/>
          <p:cNvGraphicFramePr>
            <a:graphicFrameLocks noChangeAspect="1"/>
          </p:cNvGraphicFramePr>
          <p:nvPr>
            <p:extLst>
              <p:ext uri="{D42A27DB-BD31-4B8C-83A1-F6EECF244321}">
                <p14:modId xmlns:p14="http://schemas.microsoft.com/office/powerpoint/2010/main" val="937899125"/>
              </p:ext>
            </p:extLst>
          </p:nvPr>
        </p:nvGraphicFramePr>
        <p:xfrm>
          <a:off x="4671148" y="1050622"/>
          <a:ext cx="4337050" cy="3962400"/>
        </p:xfrm>
        <a:graphic>
          <a:graphicData uri="http://schemas.openxmlformats.org/drawingml/2006/chart">
            <c:chart xmlns:c="http://schemas.openxmlformats.org/drawingml/2006/chart" xmlns:r="http://schemas.openxmlformats.org/officeDocument/2006/relationships" r:id="rId4"/>
          </a:graphicData>
        </a:graphic>
      </p:graphicFrame>
      <p:cxnSp>
        <p:nvCxnSpPr>
          <p:cNvPr id="5" name="Straight Connector 4"/>
          <p:cNvCxnSpPr/>
          <p:nvPr/>
        </p:nvCxnSpPr>
        <p:spPr bwMode="auto">
          <a:xfrm>
            <a:off x="6629400" y="3352800"/>
            <a:ext cx="990600" cy="76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 name="Straight Connector 10"/>
          <p:cNvCxnSpPr/>
          <p:nvPr/>
        </p:nvCxnSpPr>
        <p:spPr bwMode="auto">
          <a:xfrm flipV="1">
            <a:off x="2124547" y="1479864"/>
            <a:ext cx="9906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flipV="1">
            <a:off x="6629400" y="1676400"/>
            <a:ext cx="9906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0" name="Group 19"/>
          <p:cNvGrpSpPr/>
          <p:nvPr/>
        </p:nvGrpSpPr>
        <p:grpSpPr>
          <a:xfrm>
            <a:off x="2286000" y="4927683"/>
            <a:ext cx="5089814" cy="277000"/>
            <a:chOff x="255443" y="5020388"/>
            <a:chExt cx="4785014" cy="277000"/>
          </a:xfrm>
        </p:grpSpPr>
        <p:grpSp>
          <p:nvGrpSpPr>
            <p:cNvPr id="17" name="Group 16"/>
            <p:cNvGrpSpPr/>
            <p:nvPr/>
          </p:nvGrpSpPr>
          <p:grpSpPr>
            <a:xfrm>
              <a:off x="2781300" y="5020388"/>
              <a:ext cx="2259157" cy="276999"/>
              <a:chOff x="255443" y="4805295"/>
              <a:chExt cx="2259157" cy="276999"/>
            </a:xfrm>
          </p:grpSpPr>
          <p:sp>
            <p:nvSpPr>
              <p:cNvPr id="14" name="Rectangle 13"/>
              <p:cNvSpPr/>
              <p:nvPr/>
            </p:nvSpPr>
            <p:spPr bwMode="auto">
              <a:xfrm>
                <a:off x="255443" y="4876800"/>
                <a:ext cx="95250" cy="1143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endParaRPr>
              </a:p>
            </p:txBody>
          </p:sp>
          <p:sp>
            <p:nvSpPr>
              <p:cNvPr id="16" name="Rectangle 15"/>
              <p:cNvSpPr/>
              <p:nvPr/>
            </p:nvSpPr>
            <p:spPr>
              <a:xfrm>
                <a:off x="350693" y="4805295"/>
                <a:ext cx="2163907" cy="276999"/>
              </a:xfrm>
              <a:prstGeom prst="rect">
                <a:avLst/>
              </a:prstGeom>
            </p:spPr>
            <p:txBody>
              <a:bodyPr wrap="square">
                <a:spAutoFit/>
              </a:bodyPr>
              <a:lstStyle/>
              <a:p>
                <a:r>
                  <a:rPr lang="en-US" sz="1200" b="1" dirty="0"/>
                  <a:t>Worker Premium Contribution</a:t>
                </a:r>
              </a:p>
            </p:txBody>
          </p:sp>
        </p:grpSp>
        <p:grpSp>
          <p:nvGrpSpPr>
            <p:cNvPr id="18" name="Group 17"/>
            <p:cNvGrpSpPr/>
            <p:nvPr/>
          </p:nvGrpSpPr>
          <p:grpSpPr>
            <a:xfrm>
              <a:off x="255443" y="5020389"/>
              <a:ext cx="2487757" cy="276999"/>
              <a:chOff x="255443" y="5020389"/>
              <a:chExt cx="2487757" cy="276999"/>
            </a:xfrm>
          </p:grpSpPr>
          <p:sp>
            <p:nvSpPr>
              <p:cNvPr id="19" name="Rectangle 18"/>
              <p:cNvSpPr/>
              <p:nvPr/>
            </p:nvSpPr>
            <p:spPr bwMode="auto">
              <a:xfrm>
                <a:off x="255443" y="5086350"/>
                <a:ext cx="95250" cy="114300"/>
              </a:xfrm>
              <a:prstGeom prst="rect">
                <a:avLst/>
              </a:prstGeom>
              <a:solidFill>
                <a:schemeClr val="accent5"/>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endParaRPr>
              </a:p>
            </p:txBody>
          </p:sp>
          <p:sp>
            <p:nvSpPr>
              <p:cNvPr id="21" name="Rectangle 20"/>
              <p:cNvSpPr/>
              <p:nvPr/>
            </p:nvSpPr>
            <p:spPr>
              <a:xfrm>
                <a:off x="350693" y="5020389"/>
                <a:ext cx="2392507" cy="276999"/>
              </a:xfrm>
              <a:prstGeom prst="rect">
                <a:avLst/>
              </a:prstGeom>
            </p:spPr>
            <p:txBody>
              <a:bodyPr wrap="square">
                <a:spAutoFit/>
              </a:bodyPr>
              <a:lstStyle/>
              <a:p>
                <a:r>
                  <a:rPr lang="en-US" sz="1200" b="1" dirty="0" smtClean="0"/>
                  <a:t>Employer </a:t>
                </a:r>
                <a:r>
                  <a:rPr lang="en-US" sz="1200" b="1" dirty="0"/>
                  <a:t>Premium Contribution</a:t>
                </a:r>
              </a:p>
            </p:txBody>
          </p:sp>
        </p:grpSp>
      </p:grpSp>
      <p:cxnSp>
        <p:nvCxnSpPr>
          <p:cNvPr id="29" name="Straight Connector 28"/>
          <p:cNvCxnSpPr/>
          <p:nvPr/>
        </p:nvCxnSpPr>
        <p:spPr bwMode="auto">
          <a:xfrm flipH="1">
            <a:off x="723900" y="3771900"/>
            <a:ext cx="3657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2" name="&quot;No&quot; Symbol 21"/>
          <p:cNvSpPr/>
          <p:nvPr/>
        </p:nvSpPr>
        <p:spPr>
          <a:xfrm>
            <a:off x="-914400" y="1295400"/>
            <a:ext cx="685800" cy="6858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5" name="Straight Connector 24"/>
          <p:cNvCxnSpPr/>
          <p:nvPr/>
        </p:nvCxnSpPr>
        <p:spPr bwMode="auto">
          <a:xfrm flipH="1">
            <a:off x="5276850" y="3749040"/>
            <a:ext cx="36385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4" name="Donut 23"/>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195675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2"/>
          <p:cNvGraphicFramePr>
            <a:graphicFrameLocks noGrp="1" noChangeAspect="1"/>
          </p:cNvGraphicFramePr>
          <p:nvPr>
            <p:ph type="chart" idx="1"/>
            <p:extLst>
              <p:ext uri="{D42A27DB-BD31-4B8C-83A1-F6EECF244321}">
                <p14:modId xmlns:p14="http://schemas.microsoft.com/office/powerpoint/2010/main" val="1096236630"/>
              </p:ext>
            </p:extLst>
          </p:nvPr>
        </p:nvGraphicFramePr>
        <p:xfrm>
          <a:off x="192087" y="746383"/>
          <a:ext cx="8723313" cy="4435217"/>
        </p:xfrm>
        <a:graphic>
          <a:graphicData uri="http://schemas.openxmlformats.org/drawingml/2006/chart">
            <c:chart xmlns:c="http://schemas.openxmlformats.org/drawingml/2006/chart" xmlns:r="http://schemas.openxmlformats.org/officeDocument/2006/relationships" r:id="rId3"/>
          </a:graphicData>
        </a:graphic>
      </p:graphicFrame>
      <p:sp>
        <p:nvSpPr>
          <p:cNvPr id="8195" name="Rectangle 3"/>
          <p:cNvSpPr>
            <a:spLocks noGrp="1" noChangeArrowheads="1"/>
          </p:cNvSpPr>
          <p:nvPr>
            <p:ph type="title"/>
          </p:nvPr>
        </p:nvSpPr>
        <p:spPr>
          <a:xfrm>
            <a:off x="0" y="76200"/>
            <a:ext cx="8763000" cy="762000"/>
          </a:xfrm>
        </p:spPr>
        <p:txBody>
          <a:bodyPr/>
          <a:lstStyle/>
          <a:p>
            <a:pPr eaLnBrk="1" hangingPunct="1"/>
            <a:r>
              <a:rPr lang="en-US" sz="2400" b="1" dirty="0" smtClean="0">
                <a:latin typeface="+mj-lt"/>
                <a:cs typeface="Tahoma" pitchFamily="34" charset="0"/>
              </a:rPr>
              <a:t>Percentage of All Firms Offering Health Benefits, 1999-2013</a:t>
            </a:r>
          </a:p>
        </p:txBody>
      </p:sp>
      <p:sp>
        <p:nvSpPr>
          <p:cNvPr id="33796" name="Text Box 4"/>
          <p:cNvSpPr txBox="1">
            <a:spLocks noChangeArrowheads="1"/>
          </p:cNvSpPr>
          <p:nvPr/>
        </p:nvSpPr>
        <p:spPr bwMode="auto">
          <a:xfrm>
            <a:off x="0" y="5478135"/>
            <a:ext cx="8458200" cy="1379865"/>
          </a:xfrm>
          <a:prstGeom prst="rect">
            <a:avLst/>
          </a:prstGeom>
          <a:noFill/>
          <a:ln w="9525" cap="sq">
            <a:noFill/>
            <a:miter lim="800000"/>
            <a:headEnd type="none" w="sm" len="sm"/>
            <a:tailEnd type="none" w="sm" len="sm"/>
          </a:ln>
          <a:effectLst/>
        </p:spPr>
        <p:txBody>
          <a:bodyPr wrap="square">
            <a:spAutoFit/>
          </a:bodyPr>
          <a:lstStyle/>
          <a:p>
            <a:pPr eaLnBrk="0" hangingPunct="0">
              <a:spcAft>
                <a:spcPts val="400"/>
              </a:spcAft>
              <a:defRPr/>
            </a:pPr>
            <a:r>
              <a:rPr lang="en-US" sz="1100" dirty="0">
                <a:ea typeface="Tahoma" pitchFamily="34" charset="0"/>
                <a:cs typeface="Tahoma" pitchFamily="34" charset="0"/>
              </a:rPr>
              <a:t>*Estimate is statistically different from estimate for the previous year shown (p&lt;.05). </a:t>
            </a:r>
            <a:endParaRPr lang="en-US" sz="1100" dirty="0">
              <a:cs typeface="Arial" charset="0"/>
            </a:endParaRPr>
          </a:p>
          <a:p>
            <a:pPr>
              <a:spcAft>
                <a:spcPts val="400"/>
              </a:spcAft>
              <a:defRPr/>
            </a:pPr>
            <a:r>
              <a:rPr lang="en-US" sz="1100" dirty="0" smtClean="0">
                <a:cs typeface="Arial" charset="0"/>
              </a:rPr>
              <a:t>NOTE: </a:t>
            </a:r>
            <a:r>
              <a:rPr lang="en-US" sz="1100" dirty="0">
                <a:cs typeface="Arial" charset="0"/>
              </a:rPr>
              <a:t>Estimates presented in this exhibit are based on the sample of both firms that completed the entire survey and those that answered just one question about whether they offer health benefits. The percentage of firms offering health benefits is largely driven by small firms. The large increase in 2010 was primarily driven by a 12 percentage point increase in offering among firms with 3 to 9 workers. In 2011, 48% of firms with 3 to 9 employees offer health benefits, a level more consistent with levels from recent years other than 2010. The overall 2011 offer rate is consistent with the long term trend, indicating that the high 2010 offer rate may be an aberration.</a:t>
            </a:r>
          </a:p>
          <a:p>
            <a:pPr eaLnBrk="0" hangingPunct="0">
              <a:spcAft>
                <a:spcPts val="400"/>
              </a:spcAft>
              <a:defRPr/>
            </a:pPr>
            <a:r>
              <a:rPr lang="en-US" sz="1100" dirty="0" smtClean="0">
                <a:ea typeface="Tahoma" pitchFamily="34" charset="0"/>
                <a:cs typeface="Tahoma" pitchFamily="34" charset="0"/>
              </a:rPr>
              <a:t>SOURCE:  </a:t>
            </a:r>
            <a:r>
              <a:rPr lang="en-US" sz="1100" dirty="0">
                <a:ea typeface="Tahoma" pitchFamily="34" charset="0"/>
                <a:cs typeface="Tahoma" pitchFamily="34" charset="0"/>
              </a:rPr>
              <a:t>Kaiser/HRET Survey of Employer-Sponsored Health Benefits, </a:t>
            </a:r>
            <a:r>
              <a:rPr lang="en-US" sz="1100" dirty="0" smtClean="0">
                <a:ea typeface="Tahoma" pitchFamily="34" charset="0"/>
                <a:cs typeface="Tahoma" pitchFamily="34" charset="0"/>
              </a:rPr>
              <a:t>1999-2013.</a:t>
            </a:r>
            <a:endParaRPr lang="en-US" sz="1100" dirty="0">
              <a:ea typeface="Tahoma" pitchFamily="34" charset="0"/>
              <a:cs typeface="Tahoma" pitchFamily="34" charset="0"/>
            </a:endParaRPr>
          </a:p>
        </p:txBody>
      </p:sp>
      <p:sp>
        <p:nvSpPr>
          <p:cNvPr id="7" name="&quot;No&quot; Symbol 6"/>
          <p:cNvSpPr/>
          <p:nvPr/>
        </p:nvSpPr>
        <p:spPr>
          <a:xfrm>
            <a:off x="-914400" y="3657600"/>
            <a:ext cx="685800" cy="6858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Donut 9"/>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923554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2506581003"/>
              </p:ext>
            </p:extLst>
          </p:nvPr>
        </p:nvGraphicFramePr>
        <p:xfrm>
          <a:off x="76200" y="1524000"/>
          <a:ext cx="8959850"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6"/>
          <p:cNvSpPr>
            <a:spLocks noGrp="1"/>
          </p:cNvSpPr>
          <p:nvPr>
            <p:ph type="body" sz="quarter" idx="11"/>
          </p:nvPr>
        </p:nvSpPr>
        <p:spPr>
          <a:xfrm>
            <a:off x="91440" y="6400800"/>
            <a:ext cx="8321040" cy="365760"/>
          </a:xfrm>
        </p:spPr>
        <p:txBody>
          <a:bodyPr/>
          <a:lstStyle/>
          <a:p>
            <a:r>
              <a:rPr lang="en-US" dirty="0"/>
              <a:t>SOURCE:  Kaiser/HRET Survey of Employer-Sponsored Health Benefits, </a:t>
            </a:r>
            <a:r>
              <a:rPr lang="en-US" dirty="0" smtClean="0"/>
              <a:t>2013.</a:t>
            </a:r>
            <a:endParaRPr lang="en-US" dirty="0"/>
          </a:p>
        </p:txBody>
      </p:sp>
      <p:sp>
        <p:nvSpPr>
          <p:cNvPr id="5" name="Title 4"/>
          <p:cNvSpPr>
            <a:spLocks noGrp="1"/>
          </p:cNvSpPr>
          <p:nvPr>
            <p:ph type="title"/>
          </p:nvPr>
        </p:nvSpPr>
        <p:spPr/>
        <p:txBody>
          <a:bodyPr/>
          <a:lstStyle/>
          <a:p>
            <a:r>
              <a:rPr lang="en-US" dirty="0" smtClean="0"/>
              <a:t>Among Firms with 50 or More Workers, </a:t>
            </a:r>
            <a:br>
              <a:rPr lang="en-US" dirty="0" smtClean="0"/>
            </a:br>
            <a:r>
              <a:rPr lang="en-US" dirty="0" smtClean="0"/>
              <a:t>Percent of Firms Offering Health Benefits, 2013</a:t>
            </a:r>
            <a:endParaRPr lang="en-US" dirty="0"/>
          </a:p>
        </p:txBody>
      </p:sp>
      <p:sp>
        <p:nvSpPr>
          <p:cNvPr id="3" name="TextBox 2"/>
          <p:cNvSpPr txBox="1"/>
          <p:nvPr/>
        </p:nvSpPr>
        <p:spPr>
          <a:xfrm>
            <a:off x="4267200" y="4419600"/>
            <a:ext cx="2362200" cy="523220"/>
          </a:xfrm>
          <a:prstGeom prst="rect">
            <a:avLst/>
          </a:prstGeom>
          <a:noFill/>
        </p:spPr>
        <p:txBody>
          <a:bodyPr wrap="square" rtlCol="0">
            <a:spAutoFit/>
          </a:bodyPr>
          <a:lstStyle/>
          <a:p>
            <a:pPr algn="ctr"/>
            <a:r>
              <a:rPr lang="en-US" sz="1400" dirty="0" smtClean="0">
                <a:solidFill>
                  <a:schemeClr val="bg1"/>
                </a:solidFill>
                <a:latin typeface="Calibri" pitchFamily="34" charset="0"/>
                <a:cs typeface="Meta Offc Pro"/>
              </a:rPr>
              <a:t>Percent of Firms Offering Health Benefits</a:t>
            </a:r>
          </a:p>
        </p:txBody>
      </p:sp>
      <p:sp>
        <p:nvSpPr>
          <p:cNvPr id="4" name="TextBox 3"/>
          <p:cNvSpPr txBox="1"/>
          <p:nvPr/>
        </p:nvSpPr>
        <p:spPr>
          <a:xfrm>
            <a:off x="2133600" y="1295400"/>
            <a:ext cx="2514600" cy="523220"/>
          </a:xfrm>
          <a:prstGeom prst="rect">
            <a:avLst/>
          </a:prstGeom>
          <a:noFill/>
        </p:spPr>
        <p:txBody>
          <a:bodyPr wrap="square" rtlCol="0">
            <a:spAutoFit/>
          </a:bodyPr>
          <a:lstStyle/>
          <a:p>
            <a:pPr algn="ctr"/>
            <a:r>
              <a:rPr lang="en-US" sz="1400" dirty="0" smtClean="0">
                <a:latin typeface="Calibri" pitchFamily="34" charset="0"/>
                <a:cs typeface="Meta Offc Pro"/>
              </a:rPr>
              <a:t>Percent of Firms that Do Not Offer Health Benefits</a:t>
            </a:r>
          </a:p>
        </p:txBody>
      </p:sp>
      <p:sp>
        <p:nvSpPr>
          <p:cNvPr id="8" name="Donut 7"/>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067282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Content Placeholder 22"/>
          <p:cNvGraphicFramePr>
            <a:graphicFrameLocks noGrp="1"/>
          </p:cNvGraphicFramePr>
          <p:nvPr>
            <p:ph idx="1"/>
            <p:extLst>
              <p:ext uri="{D42A27DB-BD31-4B8C-83A1-F6EECF244321}">
                <p14:modId xmlns:p14="http://schemas.microsoft.com/office/powerpoint/2010/main" val="4227133717"/>
              </p:ext>
            </p:extLst>
          </p:nvPr>
        </p:nvGraphicFramePr>
        <p:xfrm>
          <a:off x="2759075" y="1219200"/>
          <a:ext cx="6461125"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a:xfrm>
            <a:off x="0" y="6315075"/>
            <a:ext cx="8458200" cy="533400"/>
          </a:xfrm>
        </p:spPr>
        <p:txBody>
          <a:bodyPr/>
          <a:lstStyle/>
          <a:p>
            <a:pPr>
              <a:spcAft>
                <a:spcPts val="400"/>
              </a:spcAft>
            </a:pPr>
            <a:r>
              <a:rPr lang="en-US" sz="1100" dirty="0" smtClean="0">
                <a:latin typeface="Calibri" pitchFamily="34" charset="0"/>
              </a:rPr>
              <a:t>* Estimates are statistically different from each other within category (p&lt;.05).  </a:t>
            </a:r>
          </a:p>
          <a:p>
            <a:pPr>
              <a:spcAft>
                <a:spcPts val="400"/>
              </a:spcAft>
            </a:pPr>
            <a:r>
              <a:rPr lang="en-US" sz="1100" dirty="0" smtClean="0">
                <a:latin typeface="Calibri" pitchFamily="34" charset="0"/>
              </a:rPr>
              <a:t>SOURCE: Kaiser/HRET Survey of Employer-Sponsored Health Benefits, 2013.</a:t>
            </a:r>
            <a:endParaRPr lang="en-US" sz="1100" dirty="0">
              <a:latin typeface="Calibri" pitchFamily="34" charset="0"/>
            </a:endParaRPr>
          </a:p>
        </p:txBody>
      </p:sp>
      <p:sp>
        <p:nvSpPr>
          <p:cNvPr id="4" name="Title 3"/>
          <p:cNvSpPr>
            <a:spLocks noGrp="1"/>
          </p:cNvSpPr>
          <p:nvPr>
            <p:ph type="title"/>
          </p:nvPr>
        </p:nvSpPr>
        <p:spPr>
          <a:xfrm>
            <a:off x="0" y="0"/>
            <a:ext cx="8961120" cy="914400"/>
          </a:xfrm>
        </p:spPr>
        <p:txBody>
          <a:bodyPr/>
          <a:lstStyle/>
          <a:p>
            <a:r>
              <a:rPr lang="en-US" sz="2400" dirty="0" smtClean="0">
                <a:latin typeface="Calibri" pitchFamily="34" charset="0"/>
              </a:rPr>
              <a:t>Percentage of Firms Offering Health Benefits, by Firm Characteristics, 2013</a:t>
            </a:r>
            <a:endParaRPr lang="en-US" sz="2400" dirty="0">
              <a:latin typeface="Calibri" pitchFamily="34" charset="0"/>
            </a:endParaRPr>
          </a:p>
        </p:txBody>
      </p:sp>
      <p:graphicFrame>
        <p:nvGraphicFramePr>
          <p:cNvPr id="25" name="Table 24"/>
          <p:cNvGraphicFramePr>
            <a:graphicFrameLocks noGrp="1"/>
          </p:cNvGraphicFramePr>
          <p:nvPr>
            <p:extLst>
              <p:ext uri="{D42A27DB-BD31-4B8C-83A1-F6EECF244321}">
                <p14:modId xmlns:p14="http://schemas.microsoft.com/office/powerpoint/2010/main" val="835154555"/>
              </p:ext>
            </p:extLst>
          </p:nvPr>
        </p:nvGraphicFramePr>
        <p:xfrm>
          <a:off x="76200" y="1447800"/>
          <a:ext cx="4114800" cy="4663628"/>
        </p:xfrm>
        <a:graphic>
          <a:graphicData uri="http://schemas.openxmlformats.org/drawingml/2006/table">
            <a:tbl>
              <a:tblPr firstRow="1" bandRow="1">
                <a:tableStyleId>{5C22544A-7EE6-4342-B048-85BDC9FD1C3A}</a:tableStyleId>
              </a:tblPr>
              <a:tblGrid>
                <a:gridCol w="1337310"/>
                <a:gridCol w="2777490"/>
              </a:tblGrid>
              <a:tr h="3810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Low</a:t>
                      </a:r>
                      <a:r>
                        <a:rPr lang="en-US" sz="1200" b="1" baseline="0" dirty="0" smtClean="0">
                          <a:solidFill>
                            <a:schemeClr val="tx1"/>
                          </a:solidFill>
                          <a:latin typeface="Calibri" pitchFamily="34" charset="0"/>
                        </a:rPr>
                        <a:t> Wage Level</a:t>
                      </a:r>
                      <a:endParaRPr lang="en-US" sz="1200" b="1" dirty="0" smtClean="0">
                        <a:solidFill>
                          <a:schemeClr val="tx1"/>
                        </a:solidFill>
                        <a:latin typeface="Calibri"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r>
                        <a:rPr lang="en-US" sz="1000" b="0" dirty="0" smtClean="0">
                          <a:solidFill>
                            <a:schemeClr val="tx1"/>
                          </a:solidFill>
                          <a:latin typeface="Calibri" pitchFamily="34" charset="0"/>
                        </a:rPr>
                        <a:t>Less Than 35% Earn $23,000 a Year or Less *</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74357">
                <a:tc vMerge="1">
                  <a:txBody>
                    <a:bodyPr/>
                    <a:lstStyle/>
                    <a:p>
                      <a:pPr algn="r"/>
                      <a:endParaRPr lang="en-US" dirty="0"/>
                    </a:p>
                  </a:txBody>
                  <a:tcPr/>
                </a:tc>
                <a:tc>
                  <a:txBody>
                    <a:bodyPr/>
                    <a:lstStyle/>
                    <a:p>
                      <a:pPr algn="r">
                        <a:lnSpc>
                          <a:spcPct val="85000"/>
                        </a:lnSpc>
                      </a:pPr>
                      <a:r>
                        <a:rPr lang="en-US" sz="1000" b="0" dirty="0" smtClean="0">
                          <a:solidFill>
                            <a:schemeClr val="tx1"/>
                          </a:solidFill>
                          <a:latin typeface="Calibri" pitchFamily="34" charset="0"/>
                        </a:rPr>
                        <a:t>35% or More Earn $23,000 a Year or Less *</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1443">
                <a:tc>
                  <a:txBody>
                    <a:bodyPr/>
                    <a:lstStyle/>
                    <a:p>
                      <a:pPr algn="ctr"/>
                      <a:endParaRPr lang="en-US" sz="8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00" b="1" dirty="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10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High Wage Level</a:t>
                      </a: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r>
                        <a:rPr lang="en-US" sz="1000" b="0" dirty="0" smtClean="0">
                          <a:solidFill>
                            <a:schemeClr val="tx1"/>
                          </a:solidFill>
                          <a:latin typeface="Calibri" pitchFamily="34" charset="0"/>
                        </a:rPr>
                        <a:t>Less Than 35% Earn $56,000 a Year or More *</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74357">
                <a:tc vMerge="1">
                  <a:txBody>
                    <a:bodyPr/>
                    <a:lstStyle/>
                    <a:p>
                      <a:pPr algn="r"/>
                      <a:endParaRPr lang="en-US" dirty="0"/>
                    </a:p>
                  </a:txBody>
                  <a:tcPr/>
                </a:tc>
                <a:tc>
                  <a:txBody>
                    <a:bodyPr/>
                    <a:lstStyle/>
                    <a:p>
                      <a:pPr algn="r">
                        <a:lnSpc>
                          <a:spcPct val="85000"/>
                        </a:lnSpc>
                      </a:pPr>
                      <a:r>
                        <a:rPr lang="en-US" sz="1000" b="0" dirty="0" smtClean="0">
                          <a:solidFill>
                            <a:schemeClr val="tx1"/>
                          </a:solidFill>
                          <a:latin typeface="Calibri" pitchFamily="34" charset="0"/>
                        </a:rPr>
                        <a:t>35% or More Earn $56,000 a Year or More *</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92443">
                <a:tc>
                  <a:txBody>
                    <a:bodyPr/>
                    <a:lstStyle/>
                    <a:p>
                      <a:pPr algn="ctr"/>
                      <a:endParaRPr lang="en-US" sz="8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00" b="0" dirty="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53838">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Younger Workers</a:t>
                      </a: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r>
                        <a:rPr lang="en-US" sz="1000" b="0" dirty="0" smtClean="0">
                          <a:solidFill>
                            <a:schemeClr val="tx1"/>
                          </a:solidFill>
                          <a:latin typeface="Calibri" pitchFamily="34" charset="0"/>
                        </a:rPr>
                        <a:t>Less Than 35% of Workers Are Age 26 or Younger *</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53838">
                <a:tc vMerge="1">
                  <a:txBody>
                    <a:bodyPr/>
                    <a:lstStyle/>
                    <a:p>
                      <a:pPr algn="r"/>
                      <a:endParaRPr lang="en-US" dirty="0"/>
                    </a:p>
                  </a:txBody>
                  <a:tcPr/>
                </a:tc>
                <a:tc>
                  <a:txBody>
                    <a:bodyPr/>
                    <a:lstStyle/>
                    <a:p>
                      <a:pPr algn="r">
                        <a:lnSpc>
                          <a:spcPct val="85000"/>
                        </a:lnSpc>
                      </a:pPr>
                      <a:r>
                        <a:rPr lang="en-US" sz="1000" b="0" dirty="0" smtClean="0">
                          <a:solidFill>
                            <a:schemeClr val="tx1"/>
                          </a:solidFill>
                          <a:latin typeface="Calibri" pitchFamily="34" charset="0"/>
                        </a:rPr>
                        <a:t>35% or More Workers Are Age 26 or Younger *</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59124">
                <a:tc>
                  <a:txBody>
                    <a:bodyPr/>
                    <a:lstStyle/>
                    <a:p>
                      <a:pPr algn="ctr"/>
                      <a:endParaRPr lang="en-US" sz="1200" b="1" dirty="0">
                        <a:solidFill>
                          <a:schemeClr val="tx1"/>
                        </a:solidFill>
                        <a:latin typeface="Calibri" pitchFamily="34" charset="0"/>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85000"/>
                        </a:lnSpc>
                      </a:pPr>
                      <a:endParaRPr lang="en-US" sz="1000" b="0" dirty="0" smtClean="0">
                        <a:solidFill>
                          <a:schemeClr val="tx1"/>
                        </a:solidFill>
                        <a:latin typeface="Calibri"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10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Calibri" pitchFamily="34" charset="0"/>
                        </a:rPr>
                        <a:t>Older Workers</a:t>
                      </a:r>
                    </a:p>
                  </a:txBody>
                  <a:tcPr marL="60195" marR="60195" marT="30097" marB="30097"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85000"/>
                        </a:lnSpc>
                        <a:spcBef>
                          <a:spcPts val="0"/>
                        </a:spcBef>
                        <a:spcAft>
                          <a:spcPts val="0"/>
                        </a:spcAft>
                        <a:buClrTx/>
                        <a:buSzTx/>
                        <a:buFontTx/>
                        <a:buNone/>
                        <a:tabLst/>
                        <a:defRPr/>
                      </a:pPr>
                      <a:r>
                        <a:rPr lang="en-US" sz="1000" b="0" dirty="0" smtClean="0">
                          <a:solidFill>
                            <a:schemeClr val="tx1"/>
                          </a:solidFill>
                          <a:latin typeface="Calibri" pitchFamily="34" charset="0"/>
                        </a:rPr>
                        <a:t>Less Than 35% of Workers Are Age 50 or Older</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53838">
                <a:tc vMerge="1">
                  <a:txBody>
                    <a:bodyPr/>
                    <a:lstStyle/>
                    <a:p>
                      <a:pPr algn="r"/>
                      <a:endParaRPr lang="en-US" dirty="0"/>
                    </a:p>
                  </a:txBody>
                  <a:tcPr/>
                </a:tc>
                <a:tc>
                  <a:txBody>
                    <a:bodyPr/>
                    <a:lstStyle/>
                    <a:p>
                      <a:pPr marL="0" marR="0" indent="0" algn="r" defTabSz="914400" rtl="0" eaLnBrk="1" fontAlgn="auto" latinLnBrk="0" hangingPunct="1">
                        <a:lnSpc>
                          <a:spcPct val="85000"/>
                        </a:lnSpc>
                        <a:spcBef>
                          <a:spcPts val="0"/>
                        </a:spcBef>
                        <a:spcAft>
                          <a:spcPts val="0"/>
                        </a:spcAft>
                        <a:buClrTx/>
                        <a:buSzTx/>
                        <a:buFontTx/>
                        <a:buNone/>
                        <a:tabLst/>
                        <a:defRPr/>
                      </a:pPr>
                      <a:r>
                        <a:rPr lang="en-US" sz="1000" b="0" dirty="0" smtClean="0">
                          <a:solidFill>
                            <a:schemeClr val="tx1"/>
                          </a:solidFill>
                          <a:latin typeface="Calibri" pitchFamily="34" charset="0"/>
                        </a:rPr>
                        <a:t>35% or More Workers Are Age 50 or Older</a:t>
                      </a: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47390">
                <a:tc>
                  <a:txBody>
                    <a:bodyPr/>
                    <a:lstStyle/>
                    <a:p>
                      <a:pPr marL="0" marR="0" indent="0" algn="r" defTabSz="914400" rtl="0" eaLnBrk="1" fontAlgn="auto" latinLnBrk="0" hangingPunct="1">
                        <a:lnSpc>
                          <a:spcPct val="85000"/>
                        </a:lnSpc>
                        <a:spcBef>
                          <a:spcPts val="0"/>
                        </a:spcBef>
                        <a:spcAft>
                          <a:spcPts val="0"/>
                        </a:spcAft>
                        <a:buClrTx/>
                        <a:buSzTx/>
                        <a:buFontTx/>
                        <a:buNone/>
                        <a:tabLst/>
                        <a:defRPr/>
                      </a:pPr>
                      <a:endParaRPr lang="en-US" sz="1000" b="0" kern="1200" dirty="0" smtClean="0">
                        <a:solidFill>
                          <a:schemeClr val="tx1"/>
                        </a:solidFill>
                        <a:latin typeface="Calibri" pitchFamily="34" charset="0"/>
                        <a:ea typeface="+mn-ea"/>
                        <a:cs typeface="+mn-cs"/>
                      </a:endParaRPr>
                    </a:p>
                  </a:txBody>
                  <a:tcPr marL="60195" marR="60195" marT="30097" marB="30097"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85000"/>
                        </a:lnSpc>
                        <a:spcBef>
                          <a:spcPts val="0"/>
                        </a:spcBef>
                        <a:spcAft>
                          <a:spcPts val="0"/>
                        </a:spcAft>
                        <a:buClrTx/>
                        <a:buSzTx/>
                        <a:buFontTx/>
                        <a:buNone/>
                        <a:tabLst/>
                        <a:defRPr/>
                      </a:pPr>
                      <a:endParaRPr lang="en-US" sz="1000" b="0" kern="1200" dirty="0" smtClean="0">
                        <a:solidFill>
                          <a:schemeClr val="tx1"/>
                        </a:solidFill>
                        <a:latin typeface="Calibri" pitchFamily="34" charset="0"/>
                        <a:ea typeface="+mn-ea"/>
                        <a:cs typeface="+mn-cs"/>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5" name="Straight Connector 4"/>
          <p:cNvCxnSpPr/>
          <p:nvPr/>
        </p:nvCxnSpPr>
        <p:spPr>
          <a:xfrm>
            <a:off x="4343400" y="3505200"/>
            <a:ext cx="4343400" cy="0"/>
          </a:xfrm>
          <a:prstGeom prst="line">
            <a:avLst/>
          </a:prstGeom>
          <a:ln w="3175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7" name="Donut 6"/>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4846319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554684574"/>
              </p:ext>
            </p:extLst>
          </p:nvPr>
        </p:nvGraphicFramePr>
        <p:xfrm>
          <a:off x="92075" y="838200"/>
          <a:ext cx="8959850" cy="4953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a:xfrm>
            <a:off x="0" y="5715000"/>
            <a:ext cx="8458200" cy="1143000"/>
          </a:xfrm>
        </p:spPr>
        <p:txBody>
          <a:bodyPr/>
          <a:lstStyle/>
          <a:p>
            <a:pPr>
              <a:spcAft>
                <a:spcPts val="400"/>
              </a:spcAft>
            </a:pPr>
            <a:r>
              <a:rPr lang="en-US" sz="1100" dirty="0" smtClean="0">
                <a:latin typeface="Calibri" pitchFamily="34" charset="0"/>
              </a:rPr>
              <a:t>NOTE: </a:t>
            </a:r>
            <a:r>
              <a:rPr lang="en-US" sz="1100" dirty="0">
                <a:latin typeface="Calibri" pitchFamily="34" charset="0"/>
              </a:rPr>
              <a:t>Information was not obtained for POS plans in 1988.  A portion of the change in plan type enrollment for 2005 is likely attributable to incorporating more recent Census Bureau estimates of the number of state and local government workers and removing federal workers from the weights.  See the Survey Design and Methods section from the 2005 Kaiser/HRET Survey of Employer-Sponsored Health Benefits for additional </a:t>
            </a:r>
            <a:r>
              <a:rPr lang="en-US" sz="1100" dirty="0" smtClean="0">
                <a:latin typeface="Calibri" pitchFamily="34" charset="0"/>
              </a:rPr>
              <a:t>information.</a:t>
            </a:r>
          </a:p>
          <a:p>
            <a:pPr>
              <a:spcAft>
                <a:spcPts val="400"/>
              </a:spcAft>
            </a:pPr>
            <a:r>
              <a:rPr lang="en-US" sz="1100" dirty="0" smtClean="0">
                <a:latin typeface="Calibri" pitchFamily="34" charset="0"/>
              </a:rPr>
              <a:t>SOURCE:  </a:t>
            </a:r>
            <a:r>
              <a:rPr lang="en-US" sz="1100" dirty="0">
                <a:latin typeface="Calibri" pitchFamily="34" charset="0"/>
              </a:rPr>
              <a:t>Kaiser/HRET Survey of Employer-Sponsored Health Benefits, </a:t>
            </a:r>
            <a:r>
              <a:rPr lang="en-US" sz="1100" dirty="0" smtClean="0">
                <a:latin typeface="Calibri" pitchFamily="34" charset="0"/>
              </a:rPr>
              <a:t>1999-2013; </a:t>
            </a:r>
            <a:r>
              <a:rPr lang="en-US" sz="1100" dirty="0">
                <a:latin typeface="Calibri" pitchFamily="34" charset="0"/>
              </a:rPr>
              <a:t>KPMG Survey of Employer-Sponsored Health Benefits, 1993, 1996; The Health Insurance Association of America (HIAA), 1988.</a:t>
            </a:r>
          </a:p>
        </p:txBody>
      </p:sp>
      <p:sp>
        <p:nvSpPr>
          <p:cNvPr id="4" name="Title 3"/>
          <p:cNvSpPr>
            <a:spLocks noGrp="1"/>
          </p:cNvSpPr>
          <p:nvPr>
            <p:ph type="title"/>
          </p:nvPr>
        </p:nvSpPr>
        <p:spPr>
          <a:xfrm>
            <a:off x="0" y="22860"/>
            <a:ext cx="9144000" cy="914400"/>
          </a:xfrm>
        </p:spPr>
        <p:txBody>
          <a:bodyPr/>
          <a:lstStyle/>
          <a:p>
            <a:r>
              <a:rPr lang="en-US" sz="2400" dirty="0" smtClean="0">
                <a:latin typeface="Calibri" pitchFamily="34" charset="0"/>
              </a:rPr>
              <a:t>Distribution </a:t>
            </a:r>
            <a:r>
              <a:rPr lang="en-US" sz="2400" dirty="0">
                <a:latin typeface="Calibri" pitchFamily="34" charset="0"/>
              </a:rPr>
              <a:t>of Health Plan Enrollment for Covered Workers, by Plan Type, </a:t>
            </a:r>
            <a:r>
              <a:rPr lang="en-US" sz="2400" dirty="0" smtClean="0">
                <a:latin typeface="Calibri" pitchFamily="34" charset="0"/>
              </a:rPr>
              <a:t>1988-2013</a:t>
            </a:r>
            <a:endParaRPr lang="en-US" sz="2400" dirty="0">
              <a:latin typeface="Calibri" pitchFamily="34" charset="0"/>
            </a:endParaRPr>
          </a:p>
        </p:txBody>
      </p:sp>
      <p:sp>
        <p:nvSpPr>
          <p:cNvPr id="6" name="Donut 5"/>
          <p:cNvSpPr/>
          <p:nvPr/>
        </p:nvSpPr>
        <p:spPr>
          <a:xfrm>
            <a:off x="-1676400" y="2209800"/>
            <a:ext cx="685800" cy="685800"/>
          </a:xfrm>
          <a:prstGeom prst="don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08348075"/>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ustom 2">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792</TotalTime>
  <Words>2161</Words>
  <Application>Microsoft Office PowerPoint</Application>
  <PresentationFormat>On-screen Show (4:3)</PresentationFormat>
  <Paragraphs>203</Paragraphs>
  <Slides>22</Slides>
  <Notes>10</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22</vt:i4>
      </vt:variant>
    </vt:vector>
  </HeadingPairs>
  <TitlesOfParts>
    <vt:vector size="25" baseType="lpstr">
      <vt:lpstr>blank</vt:lpstr>
      <vt:lpstr>Custom Design</vt:lpstr>
      <vt:lpstr>Adobe Acrobat Document</vt:lpstr>
      <vt:lpstr>Employer Health Benefit Survey</vt:lpstr>
      <vt:lpstr>Cumulative Increases in Health Insurance Premiums, Workers’ Contributions to Premiums, Inflation, and Workers’ Earnings, 1999-2013</vt:lpstr>
      <vt:lpstr>Average Annual Premiums for Single and Family Coverage,  1999-2013 </vt:lpstr>
      <vt:lpstr>PowerPoint Presentation</vt:lpstr>
      <vt:lpstr>PowerPoint Presentation</vt:lpstr>
      <vt:lpstr>Percentage of All Firms Offering Health Benefits, 1999-2013</vt:lpstr>
      <vt:lpstr>Among Firms with 50 or More Workers,  Percent of Firms Offering Health Benefits, 2013</vt:lpstr>
      <vt:lpstr>Percentage of Firms Offering Health Benefits, by Firm Characteristics, 2013</vt:lpstr>
      <vt:lpstr>Distribution of Health Plan Enrollment for Covered Workers, by Plan Type, 1988-2013</vt:lpstr>
      <vt:lpstr>Percent of Covered Workers Enrolled in a Plan That Includes a General Annual Deductible, 2006-2013</vt:lpstr>
      <vt:lpstr>PowerPoint Presentation</vt:lpstr>
      <vt:lpstr>Percentage of Covered Workers Enrolled in a Plan with a General Annual Deductible of $1,000 or More for Single Coverage, By Firm Size, 2006-2013 </vt:lpstr>
      <vt:lpstr>Among All Large Firms (200 or More Workers) Offering Health Benefits to Active Workers, Percentage of Firms Offering Retiree Health Benefits, 1988-2013</vt:lpstr>
      <vt:lpstr>Percentage of Covered Workers in Partially or Completely  Self-Funded Plans, by Firm Size, 1999-2013</vt:lpstr>
      <vt:lpstr>PowerPoint Presentation</vt:lpstr>
      <vt:lpstr>Among Firms Offering Health Benefits, Distribution of Firms’ Opinions on the Effectiveness of the Following Strategies to Contain Health Insurance Costs, 2013</vt:lpstr>
      <vt:lpstr>PowerPoint Presentation</vt:lpstr>
      <vt:lpstr>PowerPoint Presentation</vt:lpstr>
      <vt:lpstr>Percentage of Firms whose Largest Plan Covers Care Received at Retail Clinics, and Percentage of Firms who Offer a Financial Incentive to do so, by Firm Size, 2013</vt:lpstr>
      <vt:lpstr>Among Large Firms (200 or More Employees) Offering Health Benefits, the Percentage of Firms Considering Offering Benefits Through a Private Exchange, by Firm Size, 2013</vt:lpstr>
      <vt:lpstr>Among Firms Offering Health Benefits, Percentage of Firms Whose Largest Plan Includes a High-Performance Provider Network,  2007, 2010, 2011, and 2013</vt:lpstr>
      <vt:lpstr>PowerPoint Presentation</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Rae</dc:creator>
  <cp:lastModifiedBy>Matthew Rae</cp:lastModifiedBy>
  <cp:revision>72</cp:revision>
  <cp:lastPrinted>2013-08-02T14:42:19Z</cp:lastPrinted>
  <dcterms:created xsi:type="dcterms:W3CDTF">2013-04-10T14:22:13Z</dcterms:created>
  <dcterms:modified xsi:type="dcterms:W3CDTF">2013-08-13T19:49:43Z</dcterms:modified>
</cp:coreProperties>
</file>