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284163210653151E-3"/>
          <c:y val="2.9382300749827062E-2"/>
          <c:w val="0.97243615375698156"/>
          <c:h val="0.873958553078379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Sheet1!$B$2:$B$16</c:f>
              <c:numCache>
                <c:formatCode>0.0</c:formatCode>
                <c:ptCount val="15"/>
                <c:pt idx="0">
                  <c:v>6.85</c:v>
                </c:pt>
                <c:pt idx="1">
                  <c:v>6.83</c:v>
                </c:pt>
                <c:pt idx="2">
                  <c:v>6.2</c:v>
                </c:pt>
                <c:pt idx="3">
                  <c:v>5.6</c:v>
                </c:pt>
                <c:pt idx="4">
                  <c:v>5.3</c:v>
                </c:pt>
                <c:pt idx="5">
                  <c:v>5.3</c:v>
                </c:pt>
                <c:pt idx="6">
                  <c:v>5.6</c:v>
                </c:pt>
                <c:pt idx="7">
                  <c:v>6.8</c:v>
                </c:pt>
                <c:pt idx="8">
                  <c:v>8.4</c:v>
                </c:pt>
                <c:pt idx="9">
                  <c:v>9.6999999999999993</c:v>
                </c:pt>
                <c:pt idx="10">
                  <c:v>10.5</c:v>
                </c:pt>
                <c:pt idx="11">
                  <c:v>11.1</c:v>
                </c:pt>
                <c:pt idx="12">
                  <c:v>11.910605</c:v>
                </c:pt>
                <c:pt idx="13">
                  <c:v>13.089736</c:v>
                </c:pt>
                <c:pt idx="14">
                  <c:v>14.361615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44983296"/>
        <c:axId val="244984832"/>
      </c:barChart>
      <c:catAx>
        <c:axId val="2449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44984832"/>
        <c:crosses val="autoZero"/>
        <c:auto val="1"/>
        <c:lblAlgn val="ctr"/>
        <c:lblOffset val="100"/>
        <c:noMultiLvlLbl val="0"/>
      </c:catAx>
      <c:valAx>
        <c:axId val="24498483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449832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4254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481269"/>
              </p:ext>
            </p:extLst>
          </p:nvPr>
        </p:nvGraphicFramePr>
        <p:xfrm>
          <a:off x="1219201" y="752475"/>
          <a:ext cx="7832724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 Includes </a:t>
            </a:r>
            <a:r>
              <a:rPr lang="en-US" dirty="0" smtClean="0"/>
              <a:t>MSAs, cost plans, demonstration </a:t>
            </a:r>
            <a:r>
              <a:rPr lang="en-US" dirty="0"/>
              <a:t>plans, </a:t>
            </a:r>
            <a:r>
              <a:rPr lang="en-US" dirty="0" smtClean="0"/>
              <a:t>and </a:t>
            </a:r>
            <a:r>
              <a:rPr lang="en-US" dirty="0"/>
              <a:t>Special Needs Plans as well as other Medicare Advantage plans.</a:t>
            </a:r>
          </a:p>
          <a:p>
            <a:r>
              <a:rPr lang="en-US" dirty="0"/>
              <a:t>SOURCE:  MPR/Kaiser Family Foundation analysis of CMS Medicare Advantage enrollment files, 2008-2013, and MPR, “Tracking Medicare Health and Prescription Drug Plans Monthly Report,” 2001-2007; enrollment numbers from March of the respective year, with the exception of 2006, which is from April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Medicare Private Health Plan Enrollment, 1999-2013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990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  <a:cs typeface="Meta Offc Pro"/>
              </a:rPr>
              <a:t>In millions: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3183"/>
              </p:ext>
            </p:extLst>
          </p:nvPr>
        </p:nvGraphicFramePr>
        <p:xfrm>
          <a:off x="152400" y="5450205"/>
          <a:ext cx="8763008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513202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  <a:gridCol w="5076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% of Medicare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Beneficiaries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16%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19%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24%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27%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28%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64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9451954c3b47e8b19c6c9c72c1888985eb18817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Total Medicare Private Health Plan Enrollment, 1999-2013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Medicare Private Health Plan Enrollment, 1999-2013</dc:title>
  <dc:creator>Jennifer Huang</dc:creator>
  <cp:lastModifiedBy>Jennifer Huang</cp:lastModifiedBy>
  <cp:revision>2</cp:revision>
  <dcterms:created xsi:type="dcterms:W3CDTF">2013-07-17T14:32:18Z</dcterms:created>
  <dcterms:modified xsi:type="dcterms:W3CDTF">2013-07-17T14:32:19Z</dcterms:modified>
</cp:coreProperties>
</file>