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custDataLst>
    <p:tags r:id="rId4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836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tags" Target="tags/tag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0"/>
    <c:plotArea>
      <c:layout>
        <c:manualLayout>
          <c:layoutTarget val="inner"/>
          <c:xMode val="edge"/>
          <c:yMode val="edge"/>
          <c:x val="0"/>
          <c:y val="3.6529680365296802E-2"/>
          <c:w val="0.98996415770609314"/>
          <c:h val="0.94931129328012076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deductible</c:v>
                </c:pt>
              </c:strCache>
            </c:strRef>
          </c:tx>
          <c:spPr>
            <a:solidFill>
              <a:schemeClr val="accent1"/>
            </a:solidFill>
          </c:spPr>
          <c:invertIfNegative val="0"/>
          <c:cat>
            <c:strRef>
              <c:f>Sheet1!$B$1:$B$1</c:f>
              <c:strCache>
                <c:ptCount val="1"/>
                <c:pt idx="0">
                  <c:v>Part D standard benefit</c:v>
                </c:pt>
              </c:strCache>
            </c:strRef>
          </c:cat>
          <c:val>
            <c:numRef>
              <c:f>Sheet1!$B$2:$B$2</c:f>
              <c:numCache>
                <c:formatCode>General</c:formatCode>
                <c:ptCount val="1"/>
                <c:pt idx="0">
                  <c:v>325</c:v>
                </c:pt>
              </c:numCache>
            </c:numRef>
          </c:val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initial benefit</c:v>
                </c:pt>
              </c:strCache>
            </c:strRef>
          </c:tx>
          <c:spPr>
            <a:solidFill>
              <a:schemeClr val="accent5"/>
            </a:solidFill>
          </c:spPr>
          <c:invertIfNegative val="0"/>
          <c:cat>
            <c:strRef>
              <c:f>Sheet1!$B$1:$B$1</c:f>
              <c:strCache>
                <c:ptCount val="1"/>
                <c:pt idx="0">
                  <c:v>Part D standard benefit</c:v>
                </c:pt>
              </c:strCache>
            </c:strRef>
          </c:cat>
          <c:val>
            <c:numRef>
              <c:f>Sheet1!$B$3:$B$3</c:f>
              <c:numCache>
                <c:formatCode>General</c:formatCode>
                <c:ptCount val="1"/>
                <c:pt idx="0">
                  <c:v>2645</c:v>
                </c:pt>
              </c:numCache>
            </c:numRef>
          </c:val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coverage gap</c:v>
                </c:pt>
              </c:strCache>
            </c:strRef>
          </c:tx>
          <c:spPr>
            <a:solidFill>
              <a:schemeClr val="accent3"/>
            </a:solidFill>
          </c:spPr>
          <c:invertIfNegative val="0"/>
          <c:dPt>
            <c:idx val="0"/>
            <c:invertIfNegative val="0"/>
            <c:bubble3D val="0"/>
          </c:dPt>
          <c:cat>
            <c:strRef>
              <c:f>Sheet1!$B$1:$B$1</c:f>
              <c:strCache>
                <c:ptCount val="1"/>
                <c:pt idx="0">
                  <c:v>Part D standard benefit</c:v>
                </c:pt>
              </c:strCache>
            </c:strRef>
          </c:cat>
          <c:val>
            <c:numRef>
              <c:f>Sheet1!$B$4:$B$4</c:f>
              <c:numCache>
                <c:formatCode>General</c:formatCode>
                <c:ptCount val="1"/>
                <c:pt idx="0">
                  <c:v>3727.5</c:v>
                </c:pt>
              </c:numCache>
            </c:numRef>
          </c:val>
        </c:ser>
        <c:ser>
          <c:idx val="4"/>
          <c:order val="3"/>
          <c:tx>
            <c:strRef>
              <c:f>Sheet1!$A$5</c:f>
              <c:strCache>
                <c:ptCount val="1"/>
                <c:pt idx="0">
                  <c:v>catastrophic</c:v>
                </c:pt>
              </c:strCache>
            </c:strRef>
          </c:tx>
          <c:spPr>
            <a:solidFill>
              <a:schemeClr val="accent5"/>
            </a:solidFill>
          </c:spPr>
          <c:invertIfNegative val="0"/>
          <c:cat>
            <c:strRef>
              <c:f>Sheet1!$B$1:$B$1</c:f>
              <c:strCache>
                <c:ptCount val="1"/>
                <c:pt idx="0">
                  <c:v>Part D standard benefit</c:v>
                </c:pt>
              </c:strCache>
            </c:strRef>
          </c:cat>
          <c:val>
            <c:numRef>
              <c:f>Sheet1!$B$5:$B$5</c:f>
              <c:numCache>
                <c:formatCode>General</c:formatCode>
                <c:ptCount val="1"/>
                <c:pt idx="0">
                  <c:v>800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20"/>
        <c:overlap val="100"/>
        <c:axId val="245012736"/>
        <c:axId val="245022720"/>
      </c:barChart>
      <c:catAx>
        <c:axId val="245012736"/>
        <c:scaling>
          <c:orientation val="minMax"/>
        </c:scaling>
        <c:delete val="0"/>
        <c:axPos val="b"/>
        <c:majorTickMark val="none"/>
        <c:minorTickMark val="none"/>
        <c:tickLblPos val="none"/>
        <c:spPr>
          <a:ln>
            <a:noFill/>
          </a:ln>
        </c:spPr>
        <c:crossAx val="245022720"/>
        <c:crosses val="autoZero"/>
        <c:auto val="1"/>
        <c:lblAlgn val="ctr"/>
        <c:lblOffset val="100"/>
        <c:tickMarkSkip val="1"/>
        <c:noMultiLvlLbl val="0"/>
      </c:catAx>
      <c:valAx>
        <c:axId val="245022720"/>
        <c:scaling>
          <c:orientation val="minMax"/>
          <c:max val="7250"/>
          <c:min val="0"/>
        </c:scaling>
        <c:delete val="1"/>
        <c:axPos val="l"/>
        <c:numFmt formatCode="General" sourceLinked="1"/>
        <c:majorTickMark val="out"/>
        <c:minorTickMark val="none"/>
        <c:tickLblPos val="nextTo"/>
        <c:crossAx val="245012736"/>
        <c:crosses val="autoZero"/>
        <c:crossBetween val="between"/>
        <c:majorUnit val="3500"/>
        <c:minorUnit val="100"/>
      </c:valAx>
      <c:spPr>
        <a:ln>
          <a:noFill/>
        </a:ln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5E13685-F230-4E54-B645-885C7A6A7B68}" type="datetimeFigureOut">
              <a:rPr lang="en-US" smtClean="0"/>
              <a:t>7/17/2013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D1035D-E24D-46E0-84C3-B30B1D996E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30508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98943F-7AB9-452A-A47C-98F46C48403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1372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896112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0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1078686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443484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8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9" name="Content Placeholder 2"/>
          <p:cNvSpPr>
            <a:spLocks noGrp="1"/>
          </p:cNvSpPr>
          <p:nvPr>
            <p:ph idx="12"/>
          </p:nvPr>
        </p:nvSpPr>
        <p:spPr>
          <a:xfrm>
            <a:off x="4617720" y="1097280"/>
            <a:ext cx="443484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95990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4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5" name="Content Placeholder 2"/>
          <p:cNvSpPr>
            <a:spLocks noGrp="1"/>
          </p:cNvSpPr>
          <p:nvPr>
            <p:ph idx="12"/>
          </p:nvPr>
        </p:nvSpPr>
        <p:spPr>
          <a:xfrm>
            <a:off x="310896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13"/>
          </p:nvPr>
        </p:nvSpPr>
        <p:spPr>
          <a:xfrm>
            <a:off x="612648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63415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6" name="Tit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3231233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503920" y="6217920"/>
            <a:ext cx="548640" cy="55143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4417165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lang="en-US" sz="2800" b="1" i="0" dirty="0" smtClean="0">
          <a:solidFill>
            <a:srgbClr val="000000"/>
          </a:solidFill>
          <a:latin typeface="Calibri" pitchFamily="34" charset="0"/>
          <a:ea typeface="+mj-ea"/>
          <a:cs typeface="Calibri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 smtClean="0">
                <a:latin typeface="+mj-lt"/>
              </a:rPr>
              <a:t>NOTE: *Amount corresponds to the estimated catastrophic coverage limit for non-LIS enrollees ($6,734 for LIS enrollees), which corresponds to </a:t>
            </a:r>
            <a:r>
              <a:rPr lang="en-US" dirty="0" err="1" smtClean="0">
                <a:latin typeface="+mj-lt"/>
              </a:rPr>
              <a:t>TrOOP</a:t>
            </a:r>
            <a:r>
              <a:rPr lang="en-US" dirty="0" smtClean="0">
                <a:latin typeface="+mj-lt"/>
              </a:rPr>
              <a:t> spending of $4,750.</a:t>
            </a:r>
            <a:br>
              <a:rPr lang="en-US" dirty="0" smtClean="0">
                <a:latin typeface="+mj-lt"/>
              </a:rPr>
            </a:br>
            <a:r>
              <a:rPr lang="en-US" dirty="0" smtClean="0">
                <a:latin typeface="+mj-lt"/>
              </a:rPr>
              <a:t>SOURCE:  Kaiser Family Foundation illustration based on CMS standard benefit parameter update for 2013.  Amounts rounded to nearest dollar.</a:t>
            </a:r>
            <a:endParaRPr lang="en-US" dirty="0">
              <a:latin typeface="+mj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000" dirty="0" smtClean="0">
                <a:latin typeface="+mj-lt"/>
              </a:rPr>
              <a:t>Standard Medicare Prescription Drug Benefit, 2013</a:t>
            </a:r>
            <a:endParaRPr lang="en-US" sz="3000" dirty="0">
              <a:latin typeface="+mj-lt"/>
            </a:endParaRPr>
          </a:p>
        </p:txBody>
      </p:sp>
      <p:sp>
        <p:nvSpPr>
          <p:cNvPr id="28" name="AutoShape 8"/>
          <p:cNvSpPr>
            <a:spLocks noChangeArrowheads="1"/>
          </p:cNvSpPr>
          <p:nvPr/>
        </p:nvSpPr>
        <p:spPr bwMode="auto">
          <a:xfrm>
            <a:off x="4345610" y="885825"/>
            <a:ext cx="381000" cy="274320"/>
          </a:xfrm>
          <a:prstGeom prst="upArrow">
            <a:avLst>
              <a:gd name="adj1" fmla="val 50000"/>
              <a:gd name="adj2" fmla="val 58333"/>
            </a:avLst>
          </a:prstGeom>
          <a:solidFill>
            <a:schemeClr val="accent3"/>
          </a:solidFill>
          <a:ln w="19050">
            <a:noFill/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+mj-lt"/>
              <a:cs typeface="Calibri" pitchFamily="34" charset="0"/>
            </a:endParaRPr>
          </a:p>
        </p:txBody>
      </p:sp>
      <p:graphicFrame>
        <p:nvGraphicFramePr>
          <p:cNvPr id="29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24541217"/>
              </p:ext>
            </p:extLst>
          </p:nvPr>
        </p:nvGraphicFramePr>
        <p:xfrm>
          <a:off x="38100" y="995320"/>
          <a:ext cx="9070009" cy="48102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0" name="Text Box 5"/>
          <p:cNvSpPr txBox="1">
            <a:spLocks noChangeArrowheads="1"/>
          </p:cNvSpPr>
          <p:nvPr/>
        </p:nvSpPr>
        <p:spPr bwMode="auto">
          <a:xfrm>
            <a:off x="7273332" y="5323348"/>
            <a:ext cx="1853456" cy="3385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08" tIns="45704" rIns="91408" bIns="4570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1600" b="1" dirty="0" smtClean="0">
                <a:solidFill>
                  <a:srgbClr val="000000"/>
                </a:solidFill>
                <a:latin typeface="+mj-lt"/>
              </a:rPr>
              <a:t>Deductible = $325</a:t>
            </a:r>
            <a:endParaRPr lang="en-US" sz="1600" b="1" dirty="0">
              <a:solidFill>
                <a:srgbClr val="000000"/>
              </a:solidFill>
              <a:latin typeface="+mj-lt"/>
            </a:endParaRPr>
          </a:p>
        </p:txBody>
      </p:sp>
      <p:sp>
        <p:nvSpPr>
          <p:cNvPr id="31" name="Text Box 6"/>
          <p:cNvSpPr txBox="1">
            <a:spLocks noChangeArrowheads="1"/>
          </p:cNvSpPr>
          <p:nvPr/>
        </p:nvSpPr>
        <p:spPr bwMode="auto">
          <a:xfrm>
            <a:off x="7091985" y="3472815"/>
            <a:ext cx="2216150" cy="7570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08" tIns="45704" rIns="91408" bIns="4570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1600" b="1" dirty="0">
                <a:solidFill>
                  <a:srgbClr val="000000"/>
                </a:solidFill>
                <a:latin typeface="+mj-lt"/>
              </a:rPr>
              <a:t>Initial Coverage </a:t>
            </a:r>
            <a:r>
              <a:rPr lang="en-US" sz="1600" b="1" dirty="0" smtClean="0">
                <a:solidFill>
                  <a:srgbClr val="000000"/>
                </a:solidFill>
                <a:latin typeface="+mj-lt"/>
              </a:rPr>
              <a:t/>
            </a:r>
            <a:br>
              <a:rPr lang="en-US" sz="1600" b="1" dirty="0" smtClean="0">
                <a:solidFill>
                  <a:srgbClr val="000000"/>
                </a:solidFill>
                <a:latin typeface="+mj-lt"/>
              </a:rPr>
            </a:br>
            <a:r>
              <a:rPr lang="en-US" sz="1600" b="1" dirty="0" smtClean="0">
                <a:solidFill>
                  <a:srgbClr val="000000"/>
                </a:solidFill>
                <a:latin typeface="+mj-lt"/>
              </a:rPr>
              <a:t>Limit = $2,970 </a:t>
            </a:r>
            <a:r>
              <a:rPr lang="en-US" sz="1600" b="1" dirty="0">
                <a:solidFill>
                  <a:srgbClr val="000000"/>
                </a:solidFill>
                <a:latin typeface="+mj-lt"/>
              </a:rPr>
              <a:t>in </a:t>
            </a:r>
            <a:r>
              <a:rPr lang="en-US" sz="1600" b="1" dirty="0" smtClean="0">
                <a:solidFill>
                  <a:srgbClr val="000000"/>
                </a:solidFill>
                <a:latin typeface="+mj-lt"/>
              </a:rPr>
              <a:t/>
            </a:r>
            <a:br>
              <a:rPr lang="en-US" sz="1600" b="1" dirty="0" smtClean="0">
                <a:solidFill>
                  <a:srgbClr val="000000"/>
                </a:solidFill>
                <a:latin typeface="+mj-lt"/>
              </a:rPr>
            </a:br>
            <a:r>
              <a:rPr lang="en-US" sz="1600" b="1" dirty="0" smtClean="0">
                <a:solidFill>
                  <a:srgbClr val="000000"/>
                </a:solidFill>
                <a:latin typeface="+mj-lt"/>
              </a:rPr>
              <a:t>Total Drug Costs </a:t>
            </a:r>
            <a:endParaRPr lang="en-US" sz="1600" b="1" dirty="0">
              <a:solidFill>
                <a:srgbClr val="000000"/>
              </a:solidFill>
              <a:latin typeface="+mj-lt"/>
            </a:endParaRPr>
          </a:p>
        </p:txBody>
      </p:sp>
      <p:sp>
        <p:nvSpPr>
          <p:cNvPr id="32" name="Rectangle 7"/>
          <p:cNvSpPr>
            <a:spLocks noChangeArrowheads="1"/>
          </p:cNvSpPr>
          <p:nvPr/>
        </p:nvSpPr>
        <p:spPr bwMode="auto">
          <a:xfrm>
            <a:off x="2494890" y="3852957"/>
            <a:ext cx="1054608" cy="1666971"/>
          </a:xfrm>
          <a:prstGeom prst="rect">
            <a:avLst/>
          </a:prstGeom>
          <a:solidFill>
            <a:schemeClr val="accent1"/>
          </a:solidFill>
          <a:ln w="19050">
            <a:noFill/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+mj-lt"/>
            </a:endParaRPr>
          </a:p>
        </p:txBody>
      </p:sp>
      <p:sp>
        <p:nvSpPr>
          <p:cNvPr id="33" name="Rectangle 9"/>
          <p:cNvSpPr>
            <a:spLocks noChangeArrowheads="1"/>
          </p:cNvSpPr>
          <p:nvPr/>
        </p:nvSpPr>
        <p:spPr bwMode="auto">
          <a:xfrm>
            <a:off x="2485365" y="1152469"/>
            <a:ext cx="192088" cy="365760"/>
          </a:xfrm>
          <a:prstGeom prst="rect">
            <a:avLst/>
          </a:prstGeom>
          <a:solidFill>
            <a:schemeClr val="accent1"/>
          </a:solidFill>
          <a:ln w="19050">
            <a:noFill/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+mj-lt"/>
            </a:endParaRPr>
          </a:p>
        </p:txBody>
      </p:sp>
      <p:sp>
        <p:nvSpPr>
          <p:cNvPr id="34" name="Text Box 12"/>
          <p:cNvSpPr txBox="1">
            <a:spLocks noChangeArrowheads="1"/>
          </p:cNvSpPr>
          <p:nvPr/>
        </p:nvSpPr>
        <p:spPr bwMode="auto">
          <a:xfrm>
            <a:off x="3773594" y="4493942"/>
            <a:ext cx="25146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08" tIns="45704" rIns="91408" bIns="4570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b="1" dirty="0">
                <a:solidFill>
                  <a:srgbClr val="000000"/>
                </a:solidFill>
                <a:latin typeface="+mj-lt"/>
              </a:rPr>
              <a:t>Plan pays 75%</a:t>
            </a:r>
          </a:p>
        </p:txBody>
      </p:sp>
      <p:sp>
        <p:nvSpPr>
          <p:cNvPr id="35" name="Text Box 13"/>
          <p:cNvSpPr txBox="1">
            <a:spLocks noChangeArrowheads="1"/>
          </p:cNvSpPr>
          <p:nvPr/>
        </p:nvSpPr>
        <p:spPr bwMode="auto">
          <a:xfrm>
            <a:off x="3067050" y="1186925"/>
            <a:ext cx="3905250" cy="2885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08" tIns="45704" rIns="91408" bIns="4570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fontAlgn="base" hangingPunct="1">
              <a:lnSpc>
                <a:spcPct val="85000"/>
              </a:lnSpc>
              <a:spcAft>
                <a:spcPct val="0"/>
              </a:spcAft>
            </a:pPr>
            <a:r>
              <a:rPr lang="en-US" sz="1500" b="1" dirty="0">
                <a:solidFill>
                  <a:srgbClr val="000000"/>
                </a:solidFill>
                <a:latin typeface="+mj-lt"/>
              </a:rPr>
              <a:t>Plan pays 15</a:t>
            </a:r>
            <a:r>
              <a:rPr lang="en-US" sz="1500" b="1" dirty="0" smtClean="0">
                <a:solidFill>
                  <a:srgbClr val="000000"/>
                </a:solidFill>
                <a:latin typeface="+mj-lt"/>
              </a:rPr>
              <a:t>%; Medicare </a:t>
            </a:r>
            <a:r>
              <a:rPr lang="en-US" sz="1500" b="1" dirty="0">
                <a:solidFill>
                  <a:srgbClr val="000000"/>
                </a:solidFill>
                <a:latin typeface="+mj-lt"/>
              </a:rPr>
              <a:t>pays 80%</a:t>
            </a:r>
          </a:p>
        </p:txBody>
      </p:sp>
      <p:sp>
        <p:nvSpPr>
          <p:cNvPr id="36" name="Text Box 16"/>
          <p:cNvSpPr txBox="1">
            <a:spLocks noChangeArrowheads="1"/>
          </p:cNvSpPr>
          <p:nvPr/>
        </p:nvSpPr>
        <p:spPr bwMode="auto">
          <a:xfrm>
            <a:off x="2791183" y="1137296"/>
            <a:ext cx="755462" cy="3877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08" tIns="45704" rIns="91408" bIns="4570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fontAlgn="base" hangingPunct="1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1200" b="1" dirty="0">
                <a:solidFill>
                  <a:srgbClr val="000000"/>
                </a:solidFill>
                <a:latin typeface="+mj-lt"/>
              </a:rPr>
              <a:t>Enrollee</a:t>
            </a:r>
            <a:br>
              <a:rPr lang="en-US" sz="1200" b="1" dirty="0">
                <a:solidFill>
                  <a:srgbClr val="000000"/>
                </a:solidFill>
                <a:latin typeface="+mj-lt"/>
              </a:rPr>
            </a:br>
            <a:r>
              <a:rPr lang="en-US" sz="1200" b="1" dirty="0">
                <a:solidFill>
                  <a:srgbClr val="000000"/>
                </a:solidFill>
                <a:latin typeface="+mj-lt"/>
              </a:rPr>
              <a:t>pays 5%</a:t>
            </a:r>
          </a:p>
        </p:txBody>
      </p:sp>
      <p:sp>
        <p:nvSpPr>
          <p:cNvPr id="37" name="Text Box 18"/>
          <p:cNvSpPr txBox="1">
            <a:spLocks noChangeArrowheads="1"/>
          </p:cNvSpPr>
          <p:nvPr/>
        </p:nvSpPr>
        <p:spPr bwMode="auto">
          <a:xfrm>
            <a:off x="2173910" y="4215336"/>
            <a:ext cx="167640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08" tIns="45704" rIns="91408" bIns="4570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b="1" dirty="0">
                <a:solidFill>
                  <a:srgbClr val="FFFFFF"/>
                </a:solidFill>
                <a:latin typeface="+mj-lt"/>
              </a:rPr>
              <a:t>Enrollee </a:t>
            </a:r>
            <a:br>
              <a:rPr lang="en-US" b="1" dirty="0">
                <a:solidFill>
                  <a:srgbClr val="FFFFFF"/>
                </a:solidFill>
                <a:latin typeface="+mj-lt"/>
              </a:rPr>
            </a:br>
            <a:r>
              <a:rPr lang="en-US" b="1" dirty="0">
                <a:solidFill>
                  <a:srgbClr val="FFFFFF"/>
                </a:solidFill>
                <a:latin typeface="+mj-lt"/>
              </a:rPr>
              <a:t>pays </a:t>
            </a:r>
            <a:br>
              <a:rPr lang="en-US" b="1" dirty="0">
                <a:solidFill>
                  <a:srgbClr val="FFFFFF"/>
                </a:solidFill>
                <a:latin typeface="+mj-lt"/>
              </a:rPr>
            </a:br>
            <a:r>
              <a:rPr lang="en-US" b="1" dirty="0">
                <a:solidFill>
                  <a:srgbClr val="FFFFFF"/>
                </a:solidFill>
                <a:latin typeface="+mj-lt"/>
              </a:rPr>
              <a:t>25%</a:t>
            </a:r>
          </a:p>
        </p:txBody>
      </p:sp>
      <p:sp>
        <p:nvSpPr>
          <p:cNvPr id="38" name="Text Box 22"/>
          <p:cNvSpPr txBox="1">
            <a:spLocks noChangeArrowheads="1"/>
          </p:cNvSpPr>
          <p:nvPr/>
        </p:nvSpPr>
        <p:spPr bwMode="auto">
          <a:xfrm>
            <a:off x="7095160" y="1114660"/>
            <a:ext cx="2209800" cy="12002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08" tIns="45704" rIns="91408" bIns="4570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1600" b="1" dirty="0" smtClean="0">
                <a:solidFill>
                  <a:srgbClr val="000000"/>
                </a:solidFill>
                <a:latin typeface="+mj-lt"/>
              </a:rPr>
              <a:t>Catastrophic</a:t>
            </a:r>
            <a:br>
              <a:rPr lang="en-US" sz="1600" b="1" dirty="0" smtClean="0">
                <a:solidFill>
                  <a:srgbClr val="000000"/>
                </a:solidFill>
                <a:latin typeface="+mj-lt"/>
              </a:rPr>
            </a:br>
            <a:r>
              <a:rPr lang="en-US" sz="1600" b="1" dirty="0" smtClean="0">
                <a:solidFill>
                  <a:srgbClr val="000000"/>
                </a:solidFill>
                <a:latin typeface="+mj-lt"/>
              </a:rPr>
              <a:t>Coverage Limit = </a:t>
            </a:r>
            <a:br>
              <a:rPr lang="en-US" sz="1600" b="1" dirty="0" smtClean="0">
                <a:solidFill>
                  <a:srgbClr val="000000"/>
                </a:solidFill>
                <a:latin typeface="+mj-lt"/>
              </a:rPr>
            </a:br>
            <a:r>
              <a:rPr lang="en-US" sz="1600" b="1" dirty="0" smtClean="0">
                <a:solidFill>
                  <a:srgbClr val="000000"/>
                </a:solidFill>
                <a:latin typeface="+mj-lt"/>
              </a:rPr>
              <a:t>$6,955 in </a:t>
            </a:r>
          </a:p>
          <a:p>
            <a:pPr algn="ctr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1600" b="1" dirty="0" smtClean="0">
                <a:solidFill>
                  <a:srgbClr val="000000"/>
                </a:solidFill>
                <a:latin typeface="+mj-lt"/>
              </a:rPr>
              <a:t>Estimated </a:t>
            </a:r>
            <a:br>
              <a:rPr lang="en-US" sz="1600" b="1" dirty="0" smtClean="0">
                <a:solidFill>
                  <a:srgbClr val="000000"/>
                </a:solidFill>
                <a:latin typeface="+mj-lt"/>
              </a:rPr>
            </a:br>
            <a:r>
              <a:rPr lang="en-US" sz="1600" b="1" dirty="0" smtClean="0">
                <a:solidFill>
                  <a:srgbClr val="000000"/>
                </a:solidFill>
                <a:latin typeface="+mj-lt"/>
              </a:rPr>
              <a:t>Total Drug Costs</a:t>
            </a:r>
            <a:endParaRPr lang="en-US" sz="1600" b="1" i="1" dirty="0">
              <a:solidFill>
                <a:srgbClr val="000000"/>
              </a:solidFill>
              <a:latin typeface="+mj-lt"/>
            </a:endParaRPr>
          </a:p>
        </p:txBody>
      </p:sp>
      <p:sp>
        <p:nvSpPr>
          <p:cNvPr id="39" name="Text Box 14"/>
          <p:cNvSpPr txBox="1">
            <a:spLocks noChangeArrowheads="1"/>
          </p:cNvSpPr>
          <p:nvPr/>
        </p:nvSpPr>
        <p:spPr bwMode="auto">
          <a:xfrm>
            <a:off x="3060386" y="1608687"/>
            <a:ext cx="2951449" cy="2108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08" tIns="45704" rIns="91408" bIns="4570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fontAlgn="base" hangingPunct="1">
              <a:spcBef>
                <a:spcPts val="600"/>
              </a:spcBef>
              <a:spcAft>
                <a:spcPct val="0"/>
              </a:spcAft>
            </a:pPr>
            <a:r>
              <a:rPr lang="en-US" b="1" u="sng" dirty="0">
                <a:solidFill>
                  <a:srgbClr val="FFFFFF"/>
                </a:solidFill>
                <a:latin typeface="+mj-lt"/>
              </a:rPr>
              <a:t>Brand-name drugs</a:t>
            </a:r>
            <a:r>
              <a:rPr lang="en-US" b="1" dirty="0">
                <a:solidFill>
                  <a:srgbClr val="FFFFFF"/>
                </a:solidFill>
                <a:latin typeface="+mj-lt"/>
              </a:rPr>
              <a:t> </a:t>
            </a:r>
            <a:br>
              <a:rPr lang="en-US" b="1" dirty="0">
                <a:solidFill>
                  <a:srgbClr val="FFFFFF"/>
                </a:solidFill>
                <a:latin typeface="+mj-lt"/>
              </a:rPr>
            </a:br>
            <a:r>
              <a:rPr lang="en-US" b="1" dirty="0">
                <a:solidFill>
                  <a:srgbClr val="FFFFFF"/>
                </a:solidFill>
                <a:latin typeface="+mj-lt"/>
              </a:rPr>
              <a:t>Enrollee pays </a:t>
            </a:r>
            <a:r>
              <a:rPr lang="en-US" b="1" dirty="0" smtClean="0">
                <a:solidFill>
                  <a:srgbClr val="FFFFFF"/>
                </a:solidFill>
                <a:latin typeface="+mj-lt"/>
              </a:rPr>
              <a:t>47.5%; </a:t>
            </a:r>
            <a:br>
              <a:rPr lang="en-US" b="1" dirty="0" smtClean="0">
                <a:solidFill>
                  <a:srgbClr val="FFFFFF"/>
                </a:solidFill>
                <a:latin typeface="+mj-lt"/>
              </a:rPr>
            </a:br>
            <a:r>
              <a:rPr lang="en-US" b="1" dirty="0" smtClean="0">
                <a:solidFill>
                  <a:srgbClr val="FFFFFF"/>
                </a:solidFill>
                <a:latin typeface="+mj-lt"/>
              </a:rPr>
              <a:t>Plan pays 2.5%</a:t>
            </a:r>
            <a:r>
              <a:rPr lang="en-US" b="1" dirty="0">
                <a:solidFill>
                  <a:srgbClr val="FFFFFF"/>
                </a:solidFill>
                <a:latin typeface="+mj-lt"/>
              </a:rPr>
              <a:t/>
            </a:r>
            <a:br>
              <a:rPr lang="en-US" b="1" dirty="0">
                <a:solidFill>
                  <a:srgbClr val="FFFFFF"/>
                </a:solidFill>
                <a:latin typeface="+mj-lt"/>
              </a:rPr>
            </a:br>
            <a:r>
              <a:rPr lang="en-US" b="1" dirty="0">
                <a:solidFill>
                  <a:srgbClr val="FFFFFF"/>
                </a:solidFill>
                <a:latin typeface="+mj-lt"/>
              </a:rPr>
              <a:t>50% manufacturer discount</a:t>
            </a:r>
          </a:p>
          <a:p>
            <a:pPr algn="ctr" eaLnBrk="1" fontAlgn="base" hangingPunct="1">
              <a:spcBef>
                <a:spcPts val="600"/>
              </a:spcBef>
              <a:spcAft>
                <a:spcPct val="0"/>
              </a:spcAft>
            </a:pPr>
            <a:r>
              <a:rPr lang="en-US" b="1" u="sng" dirty="0">
                <a:solidFill>
                  <a:srgbClr val="FFFFFF"/>
                </a:solidFill>
                <a:latin typeface="+mj-lt"/>
              </a:rPr>
              <a:t>Generic drugs</a:t>
            </a:r>
            <a:endParaRPr lang="en-US" b="1" dirty="0">
              <a:solidFill>
                <a:srgbClr val="FFFFFF"/>
              </a:solidFill>
              <a:latin typeface="+mj-lt"/>
            </a:endParaRP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b="1" dirty="0">
                <a:solidFill>
                  <a:srgbClr val="FFFFFF"/>
                </a:solidFill>
                <a:latin typeface="+mj-lt"/>
              </a:rPr>
              <a:t>Enrollee pays </a:t>
            </a:r>
            <a:r>
              <a:rPr lang="en-US" b="1" dirty="0" smtClean="0">
                <a:solidFill>
                  <a:srgbClr val="FFFFFF"/>
                </a:solidFill>
                <a:latin typeface="+mj-lt"/>
              </a:rPr>
              <a:t>79%; </a:t>
            </a:r>
            <a:r>
              <a:rPr lang="en-US" b="1" dirty="0">
                <a:solidFill>
                  <a:srgbClr val="FFFFFF"/>
                </a:solidFill>
                <a:latin typeface="+mj-lt"/>
              </a:rPr>
              <a:t/>
            </a:r>
            <a:br>
              <a:rPr lang="en-US" b="1" dirty="0">
                <a:solidFill>
                  <a:srgbClr val="FFFFFF"/>
                </a:solidFill>
                <a:latin typeface="+mj-lt"/>
              </a:rPr>
            </a:br>
            <a:r>
              <a:rPr lang="en-US" b="1" dirty="0">
                <a:solidFill>
                  <a:srgbClr val="FFFFFF"/>
                </a:solidFill>
                <a:latin typeface="+mj-lt"/>
              </a:rPr>
              <a:t>Plan pays </a:t>
            </a:r>
            <a:r>
              <a:rPr lang="en-US" b="1" dirty="0" smtClean="0">
                <a:solidFill>
                  <a:srgbClr val="FFFFFF"/>
                </a:solidFill>
                <a:latin typeface="+mj-lt"/>
              </a:rPr>
              <a:t>21%</a:t>
            </a:r>
            <a:endParaRPr lang="en-US" b="1" dirty="0">
              <a:solidFill>
                <a:srgbClr val="FFFFFF"/>
              </a:solidFill>
              <a:latin typeface="+mj-lt"/>
            </a:endParaRPr>
          </a:p>
        </p:txBody>
      </p:sp>
      <p:sp>
        <p:nvSpPr>
          <p:cNvPr id="40" name="Text Box 6"/>
          <p:cNvSpPr txBox="1">
            <a:spLocks noChangeArrowheads="1"/>
          </p:cNvSpPr>
          <p:nvPr/>
        </p:nvSpPr>
        <p:spPr bwMode="auto">
          <a:xfrm>
            <a:off x="443535" y="4257438"/>
            <a:ext cx="1758950" cy="8401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08" tIns="45704" rIns="91408" bIns="4570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b="1" dirty="0">
                <a:solidFill>
                  <a:srgbClr val="000000"/>
                </a:solidFill>
                <a:latin typeface="+mj-lt"/>
              </a:rPr>
              <a:t>INITIAL </a:t>
            </a:r>
          </a:p>
          <a:p>
            <a:pPr algn="ctr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b="1" dirty="0">
                <a:solidFill>
                  <a:srgbClr val="000000"/>
                </a:solidFill>
                <a:latin typeface="+mj-lt"/>
              </a:rPr>
              <a:t>COVERAGE </a:t>
            </a:r>
          </a:p>
          <a:p>
            <a:pPr algn="ctr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b="1" dirty="0">
                <a:solidFill>
                  <a:srgbClr val="000000"/>
                </a:solidFill>
                <a:latin typeface="+mj-lt"/>
              </a:rPr>
              <a:t>PERIOD</a:t>
            </a:r>
          </a:p>
        </p:txBody>
      </p:sp>
      <p:sp>
        <p:nvSpPr>
          <p:cNvPr id="41" name="Text Box 6"/>
          <p:cNvSpPr txBox="1">
            <a:spLocks noChangeArrowheads="1"/>
          </p:cNvSpPr>
          <p:nvPr/>
        </p:nvSpPr>
        <p:spPr bwMode="auto">
          <a:xfrm>
            <a:off x="441630" y="2392374"/>
            <a:ext cx="1762760" cy="5908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08" tIns="45704" rIns="91408" bIns="4570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b="1" dirty="0">
                <a:solidFill>
                  <a:srgbClr val="000000"/>
                </a:solidFill>
                <a:latin typeface="+mj-lt"/>
              </a:rPr>
              <a:t>COVERAGE </a:t>
            </a:r>
          </a:p>
          <a:p>
            <a:pPr algn="ctr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b="1" dirty="0">
                <a:solidFill>
                  <a:srgbClr val="000000"/>
                </a:solidFill>
                <a:latin typeface="+mj-lt"/>
              </a:rPr>
              <a:t>GAP</a:t>
            </a:r>
          </a:p>
        </p:txBody>
      </p:sp>
      <p:sp>
        <p:nvSpPr>
          <p:cNvPr id="42" name="Text Box 6"/>
          <p:cNvSpPr txBox="1">
            <a:spLocks noChangeArrowheads="1"/>
          </p:cNvSpPr>
          <p:nvPr/>
        </p:nvSpPr>
        <p:spPr bwMode="auto">
          <a:xfrm>
            <a:off x="319710" y="940721"/>
            <a:ext cx="2006600" cy="5908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08" tIns="45704" rIns="91408" bIns="4570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b="1" dirty="0">
                <a:solidFill>
                  <a:srgbClr val="000000"/>
                </a:solidFill>
                <a:latin typeface="+mj-lt"/>
              </a:rPr>
              <a:t>CATASTROPHIC COVERAGE</a:t>
            </a:r>
          </a:p>
        </p:txBody>
      </p:sp>
      <p:cxnSp>
        <p:nvCxnSpPr>
          <p:cNvPr id="43" name="Straight Arrow Connector 42"/>
          <p:cNvCxnSpPr/>
          <p:nvPr/>
        </p:nvCxnSpPr>
        <p:spPr>
          <a:xfrm flipH="1">
            <a:off x="2682188" y="1331179"/>
            <a:ext cx="182563" cy="0"/>
          </a:xfrm>
          <a:prstGeom prst="straightConnector1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221285" y="1513667"/>
            <a:ext cx="6629400" cy="0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>
            <a:off x="221285" y="3862578"/>
            <a:ext cx="6629400" cy="0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>
            <a:off x="221285" y="5519928"/>
            <a:ext cx="6629400" cy="0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AutoShape 21"/>
          <p:cNvSpPr>
            <a:spLocks noChangeArrowheads="1"/>
          </p:cNvSpPr>
          <p:nvPr/>
        </p:nvSpPr>
        <p:spPr bwMode="auto">
          <a:xfrm rot="10800000">
            <a:off x="6898310" y="3767455"/>
            <a:ext cx="457200" cy="152400"/>
          </a:xfrm>
          <a:prstGeom prst="notchedRightArrow">
            <a:avLst>
              <a:gd name="adj1" fmla="val 50000"/>
              <a:gd name="adj2" fmla="val 75000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+mj-lt"/>
              <a:cs typeface="Calibri" pitchFamily="34" charset="0"/>
            </a:endParaRPr>
          </a:p>
        </p:txBody>
      </p:sp>
      <p:sp>
        <p:nvSpPr>
          <p:cNvPr id="48" name="AutoShape 21"/>
          <p:cNvSpPr>
            <a:spLocks noChangeArrowheads="1"/>
          </p:cNvSpPr>
          <p:nvPr/>
        </p:nvSpPr>
        <p:spPr bwMode="auto">
          <a:xfrm rot="10800000">
            <a:off x="6898311" y="1425946"/>
            <a:ext cx="457200" cy="152400"/>
          </a:xfrm>
          <a:prstGeom prst="notchedRightArrow">
            <a:avLst>
              <a:gd name="adj1" fmla="val 50000"/>
              <a:gd name="adj2" fmla="val 75000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+mj-lt"/>
              <a:cs typeface="Calibri" pitchFamily="34" charset="0"/>
            </a:endParaRPr>
          </a:p>
        </p:txBody>
      </p:sp>
      <p:sp>
        <p:nvSpPr>
          <p:cNvPr id="49" name="Text Box 5"/>
          <p:cNvSpPr txBox="1">
            <a:spLocks noChangeArrowheads="1"/>
          </p:cNvSpPr>
          <p:nvPr/>
        </p:nvSpPr>
        <p:spPr bwMode="auto">
          <a:xfrm>
            <a:off x="634617" y="5459619"/>
            <a:ext cx="1424877" cy="369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08" tIns="45704" rIns="91408" bIns="4570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b="1" dirty="0" smtClean="0">
                <a:solidFill>
                  <a:srgbClr val="000000"/>
                </a:solidFill>
                <a:latin typeface="+mj-lt"/>
              </a:rPr>
              <a:t>DEDUCTIBLE</a:t>
            </a:r>
            <a:endParaRPr lang="en-US" b="1" dirty="0">
              <a:solidFill>
                <a:srgbClr val="000000"/>
              </a:solidFill>
              <a:latin typeface="+mj-lt"/>
            </a:endParaRPr>
          </a:p>
        </p:txBody>
      </p:sp>
      <p:sp>
        <p:nvSpPr>
          <p:cNvPr id="50" name="AutoShape 21"/>
          <p:cNvSpPr>
            <a:spLocks noChangeArrowheads="1"/>
          </p:cNvSpPr>
          <p:nvPr/>
        </p:nvSpPr>
        <p:spPr bwMode="auto">
          <a:xfrm rot="10800000">
            <a:off x="6898311" y="5433567"/>
            <a:ext cx="457200" cy="152400"/>
          </a:xfrm>
          <a:prstGeom prst="notchedRightArrow">
            <a:avLst>
              <a:gd name="adj1" fmla="val 50000"/>
              <a:gd name="adj2" fmla="val 75000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+mj-lt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183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b2c9e83426999ef31edb45f20166e386bec1c70"/>
</p:tagLst>
</file>

<file path=ppt/theme/theme1.xml><?xml version="1.0" encoding="utf-8"?>
<a:theme xmlns:a="http://schemas.openxmlformats.org/drawingml/2006/main" name="blank">
  <a:themeElements>
    <a:clrScheme name="Custom 1">
      <a:dk1>
        <a:srgbClr val="000000"/>
      </a:dk1>
      <a:lt1>
        <a:srgbClr val="FFFFFF"/>
      </a:lt1>
      <a:dk2>
        <a:srgbClr val="FF8811"/>
      </a:dk2>
      <a:lt2>
        <a:srgbClr val="FFD204"/>
      </a:lt2>
      <a:accent1>
        <a:srgbClr val="133559"/>
      </a:accent1>
      <a:accent2>
        <a:srgbClr val="025189"/>
      </a:accent2>
      <a:accent3>
        <a:srgbClr val="0072C0"/>
      </a:accent3>
      <a:accent4>
        <a:srgbClr val="31A3E3"/>
      </a:accent4>
      <a:accent5>
        <a:srgbClr val="7BC7ED"/>
      </a:accent5>
      <a:accent6>
        <a:srgbClr val="B0DDF4"/>
      </a:accent6>
      <a:hlink>
        <a:srgbClr val="0072C0"/>
      </a:hlink>
      <a:folHlink>
        <a:srgbClr val="0072C0"/>
      </a:folHlink>
    </a:clrScheme>
    <a:fontScheme name="Calibri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 cmpd="sng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ctr">
          <a:defRPr dirty="0" err="1" smtClean="0">
            <a:latin typeface="Calibri" pitchFamily="34" charset="0"/>
            <a:cs typeface="Meta Offc Pro"/>
          </a:defRPr>
        </a:defPPr>
      </a:lstStyle>
    </a:tx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F7871B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E07A17"/>
        </a:accent6>
        <a:hlink>
          <a:srgbClr val="747894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465274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3F4968"/>
        </a:accent6>
        <a:hlink>
          <a:srgbClr val="F7871B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5">
        <a:dk1>
          <a:srgbClr val="000000"/>
        </a:dk1>
        <a:lt1>
          <a:srgbClr val="FFFFFF"/>
        </a:lt1>
        <a:dk2>
          <a:srgbClr val="000000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0000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6">
        <a:dk1>
          <a:srgbClr val="06244D"/>
        </a:dk1>
        <a:lt1>
          <a:srgbClr val="FFFFFF"/>
        </a:lt1>
        <a:dk2>
          <a:srgbClr val="06244D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41D4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68</Words>
  <Application>Microsoft Office PowerPoint</Application>
  <PresentationFormat>On-screen Show (4:3)</PresentationFormat>
  <Paragraphs>21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blank</vt:lpstr>
      <vt:lpstr>Standard Medicare Prescription Drug Benefit, 2013</vt:lpstr>
    </vt:vector>
  </TitlesOfParts>
  <Company>Kaiser Family Foundation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Standard Medicare Prescription Drug Benefit, 2013</dc:title>
  <dc:creator>Jennifer Huang</dc:creator>
  <cp:lastModifiedBy>Jennifer Huang</cp:lastModifiedBy>
  <cp:revision>2</cp:revision>
  <dcterms:created xsi:type="dcterms:W3CDTF">2013-07-17T14:32:25Z</dcterms:created>
  <dcterms:modified xsi:type="dcterms:W3CDTF">2013-07-17T14:32:26Z</dcterms:modified>
</cp:coreProperties>
</file>