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Projected number of years to insolvency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lnSpc>
                    <a:spcPct val="85000"/>
                  </a:lnSpc>
                  <a:defRPr sz="13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Sheet1!$B$1:$AA$1</c:f>
              <c:strCache>
                <c:ptCount val="26"/>
                <c:pt idx="0">
                  <c:v>2013</c:v>
                </c:pt>
                <c:pt idx="1">
                  <c:v>2012</c:v>
                </c:pt>
                <c:pt idx="2">
                  <c:v>2011</c:v>
                </c:pt>
                <c:pt idx="3">
                  <c:v>2010</c:v>
                </c:pt>
                <c:pt idx="4">
                  <c:v>2009</c:v>
                </c:pt>
                <c:pt idx="5">
                  <c:v>2008</c:v>
                </c:pt>
                <c:pt idx="6">
                  <c:v>2007</c:v>
                </c:pt>
                <c:pt idx="7">
                  <c:v>2006</c:v>
                </c:pt>
                <c:pt idx="8">
                  <c:v>2005</c:v>
                </c:pt>
                <c:pt idx="9">
                  <c:v>2004</c:v>
                </c:pt>
                <c:pt idx="10">
                  <c:v>2003</c:v>
                </c:pt>
                <c:pt idx="11">
                  <c:v>2002</c:v>
                </c:pt>
                <c:pt idx="12">
                  <c:v>2001</c:v>
                </c:pt>
                <c:pt idx="13">
                  <c:v>2000</c:v>
                </c:pt>
                <c:pt idx="14">
                  <c:v>1999</c:v>
                </c:pt>
                <c:pt idx="15">
                  <c:v>1998</c:v>
                </c:pt>
                <c:pt idx="16">
                  <c:v>1997</c:v>
                </c:pt>
                <c:pt idx="17">
                  <c:v>1996</c:v>
                </c:pt>
                <c:pt idx="18">
                  <c:v>1995</c:v>
                </c:pt>
                <c:pt idx="19">
                  <c:v>1994</c:v>
                </c:pt>
                <c:pt idx="20">
                  <c:v>1993</c:v>
                </c:pt>
                <c:pt idx="21">
                  <c:v>1992</c:v>
                </c:pt>
                <c:pt idx="22">
                  <c:v>1991</c:v>
                </c:pt>
                <c:pt idx="23">
                  <c:v>1990</c:v>
                </c:pt>
                <c:pt idx="24">
                  <c:v>1980</c:v>
                </c:pt>
                <c:pt idx="25">
                  <c:v>1970</c:v>
                </c:pt>
              </c:strCache>
            </c:strRef>
          </c:cat>
          <c:val>
            <c:numRef>
              <c:f>Sheet1!$B$2:$AA$2</c:f>
              <c:numCache>
                <c:formatCode>General</c:formatCode>
                <c:ptCount val="26"/>
                <c:pt idx="0">
                  <c:v>13</c:v>
                </c:pt>
                <c:pt idx="1">
                  <c:v>12</c:v>
                </c:pt>
                <c:pt idx="2">
                  <c:v>13</c:v>
                </c:pt>
                <c:pt idx="3">
                  <c:v>19</c:v>
                </c:pt>
                <c:pt idx="4">
                  <c:v>8</c:v>
                </c:pt>
                <c:pt idx="5">
                  <c:v>11</c:v>
                </c:pt>
                <c:pt idx="6">
                  <c:v>12</c:v>
                </c:pt>
                <c:pt idx="7">
                  <c:v>12</c:v>
                </c:pt>
                <c:pt idx="8">
                  <c:v>15</c:v>
                </c:pt>
                <c:pt idx="9">
                  <c:v>15</c:v>
                </c:pt>
                <c:pt idx="10">
                  <c:v>23</c:v>
                </c:pt>
                <c:pt idx="11">
                  <c:v>28</c:v>
                </c:pt>
                <c:pt idx="12">
                  <c:v>28</c:v>
                </c:pt>
                <c:pt idx="13">
                  <c:v>25</c:v>
                </c:pt>
                <c:pt idx="14">
                  <c:v>16</c:v>
                </c:pt>
                <c:pt idx="15">
                  <c:v>10</c:v>
                </c:pt>
                <c:pt idx="16">
                  <c:v>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6</c:v>
                </c:pt>
                <c:pt idx="21">
                  <c:v>10</c:v>
                </c:pt>
                <c:pt idx="22">
                  <c:v>14</c:v>
                </c:pt>
                <c:pt idx="23">
                  <c:v>13</c:v>
                </c:pt>
                <c:pt idx="24">
                  <c:v>14</c:v>
                </c:pt>
                <c:pt idx="25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Projected year of insolvency</c:v>
                </c:pt>
              </c:strCache>
            </c:strRef>
          </c:tx>
          <c:spPr>
            <a:noFill/>
          </c:spPr>
          <c:invertIfNegative val="0"/>
          <c:dLbls>
            <c:txPr>
              <a:bodyPr/>
              <a:lstStyle/>
              <a:p>
                <a:pPr>
                  <a:lnSpc>
                    <a:spcPct val="85000"/>
                  </a:lnSpc>
                  <a:defRPr sz="1300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Sheet1!$B$1:$AA$1</c:f>
              <c:strCache>
                <c:ptCount val="26"/>
                <c:pt idx="0">
                  <c:v>2013</c:v>
                </c:pt>
                <c:pt idx="1">
                  <c:v>2012</c:v>
                </c:pt>
                <c:pt idx="2">
                  <c:v>2011</c:v>
                </c:pt>
                <c:pt idx="3">
                  <c:v>2010</c:v>
                </c:pt>
                <c:pt idx="4">
                  <c:v>2009</c:v>
                </c:pt>
                <c:pt idx="5">
                  <c:v>2008</c:v>
                </c:pt>
                <c:pt idx="6">
                  <c:v>2007</c:v>
                </c:pt>
                <c:pt idx="7">
                  <c:v>2006</c:v>
                </c:pt>
                <c:pt idx="8">
                  <c:v>2005</c:v>
                </c:pt>
                <c:pt idx="9">
                  <c:v>2004</c:v>
                </c:pt>
                <c:pt idx="10">
                  <c:v>2003</c:v>
                </c:pt>
                <c:pt idx="11">
                  <c:v>2002</c:v>
                </c:pt>
                <c:pt idx="12">
                  <c:v>2001</c:v>
                </c:pt>
                <c:pt idx="13">
                  <c:v>2000</c:v>
                </c:pt>
                <c:pt idx="14">
                  <c:v>1999</c:v>
                </c:pt>
                <c:pt idx="15">
                  <c:v>1998</c:v>
                </c:pt>
                <c:pt idx="16">
                  <c:v>1997</c:v>
                </c:pt>
                <c:pt idx="17">
                  <c:v>1996</c:v>
                </c:pt>
                <c:pt idx="18">
                  <c:v>1995</c:v>
                </c:pt>
                <c:pt idx="19">
                  <c:v>1994</c:v>
                </c:pt>
                <c:pt idx="20">
                  <c:v>1993</c:v>
                </c:pt>
                <c:pt idx="21">
                  <c:v>1992</c:v>
                </c:pt>
                <c:pt idx="22">
                  <c:v>1991</c:v>
                </c:pt>
                <c:pt idx="23">
                  <c:v>1990</c:v>
                </c:pt>
                <c:pt idx="24">
                  <c:v>1980</c:v>
                </c:pt>
                <c:pt idx="25">
                  <c:v>1970</c:v>
                </c:pt>
              </c:strCache>
            </c:strRef>
          </c:cat>
          <c:val>
            <c:numRef>
              <c:f>Sheet1!$B$3:$AA$3</c:f>
              <c:numCache>
                <c:formatCode>General</c:formatCode>
                <c:ptCount val="26"/>
                <c:pt idx="0">
                  <c:v>2026</c:v>
                </c:pt>
                <c:pt idx="1">
                  <c:v>2024</c:v>
                </c:pt>
                <c:pt idx="2">
                  <c:v>2024</c:v>
                </c:pt>
                <c:pt idx="3">
                  <c:v>2029</c:v>
                </c:pt>
                <c:pt idx="4">
                  <c:v>2017</c:v>
                </c:pt>
                <c:pt idx="5">
                  <c:v>2019</c:v>
                </c:pt>
                <c:pt idx="6">
                  <c:v>2019</c:v>
                </c:pt>
                <c:pt idx="7">
                  <c:v>2018</c:v>
                </c:pt>
                <c:pt idx="8">
                  <c:v>2020</c:v>
                </c:pt>
                <c:pt idx="9">
                  <c:v>2019</c:v>
                </c:pt>
                <c:pt idx="10">
                  <c:v>2026</c:v>
                </c:pt>
                <c:pt idx="11">
                  <c:v>2030</c:v>
                </c:pt>
                <c:pt idx="12">
                  <c:v>2029</c:v>
                </c:pt>
                <c:pt idx="13">
                  <c:v>2025</c:v>
                </c:pt>
                <c:pt idx="14">
                  <c:v>2015</c:v>
                </c:pt>
                <c:pt idx="15">
                  <c:v>2008</c:v>
                </c:pt>
                <c:pt idx="16">
                  <c:v>2001</c:v>
                </c:pt>
                <c:pt idx="17">
                  <c:v>2001</c:v>
                </c:pt>
                <c:pt idx="18">
                  <c:v>2001</c:v>
                </c:pt>
                <c:pt idx="19">
                  <c:v>2001</c:v>
                </c:pt>
                <c:pt idx="20">
                  <c:v>1999</c:v>
                </c:pt>
                <c:pt idx="21">
                  <c:v>2002</c:v>
                </c:pt>
                <c:pt idx="22">
                  <c:v>2005</c:v>
                </c:pt>
                <c:pt idx="23">
                  <c:v>2003</c:v>
                </c:pt>
                <c:pt idx="24">
                  <c:v>1994</c:v>
                </c:pt>
                <c:pt idx="25">
                  <c:v>1972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248692096"/>
        <c:axId val="248861824"/>
      </c:barChart>
      <c:catAx>
        <c:axId val="2486920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lnSpc>
                <a:spcPct val="85000"/>
              </a:lnSpc>
              <a:defRPr sz="1300"/>
            </a:pPr>
            <a:endParaRPr lang="en-US"/>
          </a:p>
        </c:txPr>
        <c:crossAx val="248861824"/>
        <c:crosses val="autoZero"/>
        <c:auto val="1"/>
        <c:lblAlgn val="ctr"/>
        <c:lblOffset val="100"/>
        <c:noMultiLvlLbl val="0"/>
      </c:catAx>
      <c:valAx>
        <c:axId val="248861824"/>
        <c:scaling>
          <c:orientation val="minMax"/>
          <c:max val="3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248692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DF6AE-1705-4821-81F8-8BA54F773B87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A557-F236-4E76-972E-6544C2D7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5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4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8203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579645"/>
              </p:ext>
            </p:extLst>
          </p:nvPr>
        </p:nvGraphicFramePr>
        <p:xfrm>
          <a:off x="1011217" y="1219200"/>
          <a:ext cx="8040708" cy="481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NOTES: ‘Insolvency’ refers to the depletion of the trust fund. No insolvency projections were made for 1973-1975 and 1989.  For all other years not displayed, the Hospital Insurance Trust Fund was projected to remain solvent for 17 or fewer years.</a:t>
            </a:r>
          </a:p>
          <a:p>
            <a:r>
              <a:rPr lang="en-US" dirty="0" smtClean="0">
                <a:latin typeface="+mj-lt"/>
              </a:rPr>
              <a:t>SOURCE: Intermediate projections from 1970-2013 Annual Reports of the Boards of Trustees of the Federal Hospital Insurance and Federal Supplementary Medical Insurance Trust Funds.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 smtClean="0">
                <a:latin typeface="+mj-lt"/>
              </a:rPr>
              <a:t>Solvency Projections of the Medicare Part A Trust Fund, 1970-2013</a:t>
            </a:r>
            <a:endParaRPr lang="en-US" sz="2900" dirty="0">
              <a:latin typeface="+mj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5909" y="3255814"/>
            <a:ext cx="895308" cy="73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693" tIns="44846" rIns="89693" bIns="44846">
            <a:spAutoFit/>
          </a:bodyPr>
          <a:lstStyle>
            <a:lvl1pPr defTabSz="896938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96938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latin typeface="+mj-lt"/>
                <a:cs typeface="Times New Roman" pitchFamily="18" charset="0"/>
                <a:sym typeface="Tahoma" pitchFamily="34" charset="0"/>
              </a:rPr>
              <a:t>Year of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latin typeface="+mj-lt"/>
                <a:cs typeface="Times New Roman" pitchFamily="18" charset="0"/>
                <a:sym typeface="Tahoma" pitchFamily="34" charset="0"/>
              </a:rPr>
              <a:t>Trustees’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latin typeface="+mj-lt"/>
                <a:cs typeface="Times New Roman" pitchFamily="18" charset="0"/>
                <a:sym typeface="Tahoma" pitchFamily="34" charset="0"/>
              </a:rPr>
              <a:t>Report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80975" y="960814"/>
            <a:ext cx="5832750" cy="30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693" tIns="44846" rIns="89693" bIns="44846">
            <a:spAutoFit/>
          </a:bodyPr>
          <a:lstStyle>
            <a:lvl1pPr defTabSz="896938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96938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9693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96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i="1" dirty="0">
                <a:solidFill>
                  <a:srgbClr val="000000"/>
                </a:solidFill>
                <a:latin typeface="+mj-lt"/>
                <a:cs typeface="Times New Roman" pitchFamily="18" charset="0"/>
                <a:sym typeface="Tahoma" pitchFamily="34" charset="0"/>
              </a:rPr>
              <a:t>Projected Number of Years to Insolvency and Projected Year of Insolvency:</a:t>
            </a:r>
          </a:p>
        </p:txBody>
      </p:sp>
    </p:spTree>
    <p:extLst>
      <p:ext uri="{BB962C8B-B14F-4D97-AF65-F5344CB8AC3E}">
        <p14:creationId xmlns:p14="http://schemas.microsoft.com/office/powerpoint/2010/main" val="17664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d39f45078d610dd5ce4bb381bbaf8781d88d23c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Solvency Projections of the Medicare Part A Trust Fund, 1970-2013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Solvency Projections of the Medicare Part A Trust Fund, 1970-2013</dc:title>
  <dc:creator>Jennifer Huang</dc:creator>
  <cp:lastModifiedBy>Jennifer Huang</cp:lastModifiedBy>
  <cp:revision>2</cp:revision>
  <dcterms:created xsi:type="dcterms:W3CDTF">2013-07-17T14:31:23Z</dcterms:created>
  <dcterms:modified xsi:type="dcterms:W3CDTF">2013-07-17T14:31:25Z</dcterms:modified>
</cp:coreProperties>
</file>