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43300653594771"/>
          <c:y val="9.6450617283950615E-2"/>
          <c:w val="0.40931372549019607"/>
          <c:h val="0.773148148148148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explosion val="13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542051485236918"/>
                  <c:y val="0.25140300644237651"/>
                </c:manualLayout>
              </c:layout>
              <c:tx>
                <c:rich>
                  <a:bodyPr/>
                  <a:lstStyle/>
                  <a:p>
                    <a:pPr>
                      <a:defRPr b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defRPr>
                    </a:pPr>
                    <a:r>
                      <a:rPr lang="fr-FR" b="0" dirty="0" smtClean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rPr>
                      <a:t>Part D non-LIS enrollees
24.4 million</a:t>
                    </a:r>
                  </a:p>
                  <a:p>
                    <a:pPr>
                      <a:defRPr b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defRPr>
                    </a:pPr>
                    <a:r>
                      <a:rPr lang="fr-FR" sz="2000" b="1" dirty="0" smtClean="0">
                        <a:solidFill>
                          <a:schemeClr val="bg1"/>
                        </a:solidFill>
                        <a:latin typeface="+mj-lt"/>
                      </a:rPr>
                      <a:t>47%</a:t>
                    </a:r>
                    <a:endParaRPr lang="fr-FR" sz="20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1.2643961673465464E-2"/>
                  <c:y val="-0.1683504334685437"/>
                </c:manualLayout>
              </c:layout>
              <c:tx>
                <c:rich>
                  <a:bodyPr/>
                  <a:lstStyle/>
                  <a:p>
                    <a:pPr>
                      <a:defRPr b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defRPr>
                    </a:pPr>
                    <a:r>
                      <a:rPr lang="en-US" b="0" dirty="0" smtClean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rPr>
                      <a:t>Part D LIS </a:t>
                    </a:r>
                  </a:p>
                  <a:p>
                    <a:pPr>
                      <a:defRPr b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defRPr>
                    </a:pPr>
                    <a:r>
                      <a:rPr lang="en-US" b="0" dirty="0" smtClean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rPr>
                      <a:t>enrollees
11.3 million</a:t>
                    </a:r>
                  </a:p>
                  <a:p>
                    <a:pPr>
                      <a:defRPr b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defRPr>
                    </a:pPr>
                    <a:r>
                      <a:rPr lang="en-US" sz="2000" b="1" dirty="0" smtClean="0">
                        <a:solidFill>
                          <a:schemeClr val="bg1"/>
                        </a:solidFill>
                        <a:latin typeface="+mj-lt"/>
                      </a:rPr>
                      <a:t>22%</a:t>
                    </a:r>
                    <a:endParaRPr lang="en-US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3.9215686274509803E-2"/>
                  <c:y val="-1.5432098765432098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+mj-lt"/>
                        <a:cs typeface="Calibri" pitchFamily="34" charset="0"/>
                      </a:rPr>
                      <a:t>Employer subsidy
3.2 million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5288604161900032"/>
                  <c:y val="7.8843752485484767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+mj-lt"/>
                        <a:cs typeface="Calibri" pitchFamily="34" charset="0"/>
                      </a:rPr>
                      <a:t>All other
13.4 million</a:t>
                    </a:r>
                  </a:p>
                  <a:p>
                    <a:r>
                      <a:rPr lang="en-US" sz="2000" b="1" dirty="0" smtClean="0">
                        <a:latin typeface="+mj-lt"/>
                      </a:rPr>
                      <a:t>26%</a:t>
                    </a:r>
                    <a:endParaRPr lang="en-US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b="0">
                    <a:latin typeface="+mj-lt"/>
                    <a:cs typeface="Calibri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Part D non-LIS enrollees</c:v>
                </c:pt>
                <c:pt idx="1">
                  <c:v>Part D LIS enrollees</c:v>
                </c:pt>
                <c:pt idx="2">
                  <c:v>Employer subsidy</c:v>
                </c:pt>
                <c:pt idx="3">
                  <c:v>All other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24.4</c:v>
                </c:pt>
                <c:pt idx="1">
                  <c:v>11.3</c:v>
                </c:pt>
                <c:pt idx="2">
                  <c:v>3.2</c:v>
                </c:pt>
                <c:pt idx="3">
                  <c:v>13.4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1"/>
      </c:pieChart>
    </c:plotArea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2313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830660"/>
              </p:ext>
            </p:extLst>
          </p:nvPr>
        </p:nvGraphicFramePr>
        <p:xfrm>
          <a:off x="92075" y="6096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smtClean="0"/>
              <a:t>Does not sum to 100% due to rounding.  LIS </a:t>
            </a:r>
            <a:r>
              <a:rPr lang="en-US" dirty="0"/>
              <a:t>is low-income subsidy.  Total Part D and Medicare enrollment based on 2012 intermediate estimates. </a:t>
            </a:r>
          </a:p>
          <a:p>
            <a:r>
              <a:rPr lang="en-US" dirty="0" smtClean="0"/>
              <a:t>SOURCE</a:t>
            </a:r>
            <a:r>
              <a:rPr lang="en-US" dirty="0"/>
              <a:t>: 2013 Annual Report of the Boards of Trustees of the Federal Hospital Insurance and Federal Supplementary Medical Insurance Trust </a:t>
            </a:r>
            <a:r>
              <a:rPr lang="en-US" dirty="0" smtClean="0"/>
              <a:t>Funds.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Prescription Drug Coverage Among Medicare Beneficiaries in 2013</a:t>
            </a:r>
            <a:endParaRPr lang="en-US" sz="3000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57200" y="5105400"/>
            <a:ext cx="8153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Total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Medicare Enrollment </a:t>
            </a:r>
            <a:r>
              <a:rPr lang="en-US" sz="2000" dirty="0">
                <a:solidFill>
                  <a:srgbClr val="000000"/>
                </a:solidFill>
                <a:latin typeface="+mj-lt"/>
                <a:cs typeface="Calibri" pitchFamily="34" charset="0"/>
              </a:rPr>
              <a:t>in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2013= 52.3 million</a:t>
            </a:r>
            <a:br>
              <a:rPr lang="en-US" sz="20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Total Part D Enrollment (excluding employer subsidy) = 35.7 million </a:t>
            </a:r>
            <a:endParaRPr lang="en-US" sz="20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3852205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+mj-lt"/>
              </a:rPr>
              <a:t>6</a:t>
            </a:r>
            <a:r>
              <a:rPr lang="en-US" sz="2000" b="1" dirty="0" smtClean="0">
                <a:latin typeface="+mj-lt"/>
              </a:rPr>
              <a:t>%</a:t>
            </a:r>
            <a:endParaRPr lang="en-US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679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8e9bd514da35f78d34ad58e547179aded34082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Prescription Drug Coverage Among Medicare Beneficiaries in 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Prescription Drug Coverage Among Medicare Beneficiaries in 2013</dc:title>
  <dc:creator>Jennifer Huang</dc:creator>
  <cp:lastModifiedBy>Jennifer Huang</cp:lastModifiedBy>
  <cp:revision>2</cp:revision>
  <dcterms:created xsi:type="dcterms:W3CDTF">2013-07-17T14:32:20Z</dcterms:created>
  <dcterms:modified xsi:type="dcterms:W3CDTF">2013-07-17T14:32:21Z</dcterms:modified>
</cp:coreProperties>
</file>