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939798065782313E-2"/>
          <c:y val="0.13212345752140423"/>
          <c:w val="0.84962947199167671"/>
          <c:h val="0.78043053323172884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Average annual growth 
in enrollment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5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Sheet1!$A$2:$A$52</c:f>
              <c:numCache>
                <c:formatCode>General</c:formatCod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numCache>
            </c:numRef>
          </c:cat>
          <c:val>
            <c:numRef>
              <c:f>Sheet1!$C$2:$C$52</c:f>
              <c:numCache>
                <c:formatCode>0.0%</c:formatCode>
                <c:ptCount val="51"/>
                <c:pt idx="0">
                  <c:v>1.8601056038914932E-2</c:v>
                </c:pt>
                <c:pt idx="1">
                  <c:v>1.8601056038914932E-2</c:v>
                </c:pt>
                <c:pt idx="2">
                  <c:v>1.8601056038914932E-2</c:v>
                </c:pt>
                <c:pt idx="3">
                  <c:v>1.8601056038914932E-2</c:v>
                </c:pt>
                <c:pt idx="4">
                  <c:v>1.8601056038914932E-2</c:v>
                </c:pt>
                <c:pt idx="5">
                  <c:v>1.8601056038914932E-2</c:v>
                </c:pt>
                <c:pt idx="6">
                  <c:v>1.8601056038914932E-2</c:v>
                </c:pt>
                <c:pt idx="7">
                  <c:v>1.8601056038914932E-2</c:v>
                </c:pt>
                <c:pt idx="8">
                  <c:v>1.8601056038914932E-2</c:v>
                </c:pt>
                <c:pt idx="9">
                  <c:v>1.8601056038914932E-2</c:v>
                </c:pt>
                <c:pt idx="10">
                  <c:v>3.022512677045075E-2</c:v>
                </c:pt>
                <c:pt idx="11">
                  <c:v>3.022512677045075E-2</c:v>
                </c:pt>
                <c:pt idx="12">
                  <c:v>3.022512677045075E-2</c:v>
                </c:pt>
                <c:pt idx="13">
                  <c:v>3.022512677045075E-2</c:v>
                </c:pt>
                <c:pt idx="14">
                  <c:v>3.022512677045075E-2</c:v>
                </c:pt>
                <c:pt idx="15">
                  <c:v>3.022512677045075E-2</c:v>
                </c:pt>
                <c:pt idx="16">
                  <c:v>3.022512677045075E-2</c:v>
                </c:pt>
                <c:pt idx="17">
                  <c:v>3.022512677045075E-2</c:v>
                </c:pt>
                <c:pt idx="18">
                  <c:v>3.022512677045075E-2</c:v>
                </c:pt>
                <c:pt idx="19">
                  <c:v>3.022512677045075E-2</c:v>
                </c:pt>
                <c:pt idx="20">
                  <c:v>2.4009502064500365E-2</c:v>
                </c:pt>
                <c:pt idx="21">
                  <c:v>2.4009502064500365E-2</c:v>
                </c:pt>
                <c:pt idx="22">
                  <c:v>2.4009502064500365E-2</c:v>
                </c:pt>
                <c:pt idx="23">
                  <c:v>2.4009502064500365E-2</c:v>
                </c:pt>
                <c:pt idx="24">
                  <c:v>2.4009502064500365E-2</c:v>
                </c:pt>
                <c:pt idx="25">
                  <c:v>2.4009502064500365E-2</c:v>
                </c:pt>
                <c:pt idx="26">
                  <c:v>2.4009502064500365E-2</c:v>
                </c:pt>
                <c:pt idx="27">
                  <c:v>2.4009502064500365E-2</c:v>
                </c:pt>
                <c:pt idx="28">
                  <c:v>2.4009502064500365E-2</c:v>
                </c:pt>
                <c:pt idx="29">
                  <c:v>2.4009502064500365E-2</c:v>
                </c:pt>
                <c:pt idx="30">
                  <c:v>8.7408564360045293E-3</c:v>
                </c:pt>
                <c:pt idx="31">
                  <c:v>8.7408564360045293E-3</c:v>
                </c:pt>
                <c:pt idx="32">
                  <c:v>8.7408564360045293E-3</c:v>
                </c:pt>
                <c:pt idx="33">
                  <c:v>8.7408564360045293E-3</c:v>
                </c:pt>
                <c:pt idx="34">
                  <c:v>8.7408564360045293E-3</c:v>
                </c:pt>
                <c:pt idx="35">
                  <c:v>8.7408564360045293E-3</c:v>
                </c:pt>
                <c:pt idx="36">
                  <c:v>8.7408564360045293E-3</c:v>
                </c:pt>
                <c:pt idx="37">
                  <c:v>8.7408564360045293E-3</c:v>
                </c:pt>
                <c:pt idx="38">
                  <c:v>8.7408564360045293E-3</c:v>
                </c:pt>
                <c:pt idx="39">
                  <c:v>8.7408564360045293E-3</c:v>
                </c:pt>
                <c:pt idx="40">
                  <c:v>3.8628142855550163E-3</c:v>
                </c:pt>
                <c:pt idx="41">
                  <c:v>3.8628142855550163E-3</c:v>
                </c:pt>
                <c:pt idx="42">
                  <c:v>3.8628142855550163E-3</c:v>
                </c:pt>
                <c:pt idx="43">
                  <c:v>3.8628142855550163E-3</c:v>
                </c:pt>
                <c:pt idx="44">
                  <c:v>3.8628142855550163E-3</c:v>
                </c:pt>
                <c:pt idx="45">
                  <c:v>3.8628142855550163E-3</c:v>
                </c:pt>
                <c:pt idx="46">
                  <c:v>3.8628142855550163E-3</c:v>
                </c:pt>
                <c:pt idx="47">
                  <c:v>3.8628142855550163E-3</c:v>
                </c:pt>
                <c:pt idx="48">
                  <c:v>3.8628142855550163E-3</c:v>
                </c:pt>
                <c:pt idx="49">
                  <c:v>3.8628142855550163E-3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45100544"/>
        <c:axId val="245094656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Medicare enrollment 
(in millions)</c:v>
                </c:pt>
              </c:strCache>
            </c:strRef>
          </c:tx>
          <c:spPr>
            <a:ln w="57150">
              <a:solidFill>
                <a:schemeClr val="accent4"/>
              </a:solidFill>
            </a:ln>
          </c:spPr>
          <c:marker>
            <c:symbol val="none"/>
          </c:marker>
          <c:dPt>
            <c:idx val="0"/>
            <c:marker>
              <c:symbol val="diamond"/>
              <c:size val="12"/>
            </c:marker>
            <c:bubble3D val="0"/>
          </c:dPt>
          <c:dPt>
            <c:idx val="10"/>
            <c:marker>
              <c:symbol val="diamond"/>
              <c:size val="12"/>
            </c:marker>
            <c:bubble3D val="0"/>
          </c:dPt>
          <c:dPt>
            <c:idx val="20"/>
            <c:marker>
              <c:symbol val="diamond"/>
              <c:size val="12"/>
            </c:marker>
            <c:bubble3D val="0"/>
          </c:dPt>
          <c:dPt>
            <c:idx val="30"/>
            <c:marker>
              <c:symbol val="diamond"/>
              <c:size val="12"/>
            </c:marker>
            <c:bubble3D val="0"/>
          </c:dPt>
          <c:dPt>
            <c:idx val="40"/>
            <c:marker>
              <c:symbol val="diamond"/>
              <c:size val="12"/>
            </c:marker>
            <c:bubble3D val="0"/>
          </c:dPt>
          <c:dPt>
            <c:idx val="50"/>
            <c:marker>
              <c:symbol val="diamond"/>
              <c:size val="12"/>
            </c:marker>
            <c:bubble3D val="0"/>
          </c:dPt>
          <c:dLbls>
            <c:dLbl>
              <c:idx val="0"/>
              <c:layout>
                <c:manualLayout>
                  <c:x val="-2.0078858385945E-2"/>
                  <c:y val="-4.79099602673459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0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0"/>
              <c:layout>
                <c:manualLayout>
                  <c:x val="-7.0379158686245294E-2"/>
                  <c:y val="-4.83372570680335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dLblPos val="t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Sheet1!$A$2:$A$52</c:f>
              <c:numCache>
                <c:formatCode>General</c:formatCode>
                <c:ptCount val="5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</c:numCache>
            </c:numRef>
          </c:cat>
          <c:val>
            <c:numRef>
              <c:f>Sheet1!$B$2:$B$52</c:f>
              <c:numCache>
                <c:formatCode>#,##0.0</c:formatCode>
                <c:ptCount val="51"/>
                <c:pt idx="0">
                  <c:v>39.688000000000002</c:v>
                </c:pt>
                <c:pt idx="1">
                  <c:v>40.103000000000002</c:v>
                </c:pt>
                <c:pt idx="2">
                  <c:v>40.508000000000003</c:v>
                </c:pt>
                <c:pt idx="3">
                  <c:v>41.188000000000002</c:v>
                </c:pt>
                <c:pt idx="4">
                  <c:v>41.902000000000001</c:v>
                </c:pt>
                <c:pt idx="5">
                  <c:v>42.606000000000002</c:v>
                </c:pt>
                <c:pt idx="6">
                  <c:v>43.436</c:v>
                </c:pt>
                <c:pt idx="7">
                  <c:v>44.368000000000002</c:v>
                </c:pt>
                <c:pt idx="8">
                  <c:v>45.5</c:v>
                </c:pt>
                <c:pt idx="9">
                  <c:v>46.603999999999999</c:v>
                </c:pt>
                <c:pt idx="10">
                  <c:v>47.72</c:v>
                </c:pt>
                <c:pt idx="11">
                  <c:v>48.884</c:v>
                </c:pt>
                <c:pt idx="12">
                  <c:v>50.655000000000001</c:v>
                </c:pt>
                <c:pt idx="13">
                  <c:v>52.293999999999997</c:v>
                </c:pt>
                <c:pt idx="14">
                  <c:v>53.960999999999999</c:v>
                </c:pt>
                <c:pt idx="15">
                  <c:v>55.628999999999998</c:v>
                </c:pt>
                <c:pt idx="16">
                  <c:v>57.289000000000001</c:v>
                </c:pt>
                <c:pt idx="17">
                  <c:v>58.987000000000002</c:v>
                </c:pt>
                <c:pt idx="18">
                  <c:v>60.713000000000001</c:v>
                </c:pt>
                <c:pt idx="19">
                  <c:v>62.469000000000001</c:v>
                </c:pt>
                <c:pt idx="20">
                  <c:v>64.272000000000006</c:v>
                </c:pt>
                <c:pt idx="21">
                  <c:v>66.105000000000004</c:v>
                </c:pt>
                <c:pt idx="22">
                  <c:v>67.974999999999994</c:v>
                </c:pt>
                <c:pt idx="23">
                  <c:v>69.858999999999995</c:v>
                </c:pt>
                <c:pt idx="24">
                  <c:v>71.703999999999994</c:v>
                </c:pt>
                <c:pt idx="25">
                  <c:v>73.525999999999996</c:v>
                </c:pt>
                <c:pt idx="26">
                  <c:v>75.304000000000002</c:v>
                </c:pt>
                <c:pt idx="27">
                  <c:v>77.001000000000005</c:v>
                </c:pt>
                <c:pt idx="28">
                  <c:v>78.614999999999995</c:v>
                </c:pt>
                <c:pt idx="29">
                  <c:v>80.126999999999995</c:v>
                </c:pt>
                <c:pt idx="30">
                  <c:v>81.481999999999999</c:v>
                </c:pt>
                <c:pt idx="31">
                  <c:v>82.644000000000005</c:v>
                </c:pt>
                <c:pt idx="32">
                  <c:v>83.668999999999997</c:v>
                </c:pt>
                <c:pt idx="33">
                  <c:v>84.620999999999995</c:v>
                </c:pt>
                <c:pt idx="34">
                  <c:v>85.552999999999997</c:v>
                </c:pt>
                <c:pt idx="35">
                  <c:v>86.478999999999999</c:v>
                </c:pt>
                <c:pt idx="36">
                  <c:v>87.322000000000003</c:v>
                </c:pt>
                <c:pt idx="37">
                  <c:v>87.954999999999998</c:v>
                </c:pt>
                <c:pt idx="38">
                  <c:v>88.355000000000004</c:v>
                </c:pt>
                <c:pt idx="39">
                  <c:v>88.644999999999996</c:v>
                </c:pt>
                <c:pt idx="40">
                  <c:v>88.891000000000005</c:v>
                </c:pt>
                <c:pt idx="41">
                  <c:v>89.117000000000004</c:v>
                </c:pt>
                <c:pt idx="42">
                  <c:v>89.353999999999999</c:v>
                </c:pt>
                <c:pt idx="43">
                  <c:v>89.632000000000005</c:v>
                </c:pt>
                <c:pt idx="44">
                  <c:v>89.96</c:v>
                </c:pt>
                <c:pt idx="45">
                  <c:v>90.352999999999994</c:v>
                </c:pt>
                <c:pt idx="46">
                  <c:v>90.766000000000005</c:v>
                </c:pt>
                <c:pt idx="47">
                  <c:v>91.188999999999993</c:v>
                </c:pt>
                <c:pt idx="48">
                  <c:v>91.594999999999999</c:v>
                </c:pt>
                <c:pt idx="49">
                  <c:v>91.981999999999999</c:v>
                </c:pt>
                <c:pt idx="50">
                  <c:v>92.385000000000005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4851328"/>
        <c:axId val="245093120"/>
      </c:lineChart>
      <c:catAx>
        <c:axId val="234851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5093120"/>
        <c:crosses val="autoZero"/>
        <c:auto val="1"/>
        <c:lblAlgn val="ctr"/>
        <c:lblOffset val="0"/>
        <c:tickLblSkip val="10"/>
        <c:tickMarkSkip val="5"/>
        <c:noMultiLvlLbl val="0"/>
      </c:catAx>
      <c:valAx>
        <c:axId val="24509312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extTo"/>
        <c:crossAx val="234851328"/>
        <c:crosses val="autoZero"/>
        <c:crossBetween val="between"/>
      </c:valAx>
      <c:valAx>
        <c:axId val="245094656"/>
        <c:scaling>
          <c:orientation val="minMax"/>
          <c:max val="0.1"/>
          <c:min val="0"/>
        </c:scaling>
        <c:delete val="0"/>
        <c:axPos val="r"/>
        <c:numFmt formatCode="0%" sourceLinked="0"/>
        <c:majorTickMark val="out"/>
        <c:minorTickMark val="none"/>
        <c:tickLblPos val="nextTo"/>
        <c:crossAx val="245100544"/>
        <c:crosses val="max"/>
        <c:crossBetween val="between"/>
        <c:majorUnit val="1.0000000000000005E-2"/>
      </c:valAx>
      <c:catAx>
        <c:axId val="2451005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45094656"/>
        <c:crossesAt val="0"/>
        <c:auto val="1"/>
        <c:lblAlgn val="ctr"/>
        <c:lblOffset val="100"/>
        <c:noMultiLvlLbl val="0"/>
      </c:catAx>
    </c:plotArea>
    <c:plotVisOnly val="1"/>
    <c:dispBlanksAs val="span"/>
    <c:showDLblsOverMax val="0"/>
  </c:chart>
  <c:txPr>
    <a:bodyPr/>
    <a:lstStyle/>
    <a:p>
      <a:pPr>
        <a:defRPr sz="1800">
          <a:solidFill>
            <a:schemeClr val="tx1"/>
          </a:solidFill>
          <a:latin typeface="+mj-lt"/>
          <a:cs typeface="Calibri" pitchFamily="34" charset="0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1912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868804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2013 Annual Report of the Boards of Trustees of the Federal Hospital Insurance and Federal Supplementary Medical Insurance Trust Funds.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Projected Change in Medicare Enrollment, 2000-2050</a:t>
            </a:r>
            <a:endParaRPr lang="en-US" sz="30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1638300" y="930824"/>
            <a:ext cx="5867400" cy="593176"/>
            <a:chOff x="1828800" y="1219200"/>
            <a:chExt cx="5867400" cy="593176"/>
          </a:xfrm>
        </p:grpSpPr>
        <p:sp>
          <p:nvSpPr>
            <p:cNvPr id="11" name="TextBox 10"/>
            <p:cNvSpPr txBox="1"/>
            <p:nvPr/>
          </p:nvSpPr>
          <p:spPr>
            <a:xfrm>
              <a:off x="2026920" y="1219200"/>
              <a:ext cx="2468880" cy="593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dirty="0" smtClean="0">
                  <a:solidFill>
                    <a:prstClr val="black"/>
                  </a:solidFill>
                  <a:cs typeface="Calibri" pitchFamily="34" charset="0"/>
                </a:rPr>
                <a:t>Medicare Enrollment </a:t>
              </a:r>
            </a:p>
            <a:p>
              <a:pPr>
                <a:lnSpc>
                  <a:spcPct val="90000"/>
                </a:lnSpc>
              </a:pPr>
              <a:r>
                <a:rPr lang="en-US" dirty="0" smtClean="0">
                  <a:solidFill>
                    <a:prstClr val="black"/>
                  </a:solidFill>
                  <a:cs typeface="Calibri" pitchFamily="34" charset="0"/>
                </a:rPr>
                <a:t>(in millions)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27320" y="1219200"/>
              <a:ext cx="2468880" cy="5931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dirty="0" smtClean="0">
                  <a:solidFill>
                    <a:prstClr val="black"/>
                  </a:solidFill>
                  <a:cs typeface="Calibri" pitchFamily="34" charset="0"/>
                </a:rPr>
                <a:t>Average Annual </a:t>
              </a:r>
            </a:p>
            <a:p>
              <a:pPr>
                <a:lnSpc>
                  <a:spcPct val="90000"/>
                </a:lnSpc>
              </a:pPr>
              <a:r>
                <a:rPr lang="en-US" dirty="0" smtClean="0">
                  <a:solidFill>
                    <a:prstClr val="black"/>
                  </a:solidFill>
                  <a:cs typeface="Calibri" pitchFamily="34" charset="0"/>
                </a:rPr>
                <a:t>Growth in Enrollment</a:t>
              </a:r>
            </a:p>
          </p:txBody>
        </p:sp>
        <p:cxnSp>
          <p:nvCxnSpPr>
            <p:cNvPr id="13" name="Straight Connector 12"/>
            <p:cNvCxnSpPr/>
            <p:nvPr/>
          </p:nvCxnSpPr>
          <p:spPr bwMode="gray">
            <a:xfrm flipV="1">
              <a:off x="1828800" y="1402080"/>
              <a:ext cx="198120" cy="0"/>
            </a:xfrm>
            <a:prstGeom prst="line">
              <a:avLst/>
            </a:prstGeom>
            <a:ln w="444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4998720" y="1305560"/>
              <a:ext cx="228600" cy="228600"/>
            </a:xfrm>
            <a:prstGeom prst="rect">
              <a:avLst/>
            </a:prstGeom>
            <a:solidFill>
              <a:srgbClr val="0033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23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db60d1c0988cbea43d98e0a9728068c8fdd984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Projected Change in Medicare Enrollment, 2000-2050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Projected Change in Medicare Enrollment, 2000-2050</dc:title>
  <dc:creator>Jennifer Huang</dc:creator>
  <cp:lastModifiedBy>Jennifer Huang</cp:lastModifiedBy>
  <cp:revision>2</cp:revision>
  <dcterms:created xsi:type="dcterms:W3CDTF">2013-07-17T14:32:37Z</dcterms:created>
  <dcterms:modified xsi:type="dcterms:W3CDTF">2013-07-17T14:32:39Z</dcterms:modified>
</cp:coreProperties>
</file>