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 analysis of Centers for Medicare &amp; Medicaid Services (CMS) PDP landscape source file, 2013.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Number of Medicare Part D Stand-Alone Prescription Drug Plans, by State, 2013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665458"/>
              </p:ext>
            </p:extLst>
          </p:nvPr>
        </p:nvGraphicFramePr>
        <p:xfrm>
          <a:off x="2035172" y="5728335"/>
          <a:ext cx="507365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414"/>
                <a:gridCol w="1268414"/>
                <a:gridCol w="1268414"/>
                <a:gridCol w="1268414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23 – 29</a:t>
                      </a:r>
                      <a:r>
                        <a:rPr lang="en-US" sz="1400" b="1" baseline="0" dirty="0" smtClean="0"/>
                        <a:t> plans</a:t>
                      </a:r>
                      <a:endParaRPr lang="en-US" sz="14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 – 31 plans</a:t>
                      </a:r>
                      <a:endParaRPr lang="en-US" sz="14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 plans</a:t>
                      </a:r>
                      <a:endParaRPr lang="en-US" sz="14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</a:t>
                      </a:r>
                      <a:r>
                        <a:rPr lang="en-US" sz="1400" b="1" baseline="0" dirty="0" smtClean="0"/>
                        <a:t> – 38 plans</a:t>
                      </a:r>
                      <a:endParaRPr lang="en-US" sz="14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12 states, DC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18 states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13 states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7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en-US" sz="1400" b="0" dirty="0" smtClean="0"/>
                        <a:t>states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" name="Text Box 134" descr="Zig zag"/>
          <p:cNvSpPr txBox="1">
            <a:spLocks noChangeArrowheads="1"/>
          </p:cNvSpPr>
          <p:nvPr/>
        </p:nvSpPr>
        <p:spPr bwMode="auto">
          <a:xfrm>
            <a:off x="2971800" y="1187450"/>
            <a:ext cx="3200400" cy="327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044" tIns="41022" rIns="82044" bIns="41022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8207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Tahoma" pitchFamily="34" charset="0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ahoma" pitchFamily="34" charset="0"/>
                <a:sym typeface="Tahoma" pitchFamily="34" charset="0"/>
              </a:rPr>
              <a:t>U.S. Total, </a:t>
            </a:r>
            <a:r>
              <a:rPr lang="en-US" sz="1600" b="1" kern="0" dirty="0" smtClean="0">
                <a:solidFill>
                  <a:srgbClr val="000000"/>
                </a:solidFill>
                <a:latin typeface="+mj-lt"/>
                <a:cs typeface="Tahoma" pitchFamily="34" charset="0"/>
                <a:sym typeface="Tahoma" pitchFamily="34" charset="0"/>
              </a:rPr>
              <a:t>2013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ahoma" pitchFamily="34" charset="0"/>
                <a:sym typeface="Tahoma" pitchFamily="34" charset="0"/>
              </a:rPr>
              <a:t>= 1,031</a:t>
            </a:r>
          </a:p>
        </p:txBody>
      </p:sp>
      <p:sp>
        <p:nvSpPr>
          <p:cNvPr id="85" name="Shape - Wyoming"/>
          <p:cNvSpPr>
            <a:spLocks noChangeAspect="1"/>
          </p:cNvSpPr>
          <p:nvPr/>
        </p:nvSpPr>
        <p:spPr bwMode="auto">
          <a:xfrm>
            <a:off x="3365500" y="2400300"/>
            <a:ext cx="896938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6" name="Shape - West Virginia"/>
          <p:cNvSpPr>
            <a:spLocks noChangeAspect="1"/>
          </p:cNvSpPr>
          <p:nvPr/>
        </p:nvSpPr>
        <p:spPr bwMode="auto">
          <a:xfrm>
            <a:off x="6923088" y="2941637"/>
            <a:ext cx="550862" cy="566738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87" name="Shape - Washington"/>
          <p:cNvSpPr>
            <a:spLocks noChangeAspect="1"/>
          </p:cNvSpPr>
          <p:nvPr/>
        </p:nvSpPr>
        <p:spPr bwMode="auto">
          <a:xfrm>
            <a:off x="2041525" y="1549400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grpSp>
        <p:nvGrpSpPr>
          <p:cNvPr id="88" name="Shape - Virginia"/>
          <p:cNvGrpSpPr>
            <a:grpSpLocks/>
          </p:cNvGrpSpPr>
          <p:nvPr/>
        </p:nvGrpSpPr>
        <p:grpSpPr bwMode="auto">
          <a:xfrm>
            <a:off x="6854825" y="3060700"/>
            <a:ext cx="1009650" cy="596900"/>
            <a:chOff x="3911" y="1540"/>
            <a:chExt cx="636" cy="376"/>
          </a:xfrm>
          <a:solidFill>
            <a:schemeClr val="accent4"/>
          </a:solidFill>
        </p:grpSpPr>
        <p:sp>
          <p:nvSpPr>
            <p:cNvPr id="220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21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</p:grpSp>
      <p:sp>
        <p:nvSpPr>
          <p:cNvPr id="89" name="Shape - Vermont"/>
          <p:cNvSpPr>
            <a:spLocks noChangeAspect="1"/>
          </p:cNvSpPr>
          <p:nvPr/>
        </p:nvSpPr>
        <p:spPr bwMode="auto">
          <a:xfrm>
            <a:off x="7750175" y="1995487"/>
            <a:ext cx="220663" cy="40163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0" name="Shape - Utah"/>
          <p:cNvSpPr>
            <a:spLocks noChangeAspect="1"/>
          </p:cNvSpPr>
          <p:nvPr/>
        </p:nvSpPr>
        <p:spPr bwMode="auto">
          <a:xfrm>
            <a:off x="2928938" y="2833687"/>
            <a:ext cx="693737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1" name="Shape - Texas"/>
          <p:cNvSpPr>
            <a:spLocks noChangeAspect="1"/>
          </p:cNvSpPr>
          <p:nvPr/>
        </p:nvSpPr>
        <p:spPr bwMode="auto">
          <a:xfrm>
            <a:off x="3803650" y="3840162"/>
            <a:ext cx="1816100" cy="1662113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2" name="Shape - Tennessee"/>
          <p:cNvSpPr>
            <a:spLocks noChangeAspect="1"/>
          </p:cNvSpPr>
          <p:nvPr/>
        </p:nvSpPr>
        <p:spPr bwMode="auto">
          <a:xfrm>
            <a:off x="5995988" y="3609975"/>
            <a:ext cx="1100137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3" name="Shape - South Dakota"/>
          <p:cNvSpPr>
            <a:spLocks noChangeAspect="1"/>
          </p:cNvSpPr>
          <p:nvPr/>
        </p:nvSpPr>
        <p:spPr bwMode="auto">
          <a:xfrm>
            <a:off x="4233863" y="2305050"/>
            <a:ext cx="920750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4" name="Shape - South Carolina"/>
          <p:cNvSpPr>
            <a:spLocks noChangeAspect="1"/>
          </p:cNvSpPr>
          <p:nvPr/>
        </p:nvSpPr>
        <p:spPr bwMode="auto">
          <a:xfrm>
            <a:off x="6937375" y="3802062"/>
            <a:ext cx="646113" cy="503238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5" name="Shape - Rhode Island"/>
          <p:cNvSpPr>
            <a:spLocks noChangeAspect="1"/>
          </p:cNvSpPr>
          <p:nvPr/>
        </p:nvSpPr>
        <p:spPr bwMode="auto">
          <a:xfrm>
            <a:off x="8061325" y="2447925"/>
            <a:ext cx="120650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6" name="Shape - Pennsylvania"/>
          <p:cNvSpPr>
            <a:spLocks noChangeAspect="1"/>
          </p:cNvSpPr>
          <p:nvPr/>
        </p:nvSpPr>
        <p:spPr bwMode="auto">
          <a:xfrm>
            <a:off x="7045325" y="2578100"/>
            <a:ext cx="746125" cy="482600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7" name="Shape - Oregon"/>
          <p:cNvSpPr>
            <a:spLocks noChangeAspect="1"/>
          </p:cNvSpPr>
          <p:nvPr/>
        </p:nvSpPr>
        <p:spPr bwMode="auto">
          <a:xfrm>
            <a:off x="1841500" y="1985962"/>
            <a:ext cx="1044575" cy="784225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8" name="Shape - Oklahoma"/>
          <p:cNvSpPr>
            <a:spLocks noChangeAspect="1"/>
          </p:cNvSpPr>
          <p:nvPr/>
        </p:nvSpPr>
        <p:spPr bwMode="auto">
          <a:xfrm>
            <a:off x="4330700" y="3744912"/>
            <a:ext cx="1125538" cy="534988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99" name="Shape - Ohio"/>
          <p:cNvSpPr>
            <a:spLocks noChangeAspect="1"/>
          </p:cNvSpPr>
          <p:nvPr/>
        </p:nvSpPr>
        <p:spPr bwMode="auto">
          <a:xfrm>
            <a:off x="6540500" y="2711450"/>
            <a:ext cx="547688" cy="619125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0" name="Shape - North Dakota"/>
          <p:cNvSpPr>
            <a:spLocks noChangeAspect="1"/>
          </p:cNvSpPr>
          <p:nvPr/>
        </p:nvSpPr>
        <p:spPr bwMode="auto">
          <a:xfrm>
            <a:off x="4254881" y="1819275"/>
            <a:ext cx="876300" cy="506412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1" name="Shape - North Carolina"/>
          <p:cNvSpPr>
            <a:spLocks noChangeAspect="1"/>
          </p:cNvSpPr>
          <p:nvPr/>
        </p:nvSpPr>
        <p:spPr bwMode="auto">
          <a:xfrm>
            <a:off x="6808788" y="3455987"/>
            <a:ext cx="1112837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grpSp>
        <p:nvGrpSpPr>
          <p:cNvPr id="102" name="Shape - New York"/>
          <p:cNvGrpSpPr>
            <a:grpSpLocks/>
          </p:cNvGrpSpPr>
          <p:nvPr/>
        </p:nvGrpSpPr>
        <p:grpSpPr bwMode="auto">
          <a:xfrm>
            <a:off x="7108825" y="2032000"/>
            <a:ext cx="1044575" cy="700087"/>
            <a:chOff x="4071" y="893"/>
            <a:chExt cx="658" cy="440"/>
          </a:xfrm>
          <a:solidFill>
            <a:schemeClr val="accent6"/>
          </a:solidFill>
        </p:grpSpPr>
        <p:sp>
          <p:nvSpPr>
            <p:cNvPr id="218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9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</p:grpSp>
      <p:sp>
        <p:nvSpPr>
          <p:cNvPr id="103" name="Shape - New Mexico"/>
          <p:cNvSpPr>
            <a:spLocks noChangeAspect="1"/>
          </p:cNvSpPr>
          <p:nvPr/>
        </p:nvSpPr>
        <p:spPr bwMode="auto">
          <a:xfrm>
            <a:off x="3446463" y="3711575"/>
            <a:ext cx="898525" cy="877887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4" name="Shape - New Jersey"/>
          <p:cNvSpPr>
            <a:spLocks noChangeAspect="1"/>
          </p:cNvSpPr>
          <p:nvPr/>
        </p:nvSpPr>
        <p:spPr bwMode="auto">
          <a:xfrm>
            <a:off x="7721600" y="2633662"/>
            <a:ext cx="196850" cy="385763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5" name="Shape - New Hampshire"/>
          <p:cNvSpPr>
            <a:spLocks noChangeAspect="1"/>
          </p:cNvSpPr>
          <p:nvPr/>
        </p:nvSpPr>
        <p:spPr bwMode="auto">
          <a:xfrm>
            <a:off x="7912100" y="1919287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6" name="Shape - Nevada"/>
          <p:cNvSpPr>
            <a:spLocks noChangeAspect="1"/>
          </p:cNvSpPr>
          <p:nvPr/>
        </p:nvSpPr>
        <p:spPr bwMode="auto">
          <a:xfrm>
            <a:off x="2238375" y="2697162"/>
            <a:ext cx="831850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7" name="Shape - Nebraska"/>
          <p:cNvSpPr>
            <a:spLocks noChangeAspect="1"/>
          </p:cNvSpPr>
          <p:nvPr/>
        </p:nvSpPr>
        <p:spPr bwMode="auto">
          <a:xfrm>
            <a:off x="4225925" y="2798762"/>
            <a:ext cx="1095375" cy="4873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8" name="Shape - Montana"/>
          <p:cNvSpPr>
            <a:spLocks noChangeAspect="1"/>
          </p:cNvSpPr>
          <p:nvPr/>
        </p:nvSpPr>
        <p:spPr bwMode="auto">
          <a:xfrm>
            <a:off x="2951810" y="1692275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09" name="Shape - Missouri"/>
          <p:cNvSpPr>
            <a:spLocks noChangeAspect="1"/>
          </p:cNvSpPr>
          <p:nvPr/>
        </p:nvSpPr>
        <p:spPr bwMode="auto">
          <a:xfrm>
            <a:off x="5265738" y="3149600"/>
            <a:ext cx="863600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0" name="Shape - Mississippi"/>
          <p:cNvSpPr>
            <a:spLocks noChangeAspect="1"/>
          </p:cNvSpPr>
          <p:nvPr/>
        </p:nvSpPr>
        <p:spPr bwMode="auto">
          <a:xfrm>
            <a:off x="5881688" y="3983037"/>
            <a:ext cx="450850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1" name="Shape - Minnesota"/>
          <p:cNvSpPr>
            <a:spLocks noChangeAspect="1"/>
          </p:cNvSpPr>
          <p:nvPr/>
        </p:nvSpPr>
        <p:spPr bwMode="auto">
          <a:xfrm>
            <a:off x="4988306" y="1757362"/>
            <a:ext cx="857250" cy="957263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2" name="Shape - Massachusetts"/>
          <p:cNvSpPr>
            <a:spLocks noChangeAspect="1"/>
          </p:cNvSpPr>
          <p:nvPr/>
        </p:nvSpPr>
        <p:spPr bwMode="auto">
          <a:xfrm>
            <a:off x="7856538" y="2305050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3" name="Shape - Maryland"/>
          <p:cNvSpPr>
            <a:spLocks noChangeAspect="1"/>
          </p:cNvSpPr>
          <p:nvPr/>
        </p:nvSpPr>
        <p:spPr bwMode="auto">
          <a:xfrm>
            <a:off x="7229475" y="2962275"/>
            <a:ext cx="635000" cy="258762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4" name="Shape - Maine"/>
          <p:cNvSpPr>
            <a:spLocks noChangeAspect="1"/>
          </p:cNvSpPr>
          <p:nvPr/>
        </p:nvSpPr>
        <p:spPr bwMode="auto">
          <a:xfrm>
            <a:off x="7966075" y="1519237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5" name="Shape - Louisiana"/>
          <p:cNvSpPr>
            <a:spLocks noChangeAspect="1"/>
          </p:cNvSpPr>
          <p:nvPr/>
        </p:nvSpPr>
        <p:spPr bwMode="auto">
          <a:xfrm>
            <a:off x="5524500" y="4333875"/>
            <a:ext cx="773113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6" name="Shape - Kentucky"/>
          <p:cNvSpPr>
            <a:spLocks noChangeAspect="1"/>
          </p:cNvSpPr>
          <p:nvPr/>
        </p:nvSpPr>
        <p:spPr bwMode="auto">
          <a:xfrm>
            <a:off x="6057900" y="3270250"/>
            <a:ext cx="957263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7" name="Shape - Kansas"/>
          <p:cNvSpPr>
            <a:spLocks noChangeAspect="1"/>
          </p:cNvSpPr>
          <p:nvPr/>
        </p:nvSpPr>
        <p:spPr bwMode="auto">
          <a:xfrm>
            <a:off x="4457700" y="3271837"/>
            <a:ext cx="966788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8" name="Shape - Iowa"/>
          <p:cNvSpPr>
            <a:spLocks noChangeAspect="1"/>
          </p:cNvSpPr>
          <p:nvPr/>
        </p:nvSpPr>
        <p:spPr bwMode="auto">
          <a:xfrm>
            <a:off x="5140325" y="2686050"/>
            <a:ext cx="758825" cy="4873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19" name="Shape - Indiana"/>
          <p:cNvSpPr>
            <a:spLocks noChangeAspect="1"/>
          </p:cNvSpPr>
          <p:nvPr/>
        </p:nvSpPr>
        <p:spPr bwMode="auto">
          <a:xfrm>
            <a:off x="6213475" y="2851150"/>
            <a:ext cx="422275" cy="687387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0" name="Shape - Illinois"/>
          <p:cNvSpPr>
            <a:spLocks noChangeAspect="1"/>
          </p:cNvSpPr>
          <p:nvPr/>
        </p:nvSpPr>
        <p:spPr bwMode="auto">
          <a:xfrm>
            <a:off x="5750984" y="2789237"/>
            <a:ext cx="547688" cy="8874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1" name="Shape - Idaho"/>
          <p:cNvSpPr>
            <a:spLocks noChangeAspect="1"/>
          </p:cNvSpPr>
          <p:nvPr/>
        </p:nvSpPr>
        <p:spPr bwMode="auto">
          <a:xfrm>
            <a:off x="2695575" y="1681162"/>
            <a:ext cx="750888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grpSp>
        <p:nvGrpSpPr>
          <p:cNvPr id="122" name="Shape - Hawaii"/>
          <p:cNvGrpSpPr/>
          <p:nvPr/>
        </p:nvGrpSpPr>
        <p:grpSpPr>
          <a:xfrm>
            <a:off x="1865312" y="4598987"/>
            <a:ext cx="622300" cy="477838"/>
            <a:chOff x="2322512" y="5000625"/>
            <a:chExt cx="622300" cy="477838"/>
          </a:xfrm>
          <a:solidFill>
            <a:schemeClr val="accent6"/>
          </a:solidFill>
        </p:grpSpPr>
        <p:sp>
          <p:nvSpPr>
            <p:cNvPr id="210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1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2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3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4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5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6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7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</p:grpSp>
      <p:sp>
        <p:nvSpPr>
          <p:cNvPr id="123" name="Shape - Georgia"/>
          <p:cNvSpPr>
            <a:spLocks noChangeAspect="1"/>
          </p:cNvSpPr>
          <p:nvPr/>
        </p:nvSpPr>
        <p:spPr bwMode="auto">
          <a:xfrm>
            <a:off x="6638925" y="3900487"/>
            <a:ext cx="708025" cy="722313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4" name="Shape - Florida"/>
          <p:cNvSpPr>
            <a:spLocks noChangeAspect="1"/>
          </p:cNvSpPr>
          <p:nvPr/>
        </p:nvSpPr>
        <p:spPr bwMode="auto">
          <a:xfrm>
            <a:off x="6478588" y="4519612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5" name="Shape - Delaware"/>
          <p:cNvSpPr>
            <a:spLocks noChangeAspect="1"/>
          </p:cNvSpPr>
          <p:nvPr/>
        </p:nvSpPr>
        <p:spPr bwMode="auto">
          <a:xfrm>
            <a:off x="7707313" y="2949575"/>
            <a:ext cx="153987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6" name="Shape - Connecticut"/>
          <p:cNvSpPr>
            <a:spLocks noChangeAspect="1"/>
          </p:cNvSpPr>
          <p:nvPr/>
        </p:nvSpPr>
        <p:spPr bwMode="auto">
          <a:xfrm>
            <a:off x="7872413" y="2462212"/>
            <a:ext cx="242887" cy="185738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7" name="Shape - Colorado"/>
          <p:cNvSpPr>
            <a:spLocks noChangeAspect="1"/>
          </p:cNvSpPr>
          <p:nvPr/>
        </p:nvSpPr>
        <p:spPr bwMode="auto">
          <a:xfrm>
            <a:off x="3549650" y="3073400"/>
            <a:ext cx="928688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8" name="Shape - California"/>
          <p:cNvSpPr>
            <a:spLocks noChangeAspect="1"/>
          </p:cNvSpPr>
          <p:nvPr/>
        </p:nvSpPr>
        <p:spPr bwMode="auto">
          <a:xfrm>
            <a:off x="1758950" y="2595562"/>
            <a:ext cx="1098550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29" name="Shape - Arkansas"/>
          <p:cNvSpPr>
            <a:spLocks noChangeAspect="1"/>
          </p:cNvSpPr>
          <p:nvPr/>
        </p:nvSpPr>
        <p:spPr bwMode="auto">
          <a:xfrm>
            <a:off x="5432425" y="3771900"/>
            <a:ext cx="633413" cy="582612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0" name="Shape - Arizona"/>
          <p:cNvSpPr>
            <a:spLocks noChangeAspect="1"/>
          </p:cNvSpPr>
          <p:nvPr/>
        </p:nvSpPr>
        <p:spPr bwMode="auto">
          <a:xfrm>
            <a:off x="2711450" y="3646487"/>
            <a:ext cx="844550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1" name="Shape - Alaska"/>
          <p:cNvSpPr>
            <a:spLocks noChangeAspect="1"/>
          </p:cNvSpPr>
          <p:nvPr/>
        </p:nvSpPr>
        <p:spPr bwMode="auto">
          <a:xfrm>
            <a:off x="304800" y="4186237"/>
            <a:ext cx="1617662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2" name="Shape - Alabama"/>
          <p:cNvSpPr>
            <a:spLocks noChangeAspect="1"/>
          </p:cNvSpPr>
          <p:nvPr/>
        </p:nvSpPr>
        <p:spPr bwMode="auto">
          <a:xfrm>
            <a:off x="6310313" y="3937000"/>
            <a:ext cx="509587" cy="785812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3" name="Shape - District of Columbia (star)"/>
          <p:cNvSpPr>
            <a:spLocks noChangeArrowheads="1"/>
          </p:cNvSpPr>
          <p:nvPr/>
        </p:nvSpPr>
        <p:spPr bwMode="auto">
          <a:xfrm>
            <a:off x="7437438" y="3032125"/>
            <a:ext cx="207962" cy="201612"/>
          </a:xfrm>
          <a:prstGeom prst="star5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4" name="Line - Vermont"/>
          <p:cNvSpPr>
            <a:spLocks noChangeShapeType="1"/>
          </p:cNvSpPr>
          <p:nvPr/>
        </p:nvSpPr>
        <p:spPr bwMode="auto">
          <a:xfrm>
            <a:off x="7621588" y="1909762"/>
            <a:ext cx="207962" cy="133350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35" name="Line - Rhode Island"/>
          <p:cNvSpPr>
            <a:spLocks noChangeShapeType="1"/>
          </p:cNvSpPr>
          <p:nvPr/>
        </p:nvSpPr>
        <p:spPr bwMode="auto">
          <a:xfrm>
            <a:off x="8132763" y="2517775"/>
            <a:ext cx="277812" cy="66675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97" name="Line - New Jersey"/>
          <p:cNvSpPr>
            <a:spLocks noChangeShapeType="1"/>
          </p:cNvSpPr>
          <p:nvPr/>
        </p:nvSpPr>
        <p:spPr bwMode="auto">
          <a:xfrm flipV="1">
            <a:off x="7847013" y="2887662"/>
            <a:ext cx="263525" cy="0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98" name="Line - New Hampshire"/>
          <p:cNvSpPr>
            <a:spLocks noChangeShapeType="1"/>
          </p:cNvSpPr>
          <p:nvPr/>
        </p:nvSpPr>
        <p:spPr bwMode="auto">
          <a:xfrm flipV="1">
            <a:off x="7994650" y="2181225"/>
            <a:ext cx="360363" cy="66675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199" name="Line - Massachusetts"/>
          <p:cNvSpPr>
            <a:spLocks noChangeShapeType="1"/>
          </p:cNvSpPr>
          <p:nvPr/>
        </p:nvSpPr>
        <p:spPr bwMode="auto">
          <a:xfrm>
            <a:off x="8132763" y="2408237"/>
            <a:ext cx="287783" cy="2834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200" name="Line - Maryland"/>
          <p:cNvSpPr>
            <a:spLocks noChangeShapeType="1"/>
          </p:cNvSpPr>
          <p:nvPr/>
        </p:nvSpPr>
        <p:spPr bwMode="auto">
          <a:xfrm>
            <a:off x="7805738" y="3178175"/>
            <a:ext cx="288131" cy="31750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201" name="Line - Hawaii"/>
          <p:cNvSpPr>
            <a:spLocks noChangeShapeType="1"/>
          </p:cNvSpPr>
          <p:nvPr/>
        </p:nvSpPr>
        <p:spPr bwMode="auto">
          <a:xfrm flipH="1" flipV="1">
            <a:off x="2379662" y="4949825"/>
            <a:ext cx="268288" cy="66675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202" name="Line - District of Columbia"/>
          <p:cNvSpPr>
            <a:spLocks noChangeShapeType="1"/>
          </p:cNvSpPr>
          <p:nvPr/>
        </p:nvSpPr>
        <p:spPr bwMode="auto">
          <a:xfrm flipH="1" flipV="1">
            <a:off x="7577928" y="3159124"/>
            <a:ext cx="440534" cy="247650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203" name="Line - Delaware"/>
          <p:cNvSpPr>
            <a:spLocks noChangeShapeType="1"/>
          </p:cNvSpPr>
          <p:nvPr/>
        </p:nvSpPr>
        <p:spPr bwMode="auto">
          <a:xfrm flipV="1">
            <a:off x="7799388" y="3054350"/>
            <a:ext cx="263525" cy="0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204" name="Line - Connecticut"/>
          <p:cNvSpPr>
            <a:spLocks noChangeShapeType="1"/>
          </p:cNvSpPr>
          <p:nvPr/>
        </p:nvSpPr>
        <p:spPr bwMode="auto">
          <a:xfrm>
            <a:off x="7985125" y="2555875"/>
            <a:ext cx="217488" cy="95250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205" name="Shape - Wisconsin"/>
          <p:cNvSpPr>
            <a:spLocks noChangeAspect="1"/>
          </p:cNvSpPr>
          <p:nvPr/>
        </p:nvSpPr>
        <p:spPr bwMode="auto">
          <a:xfrm>
            <a:off x="5543931" y="2089150"/>
            <a:ext cx="654050" cy="752475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00">
              <a:solidFill>
                <a:srgbClr val="000000"/>
              </a:solidFill>
            </a:endParaRPr>
          </a:p>
        </p:txBody>
      </p:sp>
      <p:grpSp>
        <p:nvGrpSpPr>
          <p:cNvPr id="206" name="Shape - Michigan"/>
          <p:cNvGrpSpPr>
            <a:grpSpLocks/>
          </p:cNvGrpSpPr>
          <p:nvPr/>
        </p:nvGrpSpPr>
        <p:grpSpPr bwMode="auto">
          <a:xfrm>
            <a:off x="5810250" y="1981200"/>
            <a:ext cx="990600" cy="882650"/>
            <a:chOff x="3254" y="860"/>
            <a:chExt cx="623" cy="557"/>
          </a:xfrm>
          <a:solidFill>
            <a:schemeClr val="accent1"/>
          </a:solidFill>
        </p:grpSpPr>
        <p:sp>
          <p:nvSpPr>
            <p:cNvPr id="208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09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</p:grpSp>
      <p:sp>
        <p:nvSpPr>
          <p:cNvPr id="207" name="Shape - District of Columbia (box)"/>
          <p:cNvSpPr>
            <a:spLocks noChangeArrowheads="1"/>
          </p:cNvSpPr>
          <p:nvPr/>
        </p:nvSpPr>
        <p:spPr bwMode="auto">
          <a:xfrm>
            <a:off x="8011731" y="3337750"/>
            <a:ext cx="150813" cy="15240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733550"/>
            <a:ext cx="8237537" cy="343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20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227eceaf72f26b6ea34e481d2d1e56f9b9d37c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Number of Medicare Part D Stand-Alone Prescription Drug Plans, by State,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of Medicare Part D Stand-Alone Prescription Drug Plans, by State, 2013</dc:title>
  <dc:creator>Jennifer Huang</dc:creator>
  <cp:lastModifiedBy>Jennifer Huang</cp:lastModifiedBy>
  <cp:revision>2</cp:revision>
  <dcterms:created xsi:type="dcterms:W3CDTF">2013-07-17T14:32:22Z</dcterms:created>
  <dcterms:modified xsi:type="dcterms:W3CDTF">2013-07-17T14:32:24Z</dcterms:modified>
</cp:coreProperties>
</file>