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33333333333329E-2"/>
          <c:y val="0.25806451612903225"/>
          <c:w val="0.83333333333333337"/>
          <c:h val="0.645161290322580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1970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Sheet1!$A$2:$A$3</c:f>
              <c:strCache>
                <c:ptCount val="2"/>
                <c:pt idx="0">
                  <c:v>SMI OOP as a share of SS benefit</c:v>
                </c:pt>
                <c:pt idx="1">
                  <c:v>remainder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0.06</c:v>
                </c:pt>
                <c:pt idx="1">
                  <c:v>0.94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33333333333329E-2"/>
          <c:y val="0.25806451612903225"/>
          <c:w val="0.83333333333333337"/>
          <c:h val="0.645161290322580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1980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Sheet1!$A$2:$A$3</c:f>
              <c:strCache>
                <c:ptCount val="2"/>
                <c:pt idx="0">
                  <c:v>SMI OOP as a share of SS benefit</c:v>
                </c:pt>
                <c:pt idx="1">
                  <c:v>remainder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7.0000000000000007E-2</c:v>
                </c:pt>
                <c:pt idx="1">
                  <c:v>0.93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33333333333329E-2"/>
          <c:y val="0.25806451612903225"/>
          <c:w val="0.83333333333333337"/>
          <c:h val="0.645161290322580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Sheet1!$A$2:$A$3</c:f>
              <c:strCache>
                <c:ptCount val="2"/>
                <c:pt idx="0">
                  <c:v>SMI OOP as a share of SS benefit</c:v>
                </c:pt>
                <c:pt idx="1">
                  <c:v>remainder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0.12</c:v>
                </c:pt>
                <c:pt idx="1">
                  <c:v>0.88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33333333333329E-2"/>
          <c:y val="0.25806451612903225"/>
          <c:w val="0.83333333333333337"/>
          <c:h val="0.645161290322580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Sheet1!$A$2:$A$3</c:f>
              <c:strCache>
                <c:ptCount val="2"/>
                <c:pt idx="0">
                  <c:v>SMI OOP as a share of SS benefit</c:v>
                </c:pt>
                <c:pt idx="1">
                  <c:v>remainder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0.14000000000000001</c:v>
                </c:pt>
                <c:pt idx="1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33333333333329E-2"/>
          <c:y val="0.25806451612903225"/>
          <c:w val="0.83333333333333337"/>
          <c:h val="0.645161290322580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Sheet1!$A$2:$A$3</c:f>
              <c:strCache>
                <c:ptCount val="2"/>
                <c:pt idx="0">
                  <c:v>SMI OOP as a share of SS benefit</c:v>
                </c:pt>
                <c:pt idx="1">
                  <c:v>remainder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0.26</c:v>
                </c:pt>
                <c:pt idx="1">
                  <c:v>0.74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NOTE: SMI is Supplementary Medical Insurance. Out-of-pocket spending includes SMI (Part B and Part D) premiums and out-of-pocket cost-sharing expenses for SMI covered services. </a:t>
            </a:r>
            <a:endParaRPr lang="en-US" dirty="0" smtClean="0"/>
          </a:p>
          <a:p>
            <a:r>
              <a:rPr lang="en-US" dirty="0" smtClean="0"/>
              <a:t>SOURCE</a:t>
            </a:r>
            <a:r>
              <a:rPr lang="en-US" dirty="0"/>
              <a:t>: Kaiser Family Foundation analysis based on data from 2012 Annual Report of the Boards of Trustees of the Federal Hospital Insurance and Federal Supplementary Medical Insurance Trust Funds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Part B and Part D Out-of-Pocket Spending as a </a:t>
            </a:r>
            <a:r>
              <a:rPr lang="en-US" sz="3000" dirty="0" smtClean="0"/>
              <a:t>Share </a:t>
            </a:r>
            <a:r>
              <a:rPr lang="en-US" sz="3000" dirty="0"/>
              <a:t>of Average Social Security </a:t>
            </a:r>
            <a:r>
              <a:rPr lang="en-US" sz="3000" dirty="0" smtClean="0"/>
              <a:t>Benefit, 1970-2010</a:t>
            </a:r>
            <a:endParaRPr lang="en-US" sz="3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60710"/>
              </p:ext>
            </p:extLst>
          </p:nvPr>
        </p:nvGraphicFramePr>
        <p:xfrm>
          <a:off x="161925" y="4114799"/>
          <a:ext cx="8686800" cy="144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31781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Average Monthly Social Security benefit payment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43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$604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$772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$906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$1,001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$1,151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781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Average monthly out-of-pocket spending on Part B and Part D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781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$39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$53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$111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$136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$299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164357025"/>
              </p:ext>
            </p:extLst>
          </p:nvPr>
        </p:nvGraphicFramePr>
        <p:xfrm>
          <a:off x="-295275" y="1779270"/>
          <a:ext cx="2743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2828671562"/>
              </p:ext>
            </p:extLst>
          </p:nvPr>
        </p:nvGraphicFramePr>
        <p:xfrm>
          <a:off x="1419225" y="1779270"/>
          <a:ext cx="2743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1012969027"/>
              </p:ext>
            </p:extLst>
          </p:nvPr>
        </p:nvGraphicFramePr>
        <p:xfrm>
          <a:off x="3133725" y="1779270"/>
          <a:ext cx="2743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3799499858"/>
              </p:ext>
            </p:extLst>
          </p:nvPr>
        </p:nvGraphicFramePr>
        <p:xfrm>
          <a:off x="4848225" y="1779270"/>
          <a:ext cx="2743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1250767646"/>
              </p:ext>
            </p:extLst>
          </p:nvPr>
        </p:nvGraphicFramePr>
        <p:xfrm>
          <a:off x="6562725" y="1779270"/>
          <a:ext cx="2743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5675"/>
              </p:ext>
            </p:extLst>
          </p:nvPr>
        </p:nvGraphicFramePr>
        <p:xfrm>
          <a:off x="247650" y="1463040"/>
          <a:ext cx="85344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6400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1970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1980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1990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4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8eea857d6e62f2f5dcff37e5167b9677bd8a8b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Part B and Part D Out-of-Pocket Spending as a Share of Average Social Security Benefit, 1970-2010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B and Part D Out-of-Pocket Spending as a Share of Average Social Security Benefit, 1970-2010</dc:title>
  <dc:creator>Jennifer Huang</dc:creator>
  <cp:lastModifiedBy>Jennifer Huang</cp:lastModifiedBy>
  <cp:revision>2</cp:revision>
  <dcterms:created xsi:type="dcterms:W3CDTF">2013-07-17T14:31:56Z</dcterms:created>
  <dcterms:modified xsi:type="dcterms:W3CDTF">2013-07-17T14:31:58Z</dcterms:modified>
</cp:coreProperties>
</file>