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308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68" autoAdjust="0"/>
  </p:normalViewPr>
  <p:slideViewPr>
    <p:cSldViewPr>
      <p:cViewPr varScale="1">
        <p:scale>
          <a:sx n="76" d="100"/>
          <a:sy n="76" d="100"/>
        </p:scale>
        <p:origin x="-96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Ratio of Assets at the Beginning of the Year to Expenditures During the Year for the HI Trust Fund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9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</c:spPr>
          </c:marker>
          <c:dPt>
            <c:idx val="13"/>
            <c:marker>
              <c:spPr>
                <a:solidFill>
                  <a:schemeClr val="accent1"/>
                </a:solidFill>
                <a:ln w="12700">
                  <a:solidFill>
                    <a:schemeClr val="accent1"/>
                  </a:solidFill>
                  <a:prstDash val="solid"/>
                </a:ln>
              </c:spPr>
            </c:marker>
            <c:bubble3D val="0"/>
            <c:spPr>
              <a:ln w="38100">
                <a:solidFill>
                  <a:schemeClr val="accent1"/>
                </a:solidFill>
                <a:prstDash val="solid"/>
              </a:ln>
            </c:spPr>
          </c:dPt>
          <c:dPt>
            <c:idx val="14"/>
            <c:marker>
              <c:spPr>
                <a:solidFill>
                  <a:schemeClr val="accent1"/>
                </a:solidFill>
                <a:ln w="12700">
                  <a:solidFill>
                    <a:schemeClr val="accent1"/>
                  </a:solidFill>
                  <a:prstDash val="solid"/>
                </a:ln>
              </c:spPr>
            </c:marker>
            <c:bubble3D val="0"/>
            <c:spPr>
              <a:ln w="38100">
                <a:solidFill>
                  <a:schemeClr val="accent1"/>
                </a:solidFill>
                <a:prstDash val="solid"/>
              </a:ln>
            </c:spPr>
          </c:dPt>
          <c:dPt>
            <c:idx val="15"/>
            <c:marker>
              <c:symbol val="none"/>
            </c:marker>
            <c:bubble3D val="0"/>
            <c:spPr>
              <a:ln w="38100">
                <a:solidFill>
                  <a:schemeClr val="accent1"/>
                </a:solidFill>
                <a:prstDash val="sysDash"/>
              </a:ln>
            </c:spPr>
          </c:dPt>
          <c:xVal>
            <c:numRef>
              <c:f>Sheet1!$A$2:$A$16</c:f>
              <c:numCache>
                <c:formatCode>General</c:formatCode>
                <c:ptCount val="1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</c:numCache>
            </c:numRef>
          </c:xVal>
          <c:yVal>
            <c:numRef>
              <c:f>Sheet1!$B$2:$B$16</c:f>
              <c:numCache>
                <c:formatCode>0%</c:formatCode>
                <c:ptCount val="15"/>
                <c:pt idx="0">
                  <c:v>0.92</c:v>
                </c:pt>
                <c:pt idx="1">
                  <c:v>0.81</c:v>
                </c:pt>
                <c:pt idx="2">
                  <c:v>0.72</c:v>
                </c:pt>
                <c:pt idx="3">
                  <c:v>0.66</c:v>
                </c:pt>
                <c:pt idx="4">
                  <c:v>0.63</c:v>
                </c:pt>
                <c:pt idx="5">
                  <c:v>0.62</c:v>
                </c:pt>
                <c:pt idx="6">
                  <c:v>0.6</c:v>
                </c:pt>
                <c:pt idx="7">
                  <c:v>0.57999999999999996</c:v>
                </c:pt>
                <c:pt idx="8">
                  <c:v>0.56000000000000005</c:v>
                </c:pt>
                <c:pt idx="9">
                  <c:v>0.53</c:v>
                </c:pt>
                <c:pt idx="10">
                  <c:v>0.47</c:v>
                </c:pt>
                <c:pt idx="11">
                  <c:v>0.39</c:v>
                </c:pt>
                <c:pt idx="12">
                  <c:v>0.28999999999999998</c:v>
                </c:pt>
                <c:pt idx="13">
                  <c:v>0.19</c:v>
                </c:pt>
                <c:pt idx="14">
                  <c:v>7.0000000000000007E-2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662848"/>
        <c:axId val="159664384"/>
      </c:scatterChart>
      <c:valAx>
        <c:axId val="159662848"/>
        <c:scaling>
          <c:orientation val="minMax"/>
          <c:max val="2027"/>
          <c:min val="201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59664384"/>
        <c:crosses val="autoZero"/>
        <c:crossBetween val="midCat"/>
      </c:valAx>
      <c:valAx>
        <c:axId val="1596643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9662848"/>
        <c:crosses val="autoZero"/>
        <c:crossBetween val="midCat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45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218810"/>
              </p:ext>
            </p:extLst>
          </p:nvPr>
        </p:nvGraphicFramePr>
        <p:xfrm>
          <a:off x="92075" y="1341437"/>
          <a:ext cx="895985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2013 Annual Report of the Boards of Trustees of the Federal Hospital Insurance and Federal Supplementary Medical Insurance Trust Funds.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91440"/>
            <a:ext cx="9052560" cy="914400"/>
          </a:xfrm>
        </p:spPr>
        <p:txBody>
          <a:bodyPr/>
          <a:lstStyle/>
          <a:p>
            <a:r>
              <a:rPr lang="en-US" dirty="0" smtClean="0"/>
              <a:t>Medicare Part A Trust Fund Balance at Beginning of the Year, as a Percentage of Annual Expenditures, 2012-2026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0022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+mj-lt"/>
              </a:rPr>
              <a:t>In billions:</a:t>
            </a:r>
            <a:endParaRPr lang="en-US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15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4c7e295d211f1f279692b144c8f9acea28266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498</TotalTime>
  <Words>47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Medicare Part A Trust Fund Balance at Beginning of the Year, as a Percentage of Annual Expenditures, 2012-2026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Enrollment, 1966 - 2013</dc:title>
  <dc:creator>Jennifer Huang</dc:creator>
  <cp:lastModifiedBy>Jennifer Huang</cp:lastModifiedBy>
  <cp:revision>57</cp:revision>
  <dcterms:created xsi:type="dcterms:W3CDTF">2013-04-18T20:14:15Z</dcterms:created>
  <dcterms:modified xsi:type="dcterms:W3CDTF">2013-07-17T15:50:01Z</dcterms:modified>
</cp:coreProperties>
</file>