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804597701149427E-2"/>
          <c:y val="9.6083303129470388E-2"/>
          <c:w val="0.9683908045977011"/>
          <c:h val="0.802394290857071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Elderly (Age 65 and Older)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Sheet1!$B$1:$R$1</c:f>
              <c:strCache>
                <c:ptCount val="17"/>
                <c:pt idx="0">
                  <c:v>1966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strCache>
            </c:strRef>
          </c:cat>
          <c:val>
            <c:numRef>
              <c:f>Sheet1!$B$2:$R$2</c:f>
              <c:numCache>
                <c:formatCode>0.0</c:formatCode>
                <c:ptCount val="17"/>
                <c:pt idx="0">
                  <c:v>19.109000000000002</c:v>
                </c:pt>
                <c:pt idx="1">
                  <c:v>20.491</c:v>
                </c:pt>
                <c:pt idx="2">
                  <c:v>22.79</c:v>
                </c:pt>
                <c:pt idx="3">
                  <c:v>25.515000000000001</c:v>
                </c:pt>
                <c:pt idx="4">
                  <c:v>28.175999999999998</c:v>
                </c:pt>
                <c:pt idx="5">
                  <c:v>30.960999999999999</c:v>
                </c:pt>
                <c:pt idx="6">
                  <c:v>33.156999999999996</c:v>
                </c:pt>
                <c:pt idx="7">
                  <c:v>34.261000000000003</c:v>
                </c:pt>
                <c:pt idx="8">
                  <c:v>35.777000000000001</c:v>
                </c:pt>
                <c:pt idx="9">
                  <c:v>36.317</c:v>
                </c:pt>
                <c:pt idx="10">
                  <c:v>36.966000000000001</c:v>
                </c:pt>
                <c:pt idx="11">
                  <c:v>37.896000000000001</c:v>
                </c:pt>
                <c:pt idx="12">
                  <c:v>38.765000000000001</c:v>
                </c:pt>
                <c:pt idx="13">
                  <c:v>39.631</c:v>
                </c:pt>
                <c:pt idx="14">
                  <c:v>40.473999999999997</c:v>
                </c:pt>
                <c:pt idx="15">
                  <c:v>41.9</c:v>
                </c:pt>
                <c:pt idx="16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Nonelderly Disabled (Under Age 65)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lnSpc>
                    <a:spcPct val="85000"/>
                  </a:lnSpc>
                  <a:defRPr sz="14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Sheet1!$B$1:$R$1</c:f>
              <c:strCache>
                <c:ptCount val="17"/>
                <c:pt idx="0">
                  <c:v>1966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7"/>
                <c:pt idx="2" formatCode="0.0">
                  <c:v>2.1680000000000001</c:v>
                </c:pt>
                <c:pt idx="3" formatCode="0.0">
                  <c:v>2.9630000000000001</c:v>
                </c:pt>
                <c:pt idx="4" formatCode="0.0">
                  <c:v>2.907</c:v>
                </c:pt>
                <c:pt idx="5" formatCode="0.0">
                  <c:v>3.2519999999999998</c:v>
                </c:pt>
                <c:pt idx="6" formatCode="0.0">
                  <c:v>4.4089999999999998</c:v>
                </c:pt>
                <c:pt idx="7" formatCode="0.0">
                  <c:v>5.3710000000000004</c:v>
                </c:pt>
                <c:pt idx="8" formatCode="0.0">
                  <c:v>6.7229999999999999</c:v>
                </c:pt>
                <c:pt idx="9" formatCode="0.0">
                  <c:v>7.0220000000000002</c:v>
                </c:pt>
                <c:pt idx="10" formatCode="0.0">
                  <c:v>7.2969999999999997</c:v>
                </c:pt>
                <c:pt idx="11" formatCode="0.0">
                  <c:v>7.516</c:v>
                </c:pt>
                <c:pt idx="12" formatCode="0.0">
                  <c:v>7.7549999999999999</c:v>
                </c:pt>
                <c:pt idx="13" formatCode="0.0">
                  <c:v>8.0329999999999995</c:v>
                </c:pt>
                <c:pt idx="14" formatCode="0.0">
                  <c:v>8.375</c:v>
                </c:pt>
                <c:pt idx="15" formatCode="0.0">
                  <c:v>8.5</c:v>
                </c:pt>
                <c:pt idx="16" formatCode="0.0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245043968"/>
        <c:axId val="245045504"/>
      </c:barChart>
      <c:lineChart>
        <c:grouping val="standard"/>
        <c:varyColors val="0"/>
        <c:ser>
          <c:idx val="2"/>
          <c:order val="2"/>
          <c:tx>
            <c:strRef>
              <c:f>Sheet1!$A$4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sz="17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Sheet1!$B$1:$R$1</c:f>
              <c:strCache>
                <c:ptCount val="17"/>
                <c:pt idx="0">
                  <c:v>1966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strCache>
            </c:strRef>
          </c:cat>
          <c:val>
            <c:numRef>
              <c:f>Sheet1!$B$4:$R$4</c:f>
              <c:numCache>
                <c:formatCode>0.0</c:formatCode>
                <c:ptCount val="17"/>
                <c:pt idx="0">
                  <c:v>19.109000000000002</c:v>
                </c:pt>
                <c:pt idx="1">
                  <c:v>20.491</c:v>
                </c:pt>
                <c:pt idx="2">
                  <c:v>24.959</c:v>
                </c:pt>
                <c:pt idx="3">
                  <c:v>28.478000000000002</c:v>
                </c:pt>
                <c:pt idx="4">
                  <c:v>31.082999999999998</c:v>
                </c:pt>
                <c:pt idx="5">
                  <c:v>34.213000000000001</c:v>
                </c:pt>
                <c:pt idx="6">
                  <c:v>37.566000000000003</c:v>
                </c:pt>
                <c:pt idx="7">
                  <c:v>39.631999999999998</c:v>
                </c:pt>
                <c:pt idx="8">
                  <c:v>42.5</c:v>
                </c:pt>
                <c:pt idx="9">
                  <c:v>43.338999999999999</c:v>
                </c:pt>
                <c:pt idx="10">
                  <c:v>44.262999999999998</c:v>
                </c:pt>
                <c:pt idx="11">
                  <c:v>45.411999999999999</c:v>
                </c:pt>
                <c:pt idx="12">
                  <c:v>46.521000000000001</c:v>
                </c:pt>
                <c:pt idx="13">
                  <c:v>47.664000000000001</c:v>
                </c:pt>
                <c:pt idx="14">
                  <c:v>48.848999999999997</c:v>
                </c:pt>
                <c:pt idx="15">
                  <c:v>50.4</c:v>
                </c:pt>
                <c:pt idx="16">
                  <c:v>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043968"/>
        <c:axId val="245045504"/>
      </c:lineChart>
      <c:catAx>
        <c:axId val="2450439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245045504"/>
        <c:crosses val="autoZero"/>
        <c:auto val="1"/>
        <c:lblAlgn val="ctr"/>
        <c:lblOffset val="0"/>
        <c:noMultiLvlLbl val="0"/>
      </c:catAx>
      <c:valAx>
        <c:axId val="2450455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45043968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9.6025884695447553E-2"/>
          <c:y val="3.6153289949385395E-2"/>
          <c:w val="0.8079481174766947"/>
          <c:h val="9.5104028482339925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499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176632"/>
              </p:ext>
            </p:extLst>
          </p:nvPr>
        </p:nvGraphicFramePr>
        <p:xfrm>
          <a:off x="92075" y="573024"/>
          <a:ext cx="8959850" cy="5446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NOTES: Numbers may not sum to total due to rounding.  People with disabilities under age 65 were not eligible for Medicare prior to 1972.</a:t>
            </a:r>
          </a:p>
          <a:p>
            <a:r>
              <a:rPr lang="en-US" sz="1100" dirty="0" smtClean="0"/>
              <a:t>SOURCE: Centers for Medicare &amp; Medicaid Services, Medicare Enrollment: Hospital Insurance and/or Supplemental Medical Insurance Programs for Total, Fee-for-Service and Managed Care Enrollees as of July 1, 2011: Selected Calendar Years 1966-2011; 2012-2013, HHS Budget in Brief, FY2014.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Enrollment, 1966-2013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e7c3917b9593de232f8ee04fe473553adbd8a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Medicare Enrollment, 1966-2013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Enrollment, 1966-2013</dc:title>
  <dc:creator>Jennifer Huang</dc:creator>
  <cp:lastModifiedBy>Jennifer Huang</cp:lastModifiedBy>
  <cp:revision>2</cp:revision>
  <dcterms:created xsi:type="dcterms:W3CDTF">2013-07-17T14:32:45Z</dcterms:created>
  <dcterms:modified xsi:type="dcterms:W3CDTF">2013-07-17T14:32:47Z</dcterms:modified>
</cp:coreProperties>
</file>