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8370988353599669"/>
          <c:y val="4.1251293569107395E-2"/>
          <c:w val="0.84490090241371607"/>
          <c:h val="0.8431978667741010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bubble3D val="0"/>
            <c:explosion val="2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5654208112773986E-2"/>
                  <c:y val="-0.15623846235965627"/>
                </c:manualLayout>
              </c:layout>
              <c:tx>
                <c:rich>
                  <a:bodyPr/>
                  <a:lstStyle/>
                  <a:p>
                    <a:pPr>
                      <a:defRPr sz="2000" b="0"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600" b="0" dirty="0">
                        <a:solidFill>
                          <a:schemeClr val="bg1"/>
                        </a:solidFill>
                        <a:latin typeface="+mj-lt"/>
                      </a:rPr>
                      <a:t>Other</a:t>
                    </a:r>
                    <a:r>
                      <a:rPr lang="en-US" sz="1600" b="0" baseline="30000" dirty="0">
                        <a:solidFill>
                          <a:schemeClr val="bg1"/>
                        </a:solidFill>
                        <a:latin typeface="+mj-lt"/>
                      </a:rPr>
                      <a:t>2</a:t>
                    </a:r>
                    <a:r>
                      <a:rPr lang="en-US" sz="1600" b="0" dirty="0">
                        <a:solidFill>
                          <a:schemeClr val="bg1"/>
                        </a:solidFill>
                        <a:latin typeface="+mj-lt"/>
                      </a:rPr>
                      <a:t>
</a:t>
                    </a:r>
                    <a:r>
                      <a:rPr lang="en-US" sz="2000" b="1" dirty="0" smtClean="0">
                        <a:solidFill>
                          <a:schemeClr val="bg1"/>
                        </a:solidFill>
                        <a:latin typeface="+mj-lt"/>
                      </a:rPr>
                      <a:t>13%</a:t>
                    </a:r>
                    <a:endParaRPr lang="en-US" sz="20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28356464520465"/>
                  <c:y val="-0.12630193305077461"/>
                </c:manualLayout>
              </c:layout>
              <c:tx>
                <c:rich>
                  <a:bodyPr/>
                  <a:lstStyle/>
                  <a:p>
                    <a:pPr>
                      <a:defRPr sz="2400" b="0"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600" b="0" dirty="0" smtClean="0">
                        <a:solidFill>
                          <a:schemeClr val="bg1"/>
                        </a:solidFill>
                        <a:latin typeface="+mj-lt"/>
                      </a:rPr>
                      <a:t>Nondefense Discretionary
</a:t>
                    </a:r>
                    <a:r>
                      <a:rPr lang="en-US" sz="2000" b="1" dirty="0" smtClean="0">
                        <a:solidFill>
                          <a:schemeClr val="bg1"/>
                        </a:solidFill>
                        <a:latin typeface="+mj-lt"/>
                      </a:rPr>
                      <a:t>17%</a:t>
                    </a:r>
                    <a:endParaRPr lang="en-US" sz="24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799507471915534"/>
                  <c:y val="0.13917969907993374"/>
                </c:manualLayout>
              </c:layout>
              <c:tx>
                <c:rich>
                  <a:bodyPr/>
                  <a:lstStyle/>
                  <a:p>
                    <a:pPr>
                      <a:defRPr sz="2000" b="0"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600" dirty="0">
                        <a:solidFill>
                          <a:schemeClr val="bg1"/>
                        </a:solidFill>
                      </a:rPr>
                      <a:t>Defense
</a:t>
                    </a:r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19%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712199899206886"/>
                  <c:y val="0.14985891191430473"/>
                </c:manualLayout>
              </c:layout>
              <c:tx>
                <c:rich>
                  <a:bodyPr/>
                  <a:lstStyle/>
                  <a:p>
                    <a:pPr>
                      <a:defRPr sz="2400" b="0"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600" dirty="0">
                        <a:solidFill>
                          <a:schemeClr val="bg1"/>
                        </a:solidFill>
                      </a:rPr>
                      <a:t>Social Security
</a:t>
                    </a:r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22%</a:t>
                    </a:r>
                    <a:endParaRPr lang="en-US" sz="24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000203730775142"/>
                  <c:y val="8.061650437187871E-3"/>
                </c:manualLayout>
              </c:layout>
              <c:tx>
                <c:rich>
                  <a:bodyPr/>
                  <a:lstStyle/>
                  <a:p>
                    <a:pPr>
                      <a:defRPr sz="2400" b="0">
                        <a:latin typeface="+mj-lt"/>
                      </a:defRPr>
                    </a:pPr>
                    <a:r>
                      <a:rPr lang="en-US" sz="1600" b="0" dirty="0" smtClean="0">
                        <a:latin typeface="+mj-lt"/>
                      </a:rPr>
                      <a:t>Medicare</a:t>
                    </a:r>
                    <a:r>
                      <a:rPr lang="en-US" sz="1600" b="0" baseline="30000" dirty="0" smtClean="0">
                        <a:latin typeface="+mj-lt"/>
                      </a:rPr>
                      <a:t>1</a:t>
                    </a:r>
                    <a:r>
                      <a:rPr lang="en-US" sz="1600" b="0" dirty="0">
                        <a:latin typeface="+mj-lt"/>
                      </a:rPr>
                      <a:t>
</a:t>
                    </a:r>
                    <a:r>
                      <a:rPr lang="en-US" sz="2000" b="1" dirty="0" smtClean="0">
                        <a:latin typeface="+mj-lt"/>
                      </a:rPr>
                      <a:t>16%</a:t>
                    </a:r>
                    <a:endParaRPr lang="en-US" sz="2400" b="1" dirty="0"/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9.4973732429096212E-3"/>
                  <c:y val="-2.1498361824024946E-2"/>
                </c:manualLayout>
              </c:layout>
              <c:tx>
                <c:rich>
                  <a:bodyPr/>
                  <a:lstStyle/>
                  <a:p>
                    <a:pPr>
                      <a:defRPr sz="2000" b="0">
                        <a:latin typeface="+mj-lt"/>
                      </a:defRPr>
                    </a:pPr>
                    <a:r>
                      <a:rPr lang="en-US" sz="1600" dirty="0"/>
                      <a:t>Medicaid
</a:t>
                    </a:r>
                    <a:r>
                      <a:rPr lang="en-US" sz="2000" b="1" dirty="0"/>
                      <a:t>7%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2.5264276485212858E-2"/>
                  <c:y val="2.6872687785072665E-3"/>
                </c:manualLayout>
              </c:layout>
              <c:tx>
                <c:rich>
                  <a:bodyPr/>
                  <a:lstStyle/>
                  <a:p>
                    <a:pPr>
                      <a:defRPr sz="2000" b="0">
                        <a:latin typeface="+mj-lt"/>
                      </a:defRPr>
                    </a:pPr>
                    <a:r>
                      <a:rPr lang="en-US" sz="1600" dirty="0"/>
                      <a:t>Net Interest
</a:t>
                    </a:r>
                    <a:r>
                      <a:rPr lang="en-US" sz="2000" b="1" dirty="0"/>
                      <a:t>6%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latin typeface="+mj-lt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Other2</c:v>
                </c:pt>
                <c:pt idx="1">
                  <c:v>Nondefense Discretionary</c:v>
                </c:pt>
                <c:pt idx="2">
                  <c:v>Defense</c:v>
                </c:pt>
                <c:pt idx="3">
                  <c:v>Social Security</c:v>
                </c:pt>
                <c:pt idx="4">
                  <c:v>Medicare1</c:v>
                </c:pt>
                <c:pt idx="5">
                  <c:v>Medicaid</c:v>
                </c:pt>
                <c:pt idx="6">
                  <c:v>Net Interest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461.94499999999988</c:v>
                </c:pt>
                <c:pt idx="1">
                  <c:v>614.846</c:v>
                </c:pt>
                <c:pt idx="2">
                  <c:v>670.52700000000016</c:v>
                </c:pt>
                <c:pt idx="3">
                  <c:v>767.71400000000006</c:v>
                </c:pt>
                <c:pt idx="4">
                  <c:v>551.15300000000002</c:v>
                </c:pt>
                <c:pt idx="5">
                  <c:v>250.53399999999999</c:v>
                </c:pt>
                <c:pt idx="6">
                  <c:v>220.40799999999999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Lbls>
            <c:numFmt formatCode="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Other2</c:v>
                </c:pt>
                <c:pt idx="1">
                  <c:v>Nondefense Discretionary</c:v>
                </c:pt>
                <c:pt idx="2">
                  <c:v>Defense</c:v>
                </c:pt>
                <c:pt idx="3">
                  <c:v>Social Security</c:v>
                </c:pt>
                <c:pt idx="4">
                  <c:v>Medicare1</c:v>
                </c:pt>
                <c:pt idx="5">
                  <c:v>Medicaid</c:v>
                </c:pt>
                <c:pt idx="6">
                  <c:v>Net Interest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dLbls>
            <c:numFmt formatCode="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Other2</c:v>
                </c:pt>
                <c:pt idx="1">
                  <c:v>Nondefense Discretionary</c:v>
                </c:pt>
                <c:pt idx="2">
                  <c:v>Defense</c:v>
                </c:pt>
                <c:pt idx="3">
                  <c:v>Social Security</c:v>
                </c:pt>
                <c:pt idx="4">
                  <c:v>Medicare1</c:v>
                </c:pt>
                <c:pt idx="5">
                  <c:v>Medicaid</c:v>
                </c:pt>
                <c:pt idx="6">
                  <c:v>Net Interest</c:v>
                </c:pt>
              </c:strCache>
            </c:strRef>
          </c:cat>
          <c:val>
            <c:numRef>
              <c:f>Sheet1!$B$4:$H$4</c:f>
              <c:numCache>
                <c:formatCode>0%</c:formatCode>
                <c:ptCount val="7"/>
                <c:pt idx="0">
                  <c:v>0.13059892958324648</c:v>
                </c:pt>
                <c:pt idx="1">
                  <c:v>0.17382638508597514</c:v>
                </c:pt>
                <c:pt idx="2">
                  <c:v>0.18956825694977877</c:v>
                </c:pt>
                <c:pt idx="3">
                  <c:v>0.21704451098306621</c:v>
                </c:pt>
                <c:pt idx="4">
                  <c:v>0.15581939805949857</c:v>
                </c:pt>
                <c:pt idx="5">
                  <c:v>7.0829800569784454E-2</c:v>
                </c:pt>
                <c:pt idx="6">
                  <c:v>6.2312718768650376E-2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164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A4FF6-84CC-43F9-A138-E73A421407D8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FC0ED-A6FC-4DBB-AB2C-F5A321D4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C86BCAF-90D0-497F-B7F4-782FD45D942E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Notes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6419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164009"/>
              </p:ext>
            </p:extLst>
          </p:nvPr>
        </p:nvGraphicFramePr>
        <p:xfrm>
          <a:off x="457200" y="609600"/>
          <a:ext cx="6994525" cy="461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FY is fiscal year.  </a:t>
            </a:r>
            <a:r>
              <a:rPr lang="en-US" baseline="30000" dirty="0" smtClean="0"/>
              <a:t>1</a:t>
            </a:r>
            <a:r>
              <a:rPr lang="en-US" dirty="0" smtClean="0"/>
              <a:t>Amount for Medicare excludes offsetting premium receipts (premiums paid by beneficiaries, amount paid to providers and later recovered, and state contribution (</a:t>
            </a:r>
            <a:r>
              <a:rPr lang="en-US" dirty="0" err="1" smtClean="0"/>
              <a:t>clawback</a:t>
            </a:r>
            <a:r>
              <a:rPr lang="en-US" dirty="0" smtClean="0"/>
              <a:t>) payments to Medicare Part D).  </a:t>
            </a:r>
            <a:r>
              <a:rPr lang="en-US" baseline="30000" dirty="0" smtClean="0"/>
              <a:t>2</a:t>
            </a:r>
            <a:r>
              <a:rPr lang="en-US" dirty="0" smtClean="0"/>
              <a:t>Other category includes other mandatory outlays, offsetting receipts, and negative outlays for Troubled Asset Relief Program (TARP).</a:t>
            </a:r>
          </a:p>
          <a:p>
            <a:r>
              <a:rPr lang="en-US" dirty="0" smtClean="0"/>
              <a:t>SOURCE: Congressional Budget Office (CBO) Medicare Baseline, May 2013.</a:t>
            </a: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as a Share of the Federal Budget, 2012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76200" y="5219700"/>
            <a:ext cx="8991600" cy="7077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296" tIns="45648" rIns="91296" bIns="45648">
            <a:spAutoFit/>
          </a:bodyPr>
          <a:lstStyle/>
          <a:p>
            <a:pPr algn="ctr" defTabSz="912813" fontAlgn="base"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</a:rPr>
              <a:t>Total </a:t>
            </a:r>
            <a:r>
              <a:rPr lang="en-US" sz="2000" dirty="0">
                <a:solidFill>
                  <a:srgbClr val="000000"/>
                </a:solidFill>
                <a:cs typeface="Calibri" pitchFamily="34" charset="0"/>
              </a:rPr>
              <a:t>Federal </a:t>
            </a: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</a:rPr>
              <a:t>Spending, FY2012 = </a:t>
            </a:r>
            <a:r>
              <a:rPr lang="en-US" sz="2000" b="1" dirty="0" smtClean="0">
                <a:solidFill>
                  <a:srgbClr val="000000"/>
                </a:solidFill>
                <a:cs typeface="Calibri" pitchFamily="34" charset="0"/>
              </a:rPr>
              <a:t>$3.5 Trillion</a:t>
            </a:r>
          </a:p>
          <a:p>
            <a:pPr algn="ctr" defTabSz="912813" fontAlgn="base"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</a:rPr>
              <a:t>Federal Spending on Medicare, FY2012 = </a:t>
            </a:r>
            <a:r>
              <a:rPr lang="en-US" sz="2000" b="1" dirty="0" smtClean="0">
                <a:solidFill>
                  <a:srgbClr val="000000"/>
                </a:solidFill>
                <a:cs typeface="Calibri" pitchFamily="34" charset="0"/>
              </a:rPr>
              <a:t>$551 Billion</a:t>
            </a:r>
            <a:endParaRPr lang="en-US" sz="2000" b="1" dirty="0">
              <a:solidFill>
                <a:srgbClr val="0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61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edafd3e42ea4a559986de19f2b2bee22d92c96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Medicare as a Share of the Federal Budget,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as a Share of the Federal Budget, 2012</dc:title>
  <dc:creator>Jennifer Huang</dc:creator>
  <cp:lastModifiedBy>Jennifer Huang</cp:lastModifiedBy>
  <cp:revision>2</cp:revision>
  <dcterms:created xsi:type="dcterms:W3CDTF">2013-07-17T14:31:50Z</dcterms:created>
  <dcterms:modified xsi:type="dcterms:W3CDTF">2013-07-17T14:31:51Z</dcterms:modified>
</cp:coreProperties>
</file>