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320417184694041E-2"/>
          <c:y val="0.13221391076115491"/>
          <c:w val="0.9446214882861933"/>
          <c:h val="0.749797462817148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rgbClr val="00000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solidFill>
                  <a:srgbClr val="000000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000000"/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000000"/>
                </a:solidFill>
              </a:ln>
            </c:spPr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000000"/>
                </a:solidFill>
              </a:ln>
            </c:spPr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1"/>
            <c:invertIfNegative val="0"/>
            <c:bubble3D val="0"/>
            <c:spPr>
              <a:solidFill>
                <a:schemeClr val="accent5"/>
              </a:solidFill>
              <a:ln>
                <a:solidFill>
                  <a:srgbClr val="000000"/>
                </a:solidFill>
              </a:ln>
            </c:spPr>
          </c:dPt>
          <c:dPt>
            <c:idx val="12"/>
            <c:invertIfNegative val="0"/>
            <c:bubble3D val="0"/>
            <c:spPr>
              <a:solidFill>
                <a:schemeClr val="accent5"/>
              </a:solidFill>
              <a:ln>
                <a:solidFill>
                  <a:srgbClr val="000000"/>
                </a:solidFill>
              </a:ln>
            </c:spPr>
          </c:dPt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Sheet1!$A$2:$A$14</c:f>
              <c:strCache>
                <c:ptCount val="13"/>
                <c:pt idx="0">
                  <c:v>Total</c:v>
                </c:pt>
                <c:pt idx="2">
                  <c:v>White</c:v>
                </c:pt>
                <c:pt idx="3">
                  <c:v>Black</c:v>
                </c:pt>
                <c:pt idx="4">
                  <c:v>Hispanic</c:v>
                </c:pt>
                <c:pt idx="6">
                  <c:v>Under
age 65</c:v>
                </c:pt>
                <c:pt idx="7">
                  <c:v>Age 
65-74</c:v>
                </c:pt>
                <c:pt idx="8">
                  <c:v>Age
75-84</c:v>
                </c:pt>
                <c:pt idx="9">
                  <c:v>Age 85 
or older</c:v>
                </c:pt>
                <c:pt idx="11">
                  <c:v>Male</c:v>
                </c:pt>
                <c:pt idx="12">
                  <c:v>Female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 formatCode="_(&quot;$&quot;* #,##0_);_(&quot;$&quot;* \(#,##0\);_(&quot;$&quot;* &quot;-&quot;??_);_(@_)">
                  <c:v>22502</c:v>
                </c:pt>
                <c:pt idx="2" formatCode="_(&quot;$&quot;* #,##0_);_(&quot;$&quot;* \(#,##0\);_(&quot;$&quot;* &quot;-&quot;??_);_(@_)">
                  <c:v>24797</c:v>
                </c:pt>
                <c:pt idx="3" formatCode="_(&quot;$&quot;* #,##0_);_(&quot;$&quot;* \(#,##0\);_(&quot;$&quot;* &quot;-&quot;??_);_(@_)">
                  <c:v>15252</c:v>
                </c:pt>
                <c:pt idx="4" formatCode="_(&quot;$&quot;* #,##0_);_(&quot;$&quot;* \(#,##0\);_(&quot;$&quot;* &quot;-&quot;??_);_(@_)">
                  <c:v>13805</c:v>
                </c:pt>
                <c:pt idx="6" formatCode="_(&quot;$&quot;* #,##0_);_(&quot;$&quot;* \(#,##0\);_(&quot;$&quot;* &quot;-&quot;??_);_(@_)">
                  <c:v>16183</c:v>
                </c:pt>
                <c:pt idx="7" formatCode="_(&quot;$&quot;* #,##0_);_(&quot;$&quot;* \(#,##0\);_(&quot;$&quot;* &quot;-&quot;??_);_(@_)">
                  <c:v>23809</c:v>
                </c:pt>
                <c:pt idx="8" formatCode="_(&quot;$&quot;* #,##0_);_(&quot;$&quot;* \(#,##0\);_(&quot;$&quot;* &quot;-&quot;??_);_(@_)">
                  <c:v>22699</c:v>
                </c:pt>
                <c:pt idx="9" formatCode="_(&quot;$&quot;* #,##0_);_(&quot;$&quot;* \(#,##0\);_(&quot;$&quot;* &quot;-&quot;??_);_(@_)">
                  <c:v>17410</c:v>
                </c:pt>
                <c:pt idx="11" formatCode="_(&quot;$&quot;* #,##0_);_(&quot;$&quot;* \(#,##0\);_(&quot;$&quot;* &quot;-&quot;??_);_(@_)">
                  <c:v>24625</c:v>
                </c:pt>
                <c:pt idx="12" formatCode="_(&quot;$&quot;* #,##0_);_(&quot;$&quot;* \(#,##0\);_(&quot;$&quot;* &quot;-&quot;??_);_(@_)">
                  <c:v>20920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245063680"/>
        <c:axId val="245065216"/>
      </c:barChart>
      <c:catAx>
        <c:axId val="24506368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245065216"/>
        <c:crosses val="autoZero"/>
        <c:auto val="1"/>
        <c:lblAlgn val="ctr"/>
        <c:lblOffset val="0"/>
        <c:noMultiLvlLbl val="0"/>
      </c:catAx>
      <c:valAx>
        <c:axId val="245065216"/>
        <c:scaling>
          <c:orientation val="minMax"/>
          <c:max val="30000"/>
          <c:min val="0"/>
        </c:scaling>
        <c:delete val="1"/>
        <c:axPos val="l"/>
        <c:numFmt formatCode="&quot;$&quot;#,##0" sourceLinked="0"/>
        <c:majorTickMark val="out"/>
        <c:minorTickMark val="none"/>
        <c:tickLblPos val="none"/>
        <c:crossAx val="245063680"/>
        <c:crossesAt val="1"/>
        <c:crossBetween val="between"/>
      </c:valAx>
    </c:plotArea>
    <c:plotVisOnly val="1"/>
    <c:dispBlanksAs val="gap"/>
    <c:showDLblsOverMax val="0"/>
  </c:chart>
  <c:txPr>
    <a:bodyPr/>
    <a:lstStyle/>
    <a:p>
      <a:pPr>
        <a:defRPr sz="1300">
          <a:solidFill>
            <a:srgbClr val="000000"/>
          </a:solidFill>
          <a:latin typeface="+mj-lt"/>
          <a:cs typeface="Calibri" pitchFamily="34" charset="0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15F310-C42A-4BC1-A059-602A29997CDC}" type="datetimeFigureOut">
              <a:rPr lang="en-US" smtClean="0"/>
              <a:t>7/17/2013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77F59-13B8-4464-8CAD-41E7F06D2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371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8943F-7AB9-452A-A47C-98F46C48403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98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82549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7321122"/>
              </p:ext>
            </p:extLst>
          </p:nvPr>
        </p:nvGraphicFramePr>
        <p:xfrm>
          <a:off x="92075" y="1066800"/>
          <a:ext cx="8959850" cy="5380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mtClean="0"/>
              <a:t>SOURCE: Urban Institute analysis of DYNASIM for the Kaiser Family Foundation.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Median Income Among Medicare Beneficiaries, Overall and by Race/Ethnicity, Age, and Gender, 2012</a:t>
            </a:r>
            <a:endParaRPr lang="en-US" sz="3000" dirty="0"/>
          </a:p>
        </p:txBody>
      </p:sp>
      <p:sp>
        <p:nvSpPr>
          <p:cNvPr id="12" name="TextBox 1"/>
          <p:cNvSpPr txBox="1"/>
          <p:nvPr/>
        </p:nvSpPr>
        <p:spPr>
          <a:xfrm>
            <a:off x="1557530" y="1417638"/>
            <a:ext cx="2023870" cy="41148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Race /Ethnicity</a:t>
            </a:r>
            <a:endParaRPr lang="en-US" sz="20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1559053" y="1829118"/>
            <a:ext cx="2020824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"/>
          <p:cNvSpPr txBox="1"/>
          <p:nvPr/>
        </p:nvSpPr>
        <p:spPr>
          <a:xfrm>
            <a:off x="4191000" y="1417638"/>
            <a:ext cx="2654900" cy="41148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Age</a:t>
            </a:r>
            <a:endParaRPr lang="en-US" sz="20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4191000" y="1829118"/>
            <a:ext cx="26549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"/>
          <p:cNvSpPr txBox="1"/>
          <p:nvPr/>
        </p:nvSpPr>
        <p:spPr>
          <a:xfrm>
            <a:off x="7476744" y="1417638"/>
            <a:ext cx="1371600" cy="41148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Gender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7476744" y="1829118"/>
            <a:ext cx="13716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735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e895e4932bc078707bd5867fb2b178339b69b"/>
</p:tagLst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Median Income Among Medicare Beneficiaries, Overall and by Race/Ethnicity, Age, and Gender, 2012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Median Income Among Medicare Beneficiaries, Overall and by Race/Ethnicity, Age, and Gender, 2012</dc:title>
  <dc:creator>Jennifer Huang</dc:creator>
  <cp:lastModifiedBy>Jennifer Huang</cp:lastModifiedBy>
  <cp:revision>2</cp:revision>
  <dcterms:created xsi:type="dcterms:W3CDTF">2013-07-17T14:32:32Z</dcterms:created>
  <dcterms:modified xsi:type="dcterms:W3CDTF">2013-07-17T14:32:34Z</dcterms:modified>
</cp:coreProperties>
</file>