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 </a:t>
            </a:r>
            <a:r>
              <a:rPr lang="en-US" dirty="0" smtClean="0"/>
              <a:t>Includes </a:t>
            </a:r>
            <a:r>
              <a:rPr lang="en-US" dirty="0"/>
              <a:t>MSAs, cost plans and demonstrations.  Includes Special Needs Plans as well as other Medicare Advantage plans. </a:t>
            </a:r>
          </a:p>
          <a:p>
            <a:r>
              <a:rPr lang="en-US" dirty="0" smtClean="0"/>
              <a:t>SOURCE</a:t>
            </a:r>
            <a:r>
              <a:rPr lang="en-US" dirty="0"/>
              <a:t>: MPR/Kaiser Family Foundation analysis of CMS State/County Market Penetration Files, 2013.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Share of Medicare Beneficiaries Enrolled in Medicare Advantage Plans, by State, 2013</a:t>
            </a:r>
          </a:p>
        </p:txBody>
      </p:sp>
      <p:sp>
        <p:nvSpPr>
          <p:cNvPr id="268" name="Text Box 134" descr="Zig zag"/>
          <p:cNvSpPr txBox="1">
            <a:spLocks noChangeArrowheads="1"/>
          </p:cNvSpPr>
          <p:nvPr/>
        </p:nvSpPr>
        <p:spPr bwMode="auto">
          <a:xfrm>
            <a:off x="2971800" y="1349375"/>
            <a:ext cx="3200400" cy="327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044" tIns="41022" rIns="82044" bIns="41022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  <a:sym typeface="Tahoma" pitchFamily="34" charset="0"/>
              </a:rPr>
              <a:t>National Average, 2013 = 28%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80855"/>
              </p:ext>
            </p:extLst>
          </p:nvPr>
        </p:nvGraphicFramePr>
        <p:xfrm>
          <a:off x="2359023" y="5488305"/>
          <a:ext cx="4425952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488"/>
                <a:gridCol w="1106488"/>
                <a:gridCol w="1106488"/>
                <a:gridCol w="1106488"/>
              </a:tblGrid>
              <a:tr h="16068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977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&lt; 10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10% - 19%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20% - 29%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ahoma"/>
                          <a:cs typeface="Calibri" pitchFamily="34" charset="0"/>
                        </a:rPr>
                        <a:t>≥30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3045">
                <a:tc>
                  <a:txBody>
                    <a:bodyPr/>
                    <a:lstStyle/>
                    <a:p>
                      <a:pPr algn="ctr"/>
                      <a:r>
                        <a:rPr lang="en-US" sz="1300" b="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(6 states)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(14 states + DC)</a:t>
                      </a:r>
                      <a:endParaRPr lang="en-US" sz="1300" b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(15 states)</a:t>
                      </a:r>
                      <a:endParaRPr lang="en-US" sz="1300" b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(15 states)</a:t>
                      </a:r>
                      <a:endParaRPr lang="en-US" sz="1300" b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588962" y="1673692"/>
            <a:ext cx="8097838" cy="3965108"/>
            <a:chOff x="304800" y="1395412"/>
            <a:chExt cx="8666162" cy="4243388"/>
          </a:xfrm>
        </p:grpSpPr>
        <p:grpSp>
          <p:nvGrpSpPr>
            <p:cNvPr id="8" name="Group 7"/>
            <p:cNvGrpSpPr/>
            <p:nvPr/>
          </p:nvGrpSpPr>
          <p:grpSpPr>
            <a:xfrm>
              <a:off x="304800" y="1395412"/>
              <a:ext cx="8153400" cy="4243388"/>
              <a:chOff x="152400" y="1143000"/>
              <a:chExt cx="8153400" cy="4243388"/>
            </a:xfrm>
            <a:solidFill>
              <a:schemeClr val="bg1">
                <a:lumMod val="75000"/>
              </a:schemeClr>
            </a:solidFill>
          </p:grpSpPr>
          <p:sp>
            <p:nvSpPr>
              <p:cNvPr id="136" name="Shape - Wyoming"/>
              <p:cNvSpPr>
                <a:spLocks noChangeAspect="1"/>
              </p:cNvSpPr>
              <p:nvPr/>
            </p:nvSpPr>
            <p:spPr bwMode="auto">
              <a:xfrm>
                <a:off x="3213100" y="2024063"/>
                <a:ext cx="896938" cy="720725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37" name="Shape - West Virginia"/>
              <p:cNvSpPr>
                <a:spLocks noChangeAspect="1"/>
              </p:cNvSpPr>
              <p:nvPr/>
            </p:nvSpPr>
            <p:spPr bwMode="auto">
              <a:xfrm>
                <a:off x="6770688" y="2565400"/>
                <a:ext cx="550862" cy="566738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38" name="Shape - Washington"/>
              <p:cNvSpPr>
                <a:spLocks noChangeAspect="1"/>
              </p:cNvSpPr>
              <p:nvPr/>
            </p:nvSpPr>
            <p:spPr bwMode="auto">
              <a:xfrm>
                <a:off x="1889125" y="1173163"/>
                <a:ext cx="835025" cy="603250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39" name="Shape - Virginia"/>
              <p:cNvGrpSpPr>
                <a:grpSpLocks/>
              </p:cNvGrpSpPr>
              <p:nvPr/>
            </p:nvGrpSpPr>
            <p:grpSpPr bwMode="auto">
              <a:xfrm>
                <a:off x="6702425" y="2684463"/>
                <a:ext cx="1009650" cy="596900"/>
                <a:chOff x="3911" y="1540"/>
                <a:chExt cx="636" cy="376"/>
              </a:xfrm>
              <a:grpFill/>
            </p:grpSpPr>
            <p:sp>
              <p:nvSpPr>
                <p:cNvPr id="260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61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140" name="Shape - Vermont"/>
              <p:cNvSpPr>
                <a:spLocks noChangeAspect="1"/>
              </p:cNvSpPr>
              <p:nvPr/>
            </p:nvSpPr>
            <p:spPr bwMode="auto">
              <a:xfrm>
                <a:off x="7597775" y="1619250"/>
                <a:ext cx="220663" cy="401638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1" name="Shape - Utah"/>
              <p:cNvSpPr>
                <a:spLocks noChangeAspect="1"/>
              </p:cNvSpPr>
              <p:nvPr/>
            </p:nvSpPr>
            <p:spPr bwMode="auto">
              <a:xfrm>
                <a:off x="2776538" y="2457450"/>
                <a:ext cx="693737" cy="885825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2" name="Shape - Texas"/>
              <p:cNvSpPr>
                <a:spLocks noChangeAspect="1"/>
              </p:cNvSpPr>
              <p:nvPr/>
            </p:nvSpPr>
            <p:spPr bwMode="auto">
              <a:xfrm>
                <a:off x="3651250" y="3463925"/>
                <a:ext cx="1816100" cy="1662113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3" name="Shape - Tennessee"/>
              <p:cNvSpPr>
                <a:spLocks noChangeAspect="1"/>
              </p:cNvSpPr>
              <p:nvPr/>
            </p:nvSpPr>
            <p:spPr bwMode="auto">
              <a:xfrm>
                <a:off x="5843588" y="3233738"/>
                <a:ext cx="1100137" cy="396875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4" name="Shape - South Dakota"/>
              <p:cNvSpPr>
                <a:spLocks noChangeAspect="1"/>
              </p:cNvSpPr>
              <p:nvPr/>
            </p:nvSpPr>
            <p:spPr bwMode="auto">
              <a:xfrm>
                <a:off x="4081463" y="1928813"/>
                <a:ext cx="920750" cy="593725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5" name="Shape - South Carolina"/>
              <p:cNvSpPr>
                <a:spLocks noChangeAspect="1"/>
              </p:cNvSpPr>
              <p:nvPr/>
            </p:nvSpPr>
            <p:spPr bwMode="auto">
              <a:xfrm>
                <a:off x="6784975" y="3425825"/>
                <a:ext cx="646113" cy="503238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6" name="Shape - Rhode Island"/>
              <p:cNvSpPr>
                <a:spLocks noChangeAspect="1"/>
              </p:cNvSpPr>
              <p:nvPr/>
            </p:nvSpPr>
            <p:spPr bwMode="auto">
              <a:xfrm>
                <a:off x="7908925" y="2071688"/>
                <a:ext cx="120650" cy="101600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7" name="Shape - Pennsylvania"/>
              <p:cNvSpPr>
                <a:spLocks noChangeAspect="1"/>
              </p:cNvSpPr>
              <p:nvPr/>
            </p:nvSpPr>
            <p:spPr bwMode="auto">
              <a:xfrm>
                <a:off x="6892925" y="2201863"/>
                <a:ext cx="746125" cy="482600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8" name="Shape - Oregon"/>
              <p:cNvSpPr>
                <a:spLocks noChangeAspect="1"/>
              </p:cNvSpPr>
              <p:nvPr/>
            </p:nvSpPr>
            <p:spPr bwMode="auto">
              <a:xfrm>
                <a:off x="1689100" y="1609725"/>
                <a:ext cx="1044575" cy="78422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49" name="Shape - Oklahoma"/>
              <p:cNvSpPr>
                <a:spLocks noChangeAspect="1"/>
              </p:cNvSpPr>
              <p:nvPr/>
            </p:nvSpPr>
            <p:spPr bwMode="auto">
              <a:xfrm>
                <a:off x="4178300" y="3368675"/>
                <a:ext cx="1125538" cy="534988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0" name="Shape - Ohio"/>
              <p:cNvSpPr>
                <a:spLocks noChangeAspect="1"/>
              </p:cNvSpPr>
              <p:nvPr/>
            </p:nvSpPr>
            <p:spPr bwMode="auto">
              <a:xfrm>
                <a:off x="6388100" y="2335213"/>
                <a:ext cx="547688" cy="619125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1" name="Shape - North Dakota"/>
              <p:cNvSpPr>
                <a:spLocks noChangeAspect="1"/>
              </p:cNvSpPr>
              <p:nvPr/>
            </p:nvSpPr>
            <p:spPr bwMode="auto">
              <a:xfrm>
                <a:off x="4102481" y="1443038"/>
                <a:ext cx="876300" cy="506412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2" name="Shape - North Carolina"/>
              <p:cNvSpPr>
                <a:spLocks noChangeAspect="1"/>
              </p:cNvSpPr>
              <p:nvPr/>
            </p:nvSpPr>
            <p:spPr bwMode="auto">
              <a:xfrm>
                <a:off x="6656388" y="3079750"/>
                <a:ext cx="1112837" cy="479425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53" name="Shape - New York"/>
              <p:cNvGrpSpPr>
                <a:grpSpLocks/>
              </p:cNvGrpSpPr>
              <p:nvPr/>
            </p:nvGrpSpPr>
            <p:grpSpPr bwMode="auto">
              <a:xfrm>
                <a:off x="6956425" y="1655763"/>
                <a:ext cx="1044575" cy="700087"/>
                <a:chOff x="4071" y="893"/>
                <a:chExt cx="658" cy="440"/>
              </a:xfrm>
              <a:grpFill/>
            </p:grpSpPr>
            <p:sp>
              <p:nvSpPr>
                <p:cNvPr id="258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9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154" name="Shape - New Mexico"/>
              <p:cNvSpPr>
                <a:spLocks noChangeAspect="1"/>
              </p:cNvSpPr>
              <p:nvPr/>
            </p:nvSpPr>
            <p:spPr bwMode="auto">
              <a:xfrm>
                <a:off x="3294063" y="3335338"/>
                <a:ext cx="898525" cy="877887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5" name="Shape - New Jersey"/>
              <p:cNvSpPr>
                <a:spLocks noChangeAspect="1"/>
              </p:cNvSpPr>
              <p:nvPr/>
            </p:nvSpPr>
            <p:spPr bwMode="auto">
              <a:xfrm>
                <a:off x="7569200" y="2257425"/>
                <a:ext cx="196850" cy="385763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6" name="Shape - New Hampshire"/>
              <p:cNvSpPr>
                <a:spLocks noChangeAspect="1"/>
              </p:cNvSpPr>
              <p:nvPr/>
            </p:nvSpPr>
            <p:spPr bwMode="auto">
              <a:xfrm>
                <a:off x="7759700" y="1543050"/>
                <a:ext cx="257175" cy="447675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7" name="Shape - Nevada"/>
              <p:cNvSpPr>
                <a:spLocks noChangeAspect="1"/>
              </p:cNvSpPr>
              <p:nvPr/>
            </p:nvSpPr>
            <p:spPr bwMode="auto">
              <a:xfrm>
                <a:off x="2085975" y="2320925"/>
                <a:ext cx="831850" cy="1239838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8" name="Shape - Nebraska"/>
              <p:cNvSpPr>
                <a:spLocks noChangeAspect="1"/>
              </p:cNvSpPr>
              <p:nvPr/>
            </p:nvSpPr>
            <p:spPr bwMode="auto">
              <a:xfrm>
                <a:off x="4073525" y="2422525"/>
                <a:ext cx="1095375" cy="487363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9" name="Shape - Montana"/>
              <p:cNvSpPr>
                <a:spLocks noChangeAspect="1"/>
              </p:cNvSpPr>
              <p:nvPr/>
            </p:nvSpPr>
            <p:spPr bwMode="auto">
              <a:xfrm>
                <a:off x="2799410" y="1316038"/>
                <a:ext cx="1306512" cy="803275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0" name="Shape - Missouri"/>
              <p:cNvSpPr>
                <a:spLocks noChangeAspect="1"/>
              </p:cNvSpPr>
              <p:nvPr/>
            </p:nvSpPr>
            <p:spPr bwMode="auto">
              <a:xfrm>
                <a:off x="5113338" y="2773363"/>
                <a:ext cx="863600" cy="701675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1" name="Shape - Mississippi"/>
              <p:cNvSpPr>
                <a:spLocks noChangeAspect="1"/>
              </p:cNvSpPr>
              <p:nvPr/>
            </p:nvSpPr>
            <p:spPr bwMode="auto">
              <a:xfrm>
                <a:off x="5729288" y="3606800"/>
                <a:ext cx="450850" cy="774700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2" name="Shape - Minnesota"/>
              <p:cNvSpPr>
                <a:spLocks noChangeAspect="1"/>
              </p:cNvSpPr>
              <p:nvPr/>
            </p:nvSpPr>
            <p:spPr bwMode="auto">
              <a:xfrm>
                <a:off x="4835906" y="1381125"/>
                <a:ext cx="857250" cy="957263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3" name="Shape - Massachusetts"/>
              <p:cNvSpPr>
                <a:spLocks noChangeAspect="1"/>
              </p:cNvSpPr>
              <p:nvPr/>
            </p:nvSpPr>
            <p:spPr bwMode="auto">
              <a:xfrm>
                <a:off x="7704138" y="1928813"/>
                <a:ext cx="468312" cy="2111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" name="Shape - Maryland"/>
              <p:cNvSpPr>
                <a:spLocks noChangeAspect="1"/>
              </p:cNvSpPr>
              <p:nvPr/>
            </p:nvSpPr>
            <p:spPr bwMode="auto">
              <a:xfrm>
                <a:off x="7077075" y="2586038"/>
                <a:ext cx="635000" cy="258762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5" name="Shape - Maine"/>
              <p:cNvSpPr>
                <a:spLocks noChangeAspect="1"/>
              </p:cNvSpPr>
              <p:nvPr/>
            </p:nvSpPr>
            <p:spPr bwMode="auto">
              <a:xfrm>
                <a:off x="7813675" y="1143000"/>
                <a:ext cx="492125" cy="708025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6" name="Shape - Louisiana"/>
              <p:cNvSpPr>
                <a:spLocks noChangeAspect="1"/>
              </p:cNvSpPr>
              <p:nvPr/>
            </p:nvSpPr>
            <p:spPr bwMode="auto">
              <a:xfrm>
                <a:off x="5372100" y="3957638"/>
                <a:ext cx="773113" cy="609600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7" name="Shape - Kentucky"/>
              <p:cNvSpPr>
                <a:spLocks noChangeAspect="1"/>
              </p:cNvSpPr>
              <p:nvPr/>
            </p:nvSpPr>
            <p:spPr bwMode="auto">
              <a:xfrm>
                <a:off x="5905500" y="2894013"/>
                <a:ext cx="957263" cy="52546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8" name="Shape - Kansas"/>
              <p:cNvSpPr>
                <a:spLocks noChangeAspect="1"/>
              </p:cNvSpPr>
              <p:nvPr/>
            </p:nvSpPr>
            <p:spPr bwMode="auto">
              <a:xfrm>
                <a:off x="4305300" y="2895600"/>
                <a:ext cx="966788" cy="485775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9" name="Shape - Iowa"/>
              <p:cNvSpPr>
                <a:spLocks noChangeAspect="1"/>
              </p:cNvSpPr>
              <p:nvPr/>
            </p:nvSpPr>
            <p:spPr bwMode="auto">
              <a:xfrm>
                <a:off x="4987925" y="2309813"/>
                <a:ext cx="758825" cy="487362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0" name="Shape - Indiana"/>
              <p:cNvSpPr>
                <a:spLocks noChangeAspect="1"/>
              </p:cNvSpPr>
              <p:nvPr/>
            </p:nvSpPr>
            <p:spPr bwMode="auto">
              <a:xfrm>
                <a:off x="6061075" y="2474913"/>
                <a:ext cx="422275" cy="687387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1" name="Shape - Illinois"/>
              <p:cNvSpPr>
                <a:spLocks noChangeAspect="1"/>
              </p:cNvSpPr>
              <p:nvPr/>
            </p:nvSpPr>
            <p:spPr bwMode="auto">
              <a:xfrm>
                <a:off x="5598584" y="2413000"/>
                <a:ext cx="547688" cy="887413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2" name="Shape - Idaho"/>
              <p:cNvSpPr>
                <a:spLocks noChangeAspect="1"/>
              </p:cNvSpPr>
              <p:nvPr/>
            </p:nvSpPr>
            <p:spPr bwMode="auto">
              <a:xfrm>
                <a:off x="2543175" y="1304925"/>
                <a:ext cx="750888" cy="1196975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73" name="Shape - Hawaii"/>
              <p:cNvGrpSpPr/>
              <p:nvPr/>
            </p:nvGrpSpPr>
            <p:grpSpPr>
              <a:xfrm>
                <a:off x="1712912" y="4222750"/>
                <a:ext cx="622300" cy="477838"/>
                <a:chOff x="2322512" y="5000625"/>
                <a:chExt cx="622300" cy="477838"/>
              </a:xfrm>
              <a:grpFill/>
            </p:grpSpPr>
            <p:sp>
              <p:nvSpPr>
                <p:cNvPr id="250" name="Freeform 4"/>
                <p:cNvSpPr>
                  <a:spLocks noChangeAspect="1"/>
                </p:cNvSpPr>
                <p:nvPr/>
              </p:nvSpPr>
              <p:spPr bwMode="auto">
                <a:xfrm>
                  <a:off x="2322512" y="5060535"/>
                  <a:ext cx="47758" cy="69294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1" name="Freeform 5"/>
                <p:cNvSpPr>
                  <a:spLocks noChangeAspect="1"/>
                </p:cNvSpPr>
                <p:nvPr/>
              </p:nvSpPr>
              <p:spPr bwMode="auto">
                <a:xfrm>
                  <a:off x="2390531" y="5000625"/>
                  <a:ext cx="89727" cy="87339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2" name="Freeform 6"/>
                <p:cNvSpPr>
                  <a:spLocks noChangeAspect="1"/>
                </p:cNvSpPr>
                <p:nvPr/>
              </p:nvSpPr>
              <p:spPr bwMode="auto">
                <a:xfrm>
                  <a:off x="2474469" y="5060535"/>
                  <a:ext cx="133143" cy="9816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3" name="Freeform 7"/>
                <p:cNvSpPr>
                  <a:spLocks noChangeAspect="1"/>
                </p:cNvSpPr>
                <p:nvPr/>
              </p:nvSpPr>
              <p:spPr bwMode="auto">
                <a:xfrm>
                  <a:off x="2611954" y="5134882"/>
                  <a:ext cx="105646" cy="51970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4" name="Freeform 8"/>
                <p:cNvSpPr>
                  <a:spLocks noChangeAspect="1"/>
                </p:cNvSpPr>
                <p:nvPr/>
              </p:nvSpPr>
              <p:spPr bwMode="auto">
                <a:xfrm>
                  <a:off x="2643069" y="5208506"/>
                  <a:ext cx="43416" cy="37534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5" name="Freeform 9"/>
                <p:cNvSpPr>
                  <a:spLocks noChangeAspect="1"/>
                </p:cNvSpPr>
                <p:nvPr/>
              </p:nvSpPr>
              <p:spPr bwMode="auto">
                <a:xfrm>
                  <a:off x="2690103" y="5248928"/>
                  <a:ext cx="29668" cy="36812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6" name="Freeform"/>
                <p:cNvSpPr>
                  <a:spLocks noChangeAspect="1"/>
                </p:cNvSpPr>
                <p:nvPr/>
              </p:nvSpPr>
              <p:spPr bwMode="auto">
                <a:xfrm>
                  <a:off x="2764634" y="5266251"/>
                  <a:ext cx="180178" cy="212212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57" name="Freeform"/>
                <p:cNvSpPr>
                  <a:spLocks noChangeAspect="1"/>
                </p:cNvSpPr>
                <p:nvPr/>
              </p:nvSpPr>
              <p:spPr bwMode="auto">
                <a:xfrm>
                  <a:off x="2700957" y="5167363"/>
                  <a:ext cx="99857" cy="83008"/>
                </a:xfrm>
                <a:custGeom>
                  <a:avLst/>
                  <a:gdLst>
                    <a:gd name="T0" fmla="*/ 29 w 138"/>
                    <a:gd name="T1" fmla="*/ 0 h 115"/>
                    <a:gd name="T2" fmla="*/ 0 w 138"/>
                    <a:gd name="T3" fmla="*/ 34 h 115"/>
                    <a:gd name="T4" fmla="*/ 12 w 138"/>
                    <a:gd name="T5" fmla="*/ 61 h 115"/>
                    <a:gd name="T6" fmla="*/ 38 w 138"/>
                    <a:gd name="T7" fmla="*/ 70 h 115"/>
                    <a:gd name="T8" fmla="*/ 64 w 138"/>
                    <a:gd name="T9" fmla="*/ 115 h 115"/>
                    <a:gd name="T10" fmla="*/ 136 w 138"/>
                    <a:gd name="T11" fmla="*/ 97 h 115"/>
                    <a:gd name="T12" fmla="*/ 138 w 138"/>
                    <a:gd name="T13" fmla="*/ 49 h 115"/>
                    <a:gd name="T14" fmla="*/ 85 w 138"/>
                    <a:gd name="T15" fmla="*/ 9 h 115"/>
                    <a:gd name="T16" fmla="*/ 29 w 138"/>
                    <a:gd name="T17" fmla="*/ 0 h 1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8"/>
                    <a:gd name="T28" fmla="*/ 0 h 115"/>
                    <a:gd name="T29" fmla="*/ 138 w 138"/>
                    <a:gd name="T30" fmla="*/ 115 h 1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8" h="115">
                      <a:moveTo>
                        <a:pt x="29" y="0"/>
                      </a:moveTo>
                      <a:lnTo>
                        <a:pt x="0" y="34"/>
                      </a:lnTo>
                      <a:lnTo>
                        <a:pt x="12" y="61"/>
                      </a:lnTo>
                      <a:lnTo>
                        <a:pt x="38" y="70"/>
                      </a:lnTo>
                      <a:lnTo>
                        <a:pt x="64" y="115"/>
                      </a:lnTo>
                      <a:lnTo>
                        <a:pt x="136" y="97"/>
                      </a:lnTo>
                      <a:lnTo>
                        <a:pt x="138" y="49"/>
                      </a:lnTo>
                      <a:lnTo>
                        <a:pt x="85" y="9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174" name="Shape - Georgia"/>
              <p:cNvSpPr>
                <a:spLocks noChangeAspect="1"/>
              </p:cNvSpPr>
              <p:nvPr/>
            </p:nvSpPr>
            <p:spPr bwMode="auto">
              <a:xfrm>
                <a:off x="6486525" y="3524250"/>
                <a:ext cx="708025" cy="722313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5" name="Shape - Florida"/>
              <p:cNvSpPr>
                <a:spLocks noChangeAspect="1"/>
              </p:cNvSpPr>
              <p:nvPr/>
            </p:nvSpPr>
            <p:spPr bwMode="auto">
              <a:xfrm>
                <a:off x="6326188" y="4143375"/>
                <a:ext cx="1206500" cy="809625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6" name="Shape - Delaware"/>
              <p:cNvSpPr>
                <a:spLocks noChangeAspect="1"/>
              </p:cNvSpPr>
              <p:nvPr/>
            </p:nvSpPr>
            <p:spPr bwMode="auto">
              <a:xfrm>
                <a:off x="7554913" y="2573338"/>
                <a:ext cx="153987" cy="190500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7" name="Shape - Connecticut"/>
              <p:cNvSpPr>
                <a:spLocks noChangeAspect="1"/>
              </p:cNvSpPr>
              <p:nvPr/>
            </p:nvSpPr>
            <p:spPr bwMode="auto">
              <a:xfrm>
                <a:off x="7720013" y="2085975"/>
                <a:ext cx="242887" cy="185738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8" name="Shape - Colorado"/>
              <p:cNvSpPr>
                <a:spLocks noChangeAspect="1"/>
              </p:cNvSpPr>
              <p:nvPr/>
            </p:nvSpPr>
            <p:spPr bwMode="auto">
              <a:xfrm>
                <a:off x="3397250" y="2697163"/>
                <a:ext cx="928688" cy="68262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9" name="Shape - California"/>
              <p:cNvSpPr>
                <a:spLocks noChangeAspect="1"/>
              </p:cNvSpPr>
              <p:nvPr/>
            </p:nvSpPr>
            <p:spPr bwMode="auto">
              <a:xfrm>
                <a:off x="1606550" y="2219325"/>
                <a:ext cx="1098550" cy="1673225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0" name="Shape - Arkansas"/>
              <p:cNvSpPr>
                <a:spLocks noChangeAspect="1"/>
              </p:cNvSpPr>
              <p:nvPr/>
            </p:nvSpPr>
            <p:spPr bwMode="auto">
              <a:xfrm>
                <a:off x="5280025" y="3395663"/>
                <a:ext cx="633413" cy="582612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1" name="Shape - Arizona"/>
              <p:cNvSpPr>
                <a:spLocks noChangeAspect="1"/>
              </p:cNvSpPr>
              <p:nvPr/>
            </p:nvSpPr>
            <p:spPr bwMode="auto">
              <a:xfrm>
                <a:off x="2559050" y="3270250"/>
                <a:ext cx="844550" cy="927100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2" name="Shape - Alaska"/>
              <p:cNvSpPr>
                <a:spLocks noChangeAspect="1"/>
              </p:cNvSpPr>
              <p:nvPr/>
            </p:nvSpPr>
            <p:spPr bwMode="auto">
              <a:xfrm>
                <a:off x="152400" y="3810000"/>
                <a:ext cx="1617662" cy="1576388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3" name="Shape - Alabama"/>
              <p:cNvSpPr>
                <a:spLocks noChangeAspect="1"/>
              </p:cNvSpPr>
              <p:nvPr/>
            </p:nvSpPr>
            <p:spPr bwMode="auto">
              <a:xfrm>
                <a:off x="6157913" y="3560763"/>
                <a:ext cx="509587" cy="78581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4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7285038" y="2655888"/>
                <a:ext cx="207962" cy="201612"/>
              </a:xfrm>
              <a:prstGeom prst="star5">
                <a:avLst/>
              </a:prstGeom>
              <a:solidFill>
                <a:schemeClr val="accent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5" name="Line - Vermont"/>
              <p:cNvSpPr>
                <a:spLocks noChangeShapeType="1"/>
              </p:cNvSpPr>
              <p:nvPr/>
            </p:nvSpPr>
            <p:spPr bwMode="auto">
              <a:xfrm>
                <a:off x="7469188" y="1533525"/>
                <a:ext cx="207962" cy="13335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6" name="Line - Rhode Island"/>
              <p:cNvSpPr>
                <a:spLocks noChangeShapeType="1"/>
              </p:cNvSpPr>
              <p:nvPr/>
            </p:nvSpPr>
            <p:spPr bwMode="auto">
              <a:xfrm>
                <a:off x="7980363" y="2141538"/>
                <a:ext cx="277812" cy="66675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7" name="Line - New Jersey"/>
              <p:cNvSpPr>
                <a:spLocks noChangeShapeType="1"/>
              </p:cNvSpPr>
              <p:nvPr/>
            </p:nvSpPr>
            <p:spPr bwMode="auto">
              <a:xfrm flipV="1">
                <a:off x="7694613" y="2511425"/>
                <a:ext cx="263525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8" name="Line - New Hampshire"/>
              <p:cNvSpPr>
                <a:spLocks noChangeShapeType="1"/>
              </p:cNvSpPr>
              <p:nvPr/>
            </p:nvSpPr>
            <p:spPr bwMode="auto">
              <a:xfrm flipV="1">
                <a:off x="7842250" y="1804988"/>
                <a:ext cx="360363" cy="66675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9" name="Line - Massachusetts"/>
              <p:cNvSpPr>
                <a:spLocks noChangeShapeType="1"/>
              </p:cNvSpPr>
              <p:nvPr/>
            </p:nvSpPr>
            <p:spPr bwMode="auto">
              <a:xfrm>
                <a:off x="7980363" y="2032000"/>
                <a:ext cx="287783" cy="2834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0" name="Line - Maryland"/>
              <p:cNvSpPr>
                <a:spLocks noChangeShapeType="1"/>
              </p:cNvSpPr>
              <p:nvPr/>
            </p:nvSpPr>
            <p:spPr bwMode="auto">
              <a:xfrm>
                <a:off x="7653338" y="2801938"/>
                <a:ext cx="288131" cy="3175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1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227262" y="4573588"/>
                <a:ext cx="268288" cy="66675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2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7425528" y="2782887"/>
                <a:ext cx="440534" cy="24765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3" name="Line - Delaware"/>
              <p:cNvSpPr>
                <a:spLocks noChangeShapeType="1"/>
              </p:cNvSpPr>
              <p:nvPr/>
            </p:nvSpPr>
            <p:spPr bwMode="auto">
              <a:xfrm flipV="1">
                <a:off x="7646988" y="2678113"/>
                <a:ext cx="263525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4" name="Line - Connecticut"/>
              <p:cNvSpPr>
                <a:spLocks noChangeShapeType="1"/>
              </p:cNvSpPr>
              <p:nvPr/>
            </p:nvSpPr>
            <p:spPr bwMode="auto">
              <a:xfrm>
                <a:off x="7832725" y="2179638"/>
                <a:ext cx="217488" cy="9525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5" name="Shape - Wisconsin"/>
              <p:cNvSpPr>
                <a:spLocks noChangeAspect="1"/>
              </p:cNvSpPr>
              <p:nvPr/>
            </p:nvSpPr>
            <p:spPr bwMode="auto">
              <a:xfrm>
                <a:off x="5391531" y="1712913"/>
                <a:ext cx="654050" cy="752475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96" name="Shape - Michigan"/>
              <p:cNvGrpSpPr>
                <a:grpSpLocks/>
              </p:cNvGrpSpPr>
              <p:nvPr/>
            </p:nvGrpSpPr>
            <p:grpSpPr bwMode="auto">
              <a:xfrm>
                <a:off x="5657850" y="1604963"/>
                <a:ext cx="990600" cy="882650"/>
                <a:chOff x="3254" y="860"/>
                <a:chExt cx="623" cy="557"/>
              </a:xfrm>
              <a:grpFill/>
            </p:grpSpPr>
            <p:sp>
              <p:nvSpPr>
                <p:cNvPr id="248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49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3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</p:grpSp>
        </p:grp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425" y="1609725"/>
              <a:ext cx="8237537" cy="3424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5" name="Shape - District of Columbia (box)"/>
          <p:cNvSpPr>
            <a:spLocks noChangeArrowheads="1"/>
          </p:cNvSpPr>
          <p:nvPr/>
        </p:nvSpPr>
        <p:spPr bwMode="auto">
          <a:xfrm>
            <a:off x="7772400" y="3362325"/>
            <a:ext cx="150813" cy="152400"/>
          </a:xfrm>
          <a:prstGeom prst="rect">
            <a:avLst/>
          </a:prstGeom>
          <a:solidFill>
            <a:schemeClr val="accent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231d9bd7975ef6778cec638699bf9fe2d05816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Share of Medicare Beneficiaries Enrolled in Medicare Advantage Plans, by State,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of Medicare Beneficiaries Enrolled in Medicare Advantage Plans, by State, 2013</dc:title>
  <dc:creator>Jennifer Huang</dc:creator>
  <cp:lastModifiedBy>Jennifer Huang</cp:lastModifiedBy>
  <cp:revision>2</cp:revision>
  <dcterms:created xsi:type="dcterms:W3CDTF">2013-07-17T14:32:13Z</dcterms:created>
  <dcterms:modified xsi:type="dcterms:W3CDTF">2013-07-17T14:32:14Z</dcterms:modified>
</cp:coreProperties>
</file>