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2.xml" ContentType="application/vnd.openxmlformats-officedocument.presentationml.notesSlide+xml"/>
  <Override PartName="/ppt/charts/chart4.xml" ContentType="application/vnd.openxmlformats-officedocument.drawingml.chart+xml"/>
  <Override PartName="/ppt/notesSlides/notesSlide3.xml" ContentType="application/vnd.openxmlformats-officedocument.presentationml.notesSlide+xml"/>
  <Override PartName="/ppt/charts/chart5.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6.xml" ContentType="application/vnd.openxmlformats-officedocument.drawingml.chart+xml"/>
  <Override PartName="/ppt/notesSlides/notesSlide6.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notesSlides/notesSlide7.xml" ContentType="application/vnd.openxmlformats-officedocument.presentationml.notesSlide+xml"/>
  <Override PartName="/ppt/charts/chart10.xml" ContentType="application/vnd.openxmlformats-officedocument.drawingml.chart+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charts/chart11.xml" ContentType="application/vnd.openxmlformats-officedocument.drawingml.chart+xml"/>
  <Override PartName="/ppt/notesSlides/notesSlide10.xml" ContentType="application/vnd.openxmlformats-officedocument.presentationml.notesSlide+xml"/>
  <Override PartName="/ppt/charts/chart12.xml" ContentType="application/vnd.openxmlformats-officedocument.drawingml.chart+xml"/>
  <Override PartName="/ppt/notesSlides/notesSlide11.xml" ContentType="application/vnd.openxmlformats-officedocument.presentationml.notesSlide+xml"/>
  <Override PartName="/ppt/charts/chart13.xml" ContentType="application/vnd.openxmlformats-officedocument.drawingml.chart+xml"/>
  <Override PartName="/ppt/notesSlides/notesSlide12.xml" ContentType="application/vnd.openxmlformats-officedocument.presentationml.notesSlide+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notesSlides/notesSlide13.xml" ContentType="application/vnd.openxmlformats-officedocument.presentationml.notesSlide+xml"/>
  <Override PartName="/ppt/charts/chart20.xml" ContentType="application/vnd.openxmlformats-officedocument.drawingml.chart+xml"/>
  <Override PartName="/ppt/charts/chart21.xml" ContentType="application/vnd.openxmlformats-officedocument.drawingml.chart+xml"/>
  <Override PartName="/ppt/notesSlides/notesSlide14.xml" ContentType="application/vnd.openxmlformats-officedocument.presentationml.notesSlide+xml"/>
  <Override PartName="/ppt/charts/chart22.xml" ContentType="application/vnd.openxmlformats-officedocument.drawingml.chart+xml"/>
  <Override PartName="/ppt/notesSlides/notesSlide15.xml" ContentType="application/vnd.openxmlformats-officedocument.presentationml.notesSlide+xml"/>
  <Override PartName="/ppt/charts/chart23.xml" ContentType="application/vnd.openxmlformats-officedocument.drawingml.chart+xml"/>
  <Override PartName="/ppt/notesSlides/notesSlide16.xml" ContentType="application/vnd.openxmlformats-officedocument.presentationml.notesSlide+xml"/>
  <Override PartName="/ppt/charts/chart24.xml" ContentType="application/vnd.openxmlformats-officedocument.drawingml.chart+xml"/>
  <Override PartName="/ppt/charts/chart25.xml" ContentType="application/vnd.openxmlformats-officedocument.drawingml.chart+xml"/>
  <Override PartName="/ppt/notesSlides/notesSlide17.xml" ContentType="application/vnd.openxmlformats-officedocument.presentationml.notesSlide+xml"/>
  <Override PartName="/ppt/charts/chart26.xml" ContentType="application/vnd.openxmlformats-officedocument.drawingml.chart+xml"/>
  <Override PartName="/ppt/notesSlides/notesSlide18.xml" ContentType="application/vnd.openxmlformats-officedocument.presentationml.notesSlide+xml"/>
  <Override PartName="/ppt/charts/chart27.xml" ContentType="application/vnd.openxmlformats-officedocument.drawingml.chart+xml"/>
  <Override PartName="/ppt/notesSlides/notesSlide19.xml" ContentType="application/vnd.openxmlformats-officedocument.presentationml.notesSlide+xml"/>
  <Override PartName="/ppt/charts/chart28.xml" ContentType="application/vnd.openxmlformats-officedocument.drawingml.chart+xml"/>
  <Override PartName="/ppt/notesSlides/notesSlide20.xml" ContentType="application/vnd.openxmlformats-officedocument.presentationml.notesSlide+xml"/>
  <Override PartName="/ppt/charts/chart29.xml" ContentType="application/vnd.openxmlformats-officedocument.drawingml.chart+xml"/>
  <Override PartName="/ppt/notesSlides/notesSlide21.xml" ContentType="application/vnd.openxmlformats-officedocument.presentationml.notesSlide+xml"/>
  <Override PartName="/ppt/charts/chart30.xml" ContentType="application/vnd.openxmlformats-officedocument.drawingml.chart+xml"/>
  <Override PartName="/ppt/notesSlides/notesSlide22.xml" ContentType="application/vnd.openxmlformats-officedocument.presentationml.notesSlide+xml"/>
  <Override PartName="/ppt/charts/chart31.xml" ContentType="application/vnd.openxmlformats-officedocument.drawingml.chart+xml"/>
  <Override PartName="/ppt/notesSlides/notesSlide23.xml" ContentType="application/vnd.openxmlformats-officedocument.presentationml.notesSlide+xml"/>
  <Override PartName="/ppt/charts/chart32.xml" ContentType="application/vnd.openxmlformats-officedocument.drawingml.chart+xml"/>
  <Override PartName="/ppt/notesSlides/notesSlide24.xml" ContentType="application/vnd.openxmlformats-officedocument.presentationml.notesSlide+xml"/>
  <Override PartName="/ppt/charts/chart3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8" r:id="rId2"/>
    <p:sldMasterId id="2147483673" r:id="rId3"/>
    <p:sldMasterId id="2147483666" r:id="rId4"/>
  </p:sldMasterIdLst>
  <p:notesMasterIdLst>
    <p:notesMasterId r:id="rId37"/>
  </p:notesMasterIdLst>
  <p:sldIdLst>
    <p:sldId id="278" r:id="rId5"/>
    <p:sldId id="279" r:id="rId6"/>
    <p:sldId id="280" r:id="rId7"/>
    <p:sldId id="281" r:id="rId8"/>
    <p:sldId id="282" r:id="rId9"/>
    <p:sldId id="283" r:id="rId10"/>
    <p:sldId id="284" r:id="rId11"/>
    <p:sldId id="285" r:id="rId12"/>
    <p:sldId id="286" r:id="rId13"/>
    <p:sldId id="287" r:id="rId14"/>
    <p:sldId id="288" r:id="rId15"/>
    <p:sldId id="313" r:id="rId16"/>
    <p:sldId id="314" r:id="rId17"/>
    <p:sldId id="315" r:id="rId18"/>
    <p:sldId id="292" r:id="rId19"/>
    <p:sldId id="293" r:id="rId20"/>
    <p:sldId id="294" r:id="rId21"/>
    <p:sldId id="295" r:id="rId22"/>
    <p:sldId id="296" r:id="rId23"/>
    <p:sldId id="297" r:id="rId24"/>
    <p:sldId id="298" r:id="rId25"/>
    <p:sldId id="312" r:id="rId26"/>
    <p:sldId id="300" r:id="rId27"/>
    <p:sldId id="301" r:id="rId28"/>
    <p:sldId id="310" r:id="rId29"/>
    <p:sldId id="303" r:id="rId30"/>
    <p:sldId id="304" r:id="rId31"/>
    <p:sldId id="305" r:id="rId32"/>
    <p:sldId id="306" r:id="rId33"/>
    <p:sldId id="311" r:id="rId34"/>
    <p:sldId id="308" r:id="rId35"/>
    <p:sldId id="309" r:id="rId36"/>
  </p:sldIdLst>
  <p:sldSz cx="9144000" cy="6858000" type="screen4x3"/>
  <p:notesSz cx="6858000" cy="9144000"/>
  <p:custDataLst>
    <p:tags r:id="rId3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768" autoAdjust="0"/>
  </p:normalViewPr>
  <p:slideViewPr>
    <p:cSldViewPr>
      <p:cViewPr varScale="1">
        <p:scale>
          <a:sx n="74" d="100"/>
          <a:sy n="74" d="100"/>
        </p:scale>
        <p:origin x="-108" y="-6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2.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Excel_Worksheet3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804597701149427E-2"/>
          <c:y val="9.6083303129470388E-2"/>
          <c:w val="0.9683908045977011"/>
          <c:h val="0.80239429085707181"/>
        </c:manualLayout>
      </c:layout>
      <c:barChart>
        <c:barDir val="col"/>
        <c:grouping val="stacked"/>
        <c:varyColors val="0"/>
        <c:ser>
          <c:idx val="0"/>
          <c:order val="0"/>
          <c:tx>
            <c:strRef>
              <c:f>Sheet1!$A$2</c:f>
              <c:strCache>
                <c:ptCount val="1"/>
                <c:pt idx="0">
                  <c:v>Elderly (Age 65 and Older)</c:v>
                </c:pt>
              </c:strCache>
            </c:strRef>
          </c:tx>
          <c:spPr>
            <a:solidFill>
              <a:schemeClr val="accent1"/>
            </a:solidFill>
            <a:ln>
              <a:solidFill>
                <a:schemeClr val="tx1"/>
              </a:solidFill>
            </a:ln>
          </c:spPr>
          <c:invertIfNegative val="0"/>
          <c:dLbls>
            <c:txPr>
              <a:bodyPr/>
              <a:lstStyle/>
              <a:p>
                <a:pPr>
                  <a:defRPr sz="1400" b="0">
                    <a:solidFill>
                      <a:schemeClr val="bg1"/>
                    </a:solidFill>
                  </a:defRPr>
                </a:pPr>
                <a:endParaRPr lang="en-US"/>
              </a:p>
            </c:txPr>
            <c:showLegendKey val="0"/>
            <c:showVal val="1"/>
            <c:showCatName val="0"/>
            <c:showSerName val="0"/>
            <c:showPercent val="0"/>
            <c:showBubbleSize val="0"/>
            <c:showLeaderLines val="0"/>
          </c:dLbls>
          <c:cat>
            <c:strRef>
              <c:f>Sheet1!$B$1:$R$1</c:f>
              <c:strCache>
                <c:ptCount val="17"/>
                <c:pt idx="0">
                  <c:v>1966</c:v>
                </c:pt>
                <c:pt idx="1">
                  <c:v>1970</c:v>
                </c:pt>
                <c:pt idx="2">
                  <c:v>1975</c:v>
                </c:pt>
                <c:pt idx="3">
                  <c:v>1980</c:v>
                </c:pt>
                <c:pt idx="4">
                  <c:v>1985</c:v>
                </c:pt>
                <c:pt idx="5">
                  <c:v>1990</c:v>
                </c:pt>
                <c:pt idx="6">
                  <c:v>1995</c:v>
                </c:pt>
                <c:pt idx="7">
                  <c:v>2000</c:v>
                </c:pt>
                <c:pt idx="8">
                  <c:v>2005</c:v>
                </c:pt>
                <c:pt idx="9">
                  <c:v>2006</c:v>
                </c:pt>
                <c:pt idx="10">
                  <c:v>2007</c:v>
                </c:pt>
                <c:pt idx="11">
                  <c:v>2008</c:v>
                </c:pt>
                <c:pt idx="12">
                  <c:v>2009</c:v>
                </c:pt>
                <c:pt idx="13">
                  <c:v>2010</c:v>
                </c:pt>
                <c:pt idx="14">
                  <c:v>2011</c:v>
                </c:pt>
                <c:pt idx="15">
                  <c:v>2012</c:v>
                </c:pt>
                <c:pt idx="16">
                  <c:v>2013</c:v>
                </c:pt>
              </c:strCache>
            </c:strRef>
          </c:cat>
          <c:val>
            <c:numRef>
              <c:f>Sheet1!$B$2:$R$2</c:f>
              <c:numCache>
                <c:formatCode>0.0</c:formatCode>
                <c:ptCount val="17"/>
                <c:pt idx="0">
                  <c:v>19.109000000000002</c:v>
                </c:pt>
                <c:pt idx="1">
                  <c:v>20.491</c:v>
                </c:pt>
                <c:pt idx="2">
                  <c:v>22.79</c:v>
                </c:pt>
                <c:pt idx="3">
                  <c:v>25.515000000000001</c:v>
                </c:pt>
                <c:pt idx="4">
                  <c:v>28.175999999999998</c:v>
                </c:pt>
                <c:pt idx="5">
                  <c:v>30.960999999999999</c:v>
                </c:pt>
                <c:pt idx="6">
                  <c:v>33.156999999999996</c:v>
                </c:pt>
                <c:pt idx="7">
                  <c:v>34.261000000000003</c:v>
                </c:pt>
                <c:pt idx="8">
                  <c:v>35.777000000000001</c:v>
                </c:pt>
                <c:pt idx="9">
                  <c:v>36.317</c:v>
                </c:pt>
                <c:pt idx="10">
                  <c:v>36.966000000000001</c:v>
                </c:pt>
                <c:pt idx="11">
                  <c:v>37.896000000000001</c:v>
                </c:pt>
                <c:pt idx="12">
                  <c:v>38.765000000000001</c:v>
                </c:pt>
                <c:pt idx="13">
                  <c:v>39.631</c:v>
                </c:pt>
                <c:pt idx="14">
                  <c:v>40.473999999999997</c:v>
                </c:pt>
                <c:pt idx="15">
                  <c:v>41.9</c:v>
                </c:pt>
                <c:pt idx="16">
                  <c:v>43.3</c:v>
                </c:pt>
              </c:numCache>
            </c:numRef>
          </c:val>
        </c:ser>
        <c:ser>
          <c:idx val="1"/>
          <c:order val="1"/>
          <c:tx>
            <c:strRef>
              <c:f>Sheet1!$A$3</c:f>
              <c:strCache>
                <c:ptCount val="1"/>
                <c:pt idx="0">
                  <c:v>Nonelderly Disabled (Under Age 65)</c:v>
                </c:pt>
              </c:strCache>
            </c:strRef>
          </c:tx>
          <c:spPr>
            <a:solidFill>
              <a:schemeClr val="accent5"/>
            </a:solidFill>
            <a:ln>
              <a:solidFill>
                <a:schemeClr val="tx1"/>
              </a:solidFill>
            </a:ln>
          </c:spPr>
          <c:invertIfNegative val="0"/>
          <c:dLbls>
            <c:txPr>
              <a:bodyPr/>
              <a:lstStyle/>
              <a:p>
                <a:pPr>
                  <a:lnSpc>
                    <a:spcPct val="85000"/>
                  </a:lnSpc>
                  <a:defRPr sz="1400" b="0">
                    <a:solidFill>
                      <a:schemeClr val="tx1"/>
                    </a:solidFill>
                  </a:defRPr>
                </a:pPr>
                <a:endParaRPr lang="en-US"/>
              </a:p>
            </c:txPr>
            <c:showLegendKey val="0"/>
            <c:showVal val="1"/>
            <c:showCatName val="0"/>
            <c:showSerName val="0"/>
            <c:showPercent val="0"/>
            <c:showBubbleSize val="0"/>
            <c:showLeaderLines val="0"/>
          </c:dLbls>
          <c:cat>
            <c:strRef>
              <c:f>Sheet1!$B$1:$R$1</c:f>
              <c:strCache>
                <c:ptCount val="17"/>
                <c:pt idx="0">
                  <c:v>1966</c:v>
                </c:pt>
                <c:pt idx="1">
                  <c:v>1970</c:v>
                </c:pt>
                <c:pt idx="2">
                  <c:v>1975</c:v>
                </c:pt>
                <c:pt idx="3">
                  <c:v>1980</c:v>
                </c:pt>
                <c:pt idx="4">
                  <c:v>1985</c:v>
                </c:pt>
                <c:pt idx="5">
                  <c:v>1990</c:v>
                </c:pt>
                <c:pt idx="6">
                  <c:v>1995</c:v>
                </c:pt>
                <c:pt idx="7">
                  <c:v>2000</c:v>
                </c:pt>
                <c:pt idx="8">
                  <c:v>2005</c:v>
                </c:pt>
                <c:pt idx="9">
                  <c:v>2006</c:v>
                </c:pt>
                <c:pt idx="10">
                  <c:v>2007</c:v>
                </c:pt>
                <c:pt idx="11">
                  <c:v>2008</c:v>
                </c:pt>
                <c:pt idx="12">
                  <c:v>2009</c:v>
                </c:pt>
                <c:pt idx="13">
                  <c:v>2010</c:v>
                </c:pt>
                <c:pt idx="14">
                  <c:v>2011</c:v>
                </c:pt>
                <c:pt idx="15">
                  <c:v>2012</c:v>
                </c:pt>
                <c:pt idx="16">
                  <c:v>2013</c:v>
                </c:pt>
              </c:strCache>
            </c:strRef>
          </c:cat>
          <c:val>
            <c:numRef>
              <c:f>Sheet1!$B$3:$R$3</c:f>
              <c:numCache>
                <c:formatCode>General</c:formatCode>
                <c:ptCount val="17"/>
                <c:pt idx="2" formatCode="0.0">
                  <c:v>2.1680000000000001</c:v>
                </c:pt>
                <c:pt idx="3" formatCode="0.0">
                  <c:v>2.9630000000000001</c:v>
                </c:pt>
                <c:pt idx="4" formatCode="0.0">
                  <c:v>2.907</c:v>
                </c:pt>
                <c:pt idx="5" formatCode="0.0">
                  <c:v>3.2519999999999998</c:v>
                </c:pt>
                <c:pt idx="6" formatCode="0.0">
                  <c:v>4.4089999999999998</c:v>
                </c:pt>
                <c:pt idx="7" formatCode="0.0">
                  <c:v>5.3710000000000004</c:v>
                </c:pt>
                <c:pt idx="8" formatCode="0.0">
                  <c:v>6.7229999999999999</c:v>
                </c:pt>
                <c:pt idx="9" formatCode="0.0">
                  <c:v>7.0220000000000002</c:v>
                </c:pt>
                <c:pt idx="10" formatCode="0.0">
                  <c:v>7.2969999999999997</c:v>
                </c:pt>
                <c:pt idx="11" formatCode="0.0">
                  <c:v>7.516</c:v>
                </c:pt>
                <c:pt idx="12" formatCode="0.0">
                  <c:v>7.7549999999999999</c:v>
                </c:pt>
                <c:pt idx="13" formatCode="0.0">
                  <c:v>8.0329999999999995</c:v>
                </c:pt>
                <c:pt idx="14" formatCode="0.0">
                  <c:v>8.375</c:v>
                </c:pt>
                <c:pt idx="15" formatCode="0.0">
                  <c:v>8.5</c:v>
                </c:pt>
                <c:pt idx="16" formatCode="0.0">
                  <c:v>8.6999999999999993</c:v>
                </c:pt>
              </c:numCache>
            </c:numRef>
          </c:val>
        </c:ser>
        <c:dLbls>
          <c:showLegendKey val="0"/>
          <c:showVal val="0"/>
          <c:showCatName val="0"/>
          <c:showSerName val="0"/>
          <c:showPercent val="0"/>
          <c:showBubbleSize val="0"/>
        </c:dLbls>
        <c:gapWidth val="25"/>
        <c:overlap val="100"/>
        <c:axId val="241265664"/>
        <c:axId val="241284224"/>
      </c:barChart>
      <c:lineChart>
        <c:grouping val="standard"/>
        <c:varyColors val="0"/>
        <c:ser>
          <c:idx val="2"/>
          <c:order val="2"/>
          <c:tx>
            <c:strRef>
              <c:f>Sheet1!$A$4</c:f>
              <c:strCache>
                <c:ptCount val="1"/>
                <c:pt idx="0">
                  <c:v>Total</c:v>
                </c:pt>
              </c:strCache>
            </c:strRef>
          </c:tx>
          <c:spPr>
            <a:ln>
              <a:noFill/>
            </a:ln>
          </c:spPr>
          <c:marker>
            <c:spPr>
              <a:noFill/>
              <a:ln>
                <a:noFill/>
              </a:ln>
            </c:spPr>
          </c:marker>
          <c:dLbls>
            <c:txPr>
              <a:bodyPr/>
              <a:lstStyle/>
              <a:p>
                <a:pPr>
                  <a:defRPr sz="1700"/>
                </a:pPr>
                <a:endParaRPr lang="en-US"/>
              </a:p>
            </c:txPr>
            <c:dLblPos val="t"/>
            <c:showLegendKey val="0"/>
            <c:showVal val="1"/>
            <c:showCatName val="0"/>
            <c:showSerName val="0"/>
            <c:showPercent val="0"/>
            <c:showBubbleSize val="0"/>
            <c:showLeaderLines val="0"/>
          </c:dLbls>
          <c:cat>
            <c:strRef>
              <c:f>Sheet1!$B$1:$R$1</c:f>
              <c:strCache>
                <c:ptCount val="17"/>
                <c:pt idx="0">
                  <c:v>1966</c:v>
                </c:pt>
                <c:pt idx="1">
                  <c:v>1970</c:v>
                </c:pt>
                <c:pt idx="2">
                  <c:v>1975</c:v>
                </c:pt>
                <c:pt idx="3">
                  <c:v>1980</c:v>
                </c:pt>
                <c:pt idx="4">
                  <c:v>1985</c:v>
                </c:pt>
                <c:pt idx="5">
                  <c:v>1990</c:v>
                </c:pt>
                <c:pt idx="6">
                  <c:v>1995</c:v>
                </c:pt>
                <c:pt idx="7">
                  <c:v>2000</c:v>
                </c:pt>
                <c:pt idx="8">
                  <c:v>2005</c:v>
                </c:pt>
                <c:pt idx="9">
                  <c:v>2006</c:v>
                </c:pt>
                <c:pt idx="10">
                  <c:v>2007</c:v>
                </c:pt>
                <c:pt idx="11">
                  <c:v>2008</c:v>
                </c:pt>
                <c:pt idx="12">
                  <c:v>2009</c:v>
                </c:pt>
                <c:pt idx="13">
                  <c:v>2010</c:v>
                </c:pt>
                <c:pt idx="14">
                  <c:v>2011</c:v>
                </c:pt>
                <c:pt idx="15">
                  <c:v>2012</c:v>
                </c:pt>
                <c:pt idx="16">
                  <c:v>2013</c:v>
                </c:pt>
              </c:strCache>
            </c:strRef>
          </c:cat>
          <c:val>
            <c:numRef>
              <c:f>Sheet1!$B$4:$R$4</c:f>
              <c:numCache>
                <c:formatCode>0.0</c:formatCode>
                <c:ptCount val="17"/>
                <c:pt idx="0">
                  <c:v>19.109000000000002</c:v>
                </c:pt>
                <c:pt idx="1">
                  <c:v>20.491</c:v>
                </c:pt>
                <c:pt idx="2">
                  <c:v>24.959</c:v>
                </c:pt>
                <c:pt idx="3">
                  <c:v>28.478000000000002</c:v>
                </c:pt>
                <c:pt idx="4">
                  <c:v>31.082999999999998</c:v>
                </c:pt>
                <c:pt idx="5">
                  <c:v>34.213000000000001</c:v>
                </c:pt>
                <c:pt idx="6">
                  <c:v>37.566000000000003</c:v>
                </c:pt>
                <c:pt idx="7">
                  <c:v>39.631999999999998</c:v>
                </c:pt>
                <c:pt idx="8">
                  <c:v>42.5</c:v>
                </c:pt>
                <c:pt idx="9">
                  <c:v>43.338999999999999</c:v>
                </c:pt>
                <c:pt idx="10">
                  <c:v>44.262999999999998</c:v>
                </c:pt>
                <c:pt idx="11">
                  <c:v>45.411999999999999</c:v>
                </c:pt>
                <c:pt idx="12">
                  <c:v>46.521000000000001</c:v>
                </c:pt>
                <c:pt idx="13">
                  <c:v>47.664000000000001</c:v>
                </c:pt>
                <c:pt idx="14">
                  <c:v>48.848999999999997</c:v>
                </c:pt>
                <c:pt idx="15">
                  <c:v>50.4</c:v>
                </c:pt>
                <c:pt idx="16">
                  <c:v>52</c:v>
                </c:pt>
              </c:numCache>
            </c:numRef>
          </c:val>
          <c:smooth val="0"/>
        </c:ser>
        <c:dLbls>
          <c:showLegendKey val="0"/>
          <c:showVal val="0"/>
          <c:showCatName val="0"/>
          <c:showSerName val="0"/>
          <c:showPercent val="0"/>
          <c:showBubbleSize val="0"/>
        </c:dLbls>
        <c:marker val="1"/>
        <c:smooth val="0"/>
        <c:axId val="241265664"/>
        <c:axId val="241284224"/>
      </c:lineChart>
      <c:catAx>
        <c:axId val="241265664"/>
        <c:scaling>
          <c:orientation val="minMax"/>
        </c:scaling>
        <c:delete val="0"/>
        <c:axPos val="b"/>
        <c:majorTickMark val="none"/>
        <c:minorTickMark val="none"/>
        <c:tickLblPos val="nextTo"/>
        <c:txPr>
          <a:bodyPr/>
          <a:lstStyle/>
          <a:p>
            <a:pPr>
              <a:defRPr sz="1500"/>
            </a:pPr>
            <a:endParaRPr lang="en-US"/>
          </a:p>
        </c:txPr>
        <c:crossAx val="241284224"/>
        <c:crosses val="autoZero"/>
        <c:auto val="1"/>
        <c:lblAlgn val="ctr"/>
        <c:lblOffset val="0"/>
        <c:noMultiLvlLbl val="0"/>
      </c:catAx>
      <c:valAx>
        <c:axId val="241284224"/>
        <c:scaling>
          <c:orientation val="minMax"/>
        </c:scaling>
        <c:delete val="1"/>
        <c:axPos val="l"/>
        <c:numFmt formatCode="0.0" sourceLinked="1"/>
        <c:majorTickMark val="out"/>
        <c:minorTickMark val="none"/>
        <c:tickLblPos val="nextTo"/>
        <c:crossAx val="241265664"/>
        <c:crosses val="autoZero"/>
        <c:crossBetween val="between"/>
      </c:valAx>
    </c:plotArea>
    <c:legend>
      <c:legendPos val="t"/>
      <c:legendEntry>
        <c:idx val="2"/>
        <c:delete val="1"/>
      </c:legendEntry>
      <c:layout>
        <c:manualLayout>
          <c:xMode val="edge"/>
          <c:yMode val="edge"/>
          <c:x val="9.6025884695447553E-2"/>
          <c:y val="3.6153289949385395E-2"/>
          <c:w val="0.8079481174766947"/>
          <c:h val="9.5104028482339925E-2"/>
        </c:manualLayout>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ofPieChart>
        <c:ofPieType val="bar"/>
        <c:varyColors val="1"/>
        <c:ser>
          <c:idx val="0"/>
          <c:order val="0"/>
          <c:tx>
            <c:strRef>
              <c:f>Sheet1!$B$1</c:f>
              <c:strCache>
                <c:ptCount val="1"/>
                <c:pt idx="0">
                  <c:v>All beneficiaries</c:v>
                </c:pt>
              </c:strCache>
            </c:strRef>
          </c:tx>
          <c:spPr>
            <a:ln>
              <a:solidFill>
                <a:schemeClr val="tx1"/>
              </a:solidFill>
            </a:ln>
          </c:spPr>
          <c:explosion val="5"/>
          <c:dPt>
            <c:idx val="0"/>
            <c:bubble3D val="0"/>
            <c:spPr>
              <a:solidFill>
                <a:schemeClr val="bg1">
                  <a:lumMod val="75000"/>
                </a:schemeClr>
              </a:solidFill>
              <a:ln>
                <a:solidFill>
                  <a:schemeClr val="tx1"/>
                </a:solidFill>
              </a:ln>
            </c:spPr>
          </c:dPt>
          <c:dPt>
            <c:idx val="1"/>
            <c:bubble3D val="0"/>
            <c:spPr>
              <a:solidFill>
                <a:schemeClr val="accent1"/>
              </a:solidFill>
              <a:ln>
                <a:solidFill>
                  <a:schemeClr val="tx1"/>
                </a:solidFill>
              </a:ln>
            </c:spPr>
          </c:dPt>
          <c:dPt>
            <c:idx val="2"/>
            <c:bubble3D val="0"/>
            <c:spPr>
              <a:solidFill>
                <a:schemeClr val="accent3"/>
              </a:solidFill>
              <a:ln>
                <a:solidFill>
                  <a:schemeClr val="tx1"/>
                </a:solidFill>
              </a:ln>
            </c:spPr>
          </c:dPt>
          <c:dPt>
            <c:idx val="3"/>
            <c:bubble3D val="0"/>
            <c:spPr>
              <a:solidFill>
                <a:schemeClr val="accent4"/>
              </a:solidFill>
              <a:ln>
                <a:solidFill>
                  <a:schemeClr val="tx1"/>
                </a:solidFill>
              </a:ln>
            </c:spPr>
          </c:dPt>
          <c:dPt>
            <c:idx val="4"/>
            <c:bubble3D val="0"/>
            <c:spPr>
              <a:solidFill>
                <a:schemeClr val="accent5"/>
              </a:solidFill>
              <a:ln>
                <a:solidFill>
                  <a:schemeClr val="tx1"/>
                </a:solidFill>
              </a:ln>
            </c:spPr>
          </c:dPt>
          <c:dPt>
            <c:idx val="5"/>
            <c:bubble3D val="0"/>
            <c:spPr>
              <a:solidFill>
                <a:schemeClr val="accent6"/>
              </a:solidFill>
              <a:ln>
                <a:solidFill>
                  <a:schemeClr val="tx1"/>
                </a:solidFill>
              </a:ln>
            </c:spPr>
          </c:dPt>
          <c:dPt>
            <c:idx val="6"/>
            <c:bubble3D val="0"/>
            <c:spPr>
              <a:solidFill>
                <a:schemeClr val="accent2"/>
              </a:solidFill>
              <a:ln>
                <a:solidFill>
                  <a:schemeClr val="tx1"/>
                </a:solidFill>
              </a:ln>
            </c:spPr>
          </c:dPt>
          <c:dLbls>
            <c:dLbl>
              <c:idx val="0"/>
              <c:layout>
                <c:manualLayout>
                  <c:x val="0.13468584853541074"/>
                  <c:y val="1.9997151761084499E-2"/>
                </c:manualLayout>
              </c:layout>
              <c:tx>
                <c:rich>
                  <a:bodyPr/>
                  <a:lstStyle/>
                  <a:p>
                    <a:pPr>
                      <a:lnSpc>
                        <a:spcPct val="80000"/>
                      </a:lnSpc>
                      <a:defRPr sz="1600" b="0">
                        <a:solidFill>
                          <a:schemeClr val="tx1"/>
                        </a:solidFill>
                      </a:defRPr>
                    </a:pPr>
                    <a:r>
                      <a:rPr lang="en-US" sz="1600" b="0" dirty="0" smtClean="0">
                        <a:solidFill>
                          <a:schemeClr val="tx1"/>
                        </a:solidFill>
                      </a:rPr>
                      <a:t>Traditional</a:t>
                    </a:r>
                  </a:p>
                  <a:p>
                    <a:pPr>
                      <a:lnSpc>
                        <a:spcPct val="80000"/>
                      </a:lnSpc>
                      <a:defRPr sz="1600" b="0">
                        <a:solidFill>
                          <a:schemeClr val="tx1"/>
                        </a:solidFill>
                      </a:defRPr>
                    </a:pPr>
                    <a:r>
                      <a:rPr lang="en-US" sz="1600" b="0" dirty="0" smtClean="0">
                        <a:solidFill>
                          <a:schemeClr val="tx1"/>
                        </a:solidFill>
                      </a:rPr>
                      <a:t>Fee-for-service</a:t>
                    </a:r>
                  </a:p>
                  <a:p>
                    <a:pPr>
                      <a:lnSpc>
                        <a:spcPct val="80000"/>
                      </a:lnSpc>
                      <a:defRPr sz="1600" b="0">
                        <a:solidFill>
                          <a:schemeClr val="tx1"/>
                        </a:solidFill>
                      </a:defRPr>
                    </a:pPr>
                    <a:r>
                      <a:rPr lang="en-US" sz="1600" b="0" dirty="0" smtClean="0">
                        <a:solidFill>
                          <a:schemeClr val="tx1"/>
                        </a:solidFill>
                      </a:rPr>
                      <a:t>Medicare</a:t>
                    </a:r>
                  </a:p>
                  <a:p>
                    <a:pPr>
                      <a:lnSpc>
                        <a:spcPct val="80000"/>
                      </a:lnSpc>
                      <a:defRPr sz="1600" b="0">
                        <a:solidFill>
                          <a:schemeClr val="tx1"/>
                        </a:solidFill>
                      </a:defRPr>
                    </a:pPr>
                    <a:r>
                      <a:rPr lang="en-US" sz="1600" b="0" dirty="0" smtClean="0">
                        <a:solidFill>
                          <a:schemeClr val="tx1"/>
                        </a:solidFill>
                      </a:rPr>
                      <a:t> </a:t>
                    </a:r>
                    <a:r>
                      <a:rPr lang="en-US" sz="2000" b="1" dirty="0" smtClean="0">
                        <a:solidFill>
                          <a:schemeClr val="tx1"/>
                        </a:solidFill>
                      </a:rPr>
                      <a:t>72%</a:t>
                    </a:r>
                    <a:endParaRPr lang="en-US" b="1" dirty="0">
                      <a:solidFill>
                        <a:schemeClr val="tx1"/>
                      </a:solidFill>
                    </a:endParaRPr>
                  </a:p>
                </c:rich>
              </c:tx>
              <c:spPr/>
              <c:dLblPos val="bestFit"/>
              <c:showLegendKey val="0"/>
              <c:showVal val="1"/>
              <c:showCatName val="1"/>
              <c:showSerName val="0"/>
              <c:showPercent val="0"/>
              <c:showBubbleSize val="0"/>
              <c:separator> </c:separator>
            </c:dLbl>
            <c:dLbl>
              <c:idx val="1"/>
              <c:layout/>
              <c:tx>
                <c:rich>
                  <a:bodyPr/>
                  <a:lstStyle/>
                  <a:p>
                    <a:pPr>
                      <a:lnSpc>
                        <a:spcPct val="80000"/>
                      </a:lnSpc>
                      <a:defRPr sz="1600" b="0">
                        <a:solidFill>
                          <a:schemeClr val="bg1"/>
                        </a:solidFill>
                      </a:defRPr>
                    </a:pPr>
                    <a:r>
                      <a:rPr lang="en-US" dirty="0" smtClean="0"/>
                      <a:t>HMO 65%</a:t>
                    </a:r>
                    <a:endParaRPr lang="en-US" dirty="0"/>
                  </a:p>
                </c:rich>
              </c:tx>
              <c:spPr/>
              <c:dLblPos val="ctr"/>
              <c:showLegendKey val="0"/>
              <c:showVal val="1"/>
              <c:showCatName val="1"/>
              <c:showSerName val="0"/>
              <c:showPercent val="0"/>
              <c:showBubbleSize val="0"/>
            </c:dLbl>
            <c:dLbl>
              <c:idx val="2"/>
              <c:layout/>
              <c:tx>
                <c:rich>
                  <a:bodyPr/>
                  <a:lstStyle/>
                  <a:p>
                    <a:pPr>
                      <a:lnSpc>
                        <a:spcPct val="80000"/>
                      </a:lnSpc>
                      <a:defRPr sz="1600" b="0">
                        <a:solidFill>
                          <a:schemeClr val="bg1"/>
                        </a:solidFill>
                      </a:defRPr>
                    </a:pPr>
                    <a:r>
                      <a:rPr lang="en-US" dirty="0" smtClean="0"/>
                      <a:t>Local </a:t>
                    </a:r>
                    <a:r>
                      <a:rPr lang="en-US" dirty="0"/>
                      <a:t>PPO </a:t>
                    </a:r>
                    <a:r>
                      <a:rPr lang="en-US" dirty="0" smtClean="0"/>
                      <a:t>22%</a:t>
                    </a:r>
                    <a:endParaRPr lang="en-US" dirty="0"/>
                  </a:p>
                </c:rich>
              </c:tx>
              <c:spPr/>
              <c:dLblPos val="ctr"/>
              <c:showLegendKey val="0"/>
              <c:showVal val="1"/>
              <c:showCatName val="1"/>
              <c:showSerName val="0"/>
              <c:showPercent val="0"/>
              <c:showBubbleSize val="0"/>
            </c:dLbl>
            <c:dLbl>
              <c:idx val="3"/>
              <c:layout/>
              <c:tx>
                <c:rich>
                  <a:bodyPr/>
                  <a:lstStyle/>
                  <a:p>
                    <a:r>
                      <a:rPr lang="en-US" dirty="0"/>
                      <a:t>Regional </a:t>
                    </a:r>
                    <a:r>
                      <a:rPr lang="en-US"/>
                      <a:t>PPO </a:t>
                    </a:r>
                    <a:r>
                      <a:rPr lang="en-US" smtClean="0"/>
                      <a:t>7%</a:t>
                    </a:r>
                    <a:endParaRPr lang="en-US" dirty="0"/>
                  </a:p>
                </c:rich>
              </c:tx>
              <c:dLblPos val="ctr"/>
              <c:showLegendKey val="0"/>
              <c:showVal val="1"/>
              <c:showCatName val="1"/>
              <c:showSerName val="0"/>
              <c:showPercent val="0"/>
              <c:showBubbleSize val="0"/>
              <c:separator> </c:separator>
            </c:dLbl>
            <c:dLbl>
              <c:idx val="4"/>
              <c:layout/>
              <c:tx>
                <c:rich>
                  <a:bodyPr/>
                  <a:lstStyle/>
                  <a:p>
                    <a:r>
                      <a:rPr lang="en-US"/>
                      <a:t>PFFS </a:t>
                    </a:r>
                    <a:r>
                      <a:rPr lang="en-US" smtClean="0"/>
                      <a:t>3%</a:t>
                    </a:r>
                    <a:endParaRPr lang="en-US" dirty="0"/>
                  </a:p>
                </c:rich>
              </c:tx>
              <c:dLblPos val="ctr"/>
              <c:showLegendKey val="0"/>
              <c:showVal val="1"/>
              <c:showCatName val="1"/>
              <c:showSerName val="0"/>
              <c:showPercent val="0"/>
              <c:showBubbleSize val="0"/>
              <c:separator> </c:separator>
            </c:dLbl>
            <c:dLbl>
              <c:idx val="5"/>
              <c:layout>
                <c:manualLayout>
                  <c:x val="-0.13259530014453366"/>
                  <c:y val="4.7916969041885991E-2"/>
                </c:manualLayout>
              </c:layout>
              <c:tx>
                <c:rich>
                  <a:bodyPr/>
                  <a:lstStyle/>
                  <a:p>
                    <a:r>
                      <a:rPr lang="en-US" dirty="0" smtClean="0"/>
                      <a:t>Other 3%</a:t>
                    </a:r>
                    <a:endParaRPr lang="en-US" dirty="0"/>
                  </a:p>
                </c:rich>
              </c:tx>
              <c:dLblPos val="bestFit"/>
              <c:showLegendKey val="0"/>
              <c:showVal val="1"/>
              <c:showCatName val="1"/>
              <c:showSerName val="0"/>
              <c:showPercent val="0"/>
              <c:showBubbleSize val="0"/>
              <c:separator> </c:separator>
            </c:dLbl>
            <c:dLbl>
              <c:idx val="6"/>
              <c:layout>
                <c:manualLayout>
                  <c:x val="-0.14931973481763061"/>
                  <c:y val="0"/>
                </c:manualLayout>
              </c:layout>
              <c:tx>
                <c:rich>
                  <a:bodyPr/>
                  <a:lstStyle/>
                  <a:p>
                    <a:pPr>
                      <a:lnSpc>
                        <a:spcPct val="80000"/>
                      </a:lnSpc>
                      <a:defRPr sz="1600" b="0">
                        <a:solidFill>
                          <a:schemeClr val="bg1"/>
                        </a:solidFill>
                      </a:defRPr>
                    </a:pPr>
                    <a:r>
                      <a:rPr lang="en-US" sz="1600" b="0" dirty="0" smtClean="0">
                        <a:solidFill>
                          <a:schemeClr val="bg1"/>
                        </a:solidFill>
                      </a:rPr>
                      <a:t>Medicare</a:t>
                    </a:r>
                  </a:p>
                  <a:p>
                    <a:pPr>
                      <a:lnSpc>
                        <a:spcPct val="80000"/>
                      </a:lnSpc>
                      <a:defRPr sz="1600" b="0">
                        <a:solidFill>
                          <a:schemeClr val="bg1"/>
                        </a:solidFill>
                      </a:defRPr>
                    </a:pPr>
                    <a:r>
                      <a:rPr lang="en-US" sz="1600" b="0" dirty="0" smtClean="0">
                        <a:solidFill>
                          <a:schemeClr val="bg1"/>
                        </a:solidFill>
                      </a:rPr>
                      <a:t>Advantage</a:t>
                    </a:r>
                  </a:p>
                  <a:p>
                    <a:pPr>
                      <a:lnSpc>
                        <a:spcPct val="80000"/>
                      </a:lnSpc>
                      <a:defRPr sz="1600" b="0">
                        <a:solidFill>
                          <a:schemeClr val="bg1"/>
                        </a:solidFill>
                      </a:defRPr>
                    </a:pPr>
                    <a:r>
                      <a:rPr lang="en-US" sz="1600" b="0" dirty="0" smtClean="0">
                        <a:solidFill>
                          <a:schemeClr val="bg1"/>
                        </a:solidFill>
                      </a:rPr>
                      <a:t> </a:t>
                    </a:r>
                    <a:r>
                      <a:rPr lang="en-US" sz="2000" b="1" dirty="0" smtClean="0">
                        <a:solidFill>
                          <a:schemeClr val="bg1"/>
                        </a:solidFill>
                      </a:rPr>
                      <a:t>28%</a:t>
                    </a:r>
                    <a:endParaRPr lang="en-US" b="1" dirty="0">
                      <a:solidFill>
                        <a:schemeClr val="bg1"/>
                      </a:solidFill>
                    </a:endParaRPr>
                  </a:p>
                </c:rich>
              </c:tx>
              <c:spPr/>
              <c:dLblPos val="bestFit"/>
              <c:showLegendKey val="0"/>
              <c:showVal val="1"/>
              <c:showCatName val="1"/>
              <c:showSerName val="0"/>
              <c:showPercent val="0"/>
              <c:showBubbleSize val="0"/>
              <c:separator> </c:separator>
            </c:dLbl>
            <c:txPr>
              <a:bodyPr/>
              <a:lstStyle/>
              <a:p>
                <a:pPr>
                  <a:lnSpc>
                    <a:spcPct val="80000"/>
                  </a:lnSpc>
                  <a:defRPr sz="1600" b="0"/>
                </a:pPr>
                <a:endParaRPr lang="en-US"/>
              </a:p>
            </c:txPr>
            <c:dLblPos val="ctr"/>
            <c:showLegendKey val="0"/>
            <c:showVal val="1"/>
            <c:showCatName val="1"/>
            <c:showSerName val="0"/>
            <c:showPercent val="0"/>
            <c:showBubbleSize val="0"/>
            <c:separator> </c:separator>
            <c:showLeaderLines val="1"/>
          </c:dLbls>
          <c:cat>
            <c:strRef>
              <c:f>Sheet1!$A$2:$A$7</c:f>
              <c:strCache>
                <c:ptCount val="6"/>
                <c:pt idx="0">
                  <c:v>FFS</c:v>
                </c:pt>
                <c:pt idx="1">
                  <c:v>HMO</c:v>
                </c:pt>
                <c:pt idx="2">
                  <c:v>Local PPO</c:v>
                </c:pt>
                <c:pt idx="3">
                  <c:v>Regional PPO</c:v>
                </c:pt>
                <c:pt idx="4">
                  <c:v>PFFS</c:v>
                </c:pt>
                <c:pt idx="5">
                  <c:v>Other</c:v>
                </c:pt>
              </c:strCache>
            </c:strRef>
          </c:cat>
          <c:val>
            <c:numRef>
              <c:f>Sheet1!$B$2:$B$7</c:f>
              <c:numCache>
                <c:formatCode>0%</c:formatCode>
                <c:ptCount val="6"/>
                <c:pt idx="0">
                  <c:v>0.72</c:v>
                </c:pt>
                <c:pt idx="1">
                  <c:v>0.18200000000000002</c:v>
                </c:pt>
                <c:pt idx="2">
                  <c:v>6.1600000000000009E-2</c:v>
                </c:pt>
                <c:pt idx="3">
                  <c:v>1.9600000000000003E-2</c:v>
                </c:pt>
                <c:pt idx="4">
                  <c:v>8.4000000000000012E-3</c:v>
                </c:pt>
                <c:pt idx="5">
                  <c:v>8.4000000000000012E-3</c:v>
                </c:pt>
              </c:numCache>
            </c:numRef>
          </c:val>
        </c:ser>
        <c:dLbls>
          <c:showLegendKey val="0"/>
          <c:showVal val="0"/>
          <c:showCatName val="0"/>
          <c:showSerName val="0"/>
          <c:showPercent val="0"/>
          <c:showBubbleSize val="0"/>
          <c:showLeaderLines val="1"/>
        </c:dLbls>
        <c:gapWidth val="150"/>
        <c:splitType val="pos"/>
        <c:splitPos val="5"/>
        <c:secondPieSize val="90"/>
        <c:serLines/>
      </c:ofPieChart>
    </c:plotArea>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7913838356412323E-3"/>
          <c:y val="0.18599441057263039"/>
          <c:w val="0.96604938271604934"/>
          <c:h val="0.64674461146902096"/>
        </c:manualLayout>
      </c:layout>
      <c:barChart>
        <c:barDir val="col"/>
        <c:grouping val="percentStacked"/>
        <c:varyColors val="0"/>
        <c:ser>
          <c:idx val="0"/>
          <c:order val="0"/>
          <c:tx>
            <c:strRef>
              <c:f>Sheet1!$B$1</c:f>
              <c:strCache>
                <c:ptCount val="1"/>
                <c:pt idx="0">
                  <c:v>Duals</c:v>
                </c:pt>
              </c:strCache>
            </c:strRef>
          </c:tx>
          <c:spPr>
            <a:solidFill>
              <a:srgbClr val="003366"/>
            </a:solidFill>
            <a:ln>
              <a:solidFill>
                <a:srgbClr val="000000"/>
              </a:solidFill>
            </a:ln>
          </c:spPr>
          <c:invertIfNegative val="0"/>
          <c:dLbls>
            <c:numFmt formatCode="0%" sourceLinked="0"/>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Dual Eligibles as a share of the Medicare population</c:v>
                </c:pt>
                <c:pt idx="1">
                  <c:v>Total Medicare Spending:</c:v>
                </c:pt>
                <c:pt idx="2">
                  <c:v>Dual Eligibles as a share of the Medicaid population</c:v>
                </c:pt>
                <c:pt idx="3">
                  <c:v>Total Medicaid Spending:</c:v>
                </c:pt>
              </c:strCache>
            </c:strRef>
          </c:cat>
          <c:val>
            <c:numRef>
              <c:f>Sheet1!$B$2:$B$5</c:f>
              <c:numCache>
                <c:formatCode>General</c:formatCode>
                <c:ptCount val="4"/>
                <c:pt idx="0">
                  <c:v>0.2</c:v>
                </c:pt>
                <c:pt idx="1">
                  <c:v>0.31</c:v>
                </c:pt>
                <c:pt idx="2">
                  <c:v>0.15</c:v>
                </c:pt>
                <c:pt idx="3">
                  <c:v>0.39</c:v>
                </c:pt>
              </c:numCache>
            </c:numRef>
          </c:val>
        </c:ser>
        <c:ser>
          <c:idx val="1"/>
          <c:order val="1"/>
          <c:tx>
            <c:strRef>
              <c:f>Sheet1!$C$1</c:f>
              <c:strCache>
                <c:ptCount val="1"/>
                <c:pt idx="0">
                  <c:v>Non-Duals</c:v>
                </c:pt>
              </c:strCache>
            </c:strRef>
          </c:tx>
          <c:spPr>
            <a:solidFill>
              <a:srgbClr val="C0C0C0"/>
            </a:solidFill>
            <a:ln>
              <a:solidFill>
                <a:srgbClr val="000000"/>
              </a:solidFill>
            </a:ln>
          </c:spPr>
          <c:invertIfNegative val="0"/>
          <c:dLbls>
            <c:numFmt formatCode="0%" sourceLinked="0"/>
            <c:showLegendKey val="0"/>
            <c:showVal val="1"/>
            <c:showCatName val="0"/>
            <c:showSerName val="0"/>
            <c:showPercent val="0"/>
            <c:showBubbleSize val="0"/>
            <c:showLeaderLines val="0"/>
          </c:dLbls>
          <c:cat>
            <c:strRef>
              <c:f>Sheet1!$A$2:$A$5</c:f>
              <c:strCache>
                <c:ptCount val="4"/>
                <c:pt idx="0">
                  <c:v>Dual Eligibles as a share of the Medicare population</c:v>
                </c:pt>
                <c:pt idx="1">
                  <c:v>Total Medicare Spending:</c:v>
                </c:pt>
                <c:pt idx="2">
                  <c:v>Dual Eligibles as a share of the Medicaid population</c:v>
                </c:pt>
                <c:pt idx="3">
                  <c:v>Total Medicaid Spending:</c:v>
                </c:pt>
              </c:strCache>
            </c:strRef>
          </c:cat>
          <c:val>
            <c:numRef>
              <c:f>Sheet1!$C$2:$C$5</c:f>
              <c:numCache>
                <c:formatCode>General</c:formatCode>
                <c:ptCount val="4"/>
                <c:pt idx="0">
                  <c:v>0.8</c:v>
                </c:pt>
                <c:pt idx="1">
                  <c:v>0.69</c:v>
                </c:pt>
                <c:pt idx="2">
                  <c:v>0.85</c:v>
                </c:pt>
                <c:pt idx="3">
                  <c:v>0.61</c:v>
                </c:pt>
              </c:numCache>
            </c:numRef>
          </c:val>
        </c:ser>
        <c:dLbls>
          <c:showLegendKey val="0"/>
          <c:showVal val="1"/>
          <c:showCatName val="0"/>
          <c:showSerName val="0"/>
          <c:showPercent val="0"/>
          <c:showBubbleSize val="0"/>
        </c:dLbls>
        <c:gapWidth val="95"/>
        <c:overlap val="100"/>
        <c:axId val="134953216"/>
        <c:axId val="134998272"/>
      </c:barChart>
      <c:catAx>
        <c:axId val="134953216"/>
        <c:scaling>
          <c:orientation val="minMax"/>
        </c:scaling>
        <c:delete val="1"/>
        <c:axPos val="b"/>
        <c:majorTickMark val="none"/>
        <c:minorTickMark val="none"/>
        <c:tickLblPos val="none"/>
        <c:crossAx val="134998272"/>
        <c:crosses val="autoZero"/>
        <c:auto val="1"/>
        <c:lblAlgn val="ctr"/>
        <c:lblOffset val="0"/>
        <c:noMultiLvlLbl val="0"/>
      </c:catAx>
      <c:valAx>
        <c:axId val="134998272"/>
        <c:scaling>
          <c:orientation val="minMax"/>
        </c:scaling>
        <c:delete val="1"/>
        <c:axPos val="l"/>
        <c:numFmt formatCode="0%" sourceLinked="1"/>
        <c:majorTickMark val="out"/>
        <c:minorTickMark val="none"/>
        <c:tickLblPos val="none"/>
        <c:crossAx val="134953216"/>
        <c:crosses val="autoZero"/>
        <c:crossBetween val="between"/>
      </c:valAx>
      <c:spPr>
        <a:noFill/>
        <a:ln w="25400">
          <a:noFill/>
        </a:ln>
      </c:spPr>
    </c:plotArea>
    <c:plotVisOnly val="1"/>
    <c:dispBlanksAs val="gap"/>
    <c:showDLblsOverMax val="0"/>
  </c:chart>
  <c:txPr>
    <a:bodyPr/>
    <a:lstStyle/>
    <a:p>
      <a:pPr>
        <a:defRPr sz="1800" b="1">
          <a:solidFill>
            <a:srgbClr val="000000"/>
          </a:solidFill>
          <a:latin typeface="+mj-lt"/>
          <a:cs typeface="Calibri" pitchFamily="34" charset="0"/>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409504623403294"/>
          <c:y val="0.18980543518451226"/>
          <c:w val="0.38841029704738361"/>
          <c:h val="0.79283470750349072"/>
        </c:manualLayout>
      </c:layout>
      <c:pieChart>
        <c:varyColors val="1"/>
        <c:ser>
          <c:idx val="0"/>
          <c:order val="0"/>
          <c:tx>
            <c:strRef>
              <c:f>Sheet1!$B$1</c:f>
              <c:strCache>
                <c:ptCount val="1"/>
                <c:pt idx="0">
                  <c:v>2009</c:v>
                </c:pt>
              </c:strCache>
            </c:strRef>
          </c:tx>
          <c:spPr>
            <a:ln>
              <a:solidFill>
                <a:schemeClr val="tx1"/>
              </a:solidFill>
            </a:ln>
          </c:spPr>
          <c:dPt>
            <c:idx val="0"/>
            <c:bubble3D val="0"/>
            <c:spPr>
              <a:solidFill>
                <a:schemeClr val="accent1"/>
              </a:solidFill>
              <a:ln>
                <a:solidFill>
                  <a:schemeClr val="tx1"/>
                </a:solidFill>
              </a:ln>
            </c:spPr>
          </c:dPt>
          <c:dPt>
            <c:idx val="1"/>
            <c:bubble3D val="0"/>
            <c:spPr>
              <a:solidFill>
                <a:schemeClr val="accent2"/>
              </a:solidFill>
              <a:ln>
                <a:solidFill>
                  <a:schemeClr val="tx1"/>
                </a:solidFill>
              </a:ln>
            </c:spPr>
          </c:dPt>
          <c:dPt>
            <c:idx val="2"/>
            <c:bubble3D val="0"/>
            <c:spPr>
              <a:solidFill>
                <a:schemeClr val="accent3"/>
              </a:solidFill>
              <a:ln>
                <a:solidFill>
                  <a:schemeClr val="tx1"/>
                </a:solidFill>
              </a:ln>
            </c:spPr>
          </c:dPt>
          <c:dPt>
            <c:idx val="3"/>
            <c:bubble3D val="0"/>
            <c:spPr>
              <a:solidFill>
                <a:schemeClr val="accent4"/>
              </a:solidFill>
              <a:ln>
                <a:solidFill>
                  <a:schemeClr val="tx1"/>
                </a:solidFill>
              </a:ln>
            </c:spPr>
          </c:dPt>
          <c:dPt>
            <c:idx val="4"/>
            <c:bubble3D val="0"/>
            <c:spPr>
              <a:solidFill>
                <a:schemeClr val="accent5"/>
              </a:solidFill>
              <a:ln>
                <a:solidFill>
                  <a:schemeClr val="tx1"/>
                </a:solidFill>
              </a:ln>
            </c:spPr>
          </c:dPt>
          <c:dPt>
            <c:idx val="5"/>
            <c:bubble3D val="0"/>
            <c:explosion val="17"/>
            <c:spPr>
              <a:solidFill>
                <a:schemeClr val="tx2"/>
              </a:solidFill>
              <a:ln>
                <a:solidFill>
                  <a:schemeClr val="tx1"/>
                </a:solidFill>
              </a:ln>
            </c:spPr>
          </c:dPt>
          <c:dLbls>
            <c:dLbl>
              <c:idx val="0"/>
              <c:layout>
                <c:manualLayout>
                  <c:x val="-0.1322999268960976"/>
                  <c:y val="0.18284144413053427"/>
                </c:manualLayout>
              </c:layout>
              <c:tx>
                <c:rich>
                  <a:bodyPr/>
                  <a:lstStyle/>
                  <a:p>
                    <a:pPr>
                      <a:defRPr>
                        <a:solidFill>
                          <a:schemeClr val="bg1"/>
                        </a:solidFill>
                      </a:defRPr>
                    </a:pPr>
                    <a:r>
                      <a:rPr lang="en-US" dirty="0">
                        <a:solidFill>
                          <a:schemeClr val="bg1"/>
                        </a:solidFill>
                      </a:rPr>
                      <a:t>Employer-Sponsored
</a:t>
                    </a:r>
                    <a:r>
                      <a:rPr lang="en-US" sz="2000" b="1" dirty="0">
                        <a:solidFill>
                          <a:schemeClr val="bg1"/>
                        </a:solidFill>
                      </a:rPr>
                      <a:t>31%</a:t>
                    </a:r>
                  </a:p>
                </c:rich>
              </c:tx>
              <c:spPr/>
              <c:showLegendKey val="0"/>
              <c:showVal val="1"/>
              <c:showCatName val="1"/>
              <c:showSerName val="0"/>
              <c:showPercent val="0"/>
              <c:showBubbleSize val="0"/>
              <c:separator>
</c:separator>
            </c:dLbl>
            <c:dLbl>
              <c:idx val="1"/>
              <c:layout>
                <c:manualLayout>
                  <c:x val="-7.7830767256148264E-2"/>
                  <c:y val="-8.2068611532640751E-2"/>
                </c:manualLayout>
              </c:layout>
              <c:tx>
                <c:rich>
                  <a:bodyPr/>
                  <a:lstStyle/>
                  <a:p>
                    <a:pPr>
                      <a:defRPr>
                        <a:solidFill>
                          <a:schemeClr val="bg1"/>
                        </a:solidFill>
                      </a:defRPr>
                    </a:pPr>
                    <a:r>
                      <a:rPr lang="en-US" dirty="0">
                        <a:solidFill>
                          <a:schemeClr val="bg1"/>
                        </a:solidFill>
                      </a:rPr>
                      <a:t>Medicare </a:t>
                    </a:r>
                    <a:endParaRPr lang="en-US" dirty="0" smtClean="0">
                      <a:solidFill>
                        <a:schemeClr val="bg1"/>
                      </a:solidFill>
                    </a:endParaRPr>
                  </a:p>
                  <a:p>
                    <a:pPr>
                      <a:defRPr>
                        <a:solidFill>
                          <a:schemeClr val="bg1"/>
                        </a:solidFill>
                      </a:defRPr>
                    </a:pPr>
                    <a:r>
                      <a:rPr lang="en-US" dirty="0" smtClean="0">
                        <a:solidFill>
                          <a:schemeClr val="bg1"/>
                        </a:solidFill>
                      </a:rPr>
                      <a:t>Advantage</a:t>
                    </a:r>
                    <a:r>
                      <a:rPr lang="en-US" dirty="0">
                        <a:solidFill>
                          <a:schemeClr val="bg1"/>
                        </a:solidFill>
                      </a:rPr>
                      <a:t>
</a:t>
                    </a:r>
                    <a:r>
                      <a:rPr lang="en-US" sz="2000" b="1" dirty="0">
                        <a:solidFill>
                          <a:schemeClr val="bg1"/>
                        </a:solidFill>
                      </a:rPr>
                      <a:t>25%</a:t>
                    </a:r>
                  </a:p>
                </c:rich>
              </c:tx>
              <c:spPr/>
              <c:showLegendKey val="0"/>
              <c:showVal val="1"/>
              <c:showCatName val="1"/>
              <c:showSerName val="0"/>
              <c:showPercent val="0"/>
              <c:showBubbleSize val="0"/>
              <c:separator>
</c:separator>
            </c:dLbl>
            <c:dLbl>
              <c:idx val="2"/>
              <c:layout>
                <c:manualLayout>
                  <c:x val="9.4698348744677641E-2"/>
                  <c:y val="-0.15954825186009047"/>
                </c:manualLayout>
              </c:layout>
              <c:tx>
                <c:rich>
                  <a:bodyPr/>
                  <a:lstStyle/>
                  <a:p>
                    <a:pPr>
                      <a:defRPr>
                        <a:solidFill>
                          <a:schemeClr val="bg1"/>
                        </a:solidFill>
                      </a:defRPr>
                    </a:pPr>
                    <a:r>
                      <a:rPr lang="en-US" dirty="0">
                        <a:solidFill>
                          <a:schemeClr val="bg1"/>
                        </a:solidFill>
                      </a:rPr>
                      <a:t>Medigap
</a:t>
                    </a:r>
                    <a:r>
                      <a:rPr lang="en-US" sz="2000" b="1" dirty="0">
                        <a:solidFill>
                          <a:schemeClr val="bg1"/>
                        </a:solidFill>
                      </a:rPr>
                      <a:t>15%</a:t>
                    </a:r>
                    <a:endParaRPr lang="en-US" b="1" dirty="0">
                      <a:solidFill>
                        <a:schemeClr val="bg1"/>
                      </a:solidFill>
                    </a:endParaRPr>
                  </a:p>
                </c:rich>
              </c:tx>
              <c:spPr/>
              <c:showLegendKey val="0"/>
              <c:showVal val="1"/>
              <c:showCatName val="1"/>
              <c:showSerName val="0"/>
              <c:showPercent val="0"/>
              <c:showBubbleSize val="0"/>
              <c:separator>
</c:separator>
            </c:dLbl>
            <c:dLbl>
              <c:idx val="3"/>
              <c:layout/>
              <c:tx>
                <c:rich>
                  <a:bodyPr/>
                  <a:lstStyle/>
                  <a:p>
                    <a:r>
                      <a:rPr lang="en-US" dirty="0"/>
                      <a:t>Medicaid
</a:t>
                    </a:r>
                    <a:r>
                      <a:rPr lang="en-US" sz="2000" b="1" dirty="0"/>
                      <a:t>15%</a:t>
                    </a:r>
                    <a:endParaRPr lang="en-US" sz="1400" b="1" dirty="0"/>
                  </a:p>
                </c:rich>
              </c:tx>
              <c:showLegendKey val="0"/>
              <c:showVal val="1"/>
              <c:showCatName val="1"/>
              <c:showSerName val="0"/>
              <c:showPercent val="0"/>
              <c:showBubbleSize val="0"/>
              <c:separator>
</c:separator>
            </c:dLbl>
            <c:dLbl>
              <c:idx val="4"/>
              <c:layout>
                <c:manualLayout>
                  <c:x val="-3.9089326272203219E-2"/>
                  <c:y val="3.817391615371174E-2"/>
                </c:manualLayout>
              </c:layout>
              <c:tx>
                <c:rich>
                  <a:bodyPr/>
                  <a:lstStyle/>
                  <a:p>
                    <a:r>
                      <a:rPr lang="en-US" dirty="0"/>
                      <a:t>Other Public/Private
</a:t>
                    </a:r>
                    <a:r>
                      <a:rPr lang="en-US" sz="2000" b="1" dirty="0"/>
                      <a:t>1%</a:t>
                    </a:r>
                    <a:endParaRPr lang="en-US" sz="2400" b="1" dirty="0"/>
                  </a:p>
                </c:rich>
              </c:tx>
              <c:showLegendKey val="0"/>
              <c:showVal val="1"/>
              <c:showCatName val="1"/>
              <c:showSerName val="0"/>
              <c:showPercent val="0"/>
              <c:showBubbleSize val="0"/>
              <c:separator>
</c:separator>
            </c:dLbl>
            <c:dLbl>
              <c:idx val="5"/>
              <c:layout>
                <c:manualLayout>
                  <c:x val="5.9299765063031189E-2"/>
                  <c:y val="0.14538880498797455"/>
                </c:manualLayout>
              </c:layout>
              <c:spPr/>
              <c:txPr>
                <a:bodyPr/>
                <a:lstStyle/>
                <a:p>
                  <a:pPr>
                    <a:defRPr sz="1800" b="1"/>
                  </a:pPr>
                  <a:endParaRPr lang="en-US"/>
                </a:p>
              </c:txPr>
              <c:showLegendKey val="0"/>
              <c:showVal val="1"/>
              <c:showCatName val="0"/>
              <c:showSerName val="0"/>
              <c:showPercent val="0"/>
              <c:showBubbleSize val="0"/>
              <c:separator>
</c:separator>
            </c:dLbl>
            <c:showLegendKey val="0"/>
            <c:showVal val="1"/>
            <c:showCatName val="1"/>
            <c:showSerName val="0"/>
            <c:showPercent val="0"/>
            <c:showBubbleSize val="0"/>
            <c:separator>
</c:separator>
            <c:showLeaderLines val="1"/>
          </c:dLbls>
          <c:cat>
            <c:strRef>
              <c:f>Sheet1!$A$2:$A$7</c:f>
              <c:strCache>
                <c:ptCount val="6"/>
                <c:pt idx="0">
                  <c:v>Employer-Sponsored</c:v>
                </c:pt>
                <c:pt idx="1">
                  <c:v>Medicare Advantage</c:v>
                </c:pt>
                <c:pt idx="2">
                  <c:v>Medigap</c:v>
                </c:pt>
                <c:pt idx="3">
                  <c:v>Medicaid</c:v>
                </c:pt>
                <c:pt idx="4">
                  <c:v>Other Public/Private</c:v>
                </c:pt>
                <c:pt idx="5">
                  <c:v>No 
Supplemental Coverage</c:v>
                </c:pt>
              </c:strCache>
            </c:strRef>
          </c:cat>
          <c:val>
            <c:numRef>
              <c:f>Sheet1!$B$2:$B$7</c:f>
              <c:numCache>
                <c:formatCode>0%</c:formatCode>
                <c:ptCount val="6"/>
                <c:pt idx="0">
                  <c:v>0.30550969617525164</c:v>
                </c:pt>
                <c:pt idx="1">
                  <c:v>0.25043054433144624</c:v>
                </c:pt>
                <c:pt idx="2">
                  <c:v>0.15449878770971359</c:v>
                </c:pt>
                <c:pt idx="3">
                  <c:v>0.15490569413069824</c:v>
                </c:pt>
                <c:pt idx="4">
                  <c:v>1.0335049051234869E-2</c:v>
                </c:pt>
                <c:pt idx="5">
                  <c:v>0.12432022860165562</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6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Sheet1!$A$2</c:f>
              <c:strCache>
                <c:ptCount val="1"/>
                <c:pt idx="0">
                  <c:v>Total healthcare OOP</c:v>
                </c:pt>
              </c:strCache>
            </c:strRef>
          </c:tx>
          <c:spPr>
            <a:ln>
              <a:solidFill>
                <a:schemeClr val="tx2"/>
              </a:solidFill>
            </a:ln>
          </c:spPr>
          <c:marker>
            <c:spPr>
              <a:solidFill>
                <a:schemeClr val="tx2"/>
              </a:solidFill>
              <a:ln>
                <a:solidFill>
                  <a:schemeClr val="tx2"/>
                </a:solidFill>
              </a:ln>
            </c:spPr>
          </c:marker>
          <c:dLbls>
            <c:txPr>
              <a:bodyPr/>
              <a:lstStyle/>
              <a:p>
                <a:pPr>
                  <a:defRPr sz="1600"/>
                </a:pPr>
                <a:endParaRPr lang="en-US"/>
              </a:p>
            </c:txPr>
            <c:dLblPos val="t"/>
            <c:showLegendKey val="0"/>
            <c:showVal val="1"/>
            <c:showCatName val="0"/>
            <c:showSerName val="0"/>
            <c:showPercent val="0"/>
            <c:showBubbleSize val="0"/>
            <c:showLeaderLines val="0"/>
          </c:dLbls>
          <c:cat>
            <c:strRef>
              <c:f>Sheet1!$B$1:$K$1</c:f>
              <c:strCache>
                <c:ptCount val="10"/>
                <c:pt idx="0">
                  <c:v>1997</c:v>
                </c:pt>
                <c:pt idx="1">
                  <c:v>1998</c:v>
                </c:pt>
                <c:pt idx="2">
                  <c:v>1999</c:v>
                </c:pt>
                <c:pt idx="3">
                  <c:v>2000</c:v>
                </c:pt>
                <c:pt idx="4">
                  <c:v>2001</c:v>
                </c:pt>
                <c:pt idx="5">
                  <c:v>2002</c:v>
                </c:pt>
                <c:pt idx="6">
                  <c:v>2003</c:v>
                </c:pt>
                <c:pt idx="7">
                  <c:v>2004</c:v>
                </c:pt>
                <c:pt idx="8">
                  <c:v>2005</c:v>
                </c:pt>
                <c:pt idx="9">
                  <c:v>2006</c:v>
                </c:pt>
              </c:strCache>
            </c:strRef>
          </c:cat>
          <c:val>
            <c:numRef>
              <c:f>Sheet1!$B$2:$K$2</c:f>
              <c:numCache>
                <c:formatCode>0.0%</c:formatCode>
                <c:ptCount val="10"/>
                <c:pt idx="0">
                  <c:v>0.1192</c:v>
                </c:pt>
                <c:pt idx="1">
                  <c:v>0.1178</c:v>
                </c:pt>
                <c:pt idx="2">
                  <c:v>0.1198</c:v>
                </c:pt>
                <c:pt idx="3">
                  <c:v>0.12809999999999999</c:v>
                </c:pt>
                <c:pt idx="4">
                  <c:v>0.1396</c:v>
                </c:pt>
                <c:pt idx="5">
                  <c:v>0.1492</c:v>
                </c:pt>
                <c:pt idx="6">
                  <c:v>0.15509999999999999</c:v>
                </c:pt>
                <c:pt idx="7">
                  <c:v>0.15579999999999999</c:v>
                </c:pt>
                <c:pt idx="8">
                  <c:v>0.15640000000000001</c:v>
                </c:pt>
                <c:pt idx="9">
                  <c:v>0.16220000000000001</c:v>
                </c:pt>
              </c:numCache>
            </c:numRef>
          </c:val>
          <c:smooth val="0"/>
        </c:ser>
        <c:ser>
          <c:idx val="1"/>
          <c:order val="1"/>
          <c:tx>
            <c:strRef>
              <c:f>Sheet1!$A$3</c:f>
              <c:strCache>
                <c:ptCount val="1"/>
                <c:pt idx="0">
                  <c:v>Premium OOP</c:v>
                </c:pt>
              </c:strCache>
            </c:strRef>
          </c:tx>
          <c:spPr>
            <a:ln>
              <a:solidFill>
                <a:schemeClr val="accent1"/>
              </a:solidFill>
            </a:ln>
          </c:spPr>
          <c:marker>
            <c:spPr>
              <a:solidFill>
                <a:schemeClr val="accent1"/>
              </a:solidFill>
              <a:ln>
                <a:solidFill>
                  <a:schemeClr val="accent1"/>
                </a:solidFill>
              </a:ln>
            </c:spPr>
          </c:marker>
          <c:dLbls>
            <c:txPr>
              <a:bodyPr/>
              <a:lstStyle/>
              <a:p>
                <a:pPr>
                  <a:defRPr sz="1400"/>
                </a:pPr>
                <a:endParaRPr lang="en-US"/>
              </a:p>
            </c:txPr>
            <c:dLblPos val="t"/>
            <c:showLegendKey val="0"/>
            <c:showVal val="1"/>
            <c:showCatName val="0"/>
            <c:showSerName val="0"/>
            <c:showPercent val="0"/>
            <c:showBubbleSize val="0"/>
            <c:showLeaderLines val="0"/>
          </c:dLbls>
          <c:cat>
            <c:strRef>
              <c:f>Sheet1!$B$1:$K$1</c:f>
              <c:strCache>
                <c:ptCount val="10"/>
                <c:pt idx="0">
                  <c:v>1997</c:v>
                </c:pt>
                <c:pt idx="1">
                  <c:v>1998</c:v>
                </c:pt>
                <c:pt idx="2">
                  <c:v>1999</c:v>
                </c:pt>
                <c:pt idx="3">
                  <c:v>2000</c:v>
                </c:pt>
                <c:pt idx="4">
                  <c:v>2001</c:v>
                </c:pt>
                <c:pt idx="5">
                  <c:v>2002</c:v>
                </c:pt>
                <c:pt idx="6">
                  <c:v>2003</c:v>
                </c:pt>
                <c:pt idx="7">
                  <c:v>2004</c:v>
                </c:pt>
                <c:pt idx="8">
                  <c:v>2005</c:v>
                </c:pt>
                <c:pt idx="9">
                  <c:v>2006</c:v>
                </c:pt>
              </c:strCache>
            </c:strRef>
          </c:cat>
          <c:val>
            <c:numRef>
              <c:f>Sheet1!$B$3:$K$3</c:f>
              <c:numCache>
                <c:formatCode>0.0%</c:formatCode>
                <c:ptCount val="10"/>
                <c:pt idx="0">
                  <c:v>5.4800000000000001E-2</c:v>
                </c:pt>
                <c:pt idx="1">
                  <c:v>5.3199999999999997E-2</c:v>
                </c:pt>
                <c:pt idx="2">
                  <c:v>5.3499999999999999E-2</c:v>
                </c:pt>
                <c:pt idx="3">
                  <c:v>5.4600000000000003E-2</c:v>
                </c:pt>
                <c:pt idx="4">
                  <c:v>0.06</c:v>
                </c:pt>
                <c:pt idx="5">
                  <c:v>6.4600000000000005E-2</c:v>
                </c:pt>
                <c:pt idx="6">
                  <c:v>6.7100000000000007E-2</c:v>
                </c:pt>
                <c:pt idx="7">
                  <c:v>6.8699999999999997E-2</c:v>
                </c:pt>
                <c:pt idx="8">
                  <c:v>7.3800000000000004E-2</c:v>
                </c:pt>
                <c:pt idx="9">
                  <c:v>7.9699354799999997E-2</c:v>
                </c:pt>
              </c:numCache>
            </c:numRef>
          </c:val>
          <c:smooth val="0"/>
        </c:ser>
        <c:ser>
          <c:idx val="2"/>
          <c:order val="2"/>
          <c:tx>
            <c:strRef>
              <c:f>Sheet1!$A$4</c:f>
              <c:strCache>
                <c:ptCount val="1"/>
                <c:pt idx="0">
                  <c:v>Non-premium OOP</c:v>
                </c:pt>
              </c:strCache>
            </c:strRef>
          </c:tx>
          <c:spPr>
            <a:ln>
              <a:solidFill>
                <a:schemeClr val="accent4"/>
              </a:solidFill>
            </a:ln>
          </c:spPr>
          <c:marker>
            <c:spPr>
              <a:solidFill>
                <a:schemeClr val="accent4"/>
              </a:solidFill>
              <a:ln>
                <a:solidFill>
                  <a:schemeClr val="accent4"/>
                </a:solidFill>
              </a:ln>
            </c:spPr>
          </c:marker>
          <c:dLbls>
            <c:txPr>
              <a:bodyPr/>
              <a:lstStyle/>
              <a:p>
                <a:pPr>
                  <a:defRPr sz="1400"/>
                </a:pPr>
                <a:endParaRPr lang="en-US"/>
              </a:p>
            </c:txPr>
            <c:dLblPos val="b"/>
            <c:showLegendKey val="0"/>
            <c:showVal val="1"/>
            <c:showCatName val="0"/>
            <c:showSerName val="0"/>
            <c:showPercent val="0"/>
            <c:showBubbleSize val="0"/>
            <c:showLeaderLines val="0"/>
          </c:dLbls>
          <c:cat>
            <c:strRef>
              <c:f>Sheet1!$B$1:$K$1</c:f>
              <c:strCache>
                <c:ptCount val="10"/>
                <c:pt idx="0">
                  <c:v>1997</c:v>
                </c:pt>
                <c:pt idx="1">
                  <c:v>1998</c:v>
                </c:pt>
                <c:pt idx="2">
                  <c:v>1999</c:v>
                </c:pt>
                <c:pt idx="3">
                  <c:v>2000</c:v>
                </c:pt>
                <c:pt idx="4">
                  <c:v>2001</c:v>
                </c:pt>
                <c:pt idx="5">
                  <c:v>2002</c:v>
                </c:pt>
                <c:pt idx="6">
                  <c:v>2003</c:v>
                </c:pt>
                <c:pt idx="7">
                  <c:v>2004</c:v>
                </c:pt>
                <c:pt idx="8">
                  <c:v>2005</c:v>
                </c:pt>
                <c:pt idx="9">
                  <c:v>2006</c:v>
                </c:pt>
              </c:strCache>
            </c:strRef>
          </c:cat>
          <c:val>
            <c:numRef>
              <c:f>Sheet1!$B$4:$K$4</c:f>
              <c:numCache>
                <c:formatCode>0.0%</c:formatCode>
                <c:ptCount val="10"/>
                <c:pt idx="0">
                  <c:v>4.0800000000000003E-2</c:v>
                </c:pt>
                <c:pt idx="1">
                  <c:v>4.1599999999999998E-2</c:v>
                </c:pt>
                <c:pt idx="2">
                  <c:v>4.4200000000000003E-2</c:v>
                </c:pt>
                <c:pt idx="3">
                  <c:v>4.8599999999999997E-2</c:v>
                </c:pt>
                <c:pt idx="4">
                  <c:v>5.16E-2</c:v>
                </c:pt>
                <c:pt idx="5">
                  <c:v>5.4699999999999999E-2</c:v>
                </c:pt>
                <c:pt idx="6">
                  <c:v>5.7500000000000002E-2</c:v>
                </c:pt>
                <c:pt idx="7">
                  <c:v>5.62E-2</c:v>
                </c:pt>
                <c:pt idx="8">
                  <c:v>5.5211614200000002E-2</c:v>
                </c:pt>
                <c:pt idx="9">
                  <c:v>5.4069333300000001E-2</c:v>
                </c:pt>
              </c:numCache>
            </c:numRef>
          </c:val>
          <c:smooth val="0"/>
        </c:ser>
        <c:dLbls>
          <c:showLegendKey val="0"/>
          <c:showVal val="0"/>
          <c:showCatName val="0"/>
          <c:showSerName val="0"/>
          <c:showPercent val="0"/>
          <c:showBubbleSize val="0"/>
        </c:dLbls>
        <c:marker val="1"/>
        <c:smooth val="0"/>
        <c:axId val="135371008"/>
        <c:axId val="135380992"/>
      </c:lineChart>
      <c:catAx>
        <c:axId val="135371008"/>
        <c:scaling>
          <c:orientation val="minMax"/>
        </c:scaling>
        <c:delete val="0"/>
        <c:axPos val="b"/>
        <c:numFmt formatCode="General" sourceLinked="1"/>
        <c:majorTickMark val="out"/>
        <c:minorTickMark val="none"/>
        <c:tickLblPos val="nextTo"/>
        <c:crossAx val="135380992"/>
        <c:crosses val="autoZero"/>
        <c:auto val="1"/>
        <c:lblAlgn val="ctr"/>
        <c:lblOffset val="100"/>
        <c:noMultiLvlLbl val="0"/>
      </c:catAx>
      <c:valAx>
        <c:axId val="135380992"/>
        <c:scaling>
          <c:orientation val="minMax"/>
        </c:scaling>
        <c:delete val="0"/>
        <c:axPos val="l"/>
        <c:numFmt formatCode="0%" sourceLinked="0"/>
        <c:majorTickMark val="out"/>
        <c:minorTickMark val="none"/>
        <c:tickLblPos val="nextTo"/>
        <c:crossAx val="13537100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Sheet1!$A$2</c:f>
              <c:strCache>
                <c:ptCount val="1"/>
                <c:pt idx="0">
                  <c:v>50th percentile (median)</c:v>
                </c:pt>
              </c:strCache>
            </c:strRef>
          </c:tx>
          <c:spPr>
            <a:ln>
              <a:solidFill>
                <a:schemeClr val="tx2"/>
              </a:solidFill>
            </a:ln>
          </c:spPr>
          <c:marker>
            <c:spPr>
              <a:solidFill>
                <a:schemeClr val="tx2"/>
              </a:solidFill>
              <a:ln>
                <a:solidFill>
                  <a:schemeClr val="tx2"/>
                </a:solidFill>
              </a:ln>
            </c:spPr>
          </c:marker>
          <c:dLbls>
            <c:txPr>
              <a:bodyPr/>
              <a:lstStyle/>
              <a:p>
                <a:pPr>
                  <a:defRPr sz="1600"/>
                </a:pPr>
                <a:endParaRPr lang="en-US"/>
              </a:p>
            </c:txPr>
            <c:dLblPos val="b"/>
            <c:showLegendKey val="0"/>
            <c:showVal val="1"/>
            <c:showCatName val="0"/>
            <c:showSerName val="0"/>
            <c:showPercent val="0"/>
            <c:showBubbleSize val="0"/>
            <c:showLeaderLines val="0"/>
          </c:dLbls>
          <c:cat>
            <c:strRef>
              <c:f>Sheet1!$B$1:$K$1</c:f>
              <c:strCache>
                <c:ptCount val="10"/>
                <c:pt idx="0">
                  <c:v>1997</c:v>
                </c:pt>
                <c:pt idx="1">
                  <c:v>1998</c:v>
                </c:pt>
                <c:pt idx="2">
                  <c:v>1999</c:v>
                </c:pt>
                <c:pt idx="3">
                  <c:v>2000</c:v>
                </c:pt>
                <c:pt idx="4">
                  <c:v>2001</c:v>
                </c:pt>
                <c:pt idx="5">
                  <c:v>2002</c:v>
                </c:pt>
                <c:pt idx="6">
                  <c:v>2003</c:v>
                </c:pt>
                <c:pt idx="7">
                  <c:v>2004</c:v>
                </c:pt>
                <c:pt idx="8">
                  <c:v>2005</c:v>
                </c:pt>
                <c:pt idx="9">
                  <c:v>2006</c:v>
                </c:pt>
              </c:strCache>
            </c:strRef>
          </c:cat>
          <c:val>
            <c:numRef>
              <c:f>Sheet1!$B$2:$K$2</c:f>
              <c:numCache>
                <c:formatCode>0.0%</c:formatCode>
                <c:ptCount val="10"/>
                <c:pt idx="0">
                  <c:v>0.1192</c:v>
                </c:pt>
                <c:pt idx="1">
                  <c:v>0.1178</c:v>
                </c:pt>
                <c:pt idx="2">
                  <c:v>0.1198</c:v>
                </c:pt>
                <c:pt idx="3">
                  <c:v>0.12809999999999999</c:v>
                </c:pt>
                <c:pt idx="4">
                  <c:v>0.1396</c:v>
                </c:pt>
                <c:pt idx="5">
                  <c:v>0.1492</c:v>
                </c:pt>
                <c:pt idx="6">
                  <c:v>0.15509999999999999</c:v>
                </c:pt>
                <c:pt idx="7">
                  <c:v>0.15579999999999999</c:v>
                </c:pt>
                <c:pt idx="8">
                  <c:v>0.15640000000000001</c:v>
                </c:pt>
                <c:pt idx="9">
                  <c:v>0.16215538460000001</c:v>
                </c:pt>
              </c:numCache>
            </c:numRef>
          </c:val>
          <c:smooth val="0"/>
        </c:ser>
        <c:ser>
          <c:idx val="1"/>
          <c:order val="1"/>
          <c:tx>
            <c:strRef>
              <c:f>Sheet1!$A$3</c:f>
              <c:strCache>
                <c:ptCount val="1"/>
                <c:pt idx="0">
                  <c:v>75th percentile</c:v>
                </c:pt>
              </c:strCache>
            </c:strRef>
          </c:tx>
          <c:spPr>
            <a:ln>
              <a:solidFill>
                <a:schemeClr val="accent1"/>
              </a:solidFill>
            </a:ln>
          </c:spPr>
          <c:marker>
            <c:spPr>
              <a:solidFill>
                <a:schemeClr val="accent1"/>
              </a:solidFill>
              <a:ln>
                <a:solidFill>
                  <a:schemeClr val="accent1"/>
                </a:solidFill>
              </a:ln>
            </c:spPr>
          </c:marker>
          <c:dLbls>
            <c:txPr>
              <a:bodyPr/>
              <a:lstStyle/>
              <a:p>
                <a:pPr>
                  <a:defRPr sz="1400"/>
                </a:pPr>
                <a:endParaRPr lang="en-US"/>
              </a:p>
            </c:txPr>
            <c:dLblPos val="t"/>
            <c:showLegendKey val="0"/>
            <c:showVal val="1"/>
            <c:showCatName val="0"/>
            <c:showSerName val="0"/>
            <c:showPercent val="0"/>
            <c:showBubbleSize val="0"/>
            <c:showLeaderLines val="0"/>
          </c:dLbls>
          <c:cat>
            <c:strRef>
              <c:f>Sheet1!$B$1:$K$1</c:f>
              <c:strCache>
                <c:ptCount val="10"/>
                <c:pt idx="0">
                  <c:v>1997</c:v>
                </c:pt>
                <c:pt idx="1">
                  <c:v>1998</c:v>
                </c:pt>
                <c:pt idx="2">
                  <c:v>1999</c:v>
                </c:pt>
                <c:pt idx="3">
                  <c:v>2000</c:v>
                </c:pt>
                <c:pt idx="4">
                  <c:v>2001</c:v>
                </c:pt>
                <c:pt idx="5">
                  <c:v>2002</c:v>
                </c:pt>
                <c:pt idx="6">
                  <c:v>2003</c:v>
                </c:pt>
                <c:pt idx="7">
                  <c:v>2004</c:v>
                </c:pt>
                <c:pt idx="8">
                  <c:v>2005</c:v>
                </c:pt>
                <c:pt idx="9">
                  <c:v>2006</c:v>
                </c:pt>
              </c:strCache>
            </c:strRef>
          </c:cat>
          <c:val>
            <c:numRef>
              <c:f>Sheet1!$B$3:$K$3</c:f>
              <c:numCache>
                <c:formatCode>0.0%</c:formatCode>
                <c:ptCount val="10"/>
                <c:pt idx="0">
                  <c:v>0.23899999999999999</c:v>
                </c:pt>
                <c:pt idx="1">
                  <c:v>0.23910000000000001</c:v>
                </c:pt>
                <c:pt idx="2">
                  <c:v>0.2485</c:v>
                </c:pt>
                <c:pt idx="3">
                  <c:v>0.26200000000000001</c:v>
                </c:pt>
                <c:pt idx="4">
                  <c:v>0.27429999999999999</c:v>
                </c:pt>
                <c:pt idx="5">
                  <c:v>0.29160000000000003</c:v>
                </c:pt>
                <c:pt idx="6">
                  <c:v>0.29930000000000001</c:v>
                </c:pt>
                <c:pt idx="7">
                  <c:v>0.30120000000000002</c:v>
                </c:pt>
                <c:pt idx="8">
                  <c:v>0.29865743589999999</c:v>
                </c:pt>
                <c:pt idx="9">
                  <c:v>0.30058809520000002</c:v>
                </c:pt>
              </c:numCache>
            </c:numRef>
          </c:val>
          <c:smooth val="0"/>
        </c:ser>
        <c:ser>
          <c:idx val="2"/>
          <c:order val="2"/>
          <c:tx>
            <c:strRef>
              <c:f>Sheet1!$A$4</c:f>
              <c:strCache>
                <c:ptCount val="1"/>
                <c:pt idx="0">
                  <c:v>90th percentile</c:v>
                </c:pt>
              </c:strCache>
            </c:strRef>
          </c:tx>
          <c:spPr>
            <a:ln>
              <a:solidFill>
                <a:schemeClr val="accent4"/>
              </a:solidFill>
            </a:ln>
          </c:spPr>
          <c:marker>
            <c:spPr>
              <a:solidFill>
                <a:schemeClr val="accent4"/>
              </a:solidFill>
              <a:ln>
                <a:solidFill>
                  <a:schemeClr val="accent4"/>
                </a:solidFill>
              </a:ln>
            </c:spPr>
          </c:marker>
          <c:dLbls>
            <c:txPr>
              <a:bodyPr/>
              <a:lstStyle/>
              <a:p>
                <a:pPr>
                  <a:defRPr sz="1400"/>
                </a:pPr>
                <a:endParaRPr lang="en-US"/>
              </a:p>
            </c:txPr>
            <c:dLblPos val="t"/>
            <c:showLegendKey val="0"/>
            <c:showVal val="1"/>
            <c:showCatName val="0"/>
            <c:showSerName val="0"/>
            <c:showPercent val="0"/>
            <c:showBubbleSize val="0"/>
            <c:showLeaderLines val="0"/>
          </c:dLbls>
          <c:cat>
            <c:strRef>
              <c:f>Sheet1!$B$1:$K$1</c:f>
              <c:strCache>
                <c:ptCount val="10"/>
                <c:pt idx="0">
                  <c:v>1997</c:v>
                </c:pt>
                <c:pt idx="1">
                  <c:v>1998</c:v>
                </c:pt>
                <c:pt idx="2">
                  <c:v>1999</c:v>
                </c:pt>
                <c:pt idx="3">
                  <c:v>2000</c:v>
                </c:pt>
                <c:pt idx="4">
                  <c:v>2001</c:v>
                </c:pt>
                <c:pt idx="5">
                  <c:v>2002</c:v>
                </c:pt>
                <c:pt idx="6">
                  <c:v>2003</c:v>
                </c:pt>
                <c:pt idx="7">
                  <c:v>2004</c:v>
                </c:pt>
                <c:pt idx="8">
                  <c:v>2005</c:v>
                </c:pt>
                <c:pt idx="9">
                  <c:v>2006</c:v>
                </c:pt>
              </c:strCache>
            </c:strRef>
          </c:cat>
          <c:val>
            <c:numRef>
              <c:f>Sheet1!$B$4:$K$4</c:f>
              <c:numCache>
                <c:formatCode>0.0%</c:formatCode>
                <c:ptCount val="10"/>
                <c:pt idx="0">
                  <c:v>0.47499999999999998</c:v>
                </c:pt>
                <c:pt idx="1">
                  <c:v>0.49080000000000001</c:v>
                </c:pt>
                <c:pt idx="2">
                  <c:v>0.4995</c:v>
                </c:pt>
                <c:pt idx="3">
                  <c:v>0.51749999999999996</c:v>
                </c:pt>
                <c:pt idx="4">
                  <c:v>0.56289999999999996</c:v>
                </c:pt>
                <c:pt idx="5">
                  <c:v>0.59160000000000001</c:v>
                </c:pt>
                <c:pt idx="6">
                  <c:v>0.58360000000000001</c:v>
                </c:pt>
                <c:pt idx="7">
                  <c:v>0.59770000000000001</c:v>
                </c:pt>
                <c:pt idx="8">
                  <c:v>0.57907272730000003</c:v>
                </c:pt>
                <c:pt idx="9">
                  <c:v>0.57793111109999995</c:v>
                </c:pt>
              </c:numCache>
            </c:numRef>
          </c:val>
          <c:smooth val="0"/>
        </c:ser>
        <c:dLbls>
          <c:showLegendKey val="0"/>
          <c:showVal val="0"/>
          <c:showCatName val="0"/>
          <c:showSerName val="0"/>
          <c:showPercent val="0"/>
          <c:showBubbleSize val="0"/>
        </c:dLbls>
        <c:marker val="1"/>
        <c:smooth val="0"/>
        <c:axId val="135422336"/>
        <c:axId val="135424640"/>
      </c:lineChart>
      <c:catAx>
        <c:axId val="135422336"/>
        <c:scaling>
          <c:orientation val="minMax"/>
        </c:scaling>
        <c:delete val="0"/>
        <c:axPos val="b"/>
        <c:numFmt formatCode="General" sourceLinked="1"/>
        <c:majorTickMark val="out"/>
        <c:minorTickMark val="none"/>
        <c:tickLblPos val="nextTo"/>
        <c:crossAx val="135424640"/>
        <c:crosses val="autoZero"/>
        <c:auto val="1"/>
        <c:lblAlgn val="ctr"/>
        <c:lblOffset val="100"/>
        <c:noMultiLvlLbl val="0"/>
      </c:catAx>
      <c:valAx>
        <c:axId val="135424640"/>
        <c:scaling>
          <c:orientation val="minMax"/>
        </c:scaling>
        <c:delete val="0"/>
        <c:axPos val="l"/>
        <c:numFmt formatCode="0%" sourceLinked="0"/>
        <c:majorTickMark val="out"/>
        <c:minorTickMark val="none"/>
        <c:tickLblPos val="nextTo"/>
        <c:crossAx val="13542233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3333333333333329E-2"/>
          <c:y val="0.25806451612903225"/>
          <c:w val="0.83333333333333337"/>
          <c:h val="0.64516129032258063"/>
        </c:manualLayout>
      </c:layout>
      <c:pieChart>
        <c:varyColors val="1"/>
        <c:ser>
          <c:idx val="0"/>
          <c:order val="0"/>
          <c:tx>
            <c:strRef>
              <c:f>Sheet1!$B$1</c:f>
              <c:strCache>
                <c:ptCount val="1"/>
                <c:pt idx="0">
                  <c:v>1970</c:v>
                </c:pt>
              </c:strCache>
            </c:strRef>
          </c:tx>
          <c:spPr>
            <a:solidFill>
              <a:schemeClr val="accent1"/>
            </a:solidFill>
            <a:ln>
              <a:solidFill>
                <a:schemeClr val="tx1"/>
              </a:solidFill>
            </a:ln>
          </c:spPr>
          <c:dPt>
            <c:idx val="0"/>
            <c:bubble3D val="0"/>
            <c:spPr>
              <a:solidFill>
                <a:schemeClr val="tx2"/>
              </a:solidFill>
              <a:ln>
                <a:solidFill>
                  <a:schemeClr val="tx1"/>
                </a:solidFill>
              </a:ln>
            </c:spPr>
          </c:dPt>
          <c:dLbls>
            <c:dLbl>
              <c:idx val="0"/>
              <c:layout/>
              <c:showLegendKey val="0"/>
              <c:showVal val="1"/>
              <c:showCatName val="0"/>
              <c:showSerName val="0"/>
              <c:showPercent val="0"/>
              <c:showBubbleSize val="0"/>
            </c:dLbl>
            <c:txPr>
              <a:bodyPr/>
              <a:lstStyle/>
              <a:p>
                <a:pPr>
                  <a:defRPr b="1"/>
                </a:pPr>
                <a:endParaRPr lang="en-US"/>
              </a:p>
            </c:txPr>
            <c:showLegendKey val="0"/>
            <c:showVal val="0"/>
            <c:showCatName val="0"/>
            <c:showSerName val="0"/>
            <c:showPercent val="0"/>
            <c:showBubbleSize val="0"/>
          </c:dLbls>
          <c:cat>
            <c:strRef>
              <c:f>Sheet1!$A$2:$A$3</c:f>
              <c:strCache>
                <c:ptCount val="2"/>
                <c:pt idx="0">
                  <c:v>SMI OOP as a share of SS benefit</c:v>
                </c:pt>
                <c:pt idx="1">
                  <c:v>remainder</c:v>
                </c:pt>
              </c:strCache>
            </c:strRef>
          </c:cat>
          <c:val>
            <c:numRef>
              <c:f>Sheet1!$B$2:$B$3</c:f>
              <c:numCache>
                <c:formatCode>0%</c:formatCode>
                <c:ptCount val="2"/>
                <c:pt idx="0">
                  <c:v>0.06</c:v>
                </c:pt>
                <c:pt idx="1">
                  <c:v>0.94</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3333333333333329E-2"/>
          <c:y val="0.25806451612903225"/>
          <c:w val="0.83333333333333337"/>
          <c:h val="0.64516129032258063"/>
        </c:manualLayout>
      </c:layout>
      <c:pieChart>
        <c:varyColors val="1"/>
        <c:ser>
          <c:idx val="0"/>
          <c:order val="0"/>
          <c:tx>
            <c:strRef>
              <c:f>Sheet1!$B$1</c:f>
              <c:strCache>
                <c:ptCount val="1"/>
                <c:pt idx="0">
                  <c:v>1980</c:v>
                </c:pt>
              </c:strCache>
            </c:strRef>
          </c:tx>
          <c:spPr>
            <a:solidFill>
              <a:schemeClr val="accent1"/>
            </a:solidFill>
            <a:ln>
              <a:solidFill>
                <a:schemeClr val="tx1"/>
              </a:solidFill>
            </a:ln>
          </c:spPr>
          <c:dPt>
            <c:idx val="0"/>
            <c:bubble3D val="0"/>
            <c:spPr>
              <a:solidFill>
                <a:schemeClr val="tx2"/>
              </a:solidFill>
              <a:ln>
                <a:solidFill>
                  <a:schemeClr val="tx1"/>
                </a:solidFill>
              </a:ln>
            </c:spPr>
          </c:dPt>
          <c:dLbls>
            <c:dLbl>
              <c:idx val="0"/>
              <c:layout/>
              <c:showLegendKey val="0"/>
              <c:showVal val="1"/>
              <c:showCatName val="0"/>
              <c:showSerName val="0"/>
              <c:showPercent val="0"/>
              <c:showBubbleSize val="0"/>
            </c:dLbl>
            <c:txPr>
              <a:bodyPr/>
              <a:lstStyle/>
              <a:p>
                <a:pPr>
                  <a:defRPr b="1"/>
                </a:pPr>
                <a:endParaRPr lang="en-US"/>
              </a:p>
            </c:txPr>
            <c:showLegendKey val="0"/>
            <c:showVal val="0"/>
            <c:showCatName val="0"/>
            <c:showSerName val="0"/>
            <c:showPercent val="0"/>
            <c:showBubbleSize val="0"/>
          </c:dLbls>
          <c:cat>
            <c:strRef>
              <c:f>Sheet1!$A$2:$A$3</c:f>
              <c:strCache>
                <c:ptCount val="2"/>
                <c:pt idx="0">
                  <c:v>SMI OOP as a share of SS benefit</c:v>
                </c:pt>
                <c:pt idx="1">
                  <c:v>remainder</c:v>
                </c:pt>
              </c:strCache>
            </c:strRef>
          </c:cat>
          <c:val>
            <c:numRef>
              <c:f>Sheet1!$B$2:$B$3</c:f>
              <c:numCache>
                <c:formatCode>0%</c:formatCode>
                <c:ptCount val="2"/>
                <c:pt idx="0">
                  <c:v>7.0000000000000007E-2</c:v>
                </c:pt>
                <c:pt idx="1">
                  <c:v>0.93</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3333333333333329E-2"/>
          <c:y val="0.25806451612903225"/>
          <c:w val="0.83333333333333337"/>
          <c:h val="0.64516129032258063"/>
        </c:manualLayout>
      </c:layout>
      <c:pieChart>
        <c:varyColors val="1"/>
        <c:ser>
          <c:idx val="0"/>
          <c:order val="0"/>
          <c:tx>
            <c:strRef>
              <c:f>Sheet1!$B$1</c:f>
              <c:strCache>
                <c:ptCount val="1"/>
                <c:pt idx="0">
                  <c:v>1990</c:v>
                </c:pt>
              </c:strCache>
            </c:strRef>
          </c:tx>
          <c:spPr>
            <a:solidFill>
              <a:schemeClr val="tx2"/>
            </a:solidFill>
            <a:ln>
              <a:solidFill>
                <a:schemeClr val="tx1"/>
              </a:solidFill>
            </a:ln>
          </c:spPr>
          <c:dPt>
            <c:idx val="0"/>
            <c:bubble3D val="0"/>
          </c:dPt>
          <c:dPt>
            <c:idx val="1"/>
            <c:bubble3D val="0"/>
            <c:spPr>
              <a:solidFill>
                <a:schemeClr val="accent1"/>
              </a:solidFill>
              <a:ln>
                <a:solidFill>
                  <a:schemeClr val="tx1"/>
                </a:solidFill>
              </a:ln>
            </c:spPr>
          </c:dPt>
          <c:dLbls>
            <c:dLbl>
              <c:idx val="0"/>
              <c:layout/>
              <c:showLegendKey val="0"/>
              <c:showVal val="1"/>
              <c:showCatName val="0"/>
              <c:showSerName val="0"/>
              <c:showPercent val="0"/>
              <c:showBubbleSize val="0"/>
            </c:dLbl>
            <c:txPr>
              <a:bodyPr/>
              <a:lstStyle/>
              <a:p>
                <a:pPr>
                  <a:defRPr b="1"/>
                </a:pPr>
                <a:endParaRPr lang="en-US"/>
              </a:p>
            </c:txPr>
            <c:showLegendKey val="0"/>
            <c:showVal val="0"/>
            <c:showCatName val="0"/>
            <c:showSerName val="0"/>
            <c:showPercent val="0"/>
            <c:showBubbleSize val="0"/>
          </c:dLbls>
          <c:cat>
            <c:strRef>
              <c:f>Sheet1!$A$2:$A$3</c:f>
              <c:strCache>
                <c:ptCount val="2"/>
                <c:pt idx="0">
                  <c:v>SMI OOP as a share of SS benefit</c:v>
                </c:pt>
                <c:pt idx="1">
                  <c:v>remainder</c:v>
                </c:pt>
              </c:strCache>
            </c:strRef>
          </c:cat>
          <c:val>
            <c:numRef>
              <c:f>Sheet1!$B$2:$B$3</c:f>
              <c:numCache>
                <c:formatCode>0%</c:formatCode>
                <c:ptCount val="2"/>
                <c:pt idx="0">
                  <c:v>0.12</c:v>
                </c:pt>
                <c:pt idx="1">
                  <c:v>0.88</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3333333333333329E-2"/>
          <c:y val="0.25806451612903225"/>
          <c:w val="0.83333333333333337"/>
          <c:h val="0.64516129032258063"/>
        </c:manualLayout>
      </c:layout>
      <c:pieChart>
        <c:varyColors val="1"/>
        <c:ser>
          <c:idx val="0"/>
          <c:order val="0"/>
          <c:tx>
            <c:strRef>
              <c:f>Sheet1!$B$1</c:f>
              <c:strCache>
                <c:ptCount val="1"/>
                <c:pt idx="0">
                  <c:v>2000</c:v>
                </c:pt>
              </c:strCache>
            </c:strRef>
          </c:tx>
          <c:spPr>
            <a:solidFill>
              <a:schemeClr val="accent1"/>
            </a:solidFill>
            <a:ln>
              <a:solidFill>
                <a:schemeClr val="tx1"/>
              </a:solidFill>
            </a:ln>
          </c:spPr>
          <c:dPt>
            <c:idx val="0"/>
            <c:bubble3D val="0"/>
            <c:spPr>
              <a:solidFill>
                <a:schemeClr val="tx2"/>
              </a:solidFill>
              <a:ln>
                <a:solidFill>
                  <a:schemeClr val="tx1"/>
                </a:solidFill>
              </a:ln>
            </c:spPr>
          </c:dPt>
          <c:dLbls>
            <c:dLbl>
              <c:idx val="0"/>
              <c:layout/>
              <c:showLegendKey val="0"/>
              <c:showVal val="1"/>
              <c:showCatName val="0"/>
              <c:showSerName val="0"/>
              <c:showPercent val="0"/>
              <c:showBubbleSize val="0"/>
            </c:dLbl>
            <c:txPr>
              <a:bodyPr/>
              <a:lstStyle/>
              <a:p>
                <a:pPr>
                  <a:defRPr b="1"/>
                </a:pPr>
                <a:endParaRPr lang="en-US"/>
              </a:p>
            </c:txPr>
            <c:showLegendKey val="0"/>
            <c:showVal val="0"/>
            <c:showCatName val="0"/>
            <c:showSerName val="0"/>
            <c:showPercent val="0"/>
            <c:showBubbleSize val="0"/>
          </c:dLbls>
          <c:cat>
            <c:strRef>
              <c:f>Sheet1!$A$2:$A$3</c:f>
              <c:strCache>
                <c:ptCount val="2"/>
                <c:pt idx="0">
                  <c:v>SMI OOP as a share of SS benefit</c:v>
                </c:pt>
                <c:pt idx="1">
                  <c:v>remainder</c:v>
                </c:pt>
              </c:strCache>
            </c:strRef>
          </c:cat>
          <c:val>
            <c:numRef>
              <c:f>Sheet1!$B$2:$B$3</c:f>
              <c:numCache>
                <c:formatCode>0%</c:formatCode>
                <c:ptCount val="2"/>
                <c:pt idx="0">
                  <c:v>0.14000000000000001</c:v>
                </c:pt>
                <c:pt idx="1">
                  <c:v>0.86</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3333333333333329E-2"/>
          <c:y val="0.25806451612903225"/>
          <c:w val="0.83333333333333337"/>
          <c:h val="0.64516129032258063"/>
        </c:manualLayout>
      </c:layout>
      <c:pieChart>
        <c:varyColors val="1"/>
        <c:ser>
          <c:idx val="0"/>
          <c:order val="0"/>
          <c:tx>
            <c:strRef>
              <c:f>Sheet1!$B$1</c:f>
              <c:strCache>
                <c:ptCount val="1"/>
                <c:pt idx="0">
                  <c:v>2010</c:v>
                </c:pt>
              </c:strCache>
            </c:strRef>
          </c:tx>
          <c:spPr>
            <a:solidFill>
              <a:schemeClr val="accent1"/>
            </a:solidFill>
            <a:ln>
              <a:solidFill>
                <a:schemeClr val="tx1"/>
              </a:solidFill>
            </a:ln>
          </c:spPr>
          <c:dPt>
            <c:idx val="0"/>
            <c:bubble3D val="0"/>
            <c:spPr>
              <a:solidFill>
                <a:schemeClr val="tx2"/>
              </a:solidFill>
              <a:ln>
                <a:solidFill>
                  <a:schemeClr val="tx1"/>
                </a:solidFill>
              </a:ln>
            </c:spPr>
          </c:dPt>
          <c:dLbls>
            <c:dLbl>
              <c:idx val="0"/>
              <c:layout/>
              <c:dLblPos val="outEnd"/>
              <c:showLegendKey val="0"/>
              <c:showVal val="1"/>
              <c:showCatName val="0"/>
              <c:showSerName val="0"/>
              <c:showPercent val="0"/>
              <c:showBubbleSize val="0"/>
            </c:dLbl>
            <c:txPr>
              <a:bodyPr/>
              <a:lstStyle/>
              <a:p>
                <a:pPr>
                  <a:defRPr b="1"/>
                </a:pPr>
                <a:endParaRPr lang="en-US"/>
              </a:p>
            </c:txPr>
            <c:dLblPos val="outEnd"/>
            <c:showLegendKey val="0"/>
            <c:showVal val="0"/>
            <c:showCatName val="0"/>
            <c:showSerName val="0"/>
            <c:showPercent val="0"/>
            <c:showBubbleSize val="0"/>
          </c:dLbls>
          <c:cat>
            <c:strRef>
              <c:f>Sheet1!$A$2:$A$3</c:f>
              <c:strCache>
                <c:ptCount val="2"/>
                <c:pt idx="0">
                  <c:v>SMI OOP as a share of SS benefit</c:v>
                </c:pt>
                <c:pt idx="1">
                  <c:v>remainder</c:v>
                </c:pt>
              </c:strCache>
            </c:strRef>
          </c:cat>
          <c:val>
            <c:numRef>
              <c:f>Sheet1!$B$2:$B$3</c:f>
              <c:numCache>
                <c:formatCode>0%</c:formatCode>
                <c:ptCount val="2"/>
                <c:pt idx="0">
                  <c:v>0.26</c:v>
                </c:pt>
                <c:pt idx="1">
                  <c:v>0.74</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Enrollment</c:v>
                </c:pt>
              </c:strCache>
            </c:strRef>
          </c:tx>
          <c:spPr>
            <a:solidFill>
              <a:schemeClr val="accent1"/>
            </a:solidFill>
            <a:ln>
              <a:solidFill>
                <a:schemeClr val="tx1"/>
              </a:solidFill>
            </a:ln>
          </c:spPr>
          <c:invertIfNegative val="0"/>
          <c:dPt>
            <c:idx val="9"/>
            <c:invertIfNegative val="0"/>
            <c:bubble3D val="0"/>
            <c:spPr>
              <a:solidFill>
                <a:schemeClr val="accent5"/>
              </a:solidFill>
              <a:ln>
                <a:solidFill>
                  <a:schemeClr val="tx1"/>
                </a:solidFill>
              </a:ln>
            </c:spPr>
          </c:dPt>
          <c:dPt>
            <c:idx val="10"/>
            <c:invertIfNegative val="0"/>
            <c:bubble3D val="0"/>
            <c:spPr>
              <a:solidFill>
                <a:schemeClr val="accent5"/>
              </a:solidFill>
              <a:ln>
                <a:solidFill>
                  <a:schemeClr val="tx1"/>
                </a:solidFill>
              </a:ln>
            </c:spPr>
          </c:dPt>
          <c:dPt>
            <c:idx val="11"/>
            <c:invertIfNegative val="0"/>
            <c:bubble3D val="0"/>
            <c:spPr>
              <a:solidFill>
                <a:schemeClr val="accent5"/>
              </a:solidFill>
              <a:ln>
                <a:solidFill>
                  <a:schemeClr val="tx1"/>
                </a:solidFill>
              </a:ln>
            </c:spPr>
          </c:dPt>
          <c:dPt>
            <c:idx val="12"/>
            <c:invertIfNegative val="0"/>
            <c:bubble3D val="0"/>
            <c:spPr>
              <a:solidFill>
                <a:schemeClr val="accent5"/>
              </a:solidFill>
              <a:ln>
                <a:solidFill>
                  <a:schemeClr val="tx1"/>
                </a:solidFill>
              </a:ln>
            </c:spPr>
          </c:dPt>
          <c:dPt>
            <c:idx val="13"/>
            <c:invertIfNegative val="0"/>
            <c:bubble3D val="0"/>
            <c:spPr>
              <a:solidFill>
                <a:schemeClr val="accent5"/>
              </a:solidFill>
              <a:ln>
                <a:solidFill>
                  <a:schemeClr val="tx1"/>
                </a:solidFill>
              </a:ln>
            </c:spPr>
          </c:dPt>
          <c:dLbls>
            <c:txPr>
              <a:bodyPr/>
              <a:lstStyle/>
              <a:p>
                <a:pPr>
                  <a:defRPr sz="1600" b="0"/>
                </a:pPr>
                <a:endParaRPr lang="en-US"/>
              </a:p>
            </c:txPr>
            <c:showLegendKey val="0"/>
            <c:showVal val="1"/>
            <c:showCatName val="0"/>
            <c:showSerName val="0"/>
            <c:showPercent val="0"/>
            <c:showBubbleSize val="0"/>
            <c:showLeaderLines val="0"/>
          </c:dLbls>
          <c:cat>
            <c:numRef>
              <c:f>Sheet1!$A$2:$A$15</c:f>
              <c:numCache>
                <c:formatCode>General</c:formatCode>
                <c:ptCount val="14"/>
                <c:pt idx="0">
                  <c:v>1970</c:v>
                </c:pt>
                <c:pt idx="1">
                  <c:v>1975</c:v>
                </c:pt>
                <c:pt idx="2">
                  <c:v>1980</c:v>
                </c:pt>
                <c:pt idx="3">
                  <c:v>1985</c:v>
                </c:pt>
                <c:pt idx="4">
                  <c:v>1990</c:v>
                </c:pt>
                <c:pt idx="5">
                  <c:v>1995</c:v>
                </c:pt>
                <c:pt idx="6">
                  <c:v>2000</c:v>
                </c:pt>
                <c:pt idx="7">
                  <c:v>2005</c:v>
                </c:pt>
                <c:pt idx="8">
                  <c:v>2010</c:v>
                </c:pt>
                <c:pt idx="9">
                  <c:v>2015</c:v>
                </c:pt>
                <c:pt idx="10">
                  <c:v>2020</c:v>
                </c:pt>
                <c:pt idx="11">
                  <c:v>2025</c:v>
                </c:pt>
                <c:pt idx="12">
                  <c:v>2030</c:v>
                </c:pt>
                <c:pt idx="13">
                  <c:v>2035</c:v>
                </c:pt>
              </c:numCache>
            </c:numRef>
          </c:cat>
          <c:val>
            <c:numRef>
              <c:f>Sheet1!$B$2:$B$15</c:f>
              <c:numCache>
                <c:formatCode>#,##0.0</c:formatCode>
                <c:ptCount val="14"/>
                <c:pt idx="0">
                  <c:v>20.398</c:v>
                </c:pt>
                <c:pt idx="1">
                  <c:v>24.864000000000001</c:v>
                </c:pt>
                <c:pt idx="2">
                  <c:v>28.433</c:v>
                </c:pt>
                <c:pt idx="3">
                  <c:v>31.081</c:v>
                </c:pt>
                <c:pt idx="4">
                  <c:v>34.250999999999998</c:v>
                </c:pt>
                <c:pt idx="5">
                  <c:v>37.594000000000001</c:v>
                </c:pt>
                <c:pt idx="6">
                  <c:v>39.688000000000002</c:v>
                </c:pt>
                <c:pt idx="7">
                  <c:v>42.606000000000002</c:v>
                </c:pt>
                <c:pt idx="8">
                  <c:v>47.72</c:v>
                </c:pt>
                <c:pt idx="9">
                  <c:v>55.628999999999998</c:v>
                </c:pt>
                <c:pt idx="10">
                  <c:v>64.272000000000006</c:v>
                </c:pt>
                <c:pt idx="11">
                  <c:v>73.525999999999996</c:v>
                </c:pt>
                <c:pt idx="12">
                  <c:v>81.481999999999999</c:v>
                </c:pt>
                <c:pt idx="13">
                  <c:v>86.478999999999999</c:v>
                </c:pt>
              </c:numCache>
            </c:numRef>
          </c:val>
        </c:ser>
        <c:dLbls>
          <c:showLegendKey val="0"/>
          <c:showVal val="0"/>
          <c:showCatName val="0"/>
          <c:showSerName val="0"/>
          <c:showPercent val="0"/>
          <c:showBubbleSize val="0"/>
        </c:dLbls>
        <c:gapWidth val="50"/>
        <c:axId val="70199168"/>
        <c:axId val="70200704"/>
      </c:barChart>
      <c:catAx>
        <c:axId val="70199168"/>
        <c:scaling>
          <c:orientation val="minMax"/>
        </c:scaling>
        <c:delete val="0"/>
        <c:axPos val="b"/>
        <c:numFmt formatCode="General" sourceLinked="1"/>
        <c:majorTickMark val="none"/>
        <c:minorTickMark val="none"/>
        <c:tickLblPos val="nextTo"/>
        <c:txPr>
          <a:bodyPr/>
          <a:lstStyle/>
          <a:p>
            <a:pPr>
              <a:defRPr sz="1700" b="0"/>
            </a:pPr>
            <a:endParaRPr lang="en-US"/>
          </a:p>
        </c:txPr>
        <c:crossAx val="70200704"/>
        <c:crosses val="autoZero"/>
        <c:auto val="1"/>
        <c:lblAlgn val="ctr"/>
        <c:lblOffset val="0"/>
        <c:noMultiLvlLbl val="0"/>
      </c:catAx>
      <c:valAx>
        <c:axId val="70200704"/>
        <c:scaling>
          <c:orientation val="minMax"/>
        </c:scaling>
        <c:delete val="1"/>
        <c:axPos val="l"/>
        <c:numFmt formatCode="#,##0.0" sourceLinked="1"/>
        <c:majorTickMark val="out"/>
        <c:minorTickMark val="none"/>
        <c:tickLblPos val="nextTo"/>
        <c:crossAx val="7019916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Medicare</c:v>
                </c:pt>
              </c:strCache>
            </c:strRef>
          </c:tx>
          <c:spPr>
            <a:ln>
              <a:solidFill>
                <a:schemeClr val="tx1"/>
              </a:solidFill>
            </a:ln>
          </c:spPr>
          <c:dPt>
            <c:idx val="0"/>
            <c:bubble3D val="0"/>
            <c:spPr>
              <a:solidFill>
                <a:schemeClr val="accent1"/>
              </a:solidFill>
              <a:ln>
                <a:solidFill>
                  <a:schemeClr val="tx1"/>
                </a:solidFill>
              </a:ln>
            </c:spPr>
          </c:dPt>
          <c:dPt>
            <c:idx val="1"/>
            <c:bubble3D val="0"/>
            <c:spPr>
              <a:solidFill>
                <a:schemeClr val="tx1"/>
              </a:solidFill>
              <a:ln>
                <a:solidFill>
                  <a:schemeClr val="tx1"/>
                </a:solidFill>
              </a:ln>
            </c:spPr>
          </c:dPt>
          <c:dPt>
            <c:idx val="2"/>
            <c:bubble3D val="0"/>
            <c:explosion val="12"/>
            <c:spPr>
              <a:solidFill>
                <a:schemeClr val="tx2"/>
              </a:solidFill>
              <a:ln>
                <a:solidFill>
                  <a:schemeClr val="tx1"/>
                </a:solidFill>
              </a:ln>
            </c:spPr>
          </c:dPt>
          <c:dPt>
            <c:idx val="3"/>
            <c:bubble3D val="0"/>
            <c:spPr>
              <a:solidFill>
                <a:schemeClr val="accent5"/>
              </a:solidFill>
              <a:ln>
                <a:solidFill>
                  <a:schemeClr val="tx1"/>
                </a:solidFill>
              </a:ln>
            </c:spPr>
          </c:dPt>
          <c:dPt>
            <c:idx val="4"/>
            <c:bubble3D val="0"/>
            <c:spPr>
              <a:solidFill>
                <a:schemeClr val="accent3"/>
              </a:solidFill>
              <a:ln>
                <a:solidFill>
                  <a:schemeClr val="tx1"/>
                </a:solidFill>
              </a:ln>
            </c:spPr>
          </c:dPt>
          <c:dLbls>
            <c:dLbl>
              <c:idx val="0"/>
              <c:layout>
                <c:manualLayout>
                  <c:x val="0.21664479440069989"/>
                  <c:y val="0.18179654983760277"/>
                </c:manualLayout>
              </c:layout>
              <c:spPr/>
              <c:txPr>
                <a:bodyPr/>
                <a:lstStyle/>
                <a:p>
                  <a:pPr>
                    <a:lnSpc>
                      <a:spcPct val="90000"/>
                    </a:lnSpc>
                    <a:defRPr sz="1500">
                      <a:solidFill>
                        <a:schemeClr val="bg1"/>
                      </a:solidFill>
                    </a:defRPr>
                  </a:pPr>
                  <a:endParaRPr lang="en-US"/>
                </a:p>
              </c:txPr>
              <c:dLblPos val="bestFit"/>
              <c:showLegendKey val="0"/>
              <c:showVal val="1"/>
              <c:showCatName val="1"/>
              <c:showSerName val="0"/>
              <c:showPercent val="1"/>
              <c:showBubbleSize val="0"/>
              <c:separator>
</c:separator>
            </c:dLbl>
            <c:dLbl>
              <c:idx val="1"/>
              <c:layout>
                <c:manualLayout>
                  <c:x val="-0.15353686052401344"/>
                  <c:y val="0.15463763599470912"/>
                </c:manualLayout>
              </c:layout>
              <c:tx>
                <c:rich>
                  <a:bodyPr/>
                  <a:lstStyle/>
                  <a:p>
                    <a:pPr>
                      <a:lnSpc>
                        <a:spcPct val="90000"/>
                      </a:lnSpc>
                      <a:defRPr sz="1500">
                        <a:solidFill>
                          <a:schemeClr val="bg1"/>
                        </a:solidFill>
                      </a:defRPr>
                    </a:pPr>
                    <a:r>
                      <a:rPr lang="en-US" dirty="0" smtClean="0">
                        <a:solidFill>
                          <a:schemeClr val="bg1"/>
                        </a:solidFill>
                      </a:rPr>
                      <a:t> </a:t>
                    </a:r>
                    <a:r>
                      <a:rPr lang="en-US" dirty="0">
                        <a:solidFill>
                          <a:schemeClr val="bg1"/>
                        </a:solidFill>
                      </a:rPr>
                      <a:t>$4,106 
13%</a:t>
                    </a:r>
                  </a:p>
                </c:rich>
              </c:tx>
              <c:spPr/>
              <c:dLblPos val="bestFit"/>
              <c:showLegendKey val="0"/>
              <c:showVal val="1"/>
              <c:showCatName val="1"/>
              <c:showSerName val="0"/>
              <c:showPercent val="1"/>
              <c:showBubbleSize val="0"/>
              <c:separator>
</c:separator>
            </c:dLbl>
            <c:dLbl>
              <c:idx val="2"/>
              <c:layout>
                <c:manualLayout>
                  <c:x val="-0.1214322880692545"/>
                  <c:y val="0.11469414608134405"/>
                </c:manualLayout>
              </c:layout>
              <c:tx>
                <c:rich>
                  <a:bodyPr/>
                  <a:lstStyle/>
                  <a:p>
                    <a:r>
                      <a:rPr lang="en-US" sz="1500" smtClean="0"/>
                      <a:t> </a:t>
                    </a:r>
                    <a:r>
                      <a:rPr lang="en-US" sz="1500" dirty="0"/>
                      <a:t>$4,527 
15%</a:t>
                    </a:r>
                    <a:endParaRPr lang="en-US" dirty="0"/>
                  </a:p>
                </c:rich>
              </c:tx>
              <c:dLblPos val="bestFit"/>
              <c:showLegendKey val="0"/>
              <c:showVal val="1"/>
              <c:showCatName val="1"/>
              <c:showSerName val="0"/>
              <c:showPercent val="1"/>
              <c:showBubbleSize val="0"/>
              <c:separator>
</c:separator>
            </c:dLbl>
            <c:dLbl>
              <c:idx val="3"/>
              <c:layout>
                <c:manualLayout>
                  <c:x val="-0.19639936455311507"/>
                  <c:y val="-0.17270895227806288"/>
                </c:manualLayout>
              </c:layout>
              <c:dLblPos val="bestFit"/>
              <c:showLegendKey val="0"/>
              <c:showVal val="1"/>
              <c:showCatName val="1"/>
              <c:showSerName val="0"/>
              <c:showPercent val="1"/>
              <c:showBubbleSize val="0"/>
              <c:separator>
</c:separator>
            </c:dLbl>
            <c:dLbl>
              <c:idx val="4"/>
              <c:layout>
                <c:manualLayout>
                  <c:x val="0.13240410738131417"/>
                  <c:y val="-0.11906398243755151"/>
                </c:manualLayout>
              </c:layout>
              <c:spPr/>
              <c:txPr>
                <a:bodyPr/>
                <a:lstStyle/>
                <a:p>
                  <a:pPr>
                    <a:lnSpc>
                      <a:spcPct val="90000"/>
                    </a:lnSpc>
                    <a:defRPr sz="1500">
                      <a:solidFill>
                        <a:schemeClr val="bg1"/>
                      </a:solidFill>
                    </a:defRPr>
                  </a:pPr>
                  <a:endParaRPr lang="en-US"/>
                </a:p>
              </c:txPr>
              <c:dLblPos val="bestFit"/>
              <c:showLegendKey val="0"/>
              <c:showVal val="1"/>
              <c:showCatName val="1"/>
              <c:showSerName val="0"/>
              <c:showPercent val="1"/>
              <c:showBubbleSize val="0"/>
              <c:separator>
</c:separator>
            </c:dLbl>
            <c:txPr>
              <a:bodyPr/>
              <a:lstStyle/>
              <a:p>
                <a:pPr>
                  <a:lnSpc>
                    <a:spcPct val="90000"/>
                  </a:lnSpc>
                  <a:defRPr sz="1500"/>
                </a:pPr>
                <a:endParaRPr lang="en-US"/>
              </a:p>
            </c:txPr>
            <c:dLblPos val="ctr"/>
            <c:showLegendKey val="0"/>
            <c:showVal val="1"/>
            <c:showCatName val="1"/>
            <c:showSerName val="0"/>
            <c:showPercent val="1"/>
            <c:showBubbleSize val="0"/>
            <c:separator>
</c:separator>
            <c:showLeaderLines val="1"/>
          </c:dLbls>
          <c:cat>
            <c:strRef>
              <c:f>Sheet1!$A$2:$A$6</c:f>
              <c:strCache>
                <c:ptCount val="5"/>
                <c:pt idx="0">
                  <c:v>Housing</c:v>
                </c:pt>
                <c:pt idx="1">
                  <c:v>Transportation</c:v>
                </c:pt>
                <c:pt idx="2">
                  <c:v>Health Care</c:v>
                </c:pt>
                <c:pt idx="3">
                  <c:v>Food</c:v>
                </c:pt>
                <c:pt idx="4">
                  <c:v>Other</c:v>
                </c:pt>
              </c:strCache>
            </c:strRef>
          </c:cat>
          <c:val>
            <c:numRef>
              <c:f>Sheet1!$B$2:$B$6</c:f>
              <c:numCache>
                <c:formatCode>_("$"* #,##0_);_("$"* \(#,##0\);_("$"* "-"??_);_(@_)</c:formatCode>
                <c:ptCount val="5"/>
                <c:pt idx="0">
                  <c:v>10940</c:v>
                </c:pt>
                <c:pt idx="1">
                  <c:v>4106</c:v>
                </c:pt>
                <c:pt idx="2">
                  <c:v>4527</c:v>
                </c:pt>
                <c:pt idx="3">
                  <c:v>4766</c:v>
                </c:pt>
                <c:pt idx="4">
                  <c:v>6480</c:v>
                </c:pt>
              </c:numCache>
            </c:numRef>
          </c:val>
        </c:ser>
        <c:dLbls>
          <c:showLegendKey val="0"/>
          <c:showVal val="0"/>
          <c:showCatName val="0"/>
          <c:showSerName val="0"/>
          <c:showPercent val="0"/>
          <c:showBubbleSize val="0"/>
          <c:showLeaderLines val="1"/>
        </c:dLbls>
        <c:firstSliceAng val="235"/>
      </c:pieChart>
    </c:plotArea>
    <c:plotVisOnly val="1"/>
    <c:dispBlanksAs val="gap"/>
    <c:showDLblsOverMax val="0"/>
  </c:chart>
  <c:txPr>
    <a:bodyPr/>
    <a:lstStyle/>
    <a:p>
      <a:pPr>
        <a:defRPr sz="18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Non-Medicare</c:v>
                </c:pt>
              </c:strCache>
            </c:strRef>
          </c:tx>
          <c:spPr>
            <a:ln>
              <a:solidFill>
                <a:schemeClr val="tx1"/>
              </a:solidFill>
            </a:ln>
          </c:spPr>
          <c:dPt>
            <c:idx val="0"/>
            <c:bubble3D val="0"/>
            <c:spPr>
              <a:solidFill>
                <a:schemeClr val="accent1"/>
              </a:solidFill>
              <a:ln>
                <a:solidFill>
                  <a:schemeClr val="tx1"/>
                </a:solidFill>
              </a:ln>
            </c:spPr>
          </c:dPt>
          <c:dPt>
            <c:idx val="1"/>
            <c:bubble3D val="0"/>
            <c:spPr>
              <a:solidFill>
                <a:schemeClr val="tx1"/>
              </a:solidFill>
              <a:ln>
                <a:solidFill>
                  <a:schemeClr val="tx1"/>
                </a:solidFill>
              </a:ln>
            </c:spPr>
          </c:dPt>
          <c:dPt>
            <c:idx val="2"/>
            <c:bubble3D val="0"/>
            <c:explosion val="12"/>
            <c:spPr>
              <a:solidFill>
                <a:schemeClr val="tx2"/>
              </a:solidFill>
              <a:ln>
                <a:solidFill>
                  <a:schemeClr val="tx1"/>
                </a:solidFill>
              </a:ln>
            </c:spPr>
          </c:dPt>
          <c:dPt>
            <c:idx val="3"/>
            <c:bubble3D val="0"/>
            <c:spPr>
              <a:solidFill>
                <a:schemeClr val="accent5"/>
              </a:solidFill>
              <a:ln>
                <a:solidFill>
                  <a:schemeClr val="tx1"/>
                </a:solidFill>
              </a:ln>
            </c:spPr>
          </c:dPt>
          <c:dPt>
            <c:idx val="4"/>
            <c:bubble3D val="0"/>
            <c:spPr>
              <a:solidFill>
                <a:schemeClr val="accent3"/>
              </a:solidFill>
              <a:ln>
                <a:solidFill>
                  <a:schemeClr val="tx1"/>
                </a:solidFill>
              </a:ln>
            </c:spPr>
          </c:dPt>
          <c:dLbls>
            <c:dLbl>
              <c:idx val="0"/>
              <c:layout>
                <c:manualLayout>
                  <c:x val="0.2078726343417599"/>
                  <c:y val="0.16420640032133182"/>
                </c:manualLayout>
              </c:layout>
              <c:spPr/>
              <c:txPr>
                <a:bodyPr/>
                <a:lstStyle/>
                <a:p>
                  <a:pPr>
                    <a:lnSpc>
                      <a:spcPct val="90000"/>
                    </a:lnSpc>
                    <a:defRPr sz="1500">
                      <a:solidFill>
                        <a:schemeClr val="bg1"/>
                      </a:solidFill>
                    </a:defRPr>
                  </a:pPr>
                  <a:endParaRPr lang="en-US"/>
                </a:p>
              </c:txPr>
              <c:dLblPos val="bestFit"/>
              <c:showLegendKey val="0"/>
              <c:showVal val="1"/>
              <c:showCatName val="1"/>
              <c:showSerName val="0"/>
              <c:showPercent val="1"/>
              <c:showBubbleSize val="0"/>
              <c:separator>
</c:separator>
            </c:dLbl>
            <c:dLbl>
              <c:idx val="1"/>
              <c:layout>
                <c:manualLayout>
                  <c:x val="-0.15353686052401344"/>
                  <c:y val="0.22148020415653849"/>
                </c:manualLayout>
              </c:layout>
              <c:tx>
                <c:rich>
                  <a:bodyPr/>
                  <a:lstStyle/>
                  <a:p>
                    <a:pPr>
                      <a:lnSpc>
                        <a:spcPct val="90000"/>
                      </a:lnSpc>
                      <a:defRPr sz="1500">
                        <a:solidFill>
                          <a:schemeClr val="bg1"/>
                        </a:solidFill>
                      </a:defRPr>
                    </a:pPr>
                    <a:r>
                      <a:rPr lang="en-US" dirty="0" smtClean="0">
                        <a:solidFill>
                          <a:schemeClr val="bg1"/>
                        </a:solidFill>
                      </a:rPr>
                      <a:t> $8,188 
16%</a:t>
                    </a:r>
                    <a:endParaRPr lang="en-US" dirty="0">
                      <a:solidFill>
                        <a:schemeClr val="bg1"/>
                      </a:solidFill>
                    </a:endParaRPr>
                  </a:p>
                </c:rich>
              </c:tx>
              <c:spPr/>
              <c:dLblPos val="bestFit"/>
              <c:showLegendKey val="0"/>
              <c:showVal val="1"/>
              <c:showCatName val="1"/>
              <c:showSerName val="0"/>
              <c:showPercent val="1"/>
              <c:showBubbleSize val="0"/>
              <c:separator>
</c:separator>
            </c:dLbl>
            <c:dLbl>
              <c:idx val="2"/>
              <c:layout>
                <c:manualLayout>
                  <c:x val="-0.10681240502831883"/>
                  <c:y val="7.5995817145548095E-2"/>
                </c:manualLayout>
              </c:layout>
              <c:tx>
                <c:rich>
                  <a:bodyPr/>
                  <a:lstStyle/>
                  <a:p>
                    <a:r>
                      <a:rPr lang="en-US" sz="1500" dirty="0" smtClean="0"/>
                      <a:t> $2,450 </a:t>
                    </a:r>
                    <a:endParaRPr lang="en-US" dirty="0"/>
                  </a:p>
                </c:rich>
              </c:tx>
              <c:dLblPos val="bestFit"/>
              <c:showLegendKey val="0"/>
              <c:showVal val="1"/>
              <c:showCatName val="1"/>
              <c:showSerName val="0"/>
              <c:showPercent val="1"/>
              <c:showBubbleSize val="0"/>
              <c:separator>
</c:separator>
            </c:dLbl>
            <c:dLbl>
              <c:idx val="3"/>
              <c:layout>
                <c:manualLayout>
                  <c:x val="-0.15838766864668233"/>
                  <c:y val="-4.6059875760912472E-2"/>
                </c:manualLayout>
              </c:layout>
              <c:dLblPos val="bestFit"/>
              <c:showLegendKey val="0"/>
              <c:showVal val="1"/>
              <c:showCatName val="1"/>
              <c:showSerName val="0"/>
              <c:showPercent val="1"/>
              <c:showBubbleSize val="0"/>
              <c:separator>
</c:separator>
            </c:dLbl>
            <c:dLbl>
              <c:idx val="4"/>
              <c:layout>
                <c:manualLayout>
                  <c:x val="1.5445043053828851E-2"/>
                  <c:y val="-0.11906398243755151"/>
                </c:manualLayout>
              </c:layout>
              <c:spPr/>
              <c:txPr>
                <a:bodyPr/>
                <a:lstStyle/>
                <a:p>
                  <a:pPr>
                    <a:lnSpc>
                      <a:spcPct val="90000"/>
                    </a:lnSpc>
                    <a:defRPr sz="1500">
                      <a:solidFill>
                        <a:schemeClr val="bg1"/>
                      </a:solidFill>
                    </a:defRPr>
                  </a:pPr>
                  <a:endParaRPr lang="en-US"/>
                </a:p>
              </c:txPr>
              <c:dLblPos val="bestFit"/>
              <c:showLegendKey val="0"/>
              <c:showVal val="1"/>
              <c:showCatName val="1"/>
              <c:showSerName val="0"/>
              <c:showPercent val="1"/>
              <c:showBubbleSize val="0"/>
              <c:separator>
</c:separator>
            </c:dLbl>
            <c:txPr>
              <a:bodyPr/>
              <a:lstStyle/>
              <a:p>
                <a:pPr>
                  <a:lnSpc>
                    <a:spcPct val="90000"/>
                  </a:lnSpc>
                  <a:defRPr sz="1500"/>
                </a:pPr>
                <a:endParaRPr lang="en-US"/>
              </a:p>
            </c:txPr>
            <c:dLblPos val="ctr"/>
            <c:showLegendKey val="0"/>
            <c:showVal val="1"/>
            <c:showCatName val="1"/>
            <c:showSerName val="0"/>
            <c:showPercent val="1"/>
            <c:showBubbleSize val="0"/>
            <c:separator>
</c:separator>
            <c:showLeaderLines val="1"/>
          </c:dLbls>
          <c:cat>
            <c:strRef>
              <c:f>Sheet1!$A$2:$A$6</c:f>
              <c:strCache>
                <c:ptCount val="5"/>
                <c:pt idx="0">
                  <c:v>Housing</c:v>
                </c:pt>
                <c:pt idx="1">
                  <c:v>Transportation</c:v>
                </c:pt>
                <c:pt idx="2">
                  <c:v>Health Care</c:v>
                </c:pt>
                <c:pt idx="3">
                  <c:v>Food</c:v>
                </c:pt>
                <c:pt idx="4">
                  <c:v>Other</c:v>
                </c:pt>
              </c:strCache>
            </c:strRef>
          </c:cat>
          <c:val>
            <c:numRef>
              <c:f>Sheet1!$B$2:$B$6</c:f>
              <c:numCache>
                <c:formatCode>_("$"* #,##0_);_("$"* \(#,##0\);_("$"* "-"??_);_(@_)</c:formatCode>
                <c:ptCount val="5"/>
                <c:pt idx="0">
                  <c:v>16824</c:v>
                </c:pt>
                <c:pt idx="1">
                  <c:v>8188</c:v>
                </c:pt>
                <c:pt idx="2">
                  <c:v>2450</c:v>
                </c:pt>
                <c:pt idx="3">
                  <c:v>7364</c:v>
                </c:pt>
                <c:pt idx="4">
                  <c:v>14815</c:v>
                </c:pt>
              </c:numCache>
            </c:numRef>
          </c:val>
        </c:ser>
        <c:dLbls>
          <c:showLegendKey val="0"/>
          <c:showVal val="0"/>
          <c:showCatName val="0"/>
          <c:showSerName val="0"/>
          <c:showPercent val="0"/>
          <c:showBubbleSize val="0"/>
          <c:showLeaderLines val="1"/>
        </c:dLbls>
        <c:firstSliceAng val="235"/>
      </c:pieChart>
    </c:plotArea>
    <c:plotVisOnly val="1"/>
    <c:dispBlanksAs val="gap"/>
    <c:showDLblsOverMax val="0"/>
  </c:chart>
  <c:txPr>
    <a:bodyPr/>
    <a:lstStyle/>
    <a:p>
      <a:pPr>
        <a:defRPr sz="18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layout/>
      <c:overlay val="0"/>
    </c:title>
    <c:autoTitleDeleted val="0"/>
    <c:plotArea>
      <c:layout>
        <c:manualLayout>
          <c:layoutTarget val="inner"/>
          <c:xMode val="edge"/>
          <c:yMode val="edge"/>
          <c:x val="0.28370988353599669"/>
          <c:y val="4.1251293569107395E-2"/>
          <c:w val="0.84490090241371607"/>
          <c:h val="0.84319786677410102"/>
        </c:manualLayout>
      </c:layout>
      <c:pieChart>
        <c:varyColors val="1"/>
        <c:ser>
          <c:idx val="0"/>
          <c:order val="0"/>
          <c:tx>
            <c:strRef>
              <c:f>Sheet1!$A$2</c:f>
              <c:strCache>
                <c:ptCount val="1"/>
              </c:strCache>
            </c:strRef>
          </c:tx>
          <c:spPr>
            <a:ln>
              <a:solidFill>
                <a:schemeClr val="tx1"/>
              </a:solidFill>
            </a:ln>
            <a:effectLst/>
          </c:spPr>
          <c:dPt>
            <c:idx val="0"/>
            <c:bubble3D val="0"/>
            <c:spPr>
              <a:solidFill>
                <a:schemeClr val="accent4"/>
              </a:solidFill>
              <a:ln>
                <a:solidFill>
                  <a:schemeClr val="tx1"/>
                </a:solidFill>
              </a:ln>
              <a:effectLst/>
            </c:spPr>
          </c:dPt>
          <c:dPt>
            <c:idx val="1"/>
            <c:bubble3D val="0"/>
            <c:spPr>
              <a:solidFill>
                <a:schemeClr val="accent3"/>
              </a:solidFill>
              <a:ln>
                <a:solidFill>
                  <a:schemeClr val="tx1"/>
                </a:solidFill>
              </a:ln>
              <a:effectLst/>
            </c:spPr>
          </c:dPt>
          <c:dPt>
            <c:idx val="2"/>
            <c:bubble3D val="0"/>
            <c:spPr>
              <a:solidFill>
                <a:schemeClr val="accent2"/>
              </a:solidFill>
              <a:ln>
                <a:solidFill>
                  <a:schemeClr val="tx1"/>
                </a:solidFill>
              </a:ln>
              <a:effectLst/>
            </c:spPr>
          </c:dPt>
          <c:dPt>
            <c:idx val="3"/>
            <c:bubble3D val="0"/>
            <c:spPr>
              <a:solidFill>
                <a:schemeClr val="accent1"/>
              </a:solidFill>
              <a:ln>
                <a:solidFill>
                  <a:schemeClr val="tx1"/>
                </a:solidFill>
              </a:ln>
              <a:effectLst/>
            </c:spPr>
          </c:dPt>
          <c:dPt>
            <c:idx val="4"/>
            <c:bubble3D val="0"/>
            <c:explosion val="20"/>
            <c:spPr>
              <a:solidFill>
                <a:schemeClr val="tx2"/>
              </a:solidFill>
              <a:ln>
                <a:solidFill>
                  <a:schemeClr val="tx1"/>
                </a:solidFill>
              </a:ln>
              <a:effectLst/>
            </c:spPr>
          </c:dPt>
          <c:dPt>
            <c:idx val="5"/>
            <c:bubble3D val="0"/>
            <c:spPr>
              <a:solidFill>
                <a:schemeClr val="accent6"/>
              </a:solidFill>
              <a:ln>
                <a:solidFill>
                  <a:schemeClr val="tx1"/>
                </a:solidFill>
              </a:ln>
              <a:effectLst/>
            </c:spPr>
          </c:dPt>
          <c:dPt>
            <c:idx val="6"/>
            <c:bubble3D val="0"/>
            <c:spPr>
              <a:solidFill>
                <a:schemeClr val="accent5"/>
              </a:solidFill>
              <a:ln>
                <a:solidFill>
                  <a:schemeClr val="tx1"/>
                </a:solidFill>
              </a:ln>
              <a:effectLst/>
            </c:spPr>
          </c:dPt>
          <c:dLbls>
            <c:dLbl>
              <c:idx val="0"/>
              <c:layout>
                <c:manualLayout>
                  <c:x val="2.5654208112773986E-2"/>
                  <c:y val="-0.15623846235965627"/>
                </c:manualLayout>
              </c:layout>
              <c:tx>
                <c:rich>
                  <a:bodyPr/>
                  <a:lstStyle/>
                  <a:p>
                    <a:pPr>
                      <a:defRPr sz="2000" b="0">
                        <a:solidFill>
                          <a:schemeClr val="bg1"/>
                        </a:solidFill>
                        <a:latin typeface="+mj-lt"/>
                      </a:defRPr>
                    </a:pPr>
                    <a:r>
                      <a:rPr lang="en-US" sz="1600" b="0" dirty="0">
                        <a:solidFill>
                          <a:schemeClr val="bg1"/>
                        </a:solidFill>
                        <a:latin typeface="+mj-lt"/>
                      </a:rPr>
                      <a:t>Other</a:t>
                    </a:r>
                    <a:r>
                      <a:rPr lang="en-US" sz="1600" b="0" baseline="30000" dirty="0">
                        <a:solidFill>
                          <a:schemeClr val="bg1"/>
                        </a:solidFill>
                        <a:latin typeface="+mj-lt"/>
                      </a:rPr>
                      <a:t>2</a:t>
                    </a:r>
                    <a:r>
                      <a:rPr lang="en-US" sz="1600" b="0" dirty="0">
                        <a:solidFill>
                          <a:schemeClr val="bg1"/>
                        </a:solidFill>
                        <a:latin typeface="+mj-lt"/>
                      </a:rPr>
                      <a:t>
</a:t>
                    </a:r>
                    <a:r>
                      <a:rPr lang="en-US" sz="2000" b="1" dirty="0" smtClean="0">
                        <a:solidFill>
                          <a:schemeClr val="bg1"/>
                        </a:solidFill>
                        <a:latin typeface="+mj-lt"/>
                      </a:rPr>
                      <a:t>13%</a:t>
                    </a:r>
                    <a:endParaRPr lang="en-US" sz="2000" b="1" dirty="0">
                      <a:solidFill>
                        <a:schemeClr val="bg1"/>
                      </a:solidFill>
                    </a:endParaRPr>
                  </a:p>
                </c:rich>
              </c:tx>
              <c:spPr/>
              <c:dLblPos val="bestFit"/>
              <c:showLegendKey val="0"/>
              <c:showVal val="0"/>
              <c:showCatName val="1"/>
              <c:showSerName val="0"/>
              <c:showPercent val="1"/>
              <c:showBubbleSize val="0"/>
            </c:dLbl>
            <c:dLbl>
              <c:idx val="1"/>
              <c:layout>
                <c:manualLayout>
                  <c:x val="0.18428356464520465"/>
                  <c:y val="-0.12630193305077461"/>
                </c:manualLayout>
              </c:layout>
              <c:tx>
                <c:rich>
                  <a:bodyPr/>
                  <a:lstStyle/>
                  <a:p>
                    <a:pPr>
                      <a:defRPr sz="2400" b="0">
                        <a:solidFill>
                          <a:schemeClr val="bg1"/>
                        </a:solidFill>
                        <a:latin typeface="+mj-lt"/>
                      </a:defRPr>
                    </a:pPr>
                    <a:r>
                      <a:rPr lang="en-US" sz="1600" b="0" dirty="0" smtClean="0">
                        <a:solidFill>
                          <a:schemeClr val="bg1"/>
                        </a:solidFill>
                        <a:latin typeface="+mj-lt"/>
                      </a:rPr>
                      <a:t>Nondefense Discretionary
</a:t>
                    </a:r>
                    <a:r>
                      <a:rPr lang="en-US" sz="2000" b="1" dirty="0" smtClean="0">
                        <a:solidFill>
                          <a:schemeClr val="bg1"/>
                        </a:solidFill>
                        <a:latin typeface="+mj-lt"/>
                      </a:rPr>
                      <a:t>17%</a:t>
                    </a:r>
                    <a:endParaRPr lang="en-US" sz="2400" b="1" dirty="0">
                      <a:solidFill>
                        <a:schemeClr val="bg1"/>
                      </a:solidFill>
                    </a:endParaRPr>
                  </a:p>
                </c:rich>
              </c:tx>
              <c:spPr/>
              <c:dLblPos val="bestFit"/>
              <c:showLegendKey val="0"/>
              <c:showVal val="0"/>
              <c:showCatName val="1"/>
              <c:showSerName val="0"/>
              <c:showPercent val="1"/>
              <c:showBubbleSize val="0"/>
            </c:dLbl>
            <c:dLbl>
              <c:idx val="2"/>
              <c:layout>
                <c:manualLayout>
                  <c:x val="0.13799507471915534"/>
                  <c:y val="0.13917969907993374"/>
                </c:manualLayout>
              </c:layout>
              <c:tx>
                <c:rich>
                  <a:bodyPr/>
                  <a:lstStyle/>
                  <a:p>
                    <a:pPr>
                      <a:defRPr sz="2000" b="0">
                        <a:solidFill>
                          <a:schemeClr val="bg1"/>
                        </a:solidFill>
                        <a:latin typeface="+mj-lt"/>
                      </a:defRPr>
                    </a:pPr>
                    <a:r>
                      <a:rPr lang="en-US" sz="1600" dirty="0">
                        <a:solidFill>
                          <a:schemeClr val="bg1"/>
                        </a:solidFill>
                      </a:rPr>
                      <a:t>Defense
</a:t>
                    </a:r>
                    <a:r>
                      <a:rPr lang="en-US" sz="2000" b="1" dirty="0">
                        <a:solidFill>
                          <a:schemeClr val="bg1"/>
                        </a:solidFill>
                      </a:rPr>
                      <a:t>19%</a:t>
                    </a:r>
                  </a:p>
                </c:rich>
              </c:tx>
              <c:spPr/>
              <c:showLegendKey val="0"/>
              <c:showVal val="0"/>
              <c:showCatName val="1"/>
              <c:showSerName val="0"/>
              <c:showPercent val="1"/>
              <c:showBubbleSize val="0"/>
            </c:dLbl>
            <c:dLbl>
              <c:idx val="3"/>
              <c:layout>
                <c:manualLayout>
                  <c:x val="-0.12712199899206886"/>
                  <c:y val="0.14985891191430473"/>
                </c:manualLayout>
              </c:layout>
              <c:tx>
                <c:rich>
                  <a:bodyPr/>
                  <a:lstStyle/>
                  <a:p>
                    <a:pPr>
                      <a:defRPr sz="2400" b="0">
                        <a:solidFill>
                          <a:schemeClr val="bg1"/>
                        </a:solidFill>
                        <a:latin typeface="+mj-lt"/>
                      </a:defRPr>
                    </a:pPr>
                    <a:r>
                      <a:rPr lang="en-US" sz="1600" dirty="0">
                        <a:solidFill>
                          <a:schemeClr val="bg1"/>
                        </a:solidFill>
                      </a:rPr>
                      <a:t>Social Security
</a:t>
                    </a:r>
                    <a:r>
                      <a:rPr lang="en-US" sz="2000" b="1" dirty="0">
                        <a:solidFill>
                          <a:schemeClr val="bg1"/>
                        </a:solidFill>
                      </a:rPr>
                      <a:t>22%</a:t>
                    </a:r>
                    <a:endParaRPr lang="en-US" sz="2400" b="1" dirty="0">
                      <a:solidFill>
                        <a:schemeClr val="bg1"/>
                      </a:solidFill>
                    </a:endParaRPr>
                  </a:p>
                </c:rich>
              </c:tx>
              <c:spPr/>
              <c:dLblPos val="bestFit"/>
              <c:showLegendKey val="0"/>
              <c:showVal val="0"/>
              <c:showCatName val="1"/>
              <c:showSerName val="0"/>
              <c:showPercent val="1"/>
              <c:showBubbleSize val="0"/>
            </c:dLbl>
            <c:dLbl>
              <c:idx val="4"/>
              <c:layout>
                <c:manualLayout>
                  <c:x val="-0.1000203730775142"/>
                  <c:y val="8.061650437187871E-3"/>
                </c:manualLayout>
              </c:layout>
              <c:tx>
                <c:rich>
                  <a:bodyPr/>
                  <a:lstStyle/>
                  <a:p>
                    <a:pPr>
                      <a:defRPr sz="2400" b="0">
                        <a:latin typeface="+mj-lt"/>
                      </a:defRPr>
                    </a:pPr>
                    <a:r>
                      <a:rPr lang="en-US" sz="1600" b="0" dirty="0" smtClean="0">
                        <a:latin typeface="+mj-lt"/>
                      </a:rPr>
                      <a:t>Medicare</a:t>
                    </a:r>
                    <a:r>
                      <a:rPr lang="en-US" sz="1600" b="0" baseline="30000" dirty="0" smtClean="0">
                        <a:latin typeface="+mj-lt"/>
                      </a:rPr>
                      <a:t>1</a:t>
                    </a:r>
                    <a:r>
                      <a:rPr lang="en-US" sz="1600" b="0" dirty="0">
                        <a:latin typeface="+mj-lt"/>
                      </a:rPr>
                      <a:t>
</a:t>
                    </a:r>
                    <a:r>
                      <a:rPr lang="en-US" sz="2000" b="1" dirty="0" smtClean="0">
                        <a:latin typeface="+mj-lt"/>
                      </a:rPr>
                      <a:t>16%</a:t>
                    </a:r>
                    <a:endParaRPr lang="en-US" sz="2400" b="1" dirty="0"/>
                  </a:p>
                </c:rich>
              </c:tx>
              <c:spPr/>
              <c:dLblPos val="bestFit"/>
              <c:showLegendKey val="0"/>
              <c:showVal val="0"/>
              <c:showCatName val="1"/>
              <c:showSerName val="0"/>
              <c:showPercent val="1"/>
              <c:showBubbleSize val="0"/>
            </c:dLbl>
            <c:dLbl>
              <c:idx val="5"/>
              <c:layout>
                <c:manualLayout>
                  <c:x val="9.4973732429096212E-3"/>
                  <c:y val="-2.1498361824024946E-2"/>
                </c:manualLayout>
              </c:layout>
              <c:tx>
                <c:rich>
                  <a:bodyPr/>
                  <a:lstStyle/>
                  <a:p>
                    <a:pPr>
                      <a:defRPr sz="2000" b="0">
                        <a:latin typeface="+mj-lt"/>
                      </a:defRPr>
                    </a:pPr>
                    <a:r>
                      <a:rPr lang="en-US" sz="1600" dirty="0"/>
                      <a:t>Medicaid
</a:t>
                    </a:r>
                    <a:r>
                      <a:rPr lang="en-US" sz="2000" b="1" dirty="0"/>
                      <a:t>7%</a:t>
                    </a:r>
                  </a:p>
                </c:rich>
              </c:tx>
              <c:spPr/>
              <c:dLblPos val="bestFit"/>
              <c:showLegendKey val="0"/>
              <c:showVal val="0"/>
              <c:showCatName val="1"/>
              <c:showSerName val="0"/>
              <c:showPercent val="1"/>
              <c:showBubbleSize val="0"/>
            </c:dLbl>
            <c:dLbl>
              <c:idx val="6"/>
              <c:layout>
                <c:manualLayout>
                  <c:x val="-2.5264276485212858E-2"/>
                  <c:y val="2.6872687785072665E-3"/>
                </c:manualLayout>
              </c:layout>
              <c:tx>
                <c:rich>
                  <a:bodyPr/>
                  <a:lstStyle/>
                  <a:p>
                    <a:pPr>
                      <a:defRPr sz="2000" b="0">
                        <a:latin typeface="+mj-lt"/>
                      </a:defRPr>
                    </a:pPr>
                    <a:r>
                      <a:rPr lang="en-US" sz="1600" dirty="0"/>
                      <a:t>Net Interest
</a:t>
                    </a:r>
                    <a:r>
                      <a:rPr lang="en-US" sz="2000" b="1" dirty="0"/>
                      <a:t>6%</a:t>
                    </a:r>
                  </a:p>
                </c:rich>
              </c:tx>
              <c:spPr/>
              <c:dLblPos val="bestFit"/>
              <c:showLegendKey val="0"/>
              <c:showVal val="0"/>
              <c:showCatName val="1"/>
              <c:showSerName val="0"/>
              <c:showPercent val="1"/>
              <c:showBubbleSize val="0"/>
            </c:dLbl>
            <c:txPr>
              <a:bodyPr/>
              <a:lstStyle/>
              <a:p>
                <a:pPr>
                  <a:defRPr sz="1400" b="0">
                    <a:latin typeface="+mj-lt"/>
                  </a:defRPr>
                </a:pPr>
                <a:endParaRPr lang="en-US"/>
              </a:p>
            </c:txPr>
            <c:dLblPos val="outEnd"/>
            <c:showLegendKey val="0"/>
            <c:showVal val="0"/>
            <c:showCatName val="1"/>
            <c:showSerName val="0"/>
            <c:showPercent val="1"/>
            <c:showBubbleSize val="0"/>
            <c:showLeaderLines val="0"/>
          </c:dLbls>
          <c:cat>
            <c:strRef>
              <c:f>Sheet1!$B$1:$H$1</c:f>
              <c:strCache>
                <c:ptCount val="7"/>
                <c:pt idx="0">
                  <c:v>Other2</c:v>
                </c:pt>
                <c:pt idx="1">
                  <c:v>Nondefense Discretionary</c:v>
                </c:pt>
                <c:pt idx="2">
                  <c:v>Defense</c:v>
                </c:pt>
                <c:pt idx="3">
                  <c:v>Social Security</c:v>
                </c:pt>
                <c:pt idx="4">
                  <c:v>Medicare1</c:v>
                </c:pt>
                <c:pt idx="5">
                  <c:v>Medicaid</c:v>
                </c:pt>
                <c:pt idx="6">
                  <c:v>Net Interest</c:v>
                </c:pt>
              </c:strCache>
            </c:strRef>
          </c:cat>
          <c:val>
            <c:numRef>
              <c:f>Sheet1!$B$2:$H$2</c:f>
              <c:numCache>
                <c:formatCode>General</c:formatCode>
                <c:ptCount val="7"/>
                <c:pt idx="0">
                  <c:v>461.94499999999988</c:v>
                </c:pt>
                <c:pt idx="1">
                  <c:v>614.846</c:v>
                </c:pt>
                <c:pt idx="2">
                  <c:v>670.52700000000016</c:v>
                </c:pt>
                <c:pt idx="3">
                  <c:v>767.71400000000006</c:v>
                </c:pt>
                <c:pt idx="4">
                  <c:v>551.15300000000002</c:v>
                </c:pt>
                <c:pt idx="5">
                  <c:v>250.53399999999999</c:v>
                </c:pt>
                <c:pt idx="6">
                  <c:v>220.40799999999999</c:v>
                </c:pt>
              </c:numCache>
            </c:numRef>
          </c:val>
        </c:ser>
        <c:ser>
          <c:idx val="1"/>
          <c:order val="1"/>
          <c:tx>
            <c:strRef>
              <c:f>Sheet1!$A$3</c:f>
              <c:strCache>
                <c:ptCount val="1"/>
              </c:strCache>
            </c:strRef>
          </c:tx>
          <c:dLbls>
            <c:numFmt formatCode="0%" sourceLinked="0"/>
            <c:showLegendKey val="0"/>
            <c:showVal val="0"/>
            <c:showCatName val="1"/>
            <c:showSerName val="0"/>
            <c:showPercent val="1"/>
            <c:showBubbleSize val="0"/>
            <c:showLeaderLines val="0"/>
          </c:dLbls>
          <c:cat>
            <c:strRef>
              <c:f>Sheet1!$B$1:$H$1</c:f>
              <c:strCache>
                <c:ptCount val="7"/>
                <c:pt idx="0">
                  <c:v>Other2</c:v>
                </c:pt>
                <c:pt idx="1">
                  <c:v>Nondefense Discretionary</c:v>
                </c:pt>
                <c:pt idx="2">
                  <c:v>Defense</c:v>
                </c:pt>
                <c:pt idx="3">
                  <c:v>Social Security</c:v>
                </c:pt>
                <c:pt idx="4">
                  <c:v>Medicare1</c:v>
                </c:pt>
                <c:pt idx="5">
                  <c:v>Medicaid</c:v>
                </c:pt>
                <c:pt idx="6">
                  <c:v>Net Interest</c:v>
                </c:pt>
              </c:strCache>
            </c:strRef>
          </c:cat>
          <c:val>
            <c:numRef>
              <c:f>Sheet1!$B$3:$H$3</c:f>
              <c:numCache>
                <c:formatCode>General</c:formatCode>
                <c:ptCount val="7"/>
              </c:numCache>
            </c:numRef>
          </c:val>
        </c:ser>
        <c:ser>
          <c:idx val="2"/>
          <c:order val="2"/>
          <c:tx>
            <c:strRef>
              <c:f>Sheet1!$A$4</c:f>
              <c:strCache>
                <c:ptCount val="1"/>
              </c:strCache>
            </c:strRef>
          </c:tx>
          <c:dLbls>
            <c:numFmt formatCode="0%" sourceLinked="0"/>
            <c:showLegendKey val="0"/>
            <c:showVal val="0"/>
            <c:showCatName val="1"/>
            <c:showSerName val="0"/>
            <c:showPercent val="1"/>
            <c:showBubbleSize val="0"/>
            <c:showLeaderLines val="0"/>
          </c:dLbls>
          <c:cat>
            <c:strRef>
              <c:f>Sheet1!$B$1:$H$1</c:f>
              <c:strCache>
                <c:ptCount val="7"/>
                <c:pt idx="0">
                  <c:v>Other2</c:v>
                </c:pt>
                <c:pt idx="1">
                  <c:v>Nondefense Discretionary</c:v>
                </c:pt>
                <c:pt idx="2">
                  <c:v>Defense</c:v>
                </c:pt>
                <c:pt idx="3">
                  <c:v>Social Security</c:v>
                </c:pt>
                <c:pt idx="4">
                  <c:v>Medicare1</c:v>
                </c:pt>
                <c:pt idx="5">
                  <c:v>Medicaid</c:v>
                </c:pt>
                <c:pt idx="6">
                  <c:v>Net Interest</c:v>
                </c:pt>
              </c:strCache>
            </c:strRef>
          </c:cat>
          <c:val>
            <c:numRef>
              <c:f>Sheet1!$B$4:$H$4</c:f>
              <c:numCache>
                <c:formatCode>0%</c:formatCode>
                <c:ptCount val="7"/>
                <c:pt idx="0">
                  <c:v>0.13059892958324648</c:v>
                </c:pt>
                <c:pt idx="1">
                  <c:v>0.17382638508597514</c:v>
                </c:pt>
                <c:pt idx="2">
                  <c:v>0.18956825694977877</c:v>
                </c:pt>
                <c:pt idx="3">
                  <c:v>0.21704451098306621</c:v>
                </c:pt>
                <c:pt idx="4">
                  <c:v>0.15581939805949857</c:v>
                </c:pt>
                <c:pt idx="5">
                  <c:v>7.0829800569784454E-2</c:v>
                </c:pt>
                <c:pt idx="6">
                  <c:v>6.2312718768650376E-2</c:v>
                </c:pt>
              </c:numCache>
            </c:numRef>
          </c:val>
        </c:ser>
        <c:dLbls>
          <c:showLegendKey val="0"/>
          <c:showVal val="0"/>
          <c:showCatName val="1"/>
          <c:showSerName val="0"/>
          <c:showPercent val="1"/>
          <c:showBubbleSize val="0"/>
          <c:showLeaderLines val="0"/>
        </c:dLbls>
        <c:firstSliceAng val="164"/>
      </c:pieChart>
    </c:plotArea>
    <c:plotVisOnly val="1"/>
    <c:dispBlanksAs val="zero"/>
    <c:showDLblsOverMax val="0"/>
  </c:chart>
  <c:txPr>
    <a:bodyPr/>
    <a:lstStyle/>
    <a:p>
      <a:pPr>
        <a:defRPr sz="18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Medicare</c:v>
                </c:pt>
              </c:strCache>
            </c:strRef>
          </c:tx>
          <c:spPr>
            <a:solidFill>
              <a:schemeClr val="accent1"/>
            </a:solidFill>
          </c:spPr>
          <c:invertIfNegative val="0"/>
          <c:dLbls>
            <c:showLegendKey val="0"/>
            <c:showVal val="1"/>
            <c:showCatName val="0"/>
            <c:showSerName val="0"/>
            <c:showPercent val="0"/>
            <c:showBubbleSize val="0"/>
            <c:showLeaderLines val="0"/>
          </c:dLbls>
          <c:cat>
            <c:numRef>
              <c:f>Sheet1!$A$2:$A$12</c:f>
              <c:numCache>
                <c:formatCode>General</c:formatCode>
                <c:ptCount val="11"/>
                <c:pt idx="0">
                  <c:v>2013</c:v>
                </c:pt>
                <c:pt idx="1">
                  <c:v>2014</c:v>
                </c:pt>
                <c:pt idx="2">
                  <c:v>2015</c:v>
                </c:pt>
                <c:pt idx="3">
                  <c:v>2016</c:v>
                </c:pt>
                <c:pt idx="4">
                  <c:v>2017</c:v>
                </c:pt>
                <c:pt idx="5">
                  <c:v>2018</c:v>
                </c:pt>
                <c:pt idx="6">
                  <c:v>2019</c:v>
                </c:pt>
                <c:pt idx="7">
                  <c:v>2020</c:v>
                </c:pt>
                <c:pt idx="8">
                  <c:v>2021</c:v>
                </c:pt>
                <c:pt idx="9">
                  <c:v>2022</c:v>
                </c:pt>
                <c:pt idx="10">
                  <c:v>2023</c:v>
                </c:pt>
              </c:numCache>
            </c:numRef>
          </c:cat>
          <c:val>
            <c:numRef>
              <c:f>Sheet1!$B$2:$B$12</c:f>
              <c:numCache>
                <c:formatCode>_("$"* #,##0_);_("$"* \(#,##0\);_("$"* "-"??_);_(@_)</c:formatCode>
                <c:ptCount val="11"/>
                <c:pt idx="0">
                  <c:v>586.23599999999999</c:v>
                </c:pt>
                <c:pt idx="1">
                  <c:v>596.96900000000005</c:v>
                </c:pt>
                <c:pt idx="2">
                  <c:v>615.10900000000004</c:v>
                </c:pt>
                <c:pt idx="3">
                  <c:v>671.399</c:v>
                </c:pt>
                <c:pt idx="4">
                  <c:v>695.07799999999997</c:v>
                </c:pt>
                <c:pt idx="5">
                  <c:v>722.17899999999997</c:v>
                </c:pt>
                <c:pt idx="6">
                  <c:v>794.45799999999997</c:v>
                </c:pt>
                <c:pt idx="7">
                  <c:v>849.48199999999997</c:v>
                </c:pt>
                <c:pt idx="8">
                  <c:v>910.73699999999997</c:v>
                </c:pt>
                <c:pt idx="9">
                  <c:v>1017.921</c:v>
                </c:pt>
                <c:pt idx="10">
                  <c:v>1064.183</c:v>
                </c:pt>
              </c:numCache>
            </c:numRef>
          </c:val>
        </c:ser>
        <c:dLbls>
          <c:showLegendKey val="0"/>
          <c:showVal val="0"/>
          <c:showCatName val="0"/>
          <c:showSerName val="0"/>
          <c:showPercent val="0"/>
          <c:showBubbleSize val="0"/>
        </c:dLbls>
        <c:gapWidth val="50"/>
        <c:axId val="148243968"/>
        <c:axId val="148245504"/>
      </c:barChart>
      <c:catAx>
        <c:axId val="148243968"/>
        <c:scaling>
          <c:orientation val="minMax"/>
        </c:scaling>
        <c:delete val="0"/>
        <c:axPos val="b"/>
        <c:numFmt formatCode="General" sourceLinked="1"/>
        <c:majorTickMark val="none"/>
        <c:minorTickMark val="none"/>
        <c:tickLblPos val="nextTo"/>
        <c:crossAx val="148245504"/>
        <c:crosses val="autoZero"/>
        <c:auto val="1"/>
        <c:lblAlgn val="ctr"/>
        <c:lblOffset val="100"/>
        <c:noMultiLvlLbl val="0"/>
      </c:catAx>
      <c:valAx>
        <c:axId val="148245504"/>
        <c:scaling>
          <c:orientation val="minMax"/>
        </c:scaling>
        <c:delete val="1"/>
        <c:axPos val="l"/>
        <c:numFmt formatCode="_(&quot;$&quot;* #,##0_);_(&quot;$&quot;* \(#,##0\);_(&quot;$&quot;* &quot;-&quot;??_);_(@_)" sourceLinked="1"/>
        <c:majorTickMark val="out"/>
        <c:minorTickMark val="none"/>
        <c:tickLblPos val="nextTo"/>
        <c:crossAx val="148243968"/>
        <c:crosses val="autoZero"/>
        <c:crossBetween val="between"/>
      </c:valAx>
    </c:plotArea>
    <c:plotVisOnly val="1"/>
    <c:dispBlanksAs val="gap"/>
    <c:showDLblsOverMax val="0"/>
  </c:chart>
  <c:txPr>
    <a:bodyPr/>
    <a:lstStyle/>
    <a:p>
      <a:pPr>
        <a:defRPr sz="1800">
          <a:latin typeface="+mj-lt"/>
        </a:defRPr>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507336225001625E-2"/>
          <c:y val="8.0000020997380836E-2"/>
          <c:w val="0.93698532754999675"/>
          <c:h val="0.7875999442519539"/>
        </c:manualLayout>
      </c:layout>
      <c:barChart>
        <c:barDir val="col"/>
        <c:grouping val="clustered"/>
        <c:varyColors val="0"/>
        <c:ser>
          <c:idx val="0"/>
          <c:order val="0"/>
          <c:tx>
            <c:strRef>
              <c:f>Sheet1!$B$1</c:f>
              <c:strCache>
                <c:ptCount val="1"/>
                <c:pt idx="0">
                  <c:v>Series 1</c:v>
                </c:pt>
              </c:strCache>
            </c:strRef>
          </c:tx>
          <c:spPr>
            <a:solidFill>
              <a:schemeClr val="accent1"/>
            </a:solidFill>
            <a:ln>
              <a:solidFill>
                <a:schemeClr val="tx1"/>
              </a:solidFill>
            </a:ln>
          </c:spPr>
          <c:invertIfNegative val="0"/>
          <c:dLbls>
            <c:txPr>
              <a:bodyPr/>
              <a:lstStyle/>
              <a:p>
                <a:pPr>
                  <a:defRPr sz="1800" b="0"/>
                </a:pPr>
                <a:endParaRPr lang="en-US"/>
              </a:p>
            </c:txPr>
            <c:showLegendKey val="0"/>
            <c:showVal val="1"/>
            <c:showCatName val="0"/>
            <c:showSerName val="0"/>
            <c:showPercent val="0"/>
            <c:showBubbleSize val="0"/>
            <c:showLeaderLines val="0"/>
          </c:dLbls>
          <c:cat>
            <c:numRef>
              <c:f>Sheet1!$A$2:$A$5</c:f>
              <c:numCache>
                <c:formatCode>General</c:formatCode>
                <c:ptCount val="4"/>
                <c:pt idx="0">
                  <c:v>1990</c:v>
                </c:pt>
                <c:pt idx="1">
                  <c:v>2000</c:v>
                </c:pt>
                <c:pt idx="2">
                  <c:v>2010</c:v>
                </c:pt>
                <c:pt idx="3">
                  <c:v>2020</c:v>
                </c:pt>
              </c:numCache>
            </c:numRef>
          </c:cat>
          <c:val>
            <c:numRef>
              <c:f>Sheet1!$B$2:$B$5</c:f>
              <c:numCache>
                <c:formatCode>0.0%</c:formatCode>
                <c:ptCount val="4"/>
                <c:pt idx="0">
                  <c:v>8.5000000000000006E-2</c:v>
                </c:pt>
                <c:pt idx="1">
                  <c:v>0.121</c:v>
                </c:pt>
                <c:pt idx="2">
                  <c:v>0.15059430654302844</c:v>
                </c:pt>
                <c:pt idx="3">
                  <c:v>0.16947762079900563</c:v>
                </c:pt>
              </c:numCache>
            </c:numRef>
          </c:val>
        </c:ser>
        <c:dLbls>
          <c:showLegendKey val="0"/>
          <c:showVal val="0"/>
          <c:showCatName val="0"/>
          <c:showSerName val="0"/>
          <c:showPercent val="0"/>
          <c:showBubbleSize val="0"/>
        </c:dLbls>
        <c:gapWidth val="50"/>
        <c:axId val="148297216"/>
        <c:axId val="148298752"/>
      </c:barChart>
      <c:catAx>
        <c:axId val="148297216"/>
        <c:scaling>
          <c:orientation val="minMax"/>
        </c:scaling>
        <c:delete val="0"/>
        <c:axPos val="b"/>
        <c:numFmt formatCode="General" sourceLinked="1"/>
        <c:majorTickMark val="none"/>
        <c:minorTickMark val="none"/>
        <c:tickLblPos val="nextTo"/>
        <c:txPr>
          <a:bodyPr/>
          <a:lstStyle/>
          <a:p>
            <a:pPr>
              <a:defRPr sz="2000" b="0"/>
            </a:pPr>
            <a:endParaRPr lang="en-US"/>
          </a:p>
        </c:txPr>
        <c:crossAx val="148298752"/>
        <c:crosses val="autoZero"/>
        <c:auto val="1"/>
        <c:lblAlgn val="ctr"/>
        <c:lblOffset val="0"/>
        <c:noMultiLvlLbl val="0"/>
      </c:catAx>
      <c:valAx>
        <c:axId val="148298752"/>
        <c:scaling>
          <c:orientation val="minMax"/>
        </c:scaling>
        <c:delete val="1"/>
        <c:axPos val="l"/>
        <c:numFmt formatCode="0.0%" sourceLinked="1"/>
        <c:majorTickMark val="out"/>
        <c:minorTickMark val="none"/>
        <c:tickLblPos val="nextTo"/>
        <c:crossAx val="14829721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507343331032119E-2"/>
          <c:y val="6.000001574803563E-2"/>
          <c:w val="0.93698531333793578"/>
          <c:h val="0.8075999495012991"/>
        </c:manualLayout>
      </c:layout>
      <c:barChart>
        <c:barDir val="col"/>
        <c:grouping val="clustered"/>
        <c:varyColors val="0"/>
        <c:ser>
          <c:idx val="0"/>
          <c:order val="0"/>
          <c:tx>
            <c:strRef>
              <c:f>Sheet1!$B$1</c:f>
              <c:strCache>
                <c:ptCount val="1"/>
                <c:pt idx="0">
                  <c:v>Series 1</c:v>
                </c:pt>
              </c:strCache>
            </c:strRef>
          </c:tx>
          <c:spPr>
            <a:solidFill>
              <a:schemeClr val="accent5"/>
            </a:solidFill>
            <a:ln>
              <a:solidFill>
                <a:schemeClr val="tx1"/>
              </a:solidFill>
            </a:ln>
          </c:spPr>
          <c:invertIfNegative val="0"/>
          <c:dLbls>
            <c:showLegendKey val="0"/>
            <c:showVal val="1"/>
            <c:showCatName val="0"/>
            <c:showSerName val="0"/>
            <c:showPercent val="0"/>
            <c:showBubbleSize val="0"/>
            <c:showLeaderLines val="0"/>
          </c:dLbls>
          <c:cat>
            <c:numRef>
              <c:f>Sheet1!$A$2:$A$5</c:f>
              <c:numCache>
                <c:formatCode>General</c:formatCode>
                <c:ptCount val="4"/>
                <c:pt idx="0">
                  <c:v>1990</c:v>
                </c:pt>
                <c:pt idx="1">
                  <c:v>2000</c:v>
                </c:pt>
                <c:pt idx="2">
                  <c:v>2010</c:v>
                </c:pt>
                <c:pt idx="3">
                  <c:v>2020</c:v>
                </c:pt>
              </c:numCache>
            </c:numRef>
          </c:cat>
          <c:val>
            <c:numRef>
              <c:f>Sheet1!$B$2:$B$5</c:f>
              <c:numCache>
                <c:formatCode>0.0%</c:formatCode>
                <c:ptCount val="4"/>
                <c:pt idx="0">
                  <c:v>1.9E-2</c:v>
                </c:pt>
                <c:pt idx="1">
                  <c:v>2.1999999999999999E-2</c:v>
                </c:pt>
                <c:pt idx="2">
                  <c:v>3.5829945566044234E-2</c:v>
                </c:pt>
                <c:pt idx="3">
                  <c:v>3.716959869328261E-2</c:v>
                </c:pt>
              </c:numCache>
            </c:numRef>
          </c:val>
        </c:ser>
        <c:dLbls>
          <c:showLegendKey val="0"/>
          <c:showVal val="0"/>
          <c:showCatName val="0"/>
          <c:showSerName val="0"/>
          <c:showPercent val="0"/>
          <c:showBubbleSize val="0"/>
        </c:dLbls>
        <c:gapWidth val="50"/>
        <c:axId val="148359808"/>
        <c:axId val="148365696"/>
      </c:barChart>
      <c:catAx>
        <c:axId val="148359808"/>
        <c:scaling>
          <c:orientation val="minMax"/>
        </c:scaling>
        <c:delete val="0"/>
        <c:axPos val="b"/>
        <c:numFmt formatCode="General" sourceLinked="1"/>
        <c:majorTickMark val="none"/>
        <c:minorTickMark val="none"/>
        <c:tickLblPos val="nextTo"/>
        <c:txPr>
          <a:bodyPr/>
          <a:lstStyle/>
          <a:p>
            <a:pPr>
              <a:defRPr sz="2000" b="0"/>
            </a:pPr>
            <a:endParaRPr lang="en-US"/>
          </a:p>
        </c:txPr>
        <c:crossAx val="148365696"/>
        <c:crosses val="autoZero"/>
        <c:auto val="1"/>
        <c:lblAlgn val="ctr"/>
        <c:lblOffset val="0"/>
        <c:noMultiLvlLbl val="0"/>
      </c:catAx>
      <c:valAx>
        <c:axId val="148365696"/>
        <c:scaling>
          <c:orientation val="minMax"/>
        </c:scaling>
        <c:delete val="1"/>
        <c:axPos val="l"/>
        <c:numFmt formatCode="0.0%" sourceLinked="1"/>
        <c:majorTickMark val="out"/>
        <c:minorTickMark val="none"/>
        <c:tickLblPos val="nextTo"/>
        <c:crossAx val="14835980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887057261003255"/>
          <c:y val="7.10295094572405E-2"/>
          <c:w val="0.46225896638894626"/>
          <c:h val="0.85794098108551897"/>
        </c:manualLayout>
      </c:layout>
      <c:pieChart>
        <c:varyColors val="1"/>
        <c:ser>
          <c:idx val="0"/>
          <c:order val="0"/>
          <c:tx>
            <c:strRef>
              <c:f>Sheet1!$B$1</c:f>
              <c:strCache>
                <c:ptCount val="1"/>
                <c:pt idx="0">
                  <c:v>%</c:v>
                </c:pt>
              </c:strCache>
            </c:strRef>
          </c:tx>
          <c:spPr>
            <a:solidFill>
              <a:schemeClr val="accent1"/>
            </a:solidFill>
            <a:ln>
              <a:solidFill>
                <a:schemeClr val="tx1"/>
              </a:solidFill>
            </a:ln>
          </c:spPr>
          <c:dPt>
            <c:idx val="0"/>
            <c:bubble3D val="0"/>
            <c:spPr>
              <a:solidFill>
                <a:schemeClr val="accent1"/>
              </a:solidFill>
              <a:ln>
                <a:solidFill>
                  <a:schemeClr val="bg1"/>
                </a:solidFill>
              </a:ln>
            </c:spPr>
          </c:dPt>
          <c:dPt>
            <c:idx val="1"/>
            <c:bubble3D val="0"/>
            <c:spPr>
              <a:solidFill>
                <a:schemeClr val="accent1"/>
              </a:solidFill>
              <a:ln>
                <a:solidFill>
                  <a:schemeClr val="bg1"/>
                </a:solidFill>
              </a:ln>
            </c:spPr>
          </c:dPt>
          <c:dPt>
            <c:idx val="2"/>
            <c:bubble3D val="0"/>
            <c:spPr>
              <a:solidFill>
                <a:schemeClr val="accent3"/>
              </a:solidFill>
              <a:ln>
                <a:solidFill>
                  <a:schemeClr val="bg1"/>
                </a:solidFill>
              </a:ln>
            </c:spPr>
          </c:dPt>
          <c:dPt>
            <c:idx val="3"/>
            <c:bubble3D val="0"/>
            <c:spPr>
              <a:solidFill>
                <a:schemeClr val="accent3"/>
              </a:solidFill>
              <a:ln>
                <a:solidFill>
                  <a:schemeClr val="bg1"/>
                </a:solidFill>
              </a:ln>
            </c:spPr>
          </c:dPt>
          <c:dPt>
            <c:idx val="4"/>
            <c:bubble3D val="0"/>
            <c:spPr>
              <a:solidFill>
                <a:schemeClr val="accent4"/>
              </a:solidFill>
              <a:ln>
                <a:solidFill>
                  <a:schemeClr val="tx1"/>
                </a:solidFill>
              </a:ln>
            </c:spPr>
          </c:dPt>
          <c:dPt>
            <c:idx val="5"/>
            <c:bubble3D val="0"/>
            <c:spPr>
              <a:solidFill>
                <a:schemeClr val="accent4"/>
              </a:solidFill>
              <a:ln>
                <a:solidFill>
                  <a:schemeClr val="tx1"/>
                </a:solidFill>
              </a:ln>
            </c:spPr>
          </c:dPt>
          <c:dPt>
            <c:idx val="6"/>
            <c:bubble3D val="0"/>
            <c:spPr>
              <a:solidFill>
                <a:schemeClr val="accent5"/>
              </a:solidFill>
              <a:ln>
                <a:solidFill>
                  <a:schemeClr val="tx1"/>
                </a:solidFill>
              </a:ln>
            </c:spPr>
          </c:dPt>
          <c:dPt>
            <c:idx val="7"/>
            <c:bubble3D val="0"/>
            <c:spPr>
              <a:solidFill>
                <a:schemeClr val="accent6"/>
              </a:solidFill>
              <a:ln>
                <a:solidFill>
                  <a:schemeClr val="tx1"/>
                </a:solidFill>
              </a:ln>
            </c:spPr>
          </c:dPt>
          <c:dLbls>
            <c:dLbl>
              <c:idx val="0"/>
              <c:layout>
                <c:manualLayout>
                  <c:x val="-0.13329028945797083"/>
                  <c:y val="0.1996024501762895"/>
                </c:manualLayout>
              </c:layout>
              <c:tx>
                <c:rich>
                  <a:bodyPr/>
                  <a:lstStyle/>
                  <a:p>
                    <a:pPr>
                      <a:defRPr sz="1600" b="0">
                        <a:solidFill>
                          <a:schemeClr val="bg1"/>
                        </a:solidFill>
                      </a:defRPr>
                    </a:pPr>
                    <a:r>
                      <a:rPr lang="en-US" dirty="0"/>
                      <a:t>Hospital </a:t>
                    </a:r>
                    <a:endParaRPr lang="en-US" dirty="0" smtClean="0"/>
                  </a:p>
                  <a:p>
                    <a:pPr>
                      <a:defRPr sz="1600" b="0">
                        <a:solidFill>
                          <a:schemeClr val="bg1"/>
                        </a:solidFill>
                      </a:defRPr>
                    </a:pPr>
                    <a:r>
                      <a:rPr lang="en-US" dirty="0" smtClean="0"/>
                      <a:t>Inpatient </a:t>
                    </a:r>
                  </a:p>
                  <a:p>
                    <a:pPr>
                      <a:defRPr sz="1600" b="0">
                        <a:solidFill>
                          <a:schemeClr val="bg1"/>
                        </a:solidFill>
                      </a:defRPr>
                    </a:pPr>
                    <a:r>
                      <a:rPr lang="en-US" dirty="0" smtClean="0"/>
                      <a:t>Services</a:t>
                    </a:r>
                    <a:r>
                      <a:rPr lang="en-US" dirty="0"/>
                      <a:t>
</a:t>
                    </a:r>
                    <a:r>
                      <a:rPr lang="en-US" sz="2000" b="1" dirty="0" smtClean="0"/>
                      <a:t>26%</a:t>
                    </a:r>
                    <a:endParaRPr lang="en-US" sz="1800" b="1" dirty="0"/>
                  </a:p>
                </c:rich>
              </c:tx>
              <c:spPr/>
              <c:dLblPos val="bestFit"/>
              <c:showLegendKey val="0"/>
              <c:showVal val="0"/>
              <c:showCatName val="1"/>
              <c:showSerName val="0"/>
              <c:showPercent val="1"/>
              <c:showBubbleSize val="0"/>
            </c:dLbl>
            <c:dLbl>
              <c:idx val="1"/>
              <c:layout/>
              <c:tx>
                <c:rich>
                  <a:bodyPr/>
                  <a:lstStyle/>
                  <a:p>
                    <a:pPr>
                      <a:defRPr sz="2000" b="0">
                        <a:solidFill>
                          <a:schemeClr val="bg1"/>
                        </a:solidFill>
                      </a:defRPr>
                    </a:pPr>
                    <a:r>
                      <a:rPr lang="en-US" sz="2000" b="1" smtClean="0"/>
                      <a:t>5</a:t>
                    </a:r>
                    <a:r>
                      <a:rPr lang="en-US" sz="2000" b="1" dirty="0"/>
                      <a:t>%</a:t>
                    </a:r>
                  </a:p>
                </c:rich>
              </c:tx>
              <c:spPr/>
              <c:dLblPos val="bestFit"/>
              <c:showLegendKey val="0"/>
              <c:showVal val="0"/>
              <c:showCatName val="1"/>
              <c:showSerName val="0"/>
              <c:showPercent val="1"/>
              <c:showBubbleSize val="0"/>
            </c:dLbl>
            <c:dLbl>
              <c:idx val="2"/>
              <c:layout>
                <c:manualLayout>
                  <c:x val="-0.10424627644436012"/>
                  <c:y val="-0.16116469338306988"/>
                </c:manualLayout>
              </c:layout>
              <c:tx>
                <c:rich>
                  <a:bodyPr/>
                  <a:lstStyle/>
                  <a:p>
                    <a:pPr>
                      <a:defRPr sz="1600" b="0">
                        <a:solidFill>
                          <a:schemeClr val="bg1"/>
                        </a:solidFill>
                      </a:defRPr>
                    </a:pPr>
                    <a:r>
                      <a:rPr lang="en-US" dirty="0"/>
                      <a:t>Physician </a:t>
                    </a:r>
                    <a:endParaRPr lang="en-US" dirty="0" smtClean="0"/>
                  </a:p>
                  <a:p>
                    <a:pPr>
                      <a:defRPr sz="1600" b="0">
                        <a:solidFill>
                          <a:schemeClr val="bg1"/>
                        </a:solidFill>
                      </a:defRPr>
                    </a:pPr>
                    <a:r>
                      <a:rPr lang="en-US" dirty="0" smtClean="0"/>
                      <a:t>Payments</a:t>
                    </a:r>
                    <a:r>
                      <a:rPr lang="en-US" dirty="0"/>
                      <a:t>
</a:t>
                    </a:r>
                    <a:r>
                      <a:rPr lang="en-US" sz="2000" b="1" dirty="0" smtClean="0"/>
                      <a:t>13%</a:t>
                    </a:r>
                    <a:endParaRPr lang="en-US" sz="1800" b="1" dirty="0"/>
                  </a:p>
                </c:rich>
              </c:tx>
              <c:spPr/>
              <c:dLblPos val="bestFit"/>
              <c:showLegendKey val="0"/>
              <c:showVal val="0"/>
              <c:showCatName val="1"/>
              <c:showSerName val="0"/>
              <c:showPercent val="1"/>
              <c:showBubbleSize val="0"/>
            </c:dLbl>
            <c:dLbl>
              <c:idx val="3"/>
              <c:layout/>
              <c:tx>
                <c:rich>
                  <a:bodyPr/>
                  <a:lstStyle/>
                  <a:p>
                    <a:pPr>
                      <a:defRPr sz="2000" b="1">
                        <a:solidFill>
                          <a:schemeClr val="bg1"/>
                        </a:solidFill>
                      </a:defRPr>
                    </a:pPr>
                    <a:r>
                      <a:rPr lang="en-US" sz="2000" b="1" smtClean="0"/>
                      <a:t>6</a:t>
                    </a:r>
                    <a:r>
                      <a:rPr lang="en-US" sz="2000" b="1" dirty="0"/>
                      <a:t>%</a:t>
                    </a:r>
                  </a:p>
                </c:rich>
              </c:tx>
              <c:spPr/>
              <c:dLblPos val="inEnd"/>
              <c:showLegendKey val="0"/>
              <c:showVal val="0"/>
              <c:showCatName val="1"/>
              <c:showSerName val="0"/>
              <c:showPercent val="1"/>
              <c:showBubbleSize val="0"/>
            </c:dLbl>
            <c:dLbl>
              <c:idx val="4"/>
              <c:layout/>
              <c:tx>
                <c:rich>
                  <a:bodyPr/>
                  <a:lstStyle/>
                  <a:p>
                    <a:pPr>
                      <a:defRPr sz="2000" b="1">
                        <a:solidFill>
                          <a:schemeClr val="bg1"/>
                        </a:solidFill>
                      </a:defRPr>
                    </a:pPr>
                    <a:r>
                      <a:rPr lang="en-US" sz="2000" b="1" dirty="0" smtClean="0">
                        <a:solidFill>
                          <a:schemeClr val="bg1"/>
                        </a:solidFill>
                      </a:rPr>
                      <a:t>4%</a:t>
                    </a:r>
                    <a:endParaRPr lang="en-US" sz="2000" b="1" dirty="0">
                      <a:solidFill>
                        <a:schemeClr val="bg1"/>
                      </a:solidFill>
                    </a:endParaRPr>
                  </a:p>
                </c:rich>
              </c:tx>
              <c:spPr/>
              <c:dLblPos val="inEnd"/>
              <c:showLegendKey val="0"/>
              <c:showVal val="0"/>
              <c:showCatName val="1"/>
              <c:showSerName val="0"/>
              <c:showPercent val="1"/>
              <c:showBubbleSize val="0"/>
            </c:dLbl>
            <c:dLbl>
              <c:idx val="5"/>
              <c:layout/>
              <c:tx>
                <c:rich>
                  <a:bodyPr/>
                  <a:lstStyle/>
                  <a:p>
                    <a:pPr>
                      <a:defRPr sz="1600" b="0">
                        <a:solidFill>
                          <a:schemeClr val="bg1"/>
                        </a:solidFill>
                      </a:defRPr>
                    </a:pPr>
                    <a:r>
                      <a:rPr lang="en-US" dirty="0">
                        <a:solidFill>
                          <a:schemeClr val="bg1"/>
                        </a:solidFill>
                      </a:rPr>
                      <a:t>Other </a:t>
                    </a:r>
                    <a:endParaRPr lang="en-US" dirty="0" smtClean="0">
                      <a:solidFill>
                        <a:schemeClr val="bg1"/>
                      </a:solidFill>
                    </a:endParaRPr>
                  </a:p>
                  <a:p>
                    <a:pPr>
                      <a:defRPr sz="1600" b="0">
                        <a:solidFill>
                          <a:schemeClr val="bg1"/>
                        </a:solidFill>
                      </a:defRPr>
                    </a:pPr>
                    <a:r>
                      <a:rPr lang="en-US" dirty="0" smtClean="0">
                        <a:solidFill>
                          <a:schemeClr val="bg1"/>
                        </a:solidFill>
                      </a:rPr>
                      <a:t>Services</a:t>
                    </a:r>
                    <a:r>
                      <a:rPr lang="en-US" dirty="0">
                        <a:solidFill>
                          <a:schemeClr val="bg1"/>
                        </a:solidFill>
                      </a:rPr>
                      <a:t>
</a:t>
                    </a:r>
                    <a:r>
                      <a:rPr lang="en-US" sz="2000" b="1" dirty="0" smtClean="0">
                        <a:solidFill>
                          <a:schemeClr val="bg1"/>
                        </a:solidFill>
                      </a:rPr>
                      <a:t>13%</a:t>
                    </a:r>
                    <a:endParaRPr lang="en-US" sz="2000" b="1" dirty="0">
                      <a:solidFill>
                        <a:schemeClr val="bg1"/>
                      </a:solidFill>
                    </a:endParaRPr>
                  </a:p>
                </c:rich>
              </c:tx>
              <c:spPr/>
              <c:dLblPos val="inEnd"/>
              <c:showLegendKey val="0"/>
              <c:showVal val="0"/>
              <c:showCatName val="1"/>
              <c:showSerName val="0"/>
              <c:showPercent val="1"/>
              <c:showBubbleSize val="0"/>
            </c:dLbl>
            <c:dLbl>
              <c:idx val="6"/>
              <c:layout>
                <c:manualLayout>
                  <c:x val="0.14074610624061787"/>
                  <c:y val="2.9761550891742452E-2"/>
                </c:manualLayout>
              </c:layout>
              <c:tx>
                <c:rich>
                  <a:bodyPr/>
                  <a:lstStyle/>
                  <a:p>
                    <a:r>
                      <a:rPr lang="en-US" dirty="0"/>
                      <a:t>Medicare </a:t>
                    </a:r>
                    <a:endParaRPr lang="en-US" dirty="0" smtClean="0"/>
                  </a:p>
                  <a:p>
                    <a:r>
                      <a:rPr lang="en-US" dirty="0" smtClean="0"/>
                      <a:t>Advantage</a:t>
                    </a:r>
                    <a:r>
                      <a:rPr lang="en-US" dirty="0"/>
                      <a:t>
</a:t>
                    </a:r>
                    <a:r>
                      <a:rPr lang="en-US" sz="2000" b="1" dirty="0" smtClean="0"/>
                      <a:t>23%</a:t>
                    </a:r>
                    <a:endParaRPr lang="en-US" sz="2000" b="1" dirty="0"/>
                  </a:p>
                </c:rich>
              </c:tx>
              <c:dLblPos val="bestFit"/>
              <c:showLegendKey val="0"/>
              <c:showVal val="0"/>
              <c:showCatName val="1"/>
              <c:showSerName val="0"/>
              <c:showPercent val="1"/>
              <c:showBubbleSize val="0"/>
            </c:dLbl>
            <c:dLbl>
              <c:idx val="7"/>
              <c:layout>
                <c:manualLayout>
                  <c:x val="7.8844958341936527E-2"/>
                  <c:y val="0.11577685755424415"/>
                </c:manualLayout>
              </c:layout>
              <c:tx>
                <c:rich>
                  <a:bodyPr/>
                  <a:lstStyle/>
                  <a:p>
                    <a:r>
                      <a:rPr lang="en-US" dirty="0"/>
                      <a:t>Outpatient Prescription </a:t>
                    </a:r>
                    <a:endParaRPr lang="en-US" dirty="0" smtClean="0"/>
                  </a:p>
                  <a:p>
                    <a:r>
                      <a:rPr lang="en-US" dirty="0" smtClean="0"/>
                      <a:t>Drugs</a:t>
                    </a:r>
                    <a:r>
                      <a:rPr lang="en-US" dirty="0"/>
                      <a:t>
</a:t>
                    </a:r>
                    <a:r>
                      <a:rPr lang="en-US" dirty="0" smtClean="0"/>
                      <a:t>           </a:t>
                    </a:r>
                    <a:r>
                      <a:rPr lang="en-US" sz="2000" b="1" dirty="0" smtClean="0"/>
                      <a:t>10%</a:t>
                    </a:r>
                    <a:endParaRPr lang="en-US" b="1" dirty="0"/>
                  </a:p>
                </c:rich>
              </c:tx>
              <c:dLblPos val="bestFit"/>
              <c:showLegendKey val="0"/>
              <c:showVal val="0"/>
              <c:showCatName val="1"/>
              <c:showSerName val="0"/>
              <c:showPercent val="1"/>
              <c:showBubbleSize val="0"/>
            </c:dLbl>
            <c:txPr>
              <a:bodyPr/>
              <a:lstStyle/>
              <a:p>
                <a:pPr>
                  <a:defRPr sz="1600" b="0"/>
                </a:pPr>
                <a:endParaRPr lang="en-US"/>
              </a:p>
            </c:txPr>
            <c:dLblPos val="inEnd"/>
            <c:showLegendKey val="0"/>
            <c:showVal val="0"/>
            <c:showCatName val="1"/>
            <c:showSerName val="0"/>
            <c:showPercent val="1"/>
            <c:showBubbleSize val="0"/>
            <c:showLeaderLines val="1"/>
          </c:dLbls>
          <c:cat>
            <c:strRef>
              <c:f>Sheet1!$A$2:$A$9</c:f>
              <c:strCache>
                <c:ptCount val="8"/>
                <c:pt idx="0">
                  <c:v>Hospital Inpatient Services</c:v>
                </c:pt>
                <c:pt idx="1">
                  <c:v>Skilled Nursing Facilities</c:v>
                </c:pt>
                <c:pt idx="2">
                  <c:v>Physician Payments</c:v>
                </c:pt>
                <c:pt idx="3">
                  <c:v>Hospital Outpatient Services</c:v>
                </c:pt>
                <c:pt idx="4">
                  <c:v>Home Health</c:v>
                </c:pt>
                <c:pt idx="5">
                  <c:v>Other Services</c:v>
                </c:pt>
                <c:pt idx="6">
                  <c:v>Medicare Advantage</c:v>
                </c:pt>
                <c:pt idx="7">
                  <c:v>Outpatient Prescription Drugs</c:v>
                </c:pt>
              </c:strCache>
            </c:strRef>
          </c:cat>
          <c:val>
            <c:numRef>
              <c:f>Sheet1!$B$2:$B$9</c:f>
              <c:numCache>
                <c:formatCode>0%</c:formatCode>
                <c:ptCount val="8"/>
                <c:pt idx="0">
                  <c:v>0.26119402985074625</c:v>
                </c:pt>
                <c:pt idx="1">
                  <c:v>5.4104477611940295E-2</c:v>
                </c:pt>
                <c:pt idx="2">
                  <c:v>0.12686567164179105</c:v>
                </c:pt>
                <c:pt idx="3">
                  <c:v>6.3432835820895525E-2</c:v>
                </c:pt>
                <c:pt idx="4">
                  <c:v>3.5447761194029849E-2</c:v>
                </c:pt>
                <c:pt idx="5">
                  <c:v>0.12686567164179108</c:v>
                </c:pt>
                <c:pt idx="6">
                  <c:v>0.2294776119402985</c:v>
                </c:pt>
                <c:pt idx="7">
                  <c:v>0.10261194029850747</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c:spPr>
          <c:invertIfNegative val="0"/>
          <c:dLbls>
            <c:showLegendKey val="0"/>
            <c:showVal val="1"/>
            <c:showCatName val="0"/>
            <c:showSerName val="0"/>
            <c:showPercent val="0"/>
            <c:showBubbleSize val="0"/>
            <c:showLeaderLines val="0"/>
          </c:dLbls>
          <c:cat>
            <c:strRef>
              <c:f>Sheet1!$A$2:$A$7</c:f>
              <c:strCache>
                <c:ptCount val="6"/>
                <c:pt idx="0">
                  <c:v>Total Services*</c:v>
                </c:pt>
                <c:pt idx="1">
                  <c:v>Home Health Care</c:v>
                </c:pt>
                <c:pt idx="2">
                  <c:v>Hospital Services</c:v>
                </c:pt>
                <c:pt idx="3">
                  <c:v>Prescription Drugs</c:v>
                </c:pt>
                <c:pt idx="4">
                  <c:v>Physician Services</c:v>
                </c:pt>
                <c:pt idx="5">
                  <c:v>Nursing Home Care</c:v>
                </c:pt>
              </c:strCache>
            </c:strRef>
          </c:cat>
          <c:val>
            <c:numRef>
              <c:f>Sheet1!$B$2:$B$7</c:f>
              <c:numCache>
                <c:formatCode>0%</c:formatCode>
                <c:ptCount val="6"/>
                <c:pt idx="0">
                  <c:v>0.21032395870416518</c:v>
                </c:pt>
                <c:pt idx="1">
                  <c:v>0.44</c:v>
                </c:pt>
                <c:pt idx="2">
                  <c:v>0.2826946987679439</c:v>
                </c:pt>
                <c:pt idx="3">
                  <c:v>0.25045110068567306</c:v>
                </c:pt>
                <c:pt idx="4">
                  <c:v>0.23780931586608439</c:v>
                </c:pt>
                <c:pt idx="5">
                  <c:v>0.24226804123711343</c:v>
                </c:pt>
              </c:numCache>
            </c:numRef>
          </c:val>
        </c:ser>
        <c:dLbls>
          <c:showLegendKey val="0"/>
          <c:showVal val="0"/>
          <c:showCatName val="0"/>
          <c:showSerName val="0"/>
          <c:showPercent val="0"/>
          <c:showBubbleSize val="0"/>
        </c:dLbls>
        <c:gapWidth val="50"/>
        <c:axId val="149350656"/>
        <c:axId val="149360640"/>
      </c:barChart>
      <c:catAx>
        <c:axId val="149350656"/>
        <c:scaling>
          <c:orientation val="minMax"/>
        </c:scaling>
        <c:delete val="0"/>
        <c:axPos val="b"/>
        <c:majorTickMark val="none"/>
        <c:minorTickMark val="none"/>
        <c:tickLblPos val="nextTo"/>
        <c:txPr>
          <a:bodyPr/>
          <a:lstStyle/>
          <a:p>
            <a:pPr>
              <a:defRPr sz="1600"/>
            </a:pPr>
            <a:endParaRPr lang="en-US"/>
          </a:p>
        </c:txPr>
        <c:crossAx val="149360640"/>
        <c:crosses val="autoZero"/>
        <c:auto val="1"/>
        <c:lblAlgn val="ctr"/>
        <c:lblOffset val="0"/>
        <c:noMultiLvlLbl val="0"/>
      </c:catAx>
      <c:valAx>
        <c:axId val="149360640"/>
        <c:scaling>
          <c:orientation val="minMax"/>
        </c:scaling>
        <c:delete val="1"/>
        <c:axPos val="l"/>
        <c:numFmt formatCode="0%" sourceLinked="1"/>
        <c:majorTickMark val="out"/>
        <c:minorTickMark val="none"/>
        <c:tickLblPos val="nextTo"/>
        <c:crossAx val="14935065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2143932071229597E-2"/>
          <c:y val="4.8836327883067757E-2"/>
          <c:w val="0.95571213585754078"/>
          <c:h val="0.91672901389792483"/>
        </c:manualLayout>
      </c:layout>
      <c:barChart>
        <c:barDir val="col"/>
        <c:grouping val="percentStacked"/>
        <c:varyColors val="0"/>
        <c:ser>
          <c:idx val="0"/>
          <c:order val="0"/>
          <c:tx>
            <c:strRef>
              <c:f>Sheet1!$A$2</c:f>
              <c:strCache>
                <c:ptCount val="1"/>
                <c:pt idx="0">
                  <c:v>Category 1</c:v>
                </c:pt>
              </c:strCache>
            </c:strRef>
          </c:tx>
          <c:spPr>
            <a:ln>
              <a:solidFill>
                <a:schemeClr val="tx1"/>
              </a:solidFill>
            </a:ln>
          </c:spPr>
          <c:invertIfNegative val="0"/>
          <c:dLbls>
            <c:txPr>
              <a:bodyPr/>
              <a:lstStyle/>
              <a:p>
                <a:pPr>
                  <a:defRPr sz="2000">
                    <a:solidFill>
                      <a:schemeClr val="bg1"/>
                    </a:solidFill>
                  </a:defRPr>
                </a:pPr>
                <a:endParaRPr lang="en-US"/>
              </a:p>
            </c:txPr>
            <c:showLegendKey val="0"/>
            <c:showVal val="1"/>
            <c:showCatName val="0"/>
            <c:showSerName val="0"/>
            <c:showPercent val="0"/>
            <c:showBubbleSize val="0"/>
            <c:showLeaderLines val="0"/>
          </c:dLbls>
          <c:cat>
            <c:strRef>
              <c:f>Sheet1!$B$1:$C$1</c:f>
              <c:strCache>
                <c:ptCount val="2"/>
                <c:pt idx="0">
                  <c:v>Series 1</c:v>
                </c:pt>
                <c:pt idx="1">
                  <c:v>Series 2</c:v>
                </c:pt>
              </c:strCache>
            </c:strRef>
          </c:cat>
          <c:val>
            <c:numRef>
              <c:f>Sheet1!$B$2:$C$2</c:f>
              <c:numCache>
                <c:formatCode>0%</c:formatCode>
                <c:ptCount val="2"/>
                <c:pt idx="0">
                  <c:v>0.9</c:v>
                </c:pt>
                <c:pt idx="1">
                  <c:v>0.42530000000000001</c:v>
                </c:pt>
              </c:numCache>
            </c:numRef>
          </c:val>
        </c:ser>
        <c:ser>
          <c:idx val="1"/>
          <c:order val="1"/>
          <c:tx>
            <c:strRef>
              <c:f>Sheet1!$A$3</c:f>
              <c:strCache>
                <c:ptCount val="1"/>
                <c:pt idx="0">
                  <c:v>Category 2</c:v>
                </c:pt>
              </c:strCache>
            </c:strRef>
          </c:tx>
          <c:spPr>
            <a:solidFill>
              <a:schemeClr val="accent5"/>
            </a:solidFill>
            <a:ln>
              <a:solidFill>
                <a:schemeClr val="tx1"/>
              </a:solidFill>
            </a:ln>
          </c:spPr>
          <c:invertIfNegative val="0"/>
          <c:dLbls>
            <c:txPr>
              <a:bodyPr/>
              <a:lstStyle/>
              <a:p>
                <a:pPr>
                  <a:defRPr sz="2000"/>
                </a:pPr>
                <a:endParaRPr lang="en-US"/>
              </a:p>
            </c:txPr>
            <c:showLegendKey val="0"/>
            <c:showVal val="1"/>
            <c:showCatName val="0"/>
            <c:showSerName val="0"/>
            <c:showPercent val="0"/>
            <c:showBubbleSize val="0"/>
            <c:showLeaderLines val="0"/>
          </c:dLbls>
          <c:cat>
            <c:strRef>
              <c:f>Sheet1!$B$1:$C$1</c:f>
              <c:strCache>
                <c:ptCount val="2"/>
                <c:pt idx="0">
                  <c:v>Series 1</c:v>
                </c:pt>
                <c:pt idx="1">
                  <c:v>Series 2</c:v>
                </c:pt>
              </c:strCache>
            </c:strRef>
          </c:cat>
          <c:val>
            <c:numRef>
              <c:f>Sheet1!$B$3:$C$3</c:f>
              <c:numCache>
                <c:formatCode>0%</c:formatCode>
                <c:ptCount val="2"/>
                <c:pt idx="0">
                  <c:v>0.1</c:v>
                </c:pt>
                <c:pt idx="1">
                  <c:v>0.57469999999999999</c:v>
                </c:pt>
              </c:numCache>
            </c:numRef>
          </c:val>
        </c:ser>
        <c:dLbls>
          <c:showLegendKey val="0"/>
          <c:showVal val="0"/>
          <c:showCatName val="0"/>
          <c:showSerName val="0"/>
          <c:showPercent val="0"/>
          <c:showBubbleSize val="0"/>
        </c:dLbls>
        <c:gapWidth val="75"/>
        <c:overlap val="100"/>
        <c:serLines/>
        <c:axId val="149467136"/>
        <c:axId val="149468672"/>
      </c:barChart>
      <c:catAx>
        <c:axId val="149467136"/>
        <c:scaling>
          <c:orientation val="minMax"/>
        </c:scaling>
        <c:delete val="0"/>
        <c:axPos val="b"/>
        <c:majorTickMark val="none"/>
        <c:minorTickMark val="none"/>
        <c:tickLblPos val="none"/>
        <c:crossAx val="149468672"/>
        <c:crosses val="autoZero"/>
        <c:auto val="1"/>
        <c:lblAlgn val="ctr"/>
        <c:lblOffset val="100"/>
        <c:noMultiLvlLbl val="0"/>
      </c:catAx>
      <c:valAx>
        <c:axId val="149468672"/>
        <c:scaling>
          <c:orientation val="minMax"/>
        </c:scaling>
        <c:delete val="1"/>
        <c:axPos val="l"/>
        <c:numFmt formatCode="0%" sourceLinked="1"/>
        <c:majorTickMark val="out"/>
        <c:minorTickMark val="none"/>
        <c:tickLblPos val="nextTo"/>
        <c:crossAx val="14946713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Sheet1!$A$2</c:f>
              <c:strCache>
                <c:ptCount val="1"/>
                <c:pt idx="0">
                  <c:v>Medicare (Average Annual Growth, 1970-2011 = 7.9%)</c:v>
                </c:pt>
              </c:strCache>
            </c:strRef>
          </c:tx>
          <c:spPr>
            <a:ln w="38100">
              <a:solidFill>
                <a:schemeClr val="tx2"/>
              </a:solidFill>
            </a:ln>
          </c:spPr>
          <c:marker>
            <c:symbol val="none"/>
          </c:marker>
          <c:cat>
            <c:strRef>
              <c:f>Sheet1!$B$1:$AQ$1</c:f>
              <c:strCache>
                <c:ptCount val="42"/>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strCache>
            </c:strRef>
          </c:cat>
          <c:val>
            <c:numRef>
              <c:f>Sheet1!$B$2:$AQ$2</c:f>
              <c:numCache>
                <c:formatCode>0%</c:formatCode>
                <c:ptCount val="42"/>
                <c:pt idx="0">
                  <c:v>7.6923076923076872E-2</c:v>
                </c:pt>
                <c:pt idx="1">
                  <c:v>8.8571428571428523E-2</c:v>
                </c:pt>
                <c:pt idx="2">
                  <c:v>8.1364829396325389E-2</c:v>
                </c:pt>
                <c:pt idx="3">
                  <c:v>3.8834951456310662E-2</c:v>
                </c:pt>
                <c:pt idx="4">
                  <c:v>0.2149532710280373</c:v>
                </c:pt>
                <c:pt idx="5">
                  <c:v>0.18846153846153846</c:v>
                </c:pt>
                <c:pt idx="6">
                  <c:v>0.16990291262135915</c:v>
                </c:pt>
                <c:pt idx="7">
                  <c:v>0.1410788381742738</c:v>
                </c:pt>
                <c:pt idx="8">
                  <c:v>0.12969696969696964</c:v>
                </c:pt>
                <c:pt idx="9">
                  <c:v>0.13626609442060089</c:v>
                </c:pt>
                <c:pt idx="10">
                  <c:v>0.18791312559017936</c:v>
                </c:pt>
                <c:pt idx="11">
                  <c:v>0.17567567567567566</c:v>
                </c:pt>
                <c:pt idx="12">
                  <c:v>0.15280594996619334</c:v>
                </c:pt>
                <c:pt idx="13">
                  <c:v>0.11554252199413484</c:v>
                </c:pt>
                <c:pt idx="14">
                  <c:v>9.4111461619348136E-2</c:v>
                </c:pt>
                <c:pt idx="15">
                  <c:v>5.910619894281588E-2</c:v>
                </c:pt>
                <c:pt idx="16">
                  <c:v>4.99092558983667E-2</c:v>
                </c:pt>
                <c:pt idx="17">
                  <c:v>6.1365600691443367E-2</c:v>
                </c:pt>
                <c:pt idx="18">
                  <c:v>4.5602605863192203E-2</c:v>
                </c:pt>
                <c:pt idx="19">
                  <c:v>9.3457943925233655E-2</c:v>
                </c:pt>
                <c:pt idx="20">
                  <c:v>7.1581196581196549E-2</c:v>
                </c:pt>
                <c:pt idx="21">
                  <c:v>5.815885676304422E-2</c:v>
                </c:pt>
                <c:pt idx="22">
                  <c:v>8.8253768844221092E-2</c:v>
                </c:pt>
                <c:pt idx="23">
                  <c:v>6.5800865800865749E-2</c:v>
                </c:pt>
                <c:pt idx="24">
                  <c:v>7.6089899810452222E-2</c:v>
                </c:pt>
                <c:pt idx="25">
                  <c:v>7.2471061902365408E-2</c:v>
                </c:pt>
                <c:pt idx="26">
                  <c:v>4.5753167526982663E-2</c:v>
                </c:pt>
                <c:pt idx="27">
                  <c:v>4.1732106798294755E-2</c:v>
                </c:pt>
                <c:pt idx="28">
                  <c:v>3.4460478139133333E-3</c:v>
                </c:pt>
                <c:pt idx="29">
                  <c:v>2.8117621807254745E-2</c:v>
                </c:pt>
                <c:pt idx="30">
                  <c:v>3.194154488517742E-2</c:v>
                </c:pt>
                <c:pt idx="31">
                  <c:v>8.3957111066154111E-2</c:v>
                </c:pt>
                <c:pt idx="32">
                  <c:v>5.4124673385591571E-2</c:v>
                </c:pt>
                <c:pt idx="33">
                  <c:v>4.8866855524079211E-2</c:v>
                </c:pt>
                <c:pt idx="34">
                  <c:v>6.7015530047265459E-2</c:v>
                </c:pt>
                <c:pt idx="35">
                  <c:v>5.8376839107736167E-2</c:v>
                </c:pt>
                <c:pt idx="36">
                  <c:v>3.4529147982062858E-2</c:v>
                </c:pt>
                <c:pt idx="37">
                  <c:v>2.7886143620863946E-2</c:v>
                </c:pt>
                <c:pt idx="38">
                  <c:v>4.7230812482428997E-2</c:v>
                </c:pt>
                <c:pt idx="39">
                  <c:v>3.1275167785234981E-2</c:v>
                </c:pt>
                <c:pt idx="40">
                  <c:v>6.7681895093063549E-3</c:v>
                </c:pt>
                <c:pt idx="41">
                  <c:v>2.5727213962507989E-2</c:v>
                </c:pt>
              </c:numCache>
            </c:numRef>
          </c:val>
          <c:smooth val="0"/>
        </c:ser>
        <c:ser>
          <c:idx val="1"/>
          <c:order val="1"/>
          <c:tx>
            <c:strRef>
              <c:f>Sheet1!$A$3</c:f>
              <c:strCache>
                <c:ptCount val="1"/>
                <c:pt idx="0">
                  <c:v>Private Health Insurance (Average Annual Growth, 1970-2011 = 9.1%)</c:v>
                </c:pt>
              </c:strCache>
            </c:strRef>
          </c:tx>
          <c:spPr>
            <a:ln w="38100">
              <a:solidFill>
                <a:schemeClr val="accent1"/>
              </a:solidFill>
            </a:ln>
          </c:spPr>
          <c:marker>
            <c:symbol val="none"/>
          </c:marker>
          <c:cat>
            <c:strRef>
              <c:f>Sheet1!$B$1:$AQ$1</c:f>
              <c:strCache>
                <c:ptCount val="42"/>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strCache>
            </c:strRef>
          </c:cat>
          <c:val>
            <c:numRef>
              <c:f>Sheet1!$B$3:$AQ$3</c:f>
              <c:numCache>
                <c:formatCode>0%</c:formatCode>
                <c:ptCount val="42"/>
                <c:pt idx="0">
                  <c:v>0.15999999999999992</c:v>
                </c:pt>
                <c:pt idx="1">
                  <c:v>0.11494252873563227</c:v>
                </c:pt>
                <c:pt idx="2">
                  <c:v>0.11340206185567014</c:v>
                </c:pt>
                <c:pt idx="3">
                  <c:v>9.259259259259256E-2</c:v>
                </c:pt>
                <c:pt idx="4">
                  <c:v>0.16101694915254239</c:v>
                </c:pt>
                <c:pt idx="5">
                  <c:v>0.15328467153284664</c:v>
                </c:pt>
                <c:pt idx="6">
                  <c:v>0.20253164556962022</c:v>
                </c:pt>
                <c:pt idx="7">
                  <c:v>0.16315789473684217</c:v>
                </c:pt>
                <c:pt idx="8">
                  <c:v>0.1131221719457014</c:v>
                </c:pt>
                <c:pt idx="9">
                  <c:v>0.16666666666666674</c:v>
                </c:pt>
                <c:pt idx="10">
                  <c:v>0.14982578397212554</c:v>
                </c:pt>
                <c:pt idx="11">
                  <c:v>0.1515151515151516</c:v>
                </c:pt>
                <c:pt idx="12">
                  <c:v>0.12631578947368416</c:v>
                </c:pt>
                <c:pt idx="13">
                  <c:v>8.6448598130841159E-2</c:v>
                </c:pt>
                <c:pt idx="14">
                  <c:v>8.1720430107526942E-2</c:v>
                </c:pt>
                <c:pt idx="15">
                  <c:v>0.10139165009940365</c:v>
                </c:pt>
                <c:pt idx="16">
                  <c:v>4.6931407942238268E-2</c:v>
                </c:pt>
                <c:pt idx="17">
                  <c:v>0.10862068965517246</c:v>
                </c:pt>
                <c:pt idx="18">
                  <c:v>0.16174183514774487</c:v>
                </c:pt>
                <c:pt idx="19">
                  <c:v>0.12048192771084332</c:v>
                </c:pt>
                <c:pt idx="20">
                  <c:v>0.14814814814814814</c:v>
                </c:pt>
                <c:pt idx="21">
                  <c:v>0.10197710718002084</c:v>
                </c:pt>
                <c:pt idx="22">
                  <c:v>7.7431539187913234E-2</c:v>
                </c:pt>
                <c:pt idx="23">
                  <c:v>4.6450482033304041E-2</c:v>
                </c:pt>
                <c:pt idx="24">
                  <c:v>1.675041876046901E-2</c:v>
                </c:pt>
                <c:pt idx="25">
                  <c:v>1.5650741350906161E-2</c:v>
                </c:pt>
                <c:pt idx="26">
                  <c:v>1.6220600162206056E-2</c:v>
                </c:pt>
                <c:pt idx="27">
                  <c:v>3.2721468475658488E-2</c:v>
                </c:pt>
                <c:pt idx="28">
                  <c:v>4.7913446676970617E-2</c:v>
                </c:pt>
                <c:pt idx="29">
                  <c:v>4.3510324483775786E-2</c:v>
                </c:pt>
                <c:pt idx="30">
                  <c:v>6.0777385159010544E-2</c:v>
                </c:pt>
                <c:pt idx="31">
                  <c:v>8.7941372418387731E-2</c:v>
                </c:pt>
                <c:pt idx="32">
                  <c:v>9.3080220453153784E-2</c:v>
                </c:pt>
                <c:pt idx="33">
                  <c:v>9.8599439775910458E-2</c:v>
                </c:pt>
                <c:pt idx="34">
                  <c:v>8.0061193268740505E-2</c:v>
                </c:pt>
                <c:pt idx="35">
                  <c:v>6.6572237960339953E-2</c:v>
                </c:pt>
                <c:pt idx="36">
                  <c:v>6.3745019920318668E-2</c:v>
                </c:pt>
                <c:pt idx="37">
                  <c:v>5.1186017478152213E-2</c:v>
                </c:pt>
                <c:pt idx="38">
                  <c:v>6.3737133808392743E-2</c:v>
                </c:pt>
                <c:pt idx="39">
                  <c:v>7.4432452549311412E-2</c:v>
                </c:pt>
                <c:pt idx="40">
                  <c:v>4.9532386560443342E-2</c:v>
                </c:pt>
                <c:pt idx="41">
                  <c:v>3.4983498349834941E-2</c:v>
                </c:pt>
              </c:numCache>
            </c:numRef>
          </c:val>
          <c:smooth val="0"/>
        </c:ser>
        <c:dLbls>
          <c:showLegendKey val="0"/>
          <c:showVal val="0"/>
          <c:showCatName val="0"/>
          <c:showSerName val="0"/>
          <c:showPercent val="0"/>
          <c:showBubbleSize val="0"/>
        </c:dLbls>
        <c:marker val="1"/>
        <c:smooth val="0"/>
        <c:axId val="151882368"/>
        <c:axId val="151892352"/>
      </c:lineChart>
      <c:catAx>
        <c:axId val="151882368"/>
        <c:scaling>
          <c:orientation val="minMax"/>
        </c:scaling>
        <c:delete val="0"/>
        <c:axPos val="b"/>
        <c:majorTickMark val="out"/>
        <c:minorTickMark val="none"/>
        <c:tickLblPos val="nextTo"/>
        <c:crossAx val="151892352"/>
        <c:crosses val="autoZero"/>
        <c:auto val="1"/>
        <c:lblAlgn val="ctr"/>
        <c:lblOffset val="100"/>
        <c:tickLblSkip val="5"/>
        <c:noMultiLvlLbl val="0"/>
      </c:catAx>
      <c:valAx>
        <c:axId val="151892352"/>
        <c:scaling>
          <c:orientation val="minMax"/>
        </c:scaling>
        <c:delete val="0"/>
        <c:axPos val="l"/>
        <c:numFmt formatCode="0%" sourceLinked="1"/>
        <c:majorTickMark val="out"/>
        <c:minorTickMark val="none"/>
        <c:tickLblPos val="nextTo"/>
        <c:txPr>
          <a:bodyPr/>
          <a:lstStyle/>
          <a:p>
            <a:pPr>
              <a:defRPr sz="1600"/>
            </a:pPr>
            <a:endParaRPr lang="en-US"/>
          </a:p>
        </c:txPr>
        <c:crossAx val="151882368"/>
        <c:crosses val="autoZero"/>
        <c:crossBetween val="midCat"/>
      </c:valAx>
    </c:plotArea>
    <c:legend>
      <c:legendPos val="t"/>
      <c:layout>
        <c:manualLayout>
          <c:xMode val="edge"/>
          <c:yMode val="edge"/>
          <c:x val="9.8088824971790806E-2"/>
          <c:y val="8.7458236396628836E-2"/>
          <c:w val="0.80382223254255114"/>
          <c:h val="0.11702225747077361"/>
        </c:manualLayout>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5939798065782313E-2"/>
          <c:y val="0.13212345752140423"/>
          <c:w val="0.84962947199167671"/>
          <c:h val="0.78043053323172884"/>
        </c:manualLayout>
      </c:layout>
      <c:barChart>
        <c:barDir val="col"/>
        <c:grouping val="clustered"/>
        <c:varyColors val="0"/>
        <c:ser>
          <c:idx val="1"/>
          <c:order val="1"/>
          <c:tx>
            <c:strRef>
              <c:f>Sheet1!$C$1</c:f>
              <c:strCache>
                <c:ptCount val="1"/>
                <c:pt idx="0">
                  <c:v>Average annual growth 
in enrollment</c:v>
                </c:pt>
              </c:strCache>
            </c:strRef>
          </c:tx>
          <c:spPr>
            <a:solidFill>
              <a:schemeClr val="accent1"/>
            </a:solidFill>
          </c:spPr>
          <c:invertIfNegative val="0"/>
          <c:dLbls>
            <c:dLbl>
              <c:idx val="5"/>
              <c:layout/>
              <c:dLblPos val="outEnd"/>
              <c:showLegendKey val="0"/>
              <c:showVal val="1"/>
              <c:showCatName val="0"/>
              <c:showSerName val="0"/>
              <c:showPercent val="0"/>
              <c:showBubbleSize val="0"/>
            </c:dLbl>
            <c:dLbl>
              <c:idx val="15"/>
              <c:layout/>
              <c:dLblPos val="outEnd"/>
              <c:showLegendKey val="0"/>
              <c:showVal val="1"/>
              <c:showCatName val="0"/>
              <c:showSerName val="0"/>
              <c:showPercent val="0"/>
              <c:showBubbleSize val="0"/>
            </c:dLbl>
            <c:dLbl>
              <c:idx val="25"/>
              <c:layout/>
              <c:dLblPos val="outEnd"/>
              <c:showLegendKey val="0"/>
              <c:showVal val="1"/>
              <c:showCatName val="0"/>
              <c:showSerName val="0"/>
              <c:showPercent val="0"/>
              <c:showBubbleSize val="0"/>
            </c:dLbl>
            <c:dLbl>
              <c:idx val="35"/>
              <c:layout/>
              <c:dLblPos val="outEnd"/>
              <c:showLegendKey val="0"/>
              <c:showVal val="1"/>
              <c:showCatName val="0"/>
              <c:showSerName val="0"/>
              <c:showPercent val="0"/>
              <c:showBubbleSize val="0"/>
            </c:dLbl>
            <c:dLbl>
              <c:idx val="45"/>
              <c:layout/>
              <c:dLblPos val="outEnd"/>
              <c:showLegendKey val="0"/>
              <c:showVal val="1"/>
              <c:showCatName val="0"/>
              <c:showSerName val="0"/>
              <c:showPercent val="0"/>
              <c:showBubbleSize val="0"/>
            </c:dLbl>
            <c:spPr>
              <a:noFill/>
            </c:spPr>
            <c:showLegendKey val="0"/>
            <c:showVal val="0"/>
            <c:showCatName val="0"/>
            <c:showSerName val="0"/>
            <c:showPercent val="0"/>
            <c:showBubbleSize val="0"/>
          </c:dLbls>
          <c:cat>
            <c:numRef>
              <c:f>Sheet1!$A$2:$A$52</c:f>
              <c:numCache>
                <c:formatCode>General</c:formatCode>
                <c:ptCount val="5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pt idx="24">
                  <c:v>2024</c:v>
                </c:pt>
                <c:pt idx="25">
                  <c:v>2025</c:v>
                </c:pt>
                <c:pt idx="26">
                  <c:v>2026</c:v>
                </c:pt>
                <c:pt idx="27">
                  <c:v>2027</c:v>
                </c:pt>
                <c:pt idx="28">
                  <c:v>2028</c:v>
                </c:pt>
                <c:pt idx="29">
                  <c:v>2029</c:v>
                </c:pt>
                <c:pt idx="30">
                  <c:v>2030</c:v>
                </c:pt>
                <c:pt idx="31">
                  <c:v>2031</c:v>
                </c:pt>
                <c:pt idx="32">
                  <c:v>2032</c:v>
                </c:pt>
                <c:pt idx="33">
                  <c:v>2033</c:v>
                </c:pt>
                <c:pt idx="34">
                  <c:v>2034</c:v>
                </c:pt>
                <c:pt idx="35">
                  <c:v>2035</c:v>
                </c:pt>
                <c:pt idx="36">
                  <c:v>2036</c:v>
                </c:pt>
                <c:pt idx="37">
                  <c:v>2037</c:v>
                </c:pt>
                <c:pt idx="38">
                  <c:v>2038</c:v>
                </c:pt>
                <c:pt idx="39">
                  <c:v>2039</c:v>
                </c:pt>
                <c:pt idx="40">
                  <c:v>2040</c:v>
                </c:pt>
                <c:pt idx="41">
                  <c:v>2041</c:v>
                </c:pt>
                <c:pt idx="42">
                  <c:v>2042</c:v>
                </c:pt>
                <c:pt idx="43">
                  <c:v>2043</c:v>
                </c:pt>
                <c:pt idx="44">
                  <c:v>2044</c:v>
                </c:pt>
                <c:pt idx="45">
                  <c:v>2045</c:v>
                </c:pt>
                <c:pt idx="46">
                  <c:v>2046</c:v>
                </c:pt>
                <c:pt idx="47">
                  <c:v>2047</c:v>
                </c:pt>
                <c:pt idx="48">
                  <c:v>2048</c:v>
                </c:pt>
                <c:pt idx="49">
                  <c:v>2049</c:v>
                </c:pt>
                <c:pt idx="50">
                  <c:v>2050</c:v>
                </c:pt>
              </c:numCache>
            </c:numRef>
          </c:cat>
          <c:val>
            <c:numRef>
              <c:f>Sheet1!$C$2:$C$52</c:f>
              <c:numCache>
                <c:formatCode>0.0%</c:formatCode>
                <c:ptCount val="51"/>
                <c:pt idx="0">
                  <c:v>1.8601056038914932E-2</c:v>
                </c:pt>
                <c:pt idx="1">
                  <c:v>1.8601056038914932E-2</c:v>
                </c:pt>
                <c:pt idx="2">
                  <c:v>1.8601056038914932E-2</c:v>
                </c:pt>
                <c:pt idx="3">
                  <c:v>1.8601056038914932E-2</c:v>
                </c:pt>
                <c:pt idx="4">
                  <c:v>1.8601056038914932E-2</c:v>
                </c:pt>
                <c:pt idx="5">
                  <c:v>1.8601056038914932E-2</c:v>
                </c:pt>
                <c:pt idx="6">
                  <c:v>1.8601056038914932E-2</c:v>
                </c:pt>
                <c:pt idx="7">
                  <c:v>1.8601056038914932E-2</c:v>
                </c:pt>
                <c:pt idx="8">
                  <c:v>1.8601056038914932E-2</c:v>
                </c:pt>
                <c:pt idx="9">
                  <c:v>1.8601056038914932E-2</c:v>
                </c:pt>
                <c:pt idx="10">
                  <c:v>3.022512677045075E-2</c:v>
                </c:pt>
                <c:pt idx="11">
                  <c:v>3.022512677045075E-2</c:v>
                </c:pt>
                <c:pt idx="12">
                  <c:v>3.022512677045075E-2</c:v>
                </c:pt>
                <c:pt idx="13">
                  <c:v>3.022512677045075E-2</c:v>
                </c:pt>
                <c:pt idx="14">
                  <c:v>3.022512677045075E-2</c:v>
                </c:pt>
                <c:pt idx="15">
                  <c:v>3.022512677045075E-2</c:v>
                </c:pt>
                <c:pt idx="16">
                  <c:v>3.022512677045075E-2</c:v>
                </c:pt>
                <c:pt idx="17">
                  <c:v>3.022512677045075E-2</c:v>
                </c:pt>
                <c:pt idx="18">
                  <c:v>3.022512677045075E-2</c:v>
                </c:pt>
                <c:pt idx="19">
                  <c:v>3.022512677045075E-2</c:v>
                </c:pt>
                <c:pt idx="20">
                  <c:v>2.4009502064500365E-2</c:v>
                </c:pt>
                <c:pt idx="21">
                  <c:v>2.4009502064500365E-2</c:v>
                </c:pt>
                <c:pt idx="22">
                  <c:v>2.4009502064500365E-2</c:v>
                </c:pt>
                <c:pt idx="23">
                  <c:v>2.4009502064500365E-2</c:v>
                </c:pt>
                <c:pt idx="24">
                  <c:v>2.4009502064500365E-2</c:v>
                </c:pt>
                <c:pt idx="25">
                  <c:v>2.4009502064500365E-2</c:v>
                </c:pt>
                <c:pt idx="26">
                  <c:v>2.4009502064500365E-2</c:v>
                </c:pt>
                <c:pt idx="27">
                  <c:v>2.4009502064500365E-2</c:v>
                </c:pt>
                <c:pt idx="28">
                  <c:v>2.4009502064500365E-2</c:v>
                </c:pt>
                <c:pt idx="29">
                  <c:v>2.4009502064500365E-2</c:v>
                </c:pt>
                <c:pt idx="30">
                  <c:v>8.7408564360045293E-3</c:v>
                </c:pt>
                <c:pt idx="31">
                  <c:v>8.7408564360045293E-3</c:v>
                </c:pt>
                <c:pt idx="32">
                  <c:v>8.7408564360045293E-3</c:v>
                </c:pt>
                <c:pt idx="33">
                  <c:v>8.7408564360045293E-3</c:v>
                </c:pt>
                <c:pt idx="34">
                  <c:v>8.7408564360045293E-3</c:v>
                </c:pt>
                <c:pt idx="35">
                  <c:v>8.7408564360045293E-3</c:v>
                </c:pt>
                <c:pt idx="36">
                  <c:v>8.7408564360045293E-3</c:v>
                </c:pt>
                <c:pt idx="37">
                  <c:v>8.7408564360045293E-3</c:v>
                </c:pt>
                <c:pt idx="38">
                  <c:v>8.7408564360045293E-3</c:v>
                </c:pt>
                <c:pt idx="39">
                  <c:v>8.7408564360045293E-3</c:v>
                </c:pt>
                <c:pt idx="40">
                  <c:v>3.8628142855550163E-3</c:v>
                </c:pt>
                <c:pt idx="41">
                  <c:v>3.8628142855550163E-3</c:v>
                </c:pt>
                <c:pt idx="42">
                  <c:v>3.8628142855550163E-3</c:v>
                </c:pt>
                <c:pt idx="43">
                  <c:v>3.8628142855550163E-3</c:v>
                </c:pt>
                <c:pt idx="44">
                  <c:v>3.8628142855550163E-3</c:v>
                </c:pt>
                <c:pt idx="45">
                  <c:v>3.8628142855550163E-3</c:v>
                </c:pt>
                <c:pt idx="46">
                  <c:v>3.8628142855550163E-3</c:v>
                </c:pt>
                <c:pt idx="47">
                  <c:v>3.8628142855550163E-3</c:v>
                </c:pt>
                <c:pt idx="48">
                  <c:v>3.8628142855550163E-3</c:v>
                </c:pt>
                <c:pt idx="49">
                  <c:v>3.8628142855550163E-3</c:v>
                </c:pt>
              </c:numCache>
            </c:numRef>
          </c:val>
        </c:ser>
        <c:dLbls>
          <c:showLegendKey val="0"/>
          <c:showVal val="0"/>
          <c:showCatName val="0"/>
          <c:showSerName val="0"/>
          <c:showPercent val="0"/>
          <c:showBubbleSize val="0"/>
        </c:dLbls>
        <c:gapWidth val="0"/>
        <c:axId val="70282624"/>
        <c:axId val="70281088"/>
      </c:barChart>
      <c:lineChart>
        <c:grouping val="standard"/>
        <c:varyColors val="0"/>
        <c:ser>
          <c:idx val="0"/>
          <c:order val="0"/>
          <c:tx>
            <c:strRef>
              <c:f>Sheet1!$B$1</c:f>
              <c:strCache>
                <c:ptCount val="1"/>
                <c:pt idx="0">
                  <c:v>Medicare enrollment 
(in millions)</c:v>
                </c:pt>
              </c:strCache>
            </c:strRef>
          </c:tx>
          <c:spPr>
            <a:ln w="57150">
              <a:solidFill>
                <a:schemeClr val="accent4"/>
              </a:solidFill>
            </a:ln>
          </c:spPr>
          <c:marker>
            <c:symbol val="none"/>
          </c:marker>
          <c:dPt>
            <c:idx val="0"/>
            <c:marker>
              <c:symbol val="diamond"/>
              <c:size val="12"/>
            </c:marker>
            <c:bubble3D val="0"/>
          </c:dPt>
          <c:dPt>
            <c:idx val="10"/>
            <c:marker>
              <c:symbol val="diamond"/>
              <c:size val="12"/>
            </c:marker>
            <c:bubble3D val="0"/>
          </c:dPt>
          <c:dPt>
            <c:idx val="20"/>
            <c:marker>
              <c:symbol val="diamond"/>
              <c:size val="12"/>
            </c:marker>
            <c:bubble3D val="0"/>
          </c:dPt>
          <c:dPt>
            <c:idx val="30"/>
            <c:marker>
              <c:symbol val="diamond"/>
              <c:size val="12"/>
            </c:marker>
            <c:bubble3D val="0"/>
          </c:dPt>
          <c:dPt>
            <c:idx val="40"/>
            <c:marker>
              <c:symbol val="diamond"/>
              <c:size val="12"/>
            </c:marker>
            <c:bubble3D val="0"/>
          </c:dPt>
          <c:dPt>
            <c:idx val="50"/>
            <c:marker>
              <c:symbol val="diamond"/>
              <c:size val="12"/>
            </c:marker>
            <c:bubble3D val="0"/>
          </c:dPt>
          <c:dLbls>
            <c:dLbl>
              <c:idx val="0"/>
              <c:layout>
                <c:manualLayout>
                  <c:x val="-2.0078858385945E-2"/>
                  <c:y val="-4.7909960267345966E-2"/>
                </c:manualLayout>
              </c:layout>
              <c:dLblPos val="r"/>
              <c:showLegendKey val="0"/>
              <c:showVal val="1"/>
              <c:showCatName val="0"/>
              <c:showSerName val="0"/>
              <c:showPercent val="0"/>
              <c:showBubbleSize val="0"/>
            </c:dLbl>
            <c:dLbl>
              <c:idx val="10"/>
              <c:layout/>
              <c:dLblPos val="t"/>
              <c:showLegendKey val="0"/>
              <c:showVal val="1"/>
              <c:showCatName val="0"/>
              <c:showSerName val="0"/>
              <c:showPercent val="0"/>
              <c:showBubbleSize val="0"/>
            </c:dLbl>
            <c:dLbl>
              <c:idx val="20"/>
              <c:layout/>
              <c:dLblPos val="t"/>
              <c:showLegendKey val="0"/>
              <c:showVal val="1"/>
              <c:showCatName val="0"/>
              <c:showSerName val="0"/>
              <c:showPercent val="0"/>
              <c:showBubbleSize val="0"/>
            </c:dLbl>
            <c:dLbl>
              <c:idx val="30"/>
              <c:layout/>
              <c:dLblPos val="t"/>
              <c:showLegendKey val="0"/>
              <c:showVal val="1"/>
              <c:showCatName val="0"/>
              <c:showSerName val="0"/>
              <c:showPercent val="0"/>
              <c:showBubbleSize val="0"/>
            </c:dLbl>
            <c:dLbl>
              <c:idx val="40"/>
              <c:layout/>
              <c:dLblPos val="t"/>
              <c:showLegendKey val="0"/>
              <c:showVal val="1"/>
              <c:showCatName val="0"/>
              <c:showSerName val="0"/>
              <c:showPercent val="0"/>
              <c:showBubbleSize val="0"/>
            </c:dLbl>
            <c:dLbl>
              <c:idx val="50"/>
              <c:layout>
                <c:manualLayout>
                  <c:x val="-7.0379158686245294E-2"/>
                  <c:y val="-4.8337257068033504E-2"/>
                </c:manualLayout>
              </c:layout>
              <c:dLblPos val="r"/>
              <c:showLegendKey val="0"/>
              <c:showVal val="1"/>
              <c:showCatName val="0"/>
              <c:showSerName val="0"/>
              <c:showPercent val="0"/>
              <c:showBubbleSize val="0"/>
            </c:dLbl>
            <c:numFmt formatCode="#,##0.0" sourceLinked="0"/>
            <c:dLblPos val="t"/>
            <c:showLegendKey val="0"/>
            <c:showVal val="0"/>
            <c:showCatName val="0"/>
            <c:showSerName val="0"/>
            <c:showPercent val="0"/>
            <c:showBubbleSize val="0"/>
          </c:dLbls>
          <c:cat>
            <c:numRef>
              <c:f>Sheet1!$A$2:$A$52</c:f>
              <c:numCache>
                <c:formatCode>General</c:formatCode>
                <c:ptCount val="5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pt idx="24">
                  <c:v>2024</c:v>
                </c:pt>
                <c:pt idx="25">
                  <c:v>2025</c:v>
                </c:pt>
                <c:pt idx="26">
                  <c:v>2026</c:v>
                </c:pt>
                <c:pt idx="27">
                  <c:v>2027</c:v>
                </c:pt>
                <c:pt idx="28">
                  <c:v>2028</c:v>
                </c:pt>
                <c:pt idx="29">
                  <c:v>2029</c:v>
                </c:pt>
                <c:pt idx="30">
                  <c:v>2030</c:v>
                </c:pt>
                <c:pt idx="31">
                  <c:v>2031</c:v>
                </c:pt>
                <c:pt idx="32">
                  <c:v>2032</c:v>
                </c:pt>
                <c:pt idx="33">
                  <c:v>2033</c:v>
                </c:pt>
                <c:pt idx="34">
                  <c:v>2034</c:v>
                </c:pt>
                <c:pt idx="35">
                  <c:v>2035</c:v>
                </c:pt>
                <c:pt idx="36">
                  <c:v>2036</c:v>
                </c:pt>
                <c:pt idx="37">
                  <c:v>2037</c:v>
                </c:pt>
                <c:pt idx="38">
                  <c:v>2038</c:v>
                </c:pt>
                <c:pt idx="39">
                  <c:v>2039</c:v>
                </c:pt>
                <c:pt idx="40">
                  <c:v>2040</c:v>
                </c:pt>
                <c:pt idx="41">
                  <c:v>2041</c:v>
                </c:pt>
                <c:pt idx="42">
                  <c:v>2042</c:v>
                </c:pt>
                <c:pt idx="43">
                  <c:v>2043</c:v>
                </c:pt>
                <c:pt idx="44">
                  <c:v>2044</c:v>
                </c:pt>
                <c:pt idx="45">
                  <c:v>2045</c:v>
                </c:pt>
                <c:pt idx="46">
                  <c:v>2046</c:v>
                </c:pt>
                <c:pt idx="47">
                  <c:v>2047</c:v>
                </c:pt>
                <c:pt idx="48">
                  <c:v>2048</c:v>
                </c:pt>
                <c:pt idx="49">
                  <c:v>2049</c:v>
                </c:pt>
                <c:pt idx="50">
                  <c:v>2050</c:v>
                </c:pt>
              </c:numCache>
            </c:numRef>
          </c:cat>
          <c:val>
            <c:numRef>
              <c:f>Sheet1!$B$2:$B$52</c:f>
              <c:numCache>
                <c:formatCode>#,##0.0</c:formatCode>
                <c:ptCount val="51"/>
                <c:pt idx="0">
                  <c:v>39.688000000000002</c:v>
                </c:pt>
                <c:pt idx="1">
                  <c:v>40.103000000000002</c:v>
                </c:pt>
                <c:pt idx="2">
                  <c:v>40.508000000000003</c:v>
                </c:pt>
                <c:pt idx="3">
                  <c:v>41.188000000000002</c:v>
                </c:pt>
                <c:pt idx="4">
                  <c:v>41.902000000000001</c:v>
                </c:pt>
                <c:pt idx="5">
                  <c:v>42.606000000000002</c:v>
                </c:pt>
                <c:pt idx="6">
                  <c:v>43.436</c:v>
                </c:pt>
                <c:pt idx="7">
                  <c:v>44.368000000000002</c:v>
                </c:pt>
                <c:pt idx="8">
                  <c:v>45.5</c:v>
                </c:pt>
                <c:pt idx="9">
                  <c:v>46.603999999999999</c:v>
                </c:pt>
                <c:pt idx="10">
                  <c:v>47.72</c:v>
                </c:pt>
                <c:pt idx="11">
                  <c:v>48.884</c:v>
                </c:pt>
                <c:pt idx="12">
                  <c:v>50.655000000000001</c:v>
                </c:pt>
                <c:pt idx="13">
                  <c:v>52.293999999999997</c:v>
                </c:pt>
                <c:pt idx="14">
                  <c:v>53.960999999999999</c:v>
                </c:pt>
                <c:pt idx="15">
                  <c:v>55.628999999999998</c:v>
                </c:pt>
                <c:pt idx="16">
                  <c:v>57.289000000000001</c:v>
                </c:pt>
                <c:pt idx="17">
                  <c:v>58.987000000000002</c:v>
                </c:pt>
                <c:pt idx="18">
                  <c:v>60.713000000000001</c:v>
                </c:pt>
                <c:pt idx="19">
                  <c:v>62.469000000000001</c:v>
                </c:pt>
                <c:pt idx="20">
                  <c:v>64.272000000000006</c:v>
                </c:pt>
                <c:pt idx="21">
                  <c:v>66.105000000000004</c:v>
                </c:pt>
                <c:pt idx="22">
                  <c:v>67.974999999999994</c:v>
                </c:pt>
                <c:pt idx="23">
                  <c:v>69.858999999999995</c:v>
                </c:pt>
                <c:pt idx="24">
                  <c:v>71.703999999999994</c:v>
                </c:pt>
                <c:pt idx="25">
                  <c:v>73.525999999999996</c:v>
                </c:pt>
                <c:pt idx="26">
                  <c:v>75.304000000000002</c:v>
                </c:pt>
                <c:pt idx="27">
                  <c:v>77.001000000000005</c:v>
                </c:pt>
                <c:pt idx="28">
                  <c:v>78.614999999999995</c:v>
                </c:pt>
                <c:pt idx="29">
                  <c:v>80.126999999999995</c:v>
                </c:pt>
                <c:pt idx="30">
                  <c:v>81.481999999999999</c:v>
                </c:pt>
                <c:pt idx="31">
                  <c:v>82.644000000000005</c:v>
                </c:pt>
                <c:pt idx="32">
                  <c:v>83.668999999999997</c:v>
                </c:pt>
                <c:pt idx="33">
                  <c:v>84.620999999999995</c:v>
                </c:pt>
                <c:pt idx="34">
                  <c:v>85.552999999999997</c:v>
                </c:pt>
                <c:pt idx="35">
                  <c:v>86.478999999999999</c:v>
                </c:pt>
                <c:pt idx="36">
                  <c:v>87.322000000000003</c:v>
                </c:pt>
                <c:pt idx="37">
                  <c:v>87.954999999999998</c:v>
                </c:pt>
                <c:pt idx="38">
                  <c:v>88.355000000000004</c:v>
                </c:pt>
                <c:pt idx="39">
                  <c:v>88.644999999999996</c:v>
                </c:pt>
                <c:pt idx="40">
                  <c:v>88.891000000000005</c:v>
                </c:pt>
                <c:pt idx="41">
                  <c:v>89.117000000000004</c:v>
                </c:pt>
                <c:pt idx="42">
                  <c:v>89.353999999999999</c:v>
                </c:pt>
                <c:pt idx="43">
                  <c:v>89.632000000000005</c:v>
                </c:pt>
                <c:pt idx="44">
                  <c:v>89.96</c:v>
                </c:pt>
                <c:pt idx="45">
                  <c:v>90.352999999999994</c:v>
                </c:pt>
                <c:pt idx="46">
                  <c:v>90.766000000000005</c:v>
                </c:pt>
                <c:pt idx="47">
                  <c:v>91.188999999999993</c:v>
                </c:pt>
                <c:pt idx="48">
                  <c:v>91.594999999999999</c:v>
                </c:pt>
                <c:pt idx="49">
                  <c:v>91.981999999999999</c:v>
                </c:pt>
                <c:pt idx="50">
                  <c:v>92.385000000000005</c:v>
                </c:pt>
              </c:numCache>
            </c:numRef>
          </c:val>
          <c:smooth val="1"/>
        </c:ser>
        <c:dLbls>
          <c:showLegendKey val="0"/>
          <c:showVal val="0"/>
          <c:showCatName val="0"/>
          <c:showSerName val="0"/>
          <c:showPercent val="0"/>
          <c:showBubbleSize val="0"/>
        </c:dLbls>
        <c:marker val="1"/>
        <c:smooth val="0"/>
        <c:axId val="70265472"/>
        <c:axId val="70279552"/>
      </c:lineChart>
      <c:catAx>
        <c:axId val="70265472"/>
        <c:scaling>
          <c:orientation val="minMax"/>
        </c:scaling>
        <c:delete val="0"/>
        <c:axPos val="b"/>
        <c:numFmt formatCode="General" sourceLinked="1"/>
        <c:majorTickMark val="out"/>
        <c:minorTickMark val="none"/>
        <c:tickLblPos val="nextTo"/>
        <c:crossAx val="70279552"/>
        <c:crosses val="autoZero"/>
        <c:auto val="1"/>
        <c:lblAlgn val="ctr"/>
        <c:lblOffset val="0"/>
        <c:tickLblSkip val="10"/>
        <c:tickMarkSkip val="5"/>
        <c:noMultiLvlLbl val="0"/>
      </c:catAx>
      <c:valAx>
        <c:axId val="70279552"/>
        <c:scaling>
          <c:orientation val="minMax"/>
        </c:scaling>
        <c:delete val="0"/>
        <c:axPos val="l"/>
        <c:majorGridlines>
          <c:spPr>
            <a:ln>
              <a:noFill/>
            </a:ln>
          </c:spPr>
        </c:majorGridlines>
        <c:numFmt formatCode="#,##0" sourceLinked="0"/>
        <c:majorTickMark val="out"/>
        <c:minorTickMark val="none"/>
        <c:tickLblPos val="nextTo"/>
        <c:crossAx val="70265472"/>
        <c:crosses val="autoZero"/>
        <c:crossBetween val="between"/>
      </c:valAx>
      <c:valAx>
        <c:axId val="70281088"/>
        <c:scaling>
          <c:orientation val="minMax"/>
          <c:max val="0.1"/>
          <c:min val="0"/>
        </c:scaling>
        <c:delete val="0"/>
        <c:axPos val="r"/>
        <c:numFmt formatCode="0%" sourceLinked="0"/>
        <c:majorTickMark val="out"/>
        <c:minorTickMark val="none"/>
        <c:tickLblPos val="nextTo"/>
        <c:crossAx val="70282624"/>
        <c:crosses val="max"/>
        <c:crossBetween val="between"/>
        <c:majorUnit val="1.0000000000000005E-2"/>
      </c:valAx>
      <c:catAx>
        <c:axId val="70282624"/>
        <c:scaling>
          <c:orientation val="minMax"/>
        </c:scaling>
        <c:delete val="1"/>
        <c:axPos val="b"/>
        <c:numFmt formatCode="General" sourceLinked="1"/>
        <c:majorTickMark val="out"/>
        <c:minorTickMark val="none"/>
        <c:tickLblPos val="none"/>
        <c:crossAx val="70281088"/>
        <c:crossesAt val="0"/>
        <c:auto val="1"/>
        <c:lblAlgn val="ctr"/>
        <c:lblOffset val="100"/>
        <c:noMultiLvlLbl val="0"/>
      </c:catAx>
    </c:plotArea>
    <c:plotVisOnly val="1"/>
    <c:dispBlanksAs val="span"/>
    <c:showDLblsOverMax val="0"/>
  </c:chart>
  <c:txPr>
    <a:bodyPr/>
    <a:lstStyle/>
    <a:p>
      <a:pPr>
        <a:defRPr sz="1800">
          <a:solidFill>
            <a:schemeClr val="tx1"/>
          </a:solidFill>
          <a:latin typeface="+mj-lt"/>
          <a:cs typeface="Calibri" pitchFamily="34" charset="0"/>
        </a:defRPr>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59177888022679E-2"/>
          <c:y val="2.7777777777777776E-2"/>
          <c:w val="0.73985412702221576"/>
          <c:h val="0.88087528831623318"/>
        </c:manualLayout>
      </c:layout>
      <c:barChart>
        <c:barDir val="col"/>
        <c:grouping val="percentStacked"/>
        <c:varyColors val="0"/>
        <c:ser>
          <c:idx val="0"/>
          <c:order val="0"/>
          <c:tx>
            <c:strRef>
              <c:f>Sheet1!$B$1</c:f>
              <c:strCache>
                <c:ptCount val="1"/>
                <c:pt idx="0">
                  <c:v>Interest  and other </c:v>
                </c:pt>
              </c:strCache>
            </c:strRef>
          </c:tx>
          <c:spPr>
            <a:solidFill>
              <a:schemeClr val="accent6"/>
            </a:solidFill>
            <a:ln>
              <a:solidFill>
                <a:schemeClr val="tx1"/>
              </a:solidFill>
            </a:ln>
          </c:spPr>
          <c:invertIfNegative val="0"/>
          <c:dLbls>
            <c:dLbl>
              <c:idx val="0"/>
              <c:layout>
                <c:manualLayout>
                  <c:x val="-8.221119773210489E-2"/>
                  <c:y val="0"/>
                </c:manualLayout>
              </c:layout>
              <c:spPr/>
              <c:txPr>
                <a:bodyPr/>
                <a:lstStyle/>
                <a:p>
                  <a:pPr>
                    <a:defRPr sz="1400"/>
                  </a:pPr>
                  <a:endParaRPr lang="en-US"/>
                </a:p>
              </c:txPr>
              <c:showLegendKey val="0"/>
              <c:showVal val="1"/>
              <c:showCatName val="0"/>
              <c:showSerName val="0"/>
              <c:showPercent val="0"/>
              <c:showBubbleSize val="0"/>
            </c:dLbl>
            <c:dLbl>
              <c:idx val="2"/>
              <c:layout>
                <c:manualLayout>
                  <c:x val="8.221119773210489E-2"/>
                  <c:y val="-5.0505050505050509E-3"/>
                </c:manualLayout>
              </c:layout>
              <c:spPr/>
              <c:txPr>
                <a:bodyPr/>
                <a:lstStyle/>
                <a:p>
                  <a:pPr>
                    <a:defRPr sz="1400"/>
                  </a:pPr>
                  <a:endParaRPr lang="en-US"/>
                </a:p>
              </c:txPr>
              <c:showLegendKey val="0"/>
              <c:showVal val="1"/>
              <c:showCatName val="0"/>
              <c:showSerName val="0"/>
              <c:showPercent val="0"/>
              <c:showBubbleSize val="0"/>
            </c:dLbl>
            <c:showLegendKey val="0"/>
            <c:showVal val="1"/>
            <c:showCatName val="0"/>
            <c:showSerName val="0"/>
            <c:showPercent val="0"/>
            <c:showBubbleSize val="0"/>
            <c:showLeaderLines val="0"/>
          </c:dLbls>
          <c:cat>
            <c:strRef>
              <c:f>Sheet1!$A$2:$A$5</c:f>
              <c:strCache>
                <c:ptCount val="4"/>
                <c:pt idx="0">
                  <c:v>TOTAL</c:v>
                </c:pt>
                <c:pt idx="1">
                  <c:v>Part A</c:v>
                </c:pt>
                <c:pt idx="2">
                  <c:v>Part B</c:v>
                </c:pt>
                <c:pt idx="3">
                  <c:v>Part D</c:v>
                </c:pt>
              </c:strCache>
            </c:strRef>
          </c:cat>
          <c:val>
            <c:numRef>
              <c:f>Sheet1!$B$2:$B$5</c:f>
              <c:numCache>
                <c:formatCode>0%</c:formatCode>
                <c:ptCount val="4"/>
                <c:pt idx="0">
                  <c:v>3.7927149831017644E-2</c:v>
                </c:pt>
                <c:pt idx="1">
                  <c:v>5.8750517170045508E-2</c:v>
                </c:pt>
                <c:pt idx="2">
                  <c:v>2.6189436927106069E-2</c:v>
                </c:pt>
              </c:numCache>
            </c:numRef>
          </c:val>
        </c:ser>
        <c:ser>
          <c:idx val="1"/>
          <c:order val="1"/>
          <c:tx>
            <c:strRef>
              <c:f>Sheet1!$C$1</c:f>
              <c:strCache>
                <c:ptCount val="1"/>
                <c:pt idx="0">
                  <c:v>Taxation of Social Security benefits</c:v>
                </c:pt>
              </c:strCache>
            </c:strRef>
          </c:tx>
          <c:spPr>
            <a:solidFill>
              <a:schemeClr val="accent5"/>
            </a:solidFill>
            <a:ln>
              <a:solidFill>
                <a:schemeClr val="tx1"/>
              </a:solidFill>
            </a:ln>
          </c:spPr>
          <c:invertIfNegative val="0"/>
          <c:dLbls>
            <c:dLbl>
              <c:idx val="0"/>
              <c:layout>
                <c:manualLayout>
                  <c:x val="-8.221119773210489E-2"/>
                  <c:y val="-2.5254513640340414E-3"/>
                </c:manualLayout>
              </c:layout>
              <c:spPr/>
              <c:txPr>
                <a:bodyPr/>
                <a:lstStyle/>
                <a:p>
                  <a:pPr>
                    <a:defRPr sz="1400"/>
                  </a:pPr>
                  <a:endParaRPr lang="en-US"/>
                </a:p>
              </c:txPr>
              <c:showLegendKey val="0"/>
              <c:showVal val="1"/>
              <c:showCatName val="0"/>
              <c:showSerName val="0"/>
              <c:showPercent val="0"/>
              <c:showBubbleSize val="0"/>
            </c:dLbl>
            <c:showLegendKey val="0"/>
            <c:showVal val="1"/>
            <c:showCatName val="0"/>
            <c:showSerName val="0"/>
            <c:showPercent val="0"/>
            <c:showBubbleSize val="0"/>
            <c:showLeaderLines val="0"/>
          </c:dLbls>
          <c:cat>
            <c:strRef>
              <c:f>Sheet1!$A$2:$A$5</c:f>
              <c:strCache>
                <c:ptCount val="4"/>
                <c:pt idx="0">
                  <c:v>TOTAL</c:v>
                </c:pt>
                <c:pt idx="1">
                  <c:v>Part A</c:v>
                </c:pt>
                <c:pt idx="2">
                  <c:v>Part B</c:v>
                </c:pt>
                <c:pt idx="3">
                  <c:v>Part D</c:v>
                </c:pt>
              </c:strCache>
            </c:strRef>
          </c:cat>
          <c:val>
            <c:numRef>
              <c:f>Sheet1!$C$2:$C$5</c:f>
              <c:numCache>
                <c:formatCode>0%</c:formatCode>
                <c:ptCount val="4"/>
                <c:pt idx="0">
                  <c:v>3.4923019151333085E-2</c:v>
                </c:pt>
                <c:pt idx="1">
                  <c:v>7.6954902772031458E-2</c:v>
                </c:pt>
              </c:numCache>
            </c:numRef>
          </c:val>
        </c:ser>
        <c:ser>
          <c:idx val="2"/>
          <c:order val="2"/>
          <c:tx>
            <c:strRef>
              <c:f>Sheet1!$D$1</c:f>
              <c:strCache>
                <c:ptCount val="1"/>
                <c:pt idx="0">
                  <c:v>State payments</c:v>
                </c:pt>
              </c:strCache>
            </c:strRef>
          </c:tx>
          <c:spPr>
            <a:solidFill>
              <a:schemeClr val="accent4"/>
            </a:solidFill>
            <a:ln>
              <a:solidFill>
                <a:schemeClr val="tx1"/>
              </a:solidFill>
            </a:ln>
          </c:spPr>
          <c:invertIfNegative val="0"/>
          <c:dLbls>
            <c:dLbl>
              <c:idx val="0"/>
              <c:layout>
                <c:manualLayout>
                  <c:x val="-8.221119773210489E-2"/>
                  <c:y val="-1.2626262626262534E-2"/>
                </c:manualLayout>
              </c:layout>
              <c:showLegendKey val="0"/>
              <c:showVal val="1"/>
              <c:showCatName val="0"/>
              <c:showSerName val="0"/>
              <c:showPercent val="0"/>
              <c:showBubbleSize val="0"/>
            </c:dLbl>
            <c:dLbl>
              <c:idx val="3"/>
              <c:spPr/>
              <c:txPr>
                <a:bodyPr/>
                <a:lstStyle/>
                <a:p>
                  <a:pPr>
                    <a:defRPr sz="1800"/>
                  </a:pPr>
                  <a:endParaRPr lang="en-US"/>
                </a:p>
              </c:txPr>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Sheet1!$A$2:$A$5</c:f>
              <c:strCache>
                <c:ptCount val="4"/>
                <c:pt idx="0">
                  <c:v>TOTAL</c:v>
                </c:pt>
                <c:pt idx="1">
                  <c:v>Part A</c:v>
                </c:pt>
                <c:pt idx="2">
                  <c:v>Part B</c:v>
                </c:pt>
                <c:pt idx="3">
                  <c:v>Part D</c:v>
                </c:pt>
              </c:strCache>
            </c:strRef>
          </c:cat>
          <c:val>
            <c:numRef>
              <c:f>Sheet1!$D$2:$D$5</c:f>
              <c:numCache>
                <c:formatCode>General</c:formatCode>
                <c:ptCount val="4"/>
                <c:pt idx="0" formatCode="0%">
                  <c:v>1.5583927900863688E-2</c:v>
                </c:pt>
                <c:pt idx="3" formatCode="0%">
                  <c:v>0.13452188006482982</c:v>
                </c:pt>
              </c:numCache>
            </c:numRef>
          </c:val>
        </c:ser>
        <c:ser>
          <c:idx val="3"/>
          <c:order val="3"/>
          <c:tx>
            <c:strRef>
              <c:f>Sheet1!$E$1</c:f>
              <c:strCache>
                <c:ptCount val="1"/>
                <c:pt idx="0">
                  <c:v>Beneficiary premiums</c:v>
                </c:pt>
              </c:strCache>
            </c:strRef>
          </c:tx>
          <c:spPr>
            <a:solidFill>
              <a:schemeClr val="accent3"/>
            </a:solidFill>
            <a:ln>
              <a:solidFill>
                <a:schemeClr val="tx1"/>
              </a:solidFill>
            </a:ln>
          </c:spPr>
          <c:invertIfNegative val="0"/>
          <c:dLbls>
            <c:dLbl>
              <c:idx val="1"/>
              <c:layout>
                <c:manualLayout>
                  <c:x val="8.221119773210489E-2"/>
                  <c:y val="-5.0505050505050509E-3"/>
                </c:manualLayout>
              </c:layout>
              <c:spPr/>
              <c:txPr>
                <a:bodyPr/>
                <a:lstStyle/>
                <a:p>
                  <a:pPr>
                    <a:defRPr sz="1400">
                      <a:solidFill>
                        <a:schemeClr val="tx1"/>
                      </a:solidFill>
                    </a:defRPr>
                  </a:pPr>
                  <a:endParaRPr lang="en-US"/>
                </a:p>
              </c:txPr>
              <c:showLegendKey val="0"/>
              <c:showVal val="1"/>
              <c:showCatName val="0"/>
              <c:showSerName val="0"/>
              <c:showPercent val="0"/>
              <c:showBubbleSize val="0"/>
            </c:dLbl>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TOTAL</c:v>
                </c:pt>
                <c:pt idx="1">
                  <c:v>Part A</c:v>
                </c:pt>
                <c:pt idx="2">
                  <c:v>Part B</c:v>
                </c:pt>
                <c:pt idx="3">
                  <c:v>Part D</c:v>
                </c:pt>
              </c:strCache>
            </c:strRef>
          </c:cat>
          <c:val>
            <c:numRef>
              <c:f>Sheet1!$E$2:$E$5</c:f>
              <c:numCache>
                <c:formatCode>0%</c:formatCode>
                <c:ptCount val="4"/>
                <c:pt idx="0">
                  <c:v>0.1310552009012392</c:v>
                </c:pt>
                <c:pt idx="1">
                  <c:v>1.737691352916839E-2</c:v>
                </c:pt>
                <c:pt idx="2">
                  <c:v>0.25272806634657352</c:v>
                </c:pt>
                <c:pt idx="3">
                  <c:v>0.13290113452188004</c:v>
                </c:pt>
              </c:numCache>
            </c:numRef>
          </c:val>
        </c:ser>
        <c:ser>
          <c:idx val="4"/>
          <c:order val="4"/>
          <c:tx>
            <c:strRef>
              <c:f>Sheet1!$F$1</c:f>
              <c:strCache>
                <c:ptCount val="1"/>
                <c:pt idx="0">
                  <c:v>Payroll taxes</c:v>
                </c:pt>
              </c:strCache>
            </c:strRef>
          </c:tx>
          <c:spPr>
            <a:solidFill>
              <a:schemeClr val="accent2"/>
            </a:solidFill>
            <a:ln>
              <a:solidFill>
                <a:schemeClr val="tx1"/>
              </a:solidFill>
            </a:ln>
          </c:spPr>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TOTAL</c:v>
                </c:pt>
                <c:pt idx="1">
                  <c:v>Part A</c:v>
                </c:pt>
                <c:pt idx="2">
                  <c:v>Part B</c:v>
                </c:pt>
                <c:pt idx="3">
                  <c:v>Part D</c:v>
                </c:pt>
              </c:strCache>
            </c:strRef>
          </c:cat>
          <c:val>
            <c:numRef>
              <c:f>Sheet1!$F$2:$F$5</c:f>
              <c:numCache>
                <c:formatCode>0%</c:formatCode>
                <c:ptCount val="4"/>
                <c:pt idx="0">
                  <c:v>0.38452872699962448</c:v>
                </c:pt>
                <c:pt idx="1">
                  <c:v>0.84733140256516348</c:v>
                </c:pt>
              </c:numCache>
            </c:numRef>
          </c:val>
        </c:ser>
        <c:ser>
          <c:idx val="5"/>
          <c:order val="5"/>
          <c:tx>
            <c:strRef>
              <c:f>Sheet1!$G$1</c:f>
              <c:strCache>
                <c:ptCount val="1"/>
                <c:pt idx="0">
                  <c:v>General revenue</c:v>
                </c:pt>
              </c:strCache>
            </c:strRef>
          </c:tx>
          <c:spPr>
            <a:solidFill>
              <a:schemeClr val="accent1"/>
            </a:solidFill>
            <a:ln>
              <a:solidFill>
                <a:schemeClr val="tx1"/>
              </a:solidFill>
            </a:ln>
          </c:spPr>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TOTAL</c:v>
                </c:pt>
                <c:pt idx="1">
                  <c:v>Part A</c:v>
                </c:pt>
                <c:pt idx="2">
                  <c:v>Part B</c:v>
                </c:pt>
                <c:pt idx="3">
                  <c:v>Part D</c:v>
                </c:pt>
              </c:strCache>
            </c:strRef>
          </c:cat>
          <c:val>
            <c:numRef>
              <c:f>Sheet1!$G$2:$G$5</c:f>
              <c:numCache>
                <c:formatCode>General</c:formatCode>
                <c:ptCount val="4"/>
                <c:pt idx="0" formatCode="0%">
                  <c:v>0.39541870071348106</c:v>
                </c:pt>
                <c:pt idx="2" formatCode="0%">
                  <c:v>0.72151898734177222</c:v>
                </c:pt>
                <c:pt idx="3" formatCode="0%">
                  <c:v>0.73419773095623975</c:v>
                </c:pt>
              </c:numCache>
            </c:numRef>
          </c:val>
        </c:ser>
        <c:dLbls>
          <c:showLegendKey val="0"/>
          <c:showVal val="0"/>
          <c:showCatName val="0"/>
          <c:showSerName val="0"/>
          <c:showPercent val="0"/>
          <c:showBubbleSize val="0"/>
        </c:dLbls>
        <c:gapWidth val="50"/>
        <c:overlap val="100"/>
        <c:axId val="152220800"/>
        <c:axId val="152222336"/>
      </c:barChart>
      <c:catAx>
        <c:axId val="152220800"/>
        <c:scaling>
          <c:orientation val="minMax"/>
        </c:scaling>
        <c:delete val="0"/>
        <c:axPos val="b"/>
        <c:majorTickMark val="none"/>
        <c:minorTickMark val="none"/>
        <c:tickLblPos val="nextTo"/>
        <c:txPr>
          <a:bodyPr/>
          <a:lstStyle/>
          <a:p>
            <a:pPr>
              <a:defRPr b="1"/>
            </a:pPr>
            <a:endParaRPr lang="en-US"/>
          </a:p>
        </c:txPr>
        <c:crossAx val="152222336"/>
        <c:crosses val="autoZero"/>
        <c:auto val="1"/>
        <c:lblAlgn val="ctr"/>
        <c:lblOffset val="0"/>
        <c:noMultiLvlLbl val="0"/>
      </c:catAx>
      <c:valAx>
        <c:axId val="152222336"/>
        <c:scaling>
          <c:orientation val="minMax"/>
        </c:scaling>
        <c:delete val="1"/>
        <c:axPos val="l"/>
        <c:numFmt formatCode="0%" sourceLinked="1"/>
        <c:majorTickMark val="out"/>
        <c:minorTickMark val="none"/>
        <c:tickLblPos val="nextTo"/>
        <c:crossAx val="152220800"/>
        <c:crosses val="autoZero"/>
        <c:crossBetween val="between"/>
      </c:valAx>
    </c:plotArea>
    <c:legend>
      <c:legendPos val="r"/>
      <c:layout>
        <c:manualLayout>
          <c:xMode val="edge"/>
          <c:yMode val="edge"/>
          <c:x val="0.77954229144461129"/>
          <c:y val="0.11439334287759483"/>
          <c:w val="0.21195310189344685"/>
          <c:h val="0.69798099101248712"/>
        </c:manualLayout>
      </c:layout>
      <c:overlay val="0"/>
      <c:txPr>
        <a:bodyPr/>
        <a:lstStyle/>
        <a:p>
          <a:pPr>
            <a:defRPr sz="15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2771517784414888E-3"/>
          <c:y val="0.13094428537341923"/>
          <c:w val="0.99872284822155855"/>
          <c:h val="0.65199117155810082"/>
        </c:manualLayout>
      </c:layout>
      <c:barChart>
        <c:barDir val="col"/>
        <c:grouping val="clustered"/>
        <c:varyColors val="1"/>
        <c:ser>
          <c:idx val="0"/>
          <c:order val="0"/>
          <c:tx>
            <c:strRef>
              <c:f>Sheet1!$B$1</c:f>
              <c:strCache>
                <c:ptCount val="1"/>
                <c:pt idx="0">
                  <c:v>Average Annual Per Capita Growth</c:v>
                </c:pt>
              </c:strCache>
            </c:strRef>
          </c:tx>
          <c:spPr>
            <a:solidFill>
              <a:schemeClr val="tx2"/>
            </a:solidFill>
            <a:ln>
              <a:solidFill>
                <a:schemeClr val="tx1"/>
              </a:solidFill>
            </a:ln>
          </c:spPr>
          <c:invertIfNegative val="0"/>
          <c:dPt>
            <c:idx val="0"/>
            <c:invertIfNegative val="0"/>
            <c:bubble3D val="0"/>
          </c:dPt>
          <c:dPt>
            <c:idx val="1"/>
            <c:invertIfNegative val="0"/>
            <c:bubble3D val="0"/>
            <c:spPr>
              <a:solidFill>
                <a:schemeClr val="accent1"/>
              </a:solidFill>
              <a:ln>
                <a:solidFill>
                  <a:schemeClr val="tx1"/>
                </a:solidFill>
              </a:ln>
            </c:spPr>
          </c:dPt>
          <c:dPt>
            <c:idx val="2"/>
            <c:invertIfNegative val="0"/>
            <c:bubble3D val="0"/>
            <c:spPr>
              <a:solidFill>
                <a:schemeClr val="accent3"/>
              </a:solidFill>
              <a:ln>
                <a:solidFill>
                  <a:schemeClr val="tx1"/>
                </a:solidFill>
              </a:ln>
            </c:spPr>
          </c:dPt>
          <c:dPt>
            <c:idx val="3"/>
            <c:invertIfNegative val="0"/>
            <c:bubble3D val="0"/>
            <c:spPr>
              <a:solidFill>
                <a:schemeClr val="accent5"/>
              </a:solidFill>
              <a:ln>
                <a:solidFill>
                  <a:schemeClr val="tx1"/>
                </a:solidFill>
              </a:ln>
            </c:spPr>
          </c:dPt>
          <c:dPt>
            <c:idx val="4"/>
            <c:invertIfNegative val="0"/>
            <c:bubble3D val="0"/>
          </c:dPt>
          <c:dPt>
            <c:idx val="5"/>
            <c:invertIfNegative val="0"/>
            <c:bubble3D val="0"/>
            <c:spPr>
              <a:solidFill>
                <a:schemeClr val="accent1"/>
              </a:solidFill>
              <a:ln>
                <a:solidFill>
                  <a:schemeClr val="tx1"/>
                </a:solidFill>
              </a:ln>
            </c:spPr>
          </c:dPt>
          <c:dPt>
            <c:idx val="6"/>
            <c:invertIfNegative val="0"/>
            <c:bubble3D val="0"/>
            <c:spPr>
              <a:solidFill>
                <a:schemeClr val="accent3"/>
              </a:solidFill>
              <a:ln>
                <a:solidFill>
                  <a:schemeClr val="tx1"/>
                </a:solidFill>
              </a:ln>
            </c:spPr>
          </c:dPt>
          <c:dPt>
            <c:idx val="7"/>
            <c:invertIfNegative val="0"/>
            <c:bubble3D val="0"/>
            <c:spPr>
              <a:solidFill>
                <a:schemeClr val="accent5"/>
              </a:solidFill>
              <a:ln>
                <a:solidFill>
                  <a:schemeClr val="tx1"/>
                </a:solidFill>
              </a:ln>
            </c:spPr>
          </c:dPt>
          <c:dLbls>
            <c:txPr>
              <a:bodyPr/>
              <a:lstStyle/>
              <a:p>
                <a:pPr>
                  <a:defRPr sz="1600"/>
                </a:pPr>
                <a:endParaRPr lang="en-US"/>
              </a:p>
            </c:txPr>
            <c:showLegendKey val="0"/>
            <c:showVal val="1"/>
            <c:showCatName val="0"/>
            <c:showSerName val="0"/>
            <c:showPercent val="0"/>
            <c:showBubbleSize val="0"/>
            <c:showLeaderLines val="0"/>
          </c:dLbls>
          <c:cat>
            <c:strRef>
              <c:f>Sheet1!$A$2:$A$9</c:f>
              <c:strCache>
                <c:ptCount val="8"/>
                <c:pt idx="0">
                  <c:v>Medicare spending per capita</c:v>
                </c:pt>
                <c:pt idx="1">
                  <c:v>Private health insurance spending per capita</c:v>
                </c:pt>
                <c:pt idx="2">
                  <c:v>GDP per capita</c:v>
                </c:pt>
                <c:pt idx="3">
                  <c:v>CPI</c:v>
                </c:pt>
                <c:pt idx="4">
                  <c:v>Medicare + SGR (fee freeze) spending per capita</c:v>
                </c:pt>
                <c:pt idx="5">
                  <c:v>Private health insurance spending per capita</c:v>
                </c:pt>
                <c:pt idx="6">
                  <c:v>GDP per capita</c:v>
                </c:pt>
                <c:pt idx="7">
                  <c:v>CPI</c:v>
                </c:pt>
              </c:strCache>
            </c:strRef>
          </c:cat>
          <c:val>
            <c:numRef>
              <c:f>Sheet1!$B$2:$B$9</c:f>
              <c:numCache>
                <c:formatCode>0.0%</c:formatCode>
                <c:ptCount val="8"/>
                <c:pt idx="0">
                  <c:v>6.5544864675340042E-2</c:v>
                </c:pt>
                <c:pt idx="1">
                  <c:v>6.9277645375125596E-2</c:v>
                </c:pt>
                <c:pt idx="2">
                  <c:v>2.9159410425218191E-2</c:v>
                </c:pt>
                <c:pt idx="3">
                  <c:v>2.4585790255509332E-2</c:v>
                </c:pt>
                <c:pt idx="4">
                  <c:v>3.1937835358178512E-2</c:v>
                </c:pt>
                <c:pt idx="5">
                  <c:v>4.9629582187785681E-2</c:v>
                </c:pt>
                <c:pt idx="6">
                  <c:v>4.1255918849293804E-2</c:v>
                </c:pt>
                <c:pt idx="7">
                  <c:v>2.0904944806010128E-2</c:v>
                </c:pt>
              </c:numCache>
            </c:numRef>
          </c:val>
        </c:ser>
        <c:dLbls>
          <c:showLegendKey val="0"/>
          <c:showVal val="0"/>
          <c:showCatName val="0"/>
          <c:showSerName val="0"/>
          <c:showPercent val="0"/>
          <c:showBubbleSize val="0"/>
        </c:dLbls>
        <c:gapWidth val="50"/>
        <c:axId val="152264704"/>
        <c:axId val="152266240"/>
      </c:barChart>
      <c:catAx>
        <c:axId val="152264704"/>
        <c:scaling>
          <c:orientation val="minMax"/>
        </c:scaling>
        <c:delete val="0"/>
        <c:axPos val="b"/>
        <c:majorTickMark val="none"/>
        <c:minorTickMark val="none"/>
        <c:tickLblPos val="none"/>
        <c:crossAx val="152266240"/>
        <c:crosses val="autoZero"/>
        <c:auto val="1"/>
        <c:lblAlgn val="ctr"/>
        <c:lblOffset val="0"/>
        <c:noMultiLvlLbl val="0"/>
      </c:catAx>
      <c:valAx>
        <c:axId val="152266240"/>
        <c:scaling>
          <c:orientation val="minMax"/>
        </c:scaling>
        <c:delete val="1"/>
        <c:axPos val="l"/>
        <c:numFmt formatCode="0.0%" sourceLinked="1"/>
        <c:majorTickMark val="out"/>
        <c:minorTickMark val="none"/>
        <c:tickLblPos val="none"/>
        <c:crossAx val="152264704"/>
        <c:crosses val="autoZero"/>
        <c:crossBetween val="between"/>
      </c:valAx>
    </c:plotArea>
    <c:plotVisOnly val="1"/>
    <c:dispBlanksAs val="gap"/>
    <c:showDLblsOverMax val="0"/>
  </c:chart>
  <c:txPr>
    <a:bodyPr/>
    <a:lstStyle/>
    <a:p>
      <a:pPr>
        <a:defRPr sz="1800">
          <a:latin typeface="+mj-lt"/>
        </a:defRPr>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smoothMarker"/>
        <c:varyColors val="0"/>
        <c:ser>
          <c:idx val="0"/>
          <c:order val="0"/>
          <c:tx>
            <c:strRef>
              <c:f>Sheet1!$B$1</c:f>
              <c:strCache>
                <c:ptCount val="1"/>
                <c:pt idx="0">
                  <c:v>Ratio of Assets at the Beginning of the Year to Expenditures During the Year for the HI Trust Fund</c:v>
                </c:pt>
              </c:strCache>
            </c:strRef>
          </c:tx>
          <c:spPr>
            <a:ln w="38100">
              <a:solidFill>
                <a:schemeClr val="accent1"/>
              </a:solidFill>
            </a:ln>
          </c:spPr>
          <c:marker>
            <c:symbol val="diamond"/>
            <c:size val="9"/>
            <c:spPr>
              <a:solidFill>
                <a:schemeClr val="accent1"/>
              </a:solidFill>
              <a:ln w="12700">
                <a:solidFill>
                  <a:schemeClr val="accent1"/>
                </a:solidFill>
              </a:ln>
            </c:spPr>
          </c:marker>
          <c:dPt>
            <c:idx val="13"/>
            <c:marker>
              <c:spPr>
                <a:solidFill>
                  <a:schemeClr val="accent1"/>
                </a:solidFill>
                <a:ln w="12700">
                  <a:solidFill>
                    <a:schemeClr val="accent1"/>
                  </a:solidFill>
                  <a:prstDash val="solid"/>
                </a:ln>
              </c:spPr>
            </c:marker>
            <c:bubble3D val="0"/>
            <c:spPr>
              <a:ln w="38100">
                <a:solidFill>
                  <a:schemeClr val="accent1"/>
                </a:solidFill>
                <a:prstDash val="solid"/>
              </a:ln>
            </c:spPr>
          </c:dPt>
          <c:dPt>
            <c:idx val="14"/>
            <c:marker>
              <c:spPr>
                <a:solidFill>
                  <a:schemeClr val="accent1"/>
                </a:solidFill>
                <a:ln w="12700">
                  <a:solidFill>
                    <a:schemeClr val="accent1"/>
                  </a:solidFill>
                  <a:prstDash val="solid"/>
                </a:ln>
              </c:spPr>
            </c:marker>
            <c:bubble3D val="0"/>
            <c:spPr>
              <a:ln w="38100">
                <a:solidFill>
                  <a:schemeClr val="accent1"/>
                </a:solidFill>
                <a:prstDash val="solid"/>
              </a:ln>
            </c:spPr>
          </c:dPt>
          <c:dPt>
            <c:idx val="15"/>
            <c:marker>
              <c:symbol val="none"/>
            </c:marker>
            <c:bubble3D val="0"/>
            <c:spPr>
              <a:ln w="38100">
                <a:solidFill>
                  <a:schemeClr val="accent1"/>
                </a:solidFill>
                <a:prstDash val="sysDash"/>
              </a:ln>
            </c:spPr>
          </c:dPt>
          <c:xVal>
            <c:numRef>
              <c:f>Sheet1!$A$2:$A$16</c:f>
              <c:numCache>
                <c:formatCode>General</c:formatCode>
                <c:ptCount val="15"/>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2024</c:v>
                </c:pt>
                <c:pt idx="13">
                  <c:v>2025</c:v>
                </c:pt>
                <c:pt idx="14">
                  <c:v>2026</c:v>
                </c:pt>
              </c:numCache>
            </c:numRef>
          </c:xVal>
          <c:yVal>
            <c:numRef>
              <c:f>Sheet1!$B$2:$B$16</c:f>
              <c:numCache>
                <c:formatCode>0%</c:formatCode>
                <c:ptCount val="15"/>
                <c:pt idx="0">
                  <c:v>0.92</c:v>
                </c:pt>
                <c:pt idx="1">
                  <c:v>0.81</c:v>
                </c:pt>
                <c:pt idx="2">
                  <c:v>0.72</c:v>
                </c:pt>
                <c:pt idx="3">
                  <c:v>0.66</c:v>
                </c:pt>
                <c:pt idx="4">
                  <c:v>0.63</c:v>
                </c:pt>
                <c:pt idx="5">
                  <c:v>0.62</c:v>
                </c:pt>
                <c:pt idx="6">
                  <c:v>0.6</c:v>
                </c:pt>
                <c:pt idx="7">
                  <c:v>0.57999999999999996</c:v>
                </c:pt>
                <c:pt idx="8">
                  <c:v>0.56000000000000005</c:v>
                </c:pt>
                <c:pt idx="9">
                  <c:v>0.53</c:v>
                </c:pt>
                <c:pt idx="10">
                  <c:v>0.47</c:v>
                </c:pt>
                <c:pt idx="11">
                  <c:v>0.39</c:v>
                </c:pt>
                <c:pt idx="12">
                  <c:v>0.28999999999999998</c:v>
                </c:pt>
                <c:pt idx="13">
                  <c:v>0.19</c:v>
                </c:pt>
                <c:pt idx="14">
                  <c:v>7.0000000000000007E-2</c:v>
                </c:pt>
              </c:numCache>
            </c:numRef>
          </c:yVal>
          <c:smooth val="1"/>
        </c:ser>
        <c:dLbls>
          <c:showLegendKey val="0"/>
          <c:showVal val="0"/>
          <c:showCatName val="0"/>
          <c:showSerName val="0"/>
          <c:showPercent val="0"/>
          <c:showBubbleSize val="0"/>
        </c:dLbls>
        <c:axId val="158227456"/>
        <c:axId val="158229248"/>
      </c:scatterChart>
      <c:valAx>
        <c:axId val="158227456"/>
        <c:scaling>
          <c:orientation val="minMax"/>
          <c:max val="2027"/>
          <c:min val="2012"/>
        </c:scaling>
        <c:delete val="0"/>
        <c:axPos val="b"/>
        <c:numFmt formatCode="General" sourceLinked="1"/>
        <c:majorTickMark val="out"/>
        <c:minorTickMark val="none"/>
        <c:tickLblPos val="nextTo"/>
        <c:txPr>
          <a:bodyPr/>
          <a:lstStyle/>
          <a:p>
            <a:pPr>
              <a:defRPr sz="1700"/>
            </a:pPr>
            <a:endParaRPr lang="en-US"/>
          </a:p>
        </c:txPr>
        <c:crossAx val="158229248"/>
        <c:crosses val="autoZero"/>
        <c:crossBetween val="midCat"/>
      </c:valAx>
      <c:valAx>
        <c:axId val="158229248"/>
        <c:scaling>
          <c:orientation val="minMax"/>
        </c:scaling>
        <c:delete val="0"/>
        <c:axPos val="l"/>
        <c:majorGridlines/>
        <c:numFmt formatCode="0%" sourceLinked="1"/>
        <c:majorTickMark val="out"/>
        <c:minorTickMark val="none"/>
        <c:tickLblPos val="nextTo"/>
        <c:crossAx val="158227456"/>
        <c:crosses val="autoZero"/>
        <c:crossBetween val="midCat"/>
      </c:valAx>
    </c:plotArea>
    <c:plotVisOnly val="1"/>
    <c:dispBlanksAs val="span"/>
    <c:showDLblsOverMax val="0"/>
  </c:chart>
  <c:txPr>
    <a:bodyPr/>
    <a:lstStyle/>
    <a:p>
      <a:pPr>
        <a:defRPr sz="1800"/>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tx>
            <c:strRef>
              <c:f>Sheet1!$A$2</c:f>
              <c:strCache>
                <c:ptCount val="1"/>
                <c:pt idx="0">
                  <c:v>Projected number of years to insolvency</c:v>
                </c:pt>
              </c:strCache>
            </c:strRef>
          </c:tx>
          <c:invertIfNegative val="0"/>
          <c:dLbls>
            <c:txPr>
              <a:bodyPr/>
              <a:lstStyle/>
              <a:p>
                <a:pPr>
                  <a:lnSpc>
                    <a:spcPct val="85000"/>
                  </a:lnSpc>
                  <a:defRPr sz="1300" b="1">
                    <a:solidFill>
                      <a:schemeClr val="bg1"/>
                    </a:solidFill>
                  </a:defRPr>
                </a:pPr>
                <a:endParaRPr lang="en-US"/>
              </a:p>
            </c:txPr>
            <c:showLegendKey val="0"/>
            <c:showVal val="1"/>
            <c:showCatName val="0"/>
            <c:showSerName val="0"/>
            <c:showPercent val="0"/>
            <c:showBubbleSize val="0"/>
            <c:showLeaderLines val="0"/>
          </c:dLbls>
          <c:cat>
            <c:strRef>
              <c:f>Sheet1!$B$1:$AA$1</c:f>
              <c:strCache>
                <c:ptCount val="26"/>
                <c:pt idx="0">
                  <c:v>2013</c:v>
                </c:pt>
                <c:pt idx="1">
                  <c:v>2012</c:v>
                </c:pt>
                <c:pt idx="2">
                  <c:v>2011</c:v>
                </c:pt>
                <c:pt idx="3">
                  <c:v>2010</c:v>
                </c:pt>
                <c:pt idx="4">
                  <c:v>2009</c:v>
                </c:pt>
                <c:pt idx="5">
                  <c:v>2008</c:v>
                </c:pt>
                <c:pt idx="6">
                  <c:v>2007</c:v>
                </c:pt>
                <c:pt idx="7">
                  <c:v>2006</c:v>
                </c:pt>
                <c:pt idx="8">
                  <c:v>2005</c:v>
                </c:pt>
                <c:pt idx="9">
                  <c:v>2004</c:v>
                </c:pt>
                <c:pt idx="10">
                  <c:v>2003</c:v>
                </c:pt>
                <c:pt idx="11">
                  <c:v>2002</c:v>
                </c:pt>
                <c:pt idx="12">
                  <c:v>2001</c:v>
                </c:pt>
                <c:pt idx="13">
                  <c:v>2000</c:v>
                </c:pt>
                <c:pt idx="14">
                  <c:v>1999</c:v>
                </c:pt>
                <c:pt idx="15">
                  <c:v>1998</c:v>
                </c:pt>
                <c:pt idx="16">
                  <c:v>1997</c:v>
                </c:pt>
                <c:pt idx="17">
                  <c:v>1996</c:v>
                </c:pt>
                <c:pt idx="18">
                  <c:v>1995</c:v>
                </c:pt>
                <c:pt idx="19">
                  <c:v>1994</c:v>
                </c:pt>
                <c:pt idx="20">
                  <c:v>1993</c:v>
                </c:pt>
                <c:pt idx="21">
                  <c:v>1992</c:v>
                </c:pt>
                <c:pt idx="22">
                  <c:v>1991</c:v>
                </c:pt>
                <c:pt idx="23">
                  <c:v>1990</c:v>
                </c:pt>
                <c:pt idx="24">
                  <c:v>1980</c:v>
                </c:pt>
                <c:pt idx="25">
                  <c:v>1970</c:v>
                </c:pt>
              </c:strCache>
            </c:strRef>
          </c:cat>
          <c:val>
            <c:numRef>
              <c:f>Sheet1!$B$2:$AA$2</c:f>
              <c:numCache>
                <c:formatCode>General</c:formatCode>
                <c:ptCount val="26"/>
                <c:pt idx="0">
                  <c:v>13</c:v>
                </c:pt>
                <c:pt idx="1">
                  <c:v>12</c:v>
                </c:pt>
                <c:pt idx="2">
                  <c:v>13</c:v>
                </c:pt>
                <c:pt idx="3">
                  <c:v>19</c:v>
                </c:pt>
                <c:pt idx="4">
                  <c:v>8</c:v>
                </c:pt>
                <c:pt idx="5">
                  <c:v>11</c:v>
                </c:pt>
                <c:pt idx="6">
                  <c:v>12</c:v>
                </c:pt>
                <c:pt idx="7">
                  <c:v>12</c:v>
                </c:pt>
                <c:pt idx="8">
                  <c:v>15</c:v>
                </c:pt>
                <c:pt idx="9">
                  <c:v>15</c:v>
                </c:pt>
                <c:pt idx="10">
                  <c:v>23</c:v>
                </c:pt>
                <c:pt idx="11">
                  <c:v>28</c:v>
                </c:pt>
                <c:pt idx="12">
                  <c:v>28</c:v>
                </c:pt>
                <c:pt idx="13">
                  <c:v>25</c:v>
                </c:pt>
                <c:pt idx="14">
                  <c:v>16</c:v>
                </c:pt>
                <c:pt idx="15">
                  <c:v>10</c:v>
                </c:pt>
                <c:pt idx="16">
                  <c:v>4</c:v>
                </c:pt>
                <c:pt idx="17">
                  <c:v>5</c:v>
                </c:pt>
                <c:pt idx="18">
                  <c:v>6</c:v>
                </c:pt>
                <c:pt idx="19">
                  <c:v>7</c:v>
                </c:pt>
                <c:pt idx="20">
                  <c:v>6</c:v>
                </c:pt>
                <c:pt idx="21">
                  <c:v>10</c:v>
                </c:pt>
                <c:pt idx="22">
                  <c:v>14</c:v>
                </c:pt>
                <c:pt idx="23">
                  <c:v>13</c:v>
                </c:pt>
                <c:pt idx="24">
                  <c:v>14</c:v>
                </c:pt>
                <c:pt idx="25">
                  <c:v>2</c:v>
                </c:pt>
              </c:numCache>
            </c:numRef>
          </c:val>
        </c:ser>
        <c:ser>
          <c:idx val="1"/>
          <c:order val="1"/>
          <c:tx>
            <c:strRef>
              <c:f>Sheet1!$A$3</c:f>
              <c:strCache>
                <c:ptCount val="1"/>
                <c:pt idx="0">
                  <c:v>Projected year of insolvency</c:v>
                </c:pt>
              </c:strCache>
            </c:strRef>
          </c:tx>
          <c:spPr>
            <a:noFill/>
          </c:spPr>
          <c:invertIfNegative val="0"/>
          <c:dLbls>
            <c:txPr>
              <a:bodyPr/>
              <a:lstStyle/>
              <a:p>
                <a:pPr>
                  <a:lnSpc>
                    <a:spcPct val="85000"/>
                  </a:lnSpc>
                  <a:defRPr sz="1300"/>
                </a:pPr>
                <a:endParaRPr lang="en-US"/>
              </a:p>
            </c:txPr>
            <c:dLblPos val="inBase"/>
            <c:showLegendKey val="0"/>
            <c:showVal val="1"/>
            <c:showCatName val="0"/>
            <c:showSerName val="0"/>
            <c:showPercent val="0"/>
            <c:showBubbleSize val="0"/>
            <c:showLeaderLines val="0"/>
          </c:dLbls>
          <c:cat>
            <c:strRef>
              <c:f>Sheet1!$B$1:$AA$1</c:f>
              <c:strCache>
                <c:ptCount val="26"/>
                <c:pt idx="0">
                  <c:v>2013</c:v>
                </c:pt>
                <c:pt idx="1">
                  <c:v>2012</c:v>
                </c:pt>
                <c:pt idx="2">
                  <c:v>2011</c:v>
                </c:pt>
                <c:pt idx="3">
                  <c:v>2010</c:v>
                </c:pt>
                <c:pt idx="4">
                  <c:v>2009</c:v>
                </c:pt>
                <c:pt idx="5">
                  <c:v>2008</c:v>
                </c:pt>
                <c:pt idx="6">
                  <c:v>2007</c:v>
                </c:pt>
                <c:pt idx="7">
                  <c:v>2006</c:v>
                </c:pt>
                <c:pt idx="8">
                  <c:v>2005</c:v>
                </c:pt>
                <c:pt idx="9">
                  <c:v>2004</c:v>
                </c:pt>
                <c:pt idx="10">
                  <c:v>2003</c:v>
                </c:pt>
                <c:pt idx="11">
                  <c:v>2002</c:v>
                </c:pt>
                <c:pt idx="12">
                  <c:v>2001</c:v>
                </c:pt>
                <c:pt idx="13">
                  <c:v>2000</c:v>
                </c:pt>
                <c:pt idx="14">
                  <c:v>1999</c:v>
                </c:pt>
                <c:pt idx="15">
                  <c:v>1998</c:v>
                </c:pt>
                <c:pt idx="16">
                  <c:v>1997</c:v>
                </c:pt>
                <c:pt idx="17">
                  <c:v>1996</c:v>
                </c:pt>
                <c:pt idx="18">
                  <c:v>1995</c:v>
                </c:pt>
                <c:pt idx="19">
                  <c:v>1994</c:v>
                </c:pt>
                <c:pt idx="20">
                  <c:v>1993</c:v>
                </c:pt>
                <c:pt idx="21">
                  <c:v>1992</c:v>
                </c:pt>
                <c:pt idx="22">
                  <c:v>1991</c:v>
                </c:pt>
                <c:pt idx="23">
                  <c:v>1990</c:v>
                </c:pt>
                <c:pt idx="24">
                  <c:v>1980</c:v>
                </c:pt>
                <c:pt idx="25">
                  <c:v>1970</c:v>
                </c:pt>
              </c:strCache>
            </c:strRef>
          </c:cat>
          <c:val>
            <c:numRef>
              <c:f>Sheet1!$B$3:$AA$3</c:f>
              <c:numCache>
                <c:formatCode>General</c:formatCode>
                <c:ptCount val="26"/>
                <c:pt idx="0">
                  <c:v>2026</c:v>
                </c:pt>
                <c:pt idx="1">
                  <c:v>2024</c:v>
                </c:pt>
                <c:pt idx="2">
                  <c:v>2024</c:v>
                </c:pt>
                <c:pt idx="3">
                  <c:v>2029</c:v>
                </c:pt>
                <c:pt idx="4">
                  <c:v>2017</c:v>
                </c:pt>
                <c:pt idx="5">
                  <c:v>2019</c:v>
                </c:pt>
                <c:pt idx="6">
                  <c:v>2019</c:v>
                </c:pt>
                <c:pt idx="7">
                  <c:v>2018</c:v>
                </c:pt>
                <c:pt idx="8">
                  <c:v>2020</c:v>
                </c:pt>
                <c:pt idx="9">
                  <c:v>2019</c:v>
                </c:pt>
                <c:pt idx="10">
                  <c:v>2026</c:v>
                </c:pt>
                <c:pt idx="11">
                  <c:v>2030</c:v>
                </c:pt>
                <c:pt idx="12">
                  <c:v>2029</c:v>
                </c:pt>
                <c:pt idx="13">
                  <c:v>2025</c:v>
                </c:pt>
                <c:pt idx="14">
                  <c:v>2015</c:v>
                </c:pt>
                <c:pt idx="15">
                  <c:v>2008</c:v>
                </c:pt>
                <c:pt idx="16">
                  <c:v>2001</c:v>
                </c:pt>
                <c:pt idx="17">
                  <c:v>2001</c:v>
                </c:pt>
                <c:pt idx="18">
                  <c:v>2001</c:v>
                </c:pt>
                <c:pt idx="19">
                  <c:v>2001</c:v>
                </c:pt>
                <c:pt idx="20">
                  <c:v>1999</c:v>
                </c:pt>
                <c:pt idx="21">
                  <c:v>2002</c:v>
                </c:pt>
                <c:pt idx="22">
                  <c:v>2005</c:v>
                </c:pt>
                <c:pt idx="23">
                  <c:v>2003</c:v>
                </c:pt>
                <c:pt idx="24">
                  <c:v>1994</c:v>
                </c:pt>
                <c:pt idx="25">
                  <c:v>1972</c:v>
                </c:pt>
              </c:numCache>
            </c:numRef>
          </c:val>
        </c:ser>
        <c:dLbls>
          <c:showLegendKey val="0"/>
          <c:showVal val="0"/>
          <c:showCatName val="0"/>
          <c:showSerName val="0"/>
          <c:showPercent val="0"/>
          <c:showBubbleSize val="0"/>
        </c:dLbls>
        <c:gapWidth val="25"/>
        <c:overlap val="100"/>
        <c:axId val="158265728"/>
        <c:axId val="158267264"/>
      </c:barChart>
      <c:catAx>
        <c:axId val="158265728"/>
        <c:scaling>
          <c:orientation val="minMax"/>
        </c:scaling>
        <c:delete val="0"/>
        <c:axPos val="l"/>
        <c:majorTickMark val="none"/>
        <c:minorTickMark val="none"/>
        <c:tickLblPos val="nextTo"/>
        <c:txPr>
          <a:bodyPr/>
          <a:lstStyle/>
          <a:p>
            <a:pPr>
              <a:lnSpc>
                <a:spcPct val="85000"/>
              </a:lnSpc>
              <a:defRPr sz="1300"/>
            </a:pPr>
            <a:endParaRPr lang="en-US"/>
          </a:p>
        </c:txPr>
        <c:crossAx val="158267264"/>
        <c:crosses val="autoZero"/>
        <c:auto val="1"/>
        <c:lblAlgn val="ctr"/>
        <c:lblOffset val="100"/>
        <c:noMultiLvlLbl val="0"/>
      </c:catAx>
      <c:valAx>
        <c:axId val="158267264"/>
        <c:scaling>
          <c:orientation val="minMax"/>
          <c:max val="30"/>
          <c:min val="0"/>
        </c:scaling>
        <c:delete val="1"/>
        <c:axPos val="b"/>
        <c:numFmt formatCode="General" sourceLinked="1"/>
        <c:majorTickMark val="out"/>
        <c:minorTickMark val="none"/>
        <c:tickLblPos val="nextTo"/>
        <c:crossAx val="15826572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1906300899617412E-2"/>
          <c:y val="2.7777777777777776E-2"/>
          <c:w val="0.97809369910038257"/>
          <c:h val="0.94444444444444442"/>
        </c:manualLayout>
      </c:layout>
      <c:barChart>
        <c:barDir val="bar"/>
        <c:grouping val="clustered"/>
        <c:varyColors val="0"/>
        <c:ser>
          <c:idx val="0"/>
          <c:order val="0"/>
          <c:tx>
            <c:strRef>
              <c:f>Sheet1!$B$1</c:f>
              <c:strCache>
                <c:ptCount val="1"/>
                <c:pt idx="0">
                  <c:v>Series 1</c:v>
                </c:pt>
              </c:strCache>
            </c:strRef>
          </c:tx>
          <c:spPr>
            <a:solidFill>
              <a:schemeClr val="accent1"/>
            </a:solidFill>
          </c:spPr>
          <c:invertIfNegative val="0"/>
          <c:dLbls>
            <c:showLegendKey val="0"/>
            <c:showVal val="1"/>
            <c:showCatName val="0"/>
            <c:showSerName val="0"/>
            <c:showPercent val="0"/>
            <c:showBubbleSize val="0"/>
            <c:showLeaderLines val="0"/>
          </c:dLbls>
          <c:cat>
            <c:strRef>
              <c:f>Sheet1!$A$2:$A$11</c:f>
              <c:strCache>
                <c:ptCount val="10"/>
                <c:pt idx="0">
                  <c:v>Income &lt; $25,502</c:v>
                </c:pt>
                <c:pt idx="1">
                  <c:v>Savings &lt; $77,485</c:v>
                </c:pt>
                <c:pt idx="2">
                  <c:v>3+ CC</c:v>
                </c:pt>
                <c:pt idx="3">
                  <c:v>F/P Health</c:v>
                </c:pt>
                <c:pt idx="4">
                  <c:v>CMI</c:v>
                </c:pt>
                <c:pt idx="5">
                  <c:v>Dual Eligibles</c:v>
                </c:pt>
                <c:pt idx="6">
                  <c:v>&lt;65</c:v>
                </c:pt>
                <c:pt idx="7">
                  <c:v>2+ ADL</c:v>
                </c:pt>
                <c:pt idx="8">
                  <c:v>Age 85+</c:v>
                </c:pt>
                <c:pt idx="9">
                  <c:v>Facility</c:v>
                </c:pt>
              </c:strCache>
            </c:strRef>
          </c:cat>
          <c:val>
            <c:numRef>
              <c:f>Sheet1!$B$2:$B$11</c:f>
              <c:numCache>
                <c:formatCode>0%</c:formatCode>
                <c:ptCount val="10"/>
                <c:pt idx="0">
                  <c:v>0.5</c:v>
                </c:pt>
                <c:pt idx="1">
                  <c:v>0.5</c:v>
                </c:pt>
                <c:pt idx="2">
                  <c:v>0.40279999999999999</c:v>
                </c:pt>
                <c:pt idx="3">
                  <c:v>0.26869999999999999</c:v>
                </c:pt>
                <c:pt idx="4">
                  <c:v>0.2291</c:v>
                </c:pt>
                <c:pt idx="5">
                  <c:v>0.20449999999999999</c:v>
                </c:pt>
                <c:pt idx="6">
                  <c:v>0.16980000000000001</c:v>
                </c:pt>
                <c:pt idx="7">
                  <c:v>0.15359999999999999</c:v>
                </c:pt>
                <c:pt idx="8">
                  <c:v>0.1298</c:v>
                </c:pt>
                <c:pt idx="9">
                  <c:v>4.6600000000000003E-2</c:v>
                </c:pt>
              </c:numCache>
            </c:numRef>
          </c:val>
        </c:ser>
        <c:dLbls>
          <c:showLegendKey val="0"/>
          <c:showVal val="0"/>
          <c:showCatName val="0"/>
          <c:showSerName val="0"/>
          <c:showPercent val="0"/>
          <c:showBubbleSize val="0"/>
        </c:dLbls>
        <c:gapWidth val="50"/>
        <c:axId val="70924160"/>
        <c:axId val="70925696"/>
      </c:barChart>
      <c:catAx>
        <c:axId val="70924160"/>
        <c:scaling>
          <c:orientation val="maxMin"/>
        </c:scaling>
        <c:delete val="0"/>
        <c:axPos val="l"/>
        <c:majorTickMark val="none"/>
        <c:minorTickMark val="none"/>
        <c:tickLblPos val="none"/>
        <c:crossAx val="70925696"/>
        <c:crosses val="autoZero"/>
        <c:auto val="1"/>
        <c:lblAlgn val="ctr"/>
        <c:lblOffset val="100"/>
        <c:noMultiLvlLbl val="0"/>
      </c:catAx>
      <c:valAx>
        <c:axId val="70925696"/>
        <c:scaling>
          <c:orientation val="minMax"/>
        </c:scaling>
        <c:delete val="1"/>
        <c:axPos val="t"/>
        <c:numFmt formatCode="0%" sourceLinked="1"/>
        <c:majorTickMark val="out"/>
        <c:minorTickMark val="none"/>
        <c:tickLblPos val="nextTo"/>
        <c:crossAx val="7092416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7320417184694041E-2"/>
          <c:y val="0.13221391076115491"/>
          <c:w val="0.9446214882861933"/>
          <c:h val="0.74979746281714821"/>
        </c:manualLayout>
      </c:layout>
      <c:barChart>
        <c:barDir val="col"/>
        <c:grouping val="clustered"/>
        <c:varyColors val="0"/>
        <c:ser>
          <c:idx val="0"/>
          <c:order val="0"/>
          <c:tx>
            <c:strRef>
              <c:f>Sheet1!$B$1</c:f>
              <c:strCache>
                <c:ptCount val="1"/>
                <c:pt idx="0">
                  <c:v>2010</c:v>
                </c:pt>
              </c:strCache>
            </c:strRef>
          </c:tx>
          <c:spPr>
            <a:solidFill>
              <a:schemeClr val="accent3"/>
            </a:solidFill>
            <a:ln>
              <a:solidFill>
                <a:srgbClr val="000000"/>
              </a:solidFill>
            </a:ln>
          </c:spPr>
          <c:invertIfNegative val="0"/>
          <c:dPt>
            <c:idx val="0"/>
            <c:invertIfNegative val="0"/>
            <c:bubble3D val="0"/>
            <c:spPr>
              <a:solidFill>
                <a:schemeClr val="tx2"/>
              </a:solidFill>
              <a:ln>
                <a:solidFill>
                  <a:srgbClr val="000000"/>
                </a:solidFill>
              </a:ln>
            </c:spPr>
          </c:dPt>
          <c:dPt>
            <c:idx val="2"/>
            <c:invertIfNegative val="0"/>
            <c:bubble3D val="0"/>
            <c:spPr>
              <a:solidFill>
                <a:schemeClr val="accent1"/>
              </a:solidFill>
              <a:ln>
                <a:solidFill>
                  <a:srgbClr val="000000"/>
                </a:solidFill>
              </a:ln>
            </c:spPr>
          </c:dPt>
          <c:dPt>
            <c:idx val="3"/>
            <c:invertIfNegative val="0"/>
            <c:bubble3D val="0"/>
            <c:spPr>
              <a:solidFill>
                <a:schemeClr val="accent1"/>
              </a:solidFill>
              <a:ln>
                <a:solidFill>
                  <a:srgbClr val="000000"/>
                </a:solidFill>
              </a:ln>
            </c:spPr>
          </c:dPt>
          <c:dPt>
            <c:idx val="4"/>
            <c:invertIfNegative val="0"/>
            <c:bubble3D val="0"/>
            <c:spPr>
              <a:solidFill>
                <a:schemeClr val="accent1"/>
              </a:solidFill>
              <a:ln>
                <a:solidFill>
                  <a:srgbClr val="000000"/>
                </a:solidFill>
              </a:ln>
            </c:spPr>
          </c:dPt>
          <c:dPt>
            <c:idx val="6"/>
            <c:invertIfNegative val="0"/>
            <c:bubble3D val="0"/>
          </c:dPt>
          <c:dPt>
            <c:idx val="7"/>
            <c:invertIfNegative val="0"/>
            <c:bubble3D val="0"/>
          </c:dPt>
          <c:dPt>
            <c:idx val="8"/>
            <c:invertIfNegative val="0"/>
            <c:bubble3D val="0"/>
          </c:dPt>
          <c:dPt>
            <c:idx val="9"/>
            <c:invertIfNegative val="0"/>
            <c:bubble3D val="0"/>
          </c:dPt>
          <c:dPt>
            <c:idx val="11"/>
            <c:invertIfNegative val="0"/>
            <c:bubble3D val="0"/>
            <c:spPr>
              <a:solidFill>
                <a:schemeClr val="accent5"/>
              </a:solidFill>
              <a:ln>
                <a:solidFill>
                  <a:srgbClr val="000000"/>
                </a:solidFill>
              </a:ln>
            </c:spPr>
          </c:dPt>
          <c:dPt>
            <c:idx val="12"/>
            <c:invertIfNegative val="0"/>
            <c:bubble3D val="0"/>
            <c:spPr>
              <a:solidFill>
                <a:schemeClr val="accent5"/>
              </a:solidFill>
              <a:ln>
                <a:solidFill>
                  <a:srgbClr val="000000"/>
                </a:solidFill>
              </a:ln>
            </c:spPr>
          </c:dPt>
          <c:dLbls>
            <c:txPr>
              <a:bodyPr/>
              <a:lstStyle/>
              <a:p>
                <a:pPr>
                  <a:defRPr sz="1400"/>
                </a:pPr>
                <a:endParaRPr lang="en-US"/>
              </a:p>
            </c:txPr>
            <c:showLegendKey val="0"/>
            <c:showVal val="1"/>
            <c:showCatName val="0"/>
            <c:showSerName val="0"/>
            <c:showPercent val="0"/>
            <c:showBubbleSize val="0"/>
            <c:showLeaderLines val="0"/>
          </c:dLbls>
          <c:cat>
            <c:strRef>
              <c:f>Sheet1!$A$2:$A$14</c:f>
              <c:strCache>
                <c:ptCount val="13"/>
                <c:pt idx="0">
                  <c:v>Total</c:v>
                </c:pt>
                <c:pt idx="2">
                  <c:v>White</c:v>
                </c:pt>
                <c:pt idx="3">
                  <c:v>Black</c:v>
                </c:pt>
                <c:pt idx="4">
                  <c:v>Hispanic</c:v>
                </c:pt>
                <c:pt idx="6">
                  <c:v>Under
age 65</c:v>
                </c:pt>
                <c:pt idx="7">
                  <c:v>Age 
65-74</c:v>
                </c:pt>
                <c:pt idx="8">
                  <c:v>Age
75-84</c:v>
                </c:pt>
                <c:pt idx="9">
                  <c:v>Age 85 
or older</c:v>
                </c:pt>
                <c:pt idx="11">
                  <c:v>Male</c:v>
                </c:pt>
                <c:pt idx="12">
                  <c:v>Female</c:v>
                </c:pt>
              </c:strCache>
            </c:strRef>
          </c:cat>
          <c:val>
            <c:numRef>
              <c:f>Sheet1!$B$2:$B$14</c:f>
              <c:numCache>
                <c:formatCode>General</c:formatCode>
                <c:ptCount val="13"/>
                <c:pt idx="0" formatCode="_(&quot;$&quot;* #,##0_);_(&quot;$&quot;* \(#,##0\);_(&quot;$&quot;* &quot;-&quot;??_);_(@_)">
                  <c:v>22502</c:v>
                </c:pt>
                <c:pt idx="2" formatCode="_(&quot;$&quot;* #,##0_);_(&quot;$&quot;* \(#,##0\);_(&quot;$&quot;* &quot;-&quot;??_);_(@_)">
                  <c:v>24797</c:v>
                </c:pt>
                <c:pt idx="3" formatCode="_(&quot;$&quot;* #,##0_);_(&quot;$&quot;* \(#,##0\);_(&quot;$&quot;* &quot;-&quot;??_);_(@_)">
                  <c:v>15252</c:v>
                </c:pt>
                <c:pt idx="4" formatCode="_(&quot;$&quot;* #,##0_);_(&quot;$&quot;* \(#,##0\);_(&quot;$&quot;* &quot;-&quot;??_);_(@_)">
                  <c:v>13805</c:v>
                </c:pt>
                <c:pt idx="6" formatCode="_(&quot;$&quot;* #,##0_);_(&quot;$&quot;* \(#,##0\);_(&quot;$&quot;* &quot;-&quot;??_);_(@_)">
                  <c:v>16183</c:v>
                </c:pt>
                <c:pt idx="7" formatCode="_(&quot;$&quot;* #,##0_);_(&quot;$&quot;* \(#,##0\);_(&quot;$&quot;* &quot;-&quot;??_);_(@_)">
                  <c:v>23809</c:v>
                </c:pt>
                <c:pt idx="8" formatCode="_(&quot;$&quot;* #,##0_);_(&quot;$&quot;* \(#,##0\);_(&quot;$&quot;* &quot;-&quot;??_);_(@_)">
                  <c:v>22699</c:v>
                </c:pt>
                <c:pt idx="9" formatCode="_(&quot;$&quot;* #,##0_);_(&quot;$&quot;* \(#,##0\);_(&quot;$&quot;* &quot;-&quot;??_);_(@_)">
                  <c:v>17410</c:v>
                </c:pt>
                <c:pt idx="11" formatCode="_(&quot;$&quot;* #,##0_);_(&quot;$&quot;* \(#,##0\);_(&quot;$&quot;* &quot;-&quot;??_);_(@_)">
                  <c:v>24625</c:v>
                </c:pt>
                <c:pt idx="12" formatCode="_(&quot;$&quot;* #,##0_);_(&quot;$&quot;* \(#,##0\);_(&quot;$&quot;* &quot;-&quot;??_);_(@_)">
                  <c:v>20920</c:v>
                </c:pt>
              </c:numCache>
            </c:numRef>
          </c:val>
        </c:ser>
        <c:dLbls>
          <c:showLegendKey val="0"/>
          <c:showVal val="0"/>
          <c:showCatName val="0"/>
          <c:showSerName val="0"/>
          <c:showPercent val="0"/>
          <c:showBubbleSize val="0"/>
        </c:dLbls>
        <c:gapWidth val="30"/>
        <c:axId val="72364416"/>
        <c:axId val="72365952"/>
      </c:barChart>
      <c:catAx>
        <c:axId val="72364416"/>
        <c:scaling>
          <c:orientation val="minMax"/>
        </c:scaling>
        <c:delete val="0"/>
        <c:axPos val="b"/>
        <c:majorTickMark val="none"/>
        <c:minorTickMark val="none"/>
        <c:tickLblPos val="nextTo"/>
        <c:spPr>
          <a:ln>
            <a:solidFill>
              <a:srgbClr val="000000"/>
            </a:solidFill>
          </a:ln>
        </c:spPr>
        <c:txPr>
          <a:bodyPr/>
          <a:lstStyle/>
          <a:p>
            <a:pPr>
              <a:defRPr sz="1400"/>
            </a:pPr>
            <a:endParaRPr lang="en-US"/>
          </a:p>
        </c:txPr>
        <c:crossAx val="72365952"/>
        <c:crosses val="autoZero"/>
        <c:auto val="1"/>
        <c:lblAlgn val="ctr"/>
        <c:lblOffset val="0"/>
        <c:noMultiLvlLbl val="0"/>
      </c:catAx>
      <c:valAx>
        <c:axId val="72365952"/>
        <c:scaling>
          <c:orientation val="minMax"/>
          <c:max val="30000"/>
          <c:min val="0"/>
        </c:scaling>
        <c:delete val="1"/>
        <c:axPos val="l"/>
        <c:numFmt formatCode="&quot;$&quot;#,##0" sourceLinked="0"/>
        <c:majorTickMark val="out"/>
        <c:minorTickMark val="none"/>
        <c:tickLblPos val="none"/>
        <c:crossAx val="72364416"/>
        <c:crossesAt val="1"/>
        <c:crossBetween val="between"/>
      </c:valAx>
    </c:plotArea>
    <c:plotVisOnly val="1"/>
    <c:dispBlanksAs val="gap"/>
    <c:showDLblsOverMax val="0"/>
  </c:chart>
  <c:txPr>
    <a:bodyPr/>
    <a:lstStyle/>
    <a:p>
      <a:pPr>
        <a:defRPr sz="1300">
          <a:solidFill>
            <a:srgbClr val="000000"/>
          </a:solidFill>
          <a:latin typeface="+mj-lt"/>
          <a:cs typeface="Calibri" pitchFamily="34"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8096591523528301E-3"/>
          <c:y val="0"/>
          <c:w val="0.88512263187156415"/>
          <c:h val="0.99178644763860369"/>
        </c:manualLayout>
      </c:layout>
      <c:barChart>
        <c:barDir val="bar"/>
        <c:grouping val="clustered"/>
        <c:varyColors val="0"/>
        <c:ser>
          <c:idx val="0"/>
          <c:order val="0"/>
          <c:tx>
            <c:strRef>
              <c:f>Sheet1!$A$2</c:f>
              <c:strCache>
                <c:ptCount val="1"/>
              </c:strCache>
            </c:strRef>
          </c:tx>
          <c:spPr>
            <a:solidFill>
              <a:schemeClr val="accent1"/>
            </a:solidFill>
            <a:ln w="12645">
              <a:solidFill>
                <a:schemeClr val="tx1"/>
              </a:solidFill>
              <a:prstDash val="solid"/>
            </a:ln>
          </c:spPr>
          <c:invertIfNegative val="0"/>
          <c:dLbls>
            <c:numFmt formatCode="0%" sourceLinked="0"/>
            <c:spPr>
              <a:noFill/>
              <a:ln w="25289">
                <a:noFill/>
              </a:ln>
            </c:spPr>
            <c:txPr>
              <a:bodyPr/>
              <a:lstStyle/>
              <a:p>
                <a:pPr>
                  <a:defRPr sz="1800" b="1" i="0" u="none" strike="noStrike" baseline="0">
                    <a:solidFill>
                      <a:schemeClr val="tx1"/>
                    </a:solidFill>
                    <a:latin typeface="+mj-lt"/>
                    <a:ea typeface="Tahoma"/>
                    <a:cs typeface="Tahoma"/>
                  </a:defRPr>
                </a:pPr>
                <a:endParaRPr lang="en-US"/>
              </a:p>
            </c:txPr>
            <c:showLegendKey val="0"/>
            <c:showVal val="1"/>
            <c:showCatName val="0"/>
            <c:showSerName val="0"/>
            <c:showPercent val="0"/>
            <c:showBubbleSize val="0"/>
            <c:showLeaderLines val="0"/>
          </c:dLbls>
          <c:cat>
            <c:strRef>
              <c:f>Sheet1!$B$1:$G$1</c:f>
              <c:strCache>
                <c:ptCount val="6"/>
                <c:pt idx="0">
                  <c:v>Under-65 Disabled</c:v>
                </c:pt>
                <c:pt idx="1">
                  <c:v>Cognitive/mental</c:v>
                </c:pt>
                <c:pt idx="2">
                  <c:v>Fair/poor</c:v>
                </c:pt>
                <c:pt idx="3">
                  <c:v>3+ Chronic</c:v>
                </c:pt>
                <c:pt idx="4">
                  <c:v>Savings less than $53,000</c:v>
                </c:pt>
                <c:pt idx="5">
                  <c:v>Income less than $22,000</c:v>
                </c:pt>
              </c:strCache>
            </c:strRef>
          </c:cat>
          <c:val>
            <c:numRef>
              <c:f>Sheet1!$B$2:$G$2</c:f>
              <c:numCache>
                <c:formatCode>0%</c:formatCode>
                <c:ptCount val="6"/>
                <c:pt idx="0">
                  <c:v>2.4152E-2</c:v>
                </c:pt>
                <c:pt idx="1">
                  <c:v>4.9487000000000003E-2</c:v>
                </c:pt>
                <c:pt idx="2">
                  <c:v>8.8445999999999997E-2</c:v>
                </c:pt>
                <c:pt idx="3">
                  <c:v>0.18653</c:v>
                </c:pt>
                <c:pt idx="4">
                  <c:v>0.27752700000000002</c:v>
                </c:pt>
                <c:pt idx="5">
                  <c:v>0.77009300000000003</c:v>
                </c:pt>
              </c:numCache>
            </c:numRef>
          </c:val>
        </c:ser>
        <c:dLbls>
          <c:showLegendKey val="0"/>
          <c:showVal val="0"/>
          <c:showCatName val="0"/>
          <c:showSerName val="0"/>
          <c:showPercent val="0"/>
          <c:showBubbleSize val="0"/>
        </c:dLbls>
        <c:gapWidth val="40"/>
        <c:axId val="78516608"/>
        <c:axId val="78518144"/>
      </c:barChart>
      <c:catAx>
        <c:axId val="78516608"/>
        <c:scaling>
          <c:orientation val="minMax"/>
        </c:scaling>
        <c:delete val="0"/>
        <c:axPos val="l"/>
        <c:majorTickMark val="none"/>
        <c:minorTickMark val="none"/>
        <c:tickLblPos val="none"/>
        <c:spPr>
          <a:ln w="3161">
            <a:solidFill>
              <a:schemeClr val="tx1"/>
            </a:solidFill>
            <a:prstDash val="solid"/>
          </a:ln>
        </c:spPr>
        <c:crossAx val="78518144"/>
        <c:crosses val="autoZero"/>
        <c:auto val="1"/>
        <c:lblAlgn val="ctr"/>
        <c:lblOffset val="100"/>
        <c:tickMarkSkip val="1"/>
        <c:noMultiLvlLbl val="0"/>
      </c:catAx>
      <c:valAx>
        <c:axId val="78518144"/>
        <c:scaling>
          <c:orientation val="minMax"/>
          <c:max val="0.8"/>
          <c:min val="0"/>
        </c:scaling>
        <c:delete val="1"/>
        <c:axPos val="b"/>
        <c:numFmt formatCode="0%" sourceLinked="1"/>
        <c:majorTickMark val="out"/>
        <c:minorTickMark val="none"/>
        <c:tickLblPos val="none"/>
        <c:crossAx val="78516608"/>
        <c:crosses val="autoZero"/>
        <c:crossBetween val="between"/>
      </c:valAx>
      <c:spPr>
        <a:noFill/>
        <a:ln w="25289">
          <a:noFill/>
        </a:ln>
      </c:spPr>
    </c:plotArea>
    <c:plotVisOnly val="1"/>
    <c:dispBlanksAs val="gap"/>
    <c:showDLblsOverMax val="0"/>
  </c:chart>
  <c:spPr>
    <a:noFill/>
    <a:ln>
      <a:noFill/>
    </a:ln>
  </c:spPr>
  <c:txPr>
    <a:bodyPr/>
    <a:lstStyle/>
    <a:p>
      <a:pPr>
        <a:defRPr sz="1369" b="1" i="0" u="none" strike="noStrike" baseline="0">
          <a:solidFill>
            <a:schemeClr val="tx1"/>
          </a:solidFill>
          <a:latin typeface="Arial"/>
          <a:ea typeface="Arial"/>
          <a:cs typeface="Arial"/>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manualLayout>
          <c:layoutTarget val="inner"/>
          <c:xMode val="edge"/>
          <c:yMode val="edge"/>
          <c:x val="0"/>
          <c:y val="3.6529680365296802E-2"/>
          <c:w val="0.98996415770609314"/>
          <c:h val="0.94931129328012076"/>
        </c:manualLayout>
      </c:layout>
      <c:barChart>
        <c:barDir val="col"/>
        <c:grouping val="stacked"/>
        <c:varyColors val="0"/>
        <c:ser>
          <c:idx val="0"/>
          <c:order val="0"/>
          <c:tx>
            <c:strRef>
              <c:f>Sheet1!$A$2</c:f>
              <c:strCache>
                <c:ptCount val="1"/>
                <c:pt idx="0">
                  <c:v>deductible</c:v>
                </c:pt>
              </c:strCache>
            </c:strRef>
          </c:tx>
          <c:spPr>
            <a:solidFill>
              <a:schemeClr val="accent1"/>
            </a:solidFill>
          </c:spPr>
          <c:invertIfNegative val="0"/>
          <c:cat>
            <c:strRef>
              <c:f>Sheet1!$B$1:$B$1</c:f>
              <c:strCache>
                <c:ptCount val="1"/>
                <c:pt idx="0">
                  <c:v>Part D standard benefit</c:v>
                </c:pt>
              </c:strCache>
            </c:strRef>
          </c:cat>
          <c:val>
            <c:numRef>
              <c:f>Sheet1!$B$2:$B$2</c:f>
              <c:numCache>
                <c:formatCode>General</c:formatCode>
                <c:ptCount val="1"/>
                <c:pt idx="0">
                  <c:v>325</c:v>
                </c:pt>
              </c:numCache>
            </c:numRef>
          </c:val>
        </c:ser>
        <c:ser>
          <c:idx val="1"/>
          <c:order val="1"/>
          <c:tx>
            <c:strRef>
              <c:f>Sheet1!$A$3</c:f>
              <c:strCache>
                <c:ptCount val="1"/>
                <c:pt idx="0">
                  <c:v>initial benefit</c:v>
                </c:pt>
              </c:strCache>
            </c:strRef>
          </c:tx>
          <c:spPr>
            <a:solidFill>
              <a:schemeClr val="accent5"/>
            </a:solidFill>
          </c:spPr>
          <c:invertIfNegative val="0"/>
          <c:cat>
            <c:strRef>
              <c:f>Sheet1!$B$1:$B$1</c:f>
              <c:strCache>
                <c:ptCount val="1"/>
                <c:pt idx="0">
                  <c:v>Part D standard benefit</c:v>
                </c:pt>
              </c:strCache>
            </c:strRef>
          </c:cat>
          <c:val>
            <c:numRef>
              <c:f>Sheet1!$B$3:$B$3</c:f>
              <c:numCache>
                <c:formatCode>General</c:formatCode>
                <c:ptCount val="1"/>
                <c:pt idx="0">
                  <c:v>2645</c:v>
                </c:pt>
              </c:numCache>
            </c:numRef>
          </c:val>
        </c:ser>
        <c:ser>
          <c:idx val="2"/>
          <c:order val="2"/>
          <c:tx>
            <c:strRef>
              <c:f>Sheet1!$A$4</c:f>
              <c:strCache>
                <c:ptCount val="1"/>
                <c:pt idx="0">
                  <c:v>coverage gap</c:v>
                </c:pt>
              </c:strCache>
            </c:strRef>
          </c:tx>
          <c:spPr>
            <a:solidFill>
              <a:schemeClr val="accent3"/>
            </a:solidFill>
          </c:spPr>
          <c:invertIfNegative val="0"/>
          <c:dPt>
            <c:idx val="0"/>
            <c:invertIfNegative val="0"/>
            <c:bubble3D val="0"/>
          </c:dPt>
          <c:cat>
            <c:strRef>
              <c:f>Sheet1!$B$1:$B$1</c:f>
              <c:strCache>
                <c:ptCount val="1"/>
                <c:pt idx="0">
                  <c:v>Part D standard benefit</c:v>
                </c:pt>
              </c:strCache>
            </c:strRef>
          </c:cat>
          <c:val>
            <c:numRef>
              <c:f>Sheet1!$B$4:$B$4</c:f>
              <c:numCache>
                <c:formatCode>General</c:formatCode>
                <c:ptCount val="1"/>
                <c:pt idx="0">
                  <c:v>3727.5</c:v>
                </c:pt>
              </c:numCache>
            </c:numRef>
          </c:val>
        </c:ser>
        <c:ser>
          <c:idx val="4"/>
          <c:order val="3"/>
          <c:tx>
            <c:strRef>
              <c:f>Sheet1!$A$5</c:f>
              <c:strCache>
                <c:ptCount val="1"/>
                <c:pt idx="0">
                  <c:v>catastrophic</c:v>
                </c:pt>
              </c:strCache>
            </c:strRef>
          </c:tx>
          <c:spPr>
            <a:solidFill>
              <a:schemeClr val="accent5"/>
            </a:solidFill>
          </c:spPr>
          <c:invertIfNegative val="0"/>
          <c:cat>
            <c:strRef>
              <c:f>Sheet1!$B$1:$B$1</c:f>
              <c:strCache>
                <c:ptCount val="1"/>
                <c:pt idx="0">
                  <c:v>Part D standard benefit</c:v>
                </c:pt>
              </c:strCache>
            </c:strRef>
          </c:cat>
          <c:val>
            <c:numRef>
              <c:f>Sheet1!$B$5:$B$5</c:f>
              <c:numCache>
                <c:formatCode>General</c:formatCode>
                <c:ptCount val="1"/>
                <c:pt idx="0">
                  <c:v>800</c:v>
                </c:pt>
              </c:numCache>
            </c:numRef>
          </c:val>
        </c:ser>
        <c:dLbls>
          <c:showLegendKey val="0"/>
          <c:showVal val="0"/>
          <c:showCatName val="0"/>
          <c:showSerName val="0"/>
          <c:showPercent val="0"/>
          <c:showBubbleSize val="0"/>
        </c:dLbls>
        <c:gapWidth val="120"/>
        <c:overlap val="100"/>
        <c:axId val="84456576"/>
        <c:axId val="84458112"/>
      </c:barChart>
      <c:catAx>
        <c:axId val="84456576"/>
        <c:scaling>
          <c:orientation val="minMax"/>
        </c:scaling>
        <c:delete val="0"/>
        <c:axPos val="b"/>
        <c:majorTickMark val="none"/>
        <c:minorTickMark val="none"/>
        <c:tickLblPos val="none"/>
        <c:spPr>
          <a:ln>
            <a:noFill/>
          </a:ln>
        </c:spPr>
        <c:crossAx val="84458112"/>
        <c:crosses val="autoZero"/>
        <c:auto val="1"/>
        <c:lblAlgn val="ctr"/>
        <c:lblOffset val="100"/>
        <c:tickMarkSkip val="1"/>
        <c:noMultiLvlLbl val="0"/>
      </c:catAx>
      <c:valAx>
        <c:axId val="84458112"/>
        <c:scaling>
          <c:orientation val="minMax"/>
          <c:max val="7250"/>
          <c:min val="0"/>
        </c:scaling>
        <c:delete val="1"/>
        <c:axPos val="l"/>
        <c:numFmt formatCode="General" sourceLinked="1"/>
        <c:majorTickMark val="out"/>
        <c:minorTickMark val="none"/>
        <c:tickLblPos val="nextTo"/>
        <c:crossAx val="84456576"/>
        <c:crosses val="autoZero"/>
        <c:crossBetween val="between"/>
        <c:majorUnit val="3500"/>
        <c:minorUnit val="100"/>
      </c:valAx>
      <c:spPr>
        <a:ln>
          <a:noFill/>
        </a:ln>
      </c:spPr>
    </c:plotArea>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43300653594771"/>
          <c:y val="9.6450617283950615E-2"/>
          <c:w val="0.40931372549019607"/>
          <c:h val="0.77314814814814814"/>
        </c:manualLayout>
      </c:layout>
      <c:pieChart>
        <c:varyColors val="1"/>
        <c:ser>
          <c:idx val="0"/>
          <c:order val="0"/>
          <c:tx>
            <c:strRef>
              <c:f>Sheet1!$B$1</c:f>
              <c:strCache>
                <c:ptCount val="1"/>
                <c:pt idx="0">
                  <c:v>Sales</c:v>
                </c:pt>
              </c:strCache>
            </c:strRef>
          </c:tx>
          <c:spPr>
            <a:ln>
              <a:solidFill>
                <a:schemeClr val="tx1"/>
              </a:solidFill>
            </a:ln>
          </c:spPr>
          <c:dPt>
            <c:idx val="0"/>
            <c:bubble3D val="0"/>
            <c:spPr>
              <a:solidFill>
                <a:schemeClr val="accent1"/>
              </a:solidFill>
              <a:ln>
                <a:solidFill>
                  <a:schemeClr val="tx1"/>
                </a:solidFill>
              </a:ln>
            </c:spPr>
          </c:dPt>
          <c:dPt>
            <c:idx val="1"/>
            <c:bubble3D val="0"/>
            <c:spPr>
              <a:solidFill>
                <a:schemeClr val="accent3"/>
              </a:solidFill>
              <a:ln>
                <a:solidFill>
                  <a:schemeClr val="tx1"/>
                </a:solidFill>
              </a:ln>
            </c:spPr>
          </c:dPt>
          <c:dPt>
            <c:idx val="2"/>
            <c:bubble3D val="0"/>
            <c:spPr>
              <a:solidFill>
                <a:schemeClr val="accent5"/>
              </a:solidFill>
              <a:ln>
                <a:solidFill>
                  <a:schemeClr val="tx1"/>
                </a:solidFill>
              </a:ln>
            </c:spPr>
          </c:dPt>
          <c:dPt>
            <c:idx val="3"/>
            <c:bubble3D val="0"/>
            <c:explosion val="13"/>
            <c:spPr>
              <a:solidFill>
                <a:schemeClr val="bg1">
                  <a:lumMod val="85000"/>
                </a:schemeClr>
              </a:solidFill>
              <a:ln>
                <a:solidFill>
                  <a:schemeClr val="tx1"/>
                </a:solidFill>
              </a:ln>
            </c:spPr>
          </c:dPt>
          <c:dLbls>
            <c:dLbl>
              <c:idx val="0"/>
              <c:layout>
                <c:manualLayout>
                  <c:x val="-0.1542051485236918"/>
                  <c:y val="0.25140300644237651"/>
                </c:manualLayout>
              </c:layout>
              <c:tx>
                <c:rich>
                  <a:bodyPr/>
                  <a:lstStyle/>
                  <a:p>
                    <a:pPr>
                      <a:defRPr b="0">
                        <a:solidFill>
                          <a:schemeClr val="bg1"/>
                        </a:solidFill>
                        <a:latin typeface="+mj-lt"/>
                        <a:cs typeface="Calibri" pitchFamily="34" charset="0"/>
                      </a:defRPr>
                    </a:pPr>
                    <a:r>
                      <a:rPr lang="fr-FR" b="0" dirty="0" smtClean="0">
                        <a:solidFill>
                          <a:schemeClr val="bg1"/>
                        </a:solidFill>
                        <a:latin typeface="+mj-lt"/>
                        <a:cs typeface="Calibri" pitchFamily="34" charset="0"/>
                      </a:rPr>
                      <a:t>Part D non-LIS enrollees
24.4 million</a:t>
                    </a:r>
                  </a:p>
                  <a:p>
                    <a:pPr>
                      <a:defRPr b="0">
                        <a:solidFill>
                          <a:schemeClr val="bg1"/>
                        </a:solidFill>
                        <a:latin typeface="+mj-lt"/>
                        <a:cs typeface="Calibri" pitchFamily="34" charset="0"/>
                      </a:defRPr>
                    </a:pPr>
                    <a:r>
                      <a:rPr lang="fr-FR" sz="2000" b="1" dirty="0" smtClean="0">
                        <a:solidFill>
                          <a:schemeClr val="bg1"/>
                        </a:solidFill>
                        <a:latin typeface="+mj-lt"/>
                      </a:rPr>
                      <a:t>47%</a:t>
                    </a:r>
                    <a:endParaRPr lang="fr-FR" sz="2000" b="1" dirty="0">
                      <a:solidFill>
                        <a:schemeClr val="bg1"/>
                      </a:solidFill>
                    </a:endParaRPr>
                  </a:p>
                </c:rich>
              </c:tx>
              <c:spPr/>
              <c:dLblPos val="bestFit"/>
              <c:showLegendKey val="0"/>
              <c:showVal val="1"/>
              <c:showCatName val="1"/>
              <c:showSerName val="0"/>
              <c:showPercent val="0"/>
              <c:showBubbleSize val="0"/>
              <c:separator>
</c:separator>
            </c:dLbl>
            <c:dLbl>
              <c:idx val="1"/>
              <c:layout>
                <c:manualLayout>
                  <c:x val="-1.2643961673465464E-2"/>
                  <c:y val="-0.1683504334685437"/>
                </c:manualLayout>
              </c:layout>
              <c:tx>
                <c:rich>
                  <a:bodyPr/>
                  <a:lstStyle/>
                  <a:p>
                    <a:pPr>
                      <a:defRPr b="0">
                        <a:solidFill>
                          <a:schemeClr val="bg1"/>
                        </a:solidFill>
                        <a:latin typeface="+mj-lt"/>
                        <a:cs typeface="Calibri" pitchFamily="34" charset="0"/>
                      </a:defRPr>
                    </a:pPr>
                    <a:r>
                      <a:rPr lang="en-US" b="0" dirty="0" smtClean="0">
                        <a:solidFill>
                          <a:schemeClr val="bg1"/>
                        </a:solidFill>
                        <a:latin typeface="+mj-lt"/>
                        <a:cs typeface="Calibri" pitchFamily="34" charset="0"/>
                      </a:rPr>
                      <a:t>Part D LIS </a:t>
                    </a:r>
                  </a:p>
                  <a:p>
                    <a:pPr>
                      <a:defRPr b="0">
                        <a:solidFill>
                          <a:schemeClr val="bg1"/>
                        </a:solidFill>
                        <a:latin typeface="+mj-lt"/>
                        <a:cs typeface="Calibri" pitchFamily="34" charset="0"/>
                      </a:defRPr>
                    </a:pPr>
                    <a:r>
                      <a:rPr lang="en-US" b="0" dirty="0" smtClean="0">
                        <a:solidFill>
                          <a:schemeClr val="bg1"/>
                        </a:solidFill>
                        <a:latin typeface="+mj-lt"/>
                        <a:cs typeface="Calibri" pitchFamily="34" charset="0"/>
                      </a:rPr>
                      <a:t>enrollees
11.3 million</a:t>
                    </a:r>
                  </a:p>
                  <a:p>
                    <a:pPr>
                      <a:defRPr b="0">
                        <a:solidFill>
                          <a:schemeClr val="bg1"/>
                        </a:solidFill>
                        <a:latin typeface="+mj-lt"/>
                        <a:cs typeface="Calibri" pitchFamily="34" charset="0"/>
                      </a:defRPr>
                    </a:pPr>
                    <a:r>
                      <a:rPr lang="en-US" sz="2000" b="1" dirty="0" smtClean="0">
                        <a:solidFill>
                          <a:schemeClr val="bg1"/>
                        </a:solidFill>
                        <a:latin typeface="+mj-lt"/>
                      </a:rPr>
                      <a:t>22%</a:t>
                    </a:r>
                    <a:endParaRPr lang="en-US" b="1" dirty="0">
                      <a:solidFill>
                        <a:schemeClr val="bg1"/>
                      </a:solidFill>
                    </a:endParaRPr>
                  </a:p>
                </c:rich>
              </c:tx>
              <c:spPr/>
              <c:dLblPos val="bestFit"/>
              <c:showLegendKey val="0"/>
              <c:showVal val="1"/>
              <c:showCatName val="1"/>
              <c:showSerName val="0"/>
              <c:showPercent val="0"/>
              <c:showBubbleSize val="0"/>
              <c:separator>
</c:separator>
            </c:dLbl>
            <c:dLbl>
              <c:idx val="2"/>
              <c:layout>
                <c:manualLayout>
                  <c:x val="-3.9215686274509803E-2"/>
                  <c:y val="-1.5432098765432098E-2"/>
                </c:manualLayout>
              </c:layout>
              <c:tx>
                <c:rich>
                  <a:bodyPr/>
                  <a:lstStyle/>
                  <a:p>
                    <a:r>
                      <a:rPr lang="en-US" b="0" dirty="0" smtClean="0">
                        <a:latin typeface="+mj-lt"/>
                        <a:cs typeface="Calibri" pitchFamily="34" charset="0"/>
                      </a:rPr>
                      <a:t>Employer subsidy
3.2 million</a:t>
                    </a:r>
                    <a:endParaRPr lang="en-US" dirty="0"/>
                  </a:p>
                </c:rich>
              </c:tx>
              <c:dLblPos val="bestFit"/>
              <c:showLegendKey val="0"/>
              <c:showVal val="1"/>
              <c:showCatName val="1"/>
              <c:showSerName val="0"/>
              <c:showPercent val="0"/>
              <c:showBubbleSize val="0"/>
              <c:separator>
</c:separator>
            </c:dLbl>
            <c:dLbl>
              <c:idx val="3"/>
              <c:layout>
                <c:manualLayout>
                  <c:x val="0.15288604161900032"/>
                  <c:y val="7.8843752485484767E-2"/>
                </c:manualLayout>
              </c:layout>
              <c:tx>
                <c:rich>
                  <a:bodyPr/>
                  <a:lstStyle/>
                  <a:p>
                    <a:r>
                      <a:rPr lang="en-US" b="0" dirty="0" smtClean="0">
                        <a:latin typeface="+mj-lt"/>
                        <a:cs typeface="Calibri" pitchFamily="34" charset="0"/>
                      </a:rPr>
                      <a:t>All other
13.4 million</a:t>
                    </a:r>
                  </a:p>
                  <a:p>
                    <a:r>
                      <a:rPr lang="en-US" sz="2000" b="1" dirty="0" smtClean="0">
                        <a:latin typeface="+mj-lt"/>
                      </a:rPr>
                      <a:t>26%</a:t>
                    </a:r>
                    <a:endParaRPr lang="en-US" b="1" dirty="0"/>
                  </a:p>
                </c:rich>
              </c:tx>
              <c:dLblPos val="bestFit"/>
              <c:showLegendKey val="0"/>
              <c:showVal val="1"/>
              <c:showCatName val="1"/>
              <c:showSerName val="0"/>
              <c:showPercent val="0"/>
              <c:showBubbleSize val="0"/>
              <c:separator>
</c:separator>
            </c:dLbl>
            <c:txPr>
              <a:bodyPr/>
              <a:lstStyle/>
              <a:p>
                <a:pPr>
                  <a:defRPr b="0">
                    <a:latin typeface="+mj-lt"/>
                    <a:cs typeface="Calibri" pitchFamily="34" charset="0"/>
                  </a:defRPr>
                </a:pPr>
                <a:endParaRPr lang="en-US"/>
              </a:p>
            </c:txPr>
            <c:dLblPos val="outEnd"/>
            <c:showLegendKey val="0"/>
            <c:showVal val="1"/>
            <c:showCatName val="1"/>
            <c:showSerName val="0"/>
            <c:showPercent val="0"/>
            <c:showBubbleSize val="0"/>
            <c:separator>
</c:separator>
            <c:showLeaderLines val="1"/>
          </c:dLbls>
          <c:cat>
            <c:strRef>
              <c:f>Sheet1!$A$2:$A$5</c:f>
              <c:strCache>
                <c:ptCount val="4"/>
                <c:pt idx="0">
                  <c:v>Part D non-LIS enrollees</c:v>
                </c:pt>
                <c:pt idx="1">
                  <c:v>Part D LIS enrollees</c:v>
                </c:pt>
                <c:pt idx="2">
                  <c:v>Employer subsidy</c:v>
                </c:pt>
                <c:pt idx="3">
                  <c:v>All other</c:v>
                </c:pt>
              </c:strCache>
            </c:strRef>
          </c:cat>
          <c:val>
            <c:numRef>
              <c:f>Sheet1!$B$2:$B$5</c:f>
              <c:numCache>
                <c:formatCode>0.0</c:formatCode>
                <c:ptCount val="4"/>
                <c:pt idx="0">
                  <c:v>24.4</c:v>
                </c:pt>
                <c:pt idx="1">
                  <c:v>11.3</c:v>
                </c:pt>
                <c:pt idx="2">
                  <c:v>3.2</c:v>
                </c:pt>
                <c:pt idx="3">
                  <c:v>13.4</c:v>
                </c:pt>
              </c:numCache>
            </c:numRef>
          </c:val>
        </c:ser>
        <c:dLbls>
          <c:showLegendKey val="0"/>
          <c:showVal val="0"/>
          <c:showCatName val="0"/>
          <c:showSerName val="0"/>
          <c:showPercent val="0"/>
          <c:showBubbleSize val="0"/>
          <c:showLeaderLines val="1"/>
        </c:dLbls>
        <c:firstSliceAng val="331"/>
      </c:pieChart>
    </c:plotArea>
    <c:plotVisOnly val="1"/>
    <c:dispBlanksAs val="gap"/>
    <c:showDLblsOverMax val="0"/>
  </c:chart>
  <c:txPr>
    <a:bodyPr/>
    <a:lstStyle/>
    <a:p>
      <a:pPr>
        <a:defRPr sz="1600" b="1"/>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7284163210653151E-3"/>
          <c:y val="2.9382300749827062E-2"/>
          <c:w val="0.97243615375698156"/>
          <c:h val="0.87395855307837966"/>
        </c:manualLayout>
      </c:layout>
      <c:barChart>
        <c:barDir val="col"/>
        <c:grouping val="clustered"/>
        <c:varyColors val="0"/>
        <c:ser>
          <c:idx val="0"/>
          <c:order val="0"/>
          <c:tx>
            <c:strRef>
              <c:f>Sheet1!$B$1</c:f>
              <c:strCache>
                <c:ptCount val="1"/>
                <c:pt idx="0">
                  <c:v>Total</c:v>
                </c:pt>
              </c:strCache>
            </c:strRef>
          </c:tx>
          <c:invertIfNegative val="0"/>
          <c:dLbls>
            <c:showLegendKey val="0"/>
            <c:showVal val="1"/>
            <c:showCatName val="0"/>
            <c:showSerName val="0"/>
            <c:showPercent val="0"/>
            <c:showBubbleSize val="0"/>
            <c:showLeaderLines val="0"/>
          </c:dLbls>
          <c:cat>
            <c:numRef>
              <c:f>Sheet1!$A$2:$A$16</c:f>
              <c:numCache>
                <c:formatCode>General</c:formatCode>
                <c:ptCount val="15"/>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numCache>
            </c:numRef>
          </c:cat>
          <c:val>
            <c:numRef>
              <c:f>Sheet1!$B$2:$B$16</c:f>
              <c:numCache>
                <c:formatCode>0.0</c:formatCode>
                <c:ptCount val="15"/>
                <c:pt idx="0">
                  <c:v>6.85</c:v>
                </c:pt>
                <c:pt idx="1">
                  <c:v>6.83</c:v>
                </c:pt>
                <c:pt idx="2">
                  <c:v>6.2</c:v>
                </c:pt>
                <c:pt idx="3">
                  <c:v>5.6</c:v>
                </c:pt>
                <c:pt idx="4">
                  <c:v>5.3</c:v>
                </c:pt>
                <c:pt idx="5">
                  <c:v>5.3</c:v>
                </c:pt>
                <c:pt idx="6">
                  <c:v>5.6</c:v>
                </c:pt>
                <c:pt idx="7">
                  <c:v>6.8</c:v>
                </c:pt>
                <c:pt idx="8">
                  <c:v>8.4</c:v>
                </c:pt>
                <c:pt idx="9">
                  <c:v>9.6999999999999993</c:v>
                </c:pt>
                <c:pt idx="10">
                  <c:v>10.5</c:v>
                </c:pt>
                <c:pt idx="11">
                  <c:v>11.1</c:v>
                </c:pt>
                <c:pt idx="12">
                  <c:v>11.910605</c:v>
                </c:pt>
                <c:pt idx="13">
                  <c:v>13.089736</c:v>
                </c:pt>
                <c:pt idx="14">
                  <c:v>14.361615</c:v>
                </c:pt>
              </c:numCache>
            </c:numRef>
          </c:val>
        </c:ser>
        <c:dLbls>
          <c:showLegendKey val="0"/>
          <c:showVal val="0"/>
          <c:showCatName val="0"/>
          <c:showSerName val="0"/>
          <c:showPercent val="0"/>
          <c:showBubbleSize val="0"/>
        </c:dLbls>
        <c:gapWidth val="30"/>
        <c:axId val="86919040"/>
        <c:axId val="86920576"/>
      </c:barChart>
      <c:catAx>
        <c:axId val="86919040"/>
        <c:scaling>
          <c:orientation val="minMax"/>
        </c:scaling>
        <c:delete val="0"/>
        <c:axPos val="b"/>
        <c:numFmt formatCode="General" sourceLinked="1"/>
        <c:majorTickMark val="none"/>
        <c:minorTickMark val="none"/>
        <c:tickLblPos val="nextTo"/>
        <c:txPr>
          <a:bodyPr/>
          <a:lstStyle/>
          <a:p>
            <a:pPr>
              <a:defRPr sz="1600"/>
            </a:pPr>
            <a:endParaRPr lang="en-US"/>
          </a:p>
        </c:txPr>
        <c:crossAx val="86920576"/>
        <c:crosses val="autoZero"/>
        <c:auto val="1"/>
        <c:lblAlgn val="ctr"/>
        <c:lblOffset val="100"/>
        <c:noMultiLvlLbl val="0"/>
      </c:catAx>
      <c:valAx>
        <c:axId val="86920576"/>
        <c:scaling>
          <c:orientation val="minMax"/>
        </c:scaling>
        <c:delete val="1"/>
        <c:axPos val="l"/>
        <c:numFmt formatCode="0.0" sourceLinked="1"/>
        <c:majorTickMark val="out"/>
        <c:minorTickMark val="none"/>
        <c:tickLblPos val="nextTo"/>
        <c:crossAx val="86919040"/>
        <c:crosses val="autoZero"/>
        <c:crossBetween val="between"/>
      </c:valAx>
      <c:spPr>
        <a:noFill/>
        <a:ln w="25400">
          <a:noFill/>
        </a:ln>
      </c:spPr>
    </c:plotArea>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8B8C91-F507-4B26-B96D-A1632028E616}" type="doc">
      <dgm:prSet loTypeId="urn:microsoft.com/office/officeart/2005/8/layout/venn1" loCatId="relationship" qsTypeId="urn:microsoft.com/office/officeart/2005/8/quickstyle/simple1" qsCatId="simple" csTypeId="urn:microsoft.com/office/officeart/2005/8/colors/accent1_2" csCatId="accent1" phldr="1"/>
      <dgm:spPr/>
    </dgm:pt>
    <dgm:pt modelId="{0FE9365E-BF8C-45ED-843C-85982B6F6802}">
      <dgm:prSet phldrT="[Text]" custT="1"/>
      <dgm:spPr>
        <a:solidFill>
          <a:schemeClr val="accent1"/>
        </a:solidFill>
        <a:ln>
          <a:solidFill>
            <a:srgbClr val="000000"/>
          </a:solidFill>
        </a:ln>
      </dgm:spPr>
      <dgm:t>
        <a:bodyPr/>
        <a:lstStyle/>
        <a:p>
          <a:pPr algn="l">
            <a:spcAft>
              <a:spcPts val="0"/>
            </a:spcAft>
          </a:pPr>
          <a:endParaRPr lang="en-US" sz="2800" dirty="0">
            <a:solidFill>
              <a:srgbClr val="FFFFFF"/>
            </a:solidFill>
            <a:latin typeface="Calibri" pitchFamily="34" charset="0"/>
            <a:cs typeface="Calibri" pitchFamily="34" charset="0"/>
          </a:endParaRPr>
        </a:p>
      </dgm:t>
    </dgm:pt>
    <dgm:pt modelId="{FA81D63B-75AB-48AF-A434-BB957EF44CF6}" type="parTrans" cxnId="{36BD2A48-005C-4C99-B958-9C1E8B0E9151}">
      <dgm:prSet/>
      <dgm:spPr/>
      <dgm:t>
        <a:bodyPr/>
        <a:lstStyle/>
        <a:p>
          <a:endParaRPr lang="en-US"/>
        </a:p>
      </dgm:t>
    </dgm:pt>
    <dgm:pt modelId="{C42EFF21-D640-4DA8-9C5B-FBE2B1B43DCB}" type="sibTrans" cxnId="{36BD2A48-005C-4C99-B958-9C1E8B0E9151}">
      <dgm:prSet/>
      <dgm:spPr/>
      <dgm:t>
        <a:bodyPr/>
        <a:lstStyle/>
        <a:p>
          <a:endParaRPr lang="en-US"/>
        </a:p>
      </dgm:t>
    </dgm:pt>
    <dgm:pt modelId="{B104A453-5393-4EB2-8AF6-165579E2924D}">
      <dgm:prSet phldrT="[Text]" custT="1"/>
      <dgm:spPr>
        <a:solidFill>
          <a:schemeClr val="accent5">
            <a:alpha val="34902"/>
          </a:schemeClr>
        </a:solidFill>
        <a:ln>
          <a:solidFill>
            <a:srgbClr val="000000"/>
          </a:solidFill>
        </a:ln>
      </dgm:spPr>
      <dgm:t>
        <a:bodyPr/>
        <a:lstStyle/>
        <a:p>
          <a:pPr algn="r">
            <a:spcAft>
              <a:spcPts val="0"/>
            </a:spcAft>
          </a:pPr>
          <a:endParaRPr lang="en-US" sz="2800" dirty="0">
            <a:solidFill>
              <a:srgbClr val="000000"/>
            </a:solidFill>
            <a:latin typeface="Calibri" pitchFamily="34" charset="0"/>
            <a:cs typeface="Calibri" pitchFamily="34" charset="0"/>
          </a:endParaRPr>
        </a:p>
      </dgm:t>
    </dgm:pt>
    <dgm:pt modelId="{DB537630-50BF-4535-805B-3684C2A445C4}" type="parTrans" cxnId="{876B058B-491D-41AE-85DD-9D56DF43A034}">
      <dgm:prSet/>
      <dgm:spPr/>
      <dgm:t>
        <a:bodyPr/>
        <a:lstStyle/>
        <a:p>
          <a:endParaRPr lang="en-US"/>
        </a:p>
      </dgm:t>
    </dgm:pt>
    <dgm:pt modelId="{89FA070A-692F-46A3-A413-E114B8AC0F95}" type="sibTrans" cxnId="{876B058B-491D-41AE-85DD-9D56DF43A034}">
      <dgm:prSet/>
      <dgm:spPr/>
      <dgm:t>
        <a:bodyPr/>
        <a:lstStyle/>
        <a:p>
          <a:endParaRPr lang="en-US"/>
        </a:p>
      </dgm:t>
    </dgm:pt>
    <dgm:pt modelId="{19B03099-F7BA-41DC-91AC-6338844A0CCC}" type="pres">
      <dgm:prSet presAssocID="{538B8C91-F507-4B26-B96D-A1632028E616}" presName="compositeShape" presStyleCnt="0">
        <dgm:presLayoutVars>
          <dgm:chMax val="7"/>
          <dgm:dir/>
          <dgm:resizeHandles val="exact"/>
        </dgm:presLayoutVars>
      </dgm:prSet>
      <dgm:spPr/>
    </dgm:pt>
    <dgm:pt modelId="{C7DAD28F-72E6-472C-A4E2-42D4974B458F}" type="pres">
      <dgm:prSet presAssocID="{0FE9365E-BF8C-45ED-843C-85982B6F6802}" presName="circ1" presStyleLbl="vennNode1" presStyleIdx="0" presStyleCnt="2" custScaleX="99628" custScaleY="100547" custLinFactNeighborX="3209"/>
      <dgm:spPr/>
      <dgm:t>
        <a:bodyPr/>
        <a:lstStyle/>
        <a:p>
          <a:endParaRPr lang="en-US"/>
        </a:p>
      </dgm:t>
    </dgm:pt>
    <dgm:pt modelId="{ED94F4A9-65EA-4ACD-8640-F460D8CEC783}" type="pres">
      <dgm:prSet presAssocID="{0FE9365E-BF8C-45ED-843C-85982B6F6802}" presName="circ1Tx" presStyleLbl="revTx" presStyleIdx="0" presStyleCnt="0">
        <dgm:presLayoutVars>
          <dgm:chMax val="0"/>
          <dgm:chPref val="0"/>
          <dgm:bulletEnabled val="1"/>
        </dgm:presLayoutVars>
      </dgm:prSet>
      <dgm:spPr/>
      <dgm:t>
        <a:bodyPr/>
        <a:lstStyle/>
        <a:p>
          <a:endParaRPr lang="en-US"/>
        </a:p>
      </dgm:t>
    </dgm:pt>
    <dgm:pt modelId="{23A8FCBF-CC7E-4469-AC02-6F38FC313566}" type="pres">
      <dgm:prSet presAssocID="{B104A453-5393-4EB2-8AF6-165579E2924D}" presName="circ2" presStyleLbl="vennNode1" presStyleIdx="1" presStyleCnt="2" custScaleX="112744" custScaleY="100547" custLinFactNeighborX="-7108" custLinFactNeighborY="-679"/>
      <dgm:spPr/>
      <dgm:t>
        <a:bodyPr/>
        <a:lstStyle/>
        <a:p>
          <a:endParaRPr lang="en-US"/>
        </a:p>
      </dgm:t>
    </dgm:pt>
    <dgm:pt modelId="{BF0F7527-4961-4756-8F26-9ED6A5E713B7}" type="pres">
      <dgm:prSet presAssocID="{B104A453-5393-4EB2-8AF6-165579E2924D}" presName="circ2Tx" presStyleLbl="revTx" presStyleIdx="0" presStyleCnt="0">
        <dgm:presLayoutVars>
          <dgm:chMax val="0"/>
          <dgm:chPref val="0"/>
          <dgm:bulletEnabled val="1"/>
        </dgm:presLayoutVars>
      </dgm:prSet>
      <dgm:spPr/>
      <dgm:t>
        <a:bodyPr/>
        <a:lstStyle/>
        <a:p>
          <a:endParaRPr lang="en-US"/>
        </a:p>
      </dgm:t>
    </dgm:pt>
  </dgm:ptLst>
  <dgm:cxnLst>
    <dgm:cxn modelId="{36BD2A48-005C-4C99-B958-9C1E8B0E9151}" srcId="{538B8C91-F507-4B26-B96D-A1632028E616}" destId="{0FE9365E-BF8C-45ED-843C-85982B6F6802}" srcOrd="0" destOrd="0" parTransId="{FA81D63B-75AB-48AF-A434-BB957EF44CF6}" sibTransId="{C42EFF21-D640-4DA8-9C5B-FBE2B1B43DCB}"/>
    <dgm:cxn modelId="{7E780B5F-F3B2-4742-9E93-88D618707975}" type="presOf" srcId="{538B8C91-F507-4B26-B96D-A1632028E616}" destId="{19B03099-F7BA-41DC-91AC-6338844A0CCC}" srcOrd="0" destOrd="0" presId="urn:microsoft.com/office/officeart/2005/8/layout/venn1"/>
    <dgm:cxn modelId="{10828886-CF5E-4D75-B08D-D731A1491C3A}" type="presOf" srcId="{0FE9365E-BF8C-45ED-843C-85982B6F6802}" destId="{C7DAD28F-72E6-472C-A4E2-42D4974B458F}" srcOrd="0" destOrd="0" presId="urn:microsoft.com/office/officeart/2005/8/layout/venn1"/>
    <dgm:cxn modelId="{876B058B-491D-41AE-85DD-9D56DF43A034}" srcId="{538B8C91-F507-4B26-B96D-A1632028E616}" destId="{B104A453-5393-4EB2-8AF6-165579E2924D}" srcOrd="1" destOrd="0" parTransId="{DB537630-50BF-4535-805B-3684C2A445C4}" sibTransId="{89FA070A-692F-46A3-A413-E114B8AC0F95}"/>
    <dgm:cxn modelId="{A87A97AC-B216-4C5C-BD76-0DD632F36E5E}" type="presOf" srcId="{B104A453-5393-4EB2-8AF6-165579E2924D}" destId="{23A8FCBF-CC7E-4469-AC02-6F38FC313566}" srcOrd="0" destOrd="0" presId="urn:microsoft.com/office/officeart/2005/8/layout/venn1"/>
    <dgm:cxn modelId="{2C30D076-30F1-40EA-946D-25446E17A700}" type="presOf" srcId="{B104A453-5393-4EB2-8AF6-165579E2924D}" destId="{BF0F7527-4961-4756-8F26-9ED6A5E713B7}" srcOrd="1" destOrd="0" presId="urn:microsoft.com/office/officeart/2005/8/layout/venn1"/>
    <dgm:cxn modelId="{B88BB2C5-D1DA-4CCD-9C22-5860F7DDB274}" type="presOf" srcId="{0FE9365E-BF8C-45ED-843C-85982B6F6802}" destId="{ED94F4A9-65EA-4ACD-8640-F460D8CEC783}" srcOrd="1" destOrd="0" presId="urn:microsoft.com/office/officeart/2005/8/layout/venn1"/>
    <dgm:cxn modelId="{1C0C7C37-1A0B-4A33-86B2-9273E2EE3AAE}" type="presParOf" srcId="{19B03099-F7BA-41DC-91AC-6338844A0CCC}" destId="{C7DAD28F-72E6-472C-A4E2-42D4974B458F}" srcOrd="0" destOrd="0" presId="urn:microsoft.com/office/officeart/2005/8/layout/venn1"/>
    <dgm:cxn modelId="{B7945E2B-009A-4DC4-A23E-0A2BD8EB6491}" type="presParOf" srcId="{19B03099-F7BA-41DC-91AC-6338844A0CCC}" destId="{ED94F4A9-65EA-4ACD-8640-F460D8CEC783}" srcOrd="1" destOrd="0" presId="urn:microsoft.com/office/officeart/2005/8/layout/venn1"/>
    <dgm:cxn modelId="{2BB6548F-F0FF-4F78-BF7B-43C421DEF56B}" type="presParOf" srcId="{19B03099-F7BA-41DC-91AC-6338844A0CCC}" destId="{23A8FCBF-CC7E-4469-AC02-6F38FC313566}" srcOrd="2" destOrd="0" presId="urn:microsoft.com/office/officeart/2005/8/layout/venn1"/>
    <dgm:cxn modelId="{16B12347-7BEC-4E87-A135-C479B1B498E8}" type="presParOf" srcId="{19B03099-F7BA-41DC-91AC-6338844A0CCC}" destId="{BF0F7527-4961-4756-8F26-9ED6A5E713B7}" srcOrd="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DAD28F-72E6-472C-A4E2-42D4974B458F}">
      <dsp:nvSpPr>
        <dsp:cNvPr id="0" name=""/>
        <dsp:cNvSpPr/>
      </dsp:nvSpPr>
      <dsp:spPr>
        <a:xfrm>
          <a:off x="742601" y="0"/>
          <a:ext cx="4333588" cy="4373563"/>
        </a:xfrm>
        <a:prstGeom prst="ellipse">
          <a:avLst/>
        </a:prstGeom>
        <a:solidFill>
          <a:schemeClr val="accent1"/>
        </a:solidFill>
        <a:ln w="25400" cap="flat" cmpd="sng" algn="ctr">
          <a:solidFill>
            <a:srgbClr val="000000"/>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l" defTabSz="1244600">
            <a:lnSpc>
              <a:spcPct val="90000"/>
            </a:lnSpc>
            <a:spcBef>
              <a:spcPct val="0"/>
            </a:spcBef>
            <a:spcAft>
              <a:spcPts val="0"/>
            </a:spcAft>
          </a:pPr>
          <a:endParaRPr lang="en-US" sz="2800" kern="1200" dirty="0">
            <a:solidFill>
              <a:srgbClr val="FFFFFF"/>
            </a:solidFill>
            <a:latin typeface="Calibri" pitchFamily="34" charset="0"/>
            <a:cs typeface="Calibri" pitchFamily="34" charset="0"/>
          </a:endParaRPr>
        </a:p>
      </dsp:txBody>
      <dsp:txXfrm>
        <a:off x="1347741" y="515736"/>
        <a:ext cx="2498645" cy="3342088"/>
      </dsp:txXfrm>
    </dsp:sp>
    <dsp:sp modelId="{23A8FCBF-CC7E-4469-AC02-6F38FC313566}">
      <dsp:nvSpPr>
        <dsp:cNvPr id="0" name=""/>
        <dsp:cNvSpPr/>
      </dsp:nvSpPr>
      <dsp:spPr>
        <a:xfrm>
          <a:off x="3143546" y="0"/>
          <a:ext cx="4904104" cy="4373563"/>
        </a:xfrm>
        <a:prstGeom prst="ellipse">
          <a:avLst/>
        </a:prstGeom>
        <a:solidFill>
          <a:schemeClr val="accent5">
            <a:alpha val="34902"/>
          </a:schemeClr>
        </a:solidFill>
        <a:ln w="25400" cap="flat" cmpd="sng" algn="ctr">
          <a:solidFill>
            <a:srgbClr val="000000"/>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r" defTabSz="1244600">
            <a:lnSpc>
              <a:spcPct val="90000"/>
            </a:lnSpc>
            <a:spcBef>
              <a:spcPct val="0"/>
            </a:spcBef>
            <a:spcAft>
              <a:spcPts val="0"/>
            </a:spcAft>
          </a:pPr>
          <a:endParaRPr lang="en-US" sz="2800" kern="1200" dirty="0">
            <a:solidFill>
              <a:srgbClr val="000000"/>
            </a:solidFill>
            <a:latin typeface="Calibri" pitchFamily="34" charset="0"/>
            <a:cs typeface="Calibri" pitchFamily="34" charset="0"/>
          </a:endParaRPr>
        </a:p>
      </dsp:txBody>
      <dsp:txXfrm>
        <a:off x="4535252" y="515736"/>
        <a:ext cx="2827591" cy="3342088"/>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4D92E5-9FFA-458A-9BEA-BDF5C2EF3530}" type="datetimeFigureOut">
              <a:rPr lang="en-US" smtClean="0"/>
              <a:t>7/17/2013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E76084-7007-4F9A-9BF5-85CA96B02EE7}" type="slidenum">
              <a:rPr lang="en-US" smtClean="0"/>
              <a:t>‹#›</a:t>
            </a:fld>
            <a:endParaRPr lang="en-US"/>
          </a:p>
        </p:txBody>
      </p:sp>
    </p:spTree>
    <p:extLst>
      <p:ext uri="{BB962C8B-B14F-4D97-AF65-F5344CB8AC3E}">
        <p14:creationId xmlns:p14="http://schemas.microsoft.com/office/powerpoint/2010/main" val="2775093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98943F-7AB9-452A-A47C-98F46C48403F}" type="slidenum">
              <a:rPr lang="en-US" smtClean="0"/>
              <a:t>3</a:t>
            </a:fld>
            <a:endParaRPr lang="en-US"/>
          </a:p>
        </p:txBody>
      </p:sp>
    </p:spTree>
    <p:extLst>
      <p:ext uri="{BB962C8B-B14F-4D97-AF65-F5344CB8AC3E}">
        <p14:creationId xmlns:p14="http://schemas.microsoft.com/office/powerpoint/2010/main" val="2015498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2569</a:t>
            </a:r>
            <a:endParaRPr lang="en-US" dirty="0"/>
          </a:p>
        </p:txBody>
      </p:sp>
      <p:sp>
        <p:nvSpPr>
          <p:cNvPr id="4" name="Slide Number Placeholder 3"/>
          <p:cNvSpPr>
            <a:spLocks noGrp="1"/>
          </p:cNvSpPr>
          <p:nvPr>
            <p:ph type="sldNum" sz="quarter" idx="10"/>
          </p:nvPr>
        </p:nvSpPr>
        <p:spPr/>
        <p:txBody>
          <a:bodyPr/>
          <a:lstStyle/>
          <a:p>
            <a:fld id="{DE98943F-7AB9-452A-A47C-98F46C48403F}" type="slidenum">
              <a:rPr lang="en-US" smtClean="0"/>
              <a:t>17</a:t>
            </a:fld>
            <a:endParaRPr lang="en-US"/>
          </a:p>
        </p:txBody>
      </p:sp>
    </p:spTree>
    <p:extLst>
      <p:ext uri="{BB962C8B-B14F-4D97-AF65-F5344CB8AC3E}">
        <p14:creationId xmlns:p14="http://schemas.microsoft.com/office/powerpoint/2010/main" val="31350875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1790</a:t>
            </a:r>
            <a:endParaRPr lang="en-US" dirty="0"/>
          </a:p>
        </p:txBody>
      </p:sp>
      <p:sp>
        <p:nvSpPr>
          <p:cNvPr id="4" name="Slide Number Placeholder 3"/>
          <p:cNvSpPr>
            <a:spLocks noGrp="1"/>
          </p:cNvSpPr>
          <p:nvPr>
            <p:ph type="sldNum" sz="quarter" idx="10"/>
          </p:nvPr>
        </p:nvSpPr>
        <p:spPr/>
        <p:txBody>
          <a:bodyPr/>
          <a:lstStyle/>
          <a:p>
            <a:fld id="{DE98943F-7AB9-452A-A47C-98F46C48403F}" type="slidenum">
              <a:rPr lang="en-US" smtClean="0"/>
              <a:t>18</a:t>
            </a:fld>
            <a:endParaRPr lang="en-US"/>
          </a:p>
        </p:txBody>
      </p:sp>
    </p:spTree>
    <p:extLst>
      <p:ext uri="{BB962C8B-B14F-4D97-AF65-F5344CB8AC3E}">
        <p14:creationId xmlns:p14="http://schemas.microsoft.com/office/powerpoint/2010/main" val="26752285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1790</a:t>
            </a:r>
            <a:endParaRPr lang="en-US" dirty="0"/>
          </a:p>
        </p:txBody>
      </p:sp>
      <p:sp>
        <p:nvSpPr>
          <p:cNvPr id="4" name="Slide Number Placeholder 3"/>
          <p:cNvSpPr>
            <a:spLocks noGrp="1"/>
          </p:cNvSpPr>
          <p:nvPr>
            <p:ph type="sldNum" sz="quarter" idx="10"/>
          </p:nvPr>
        </p:nvSpPr>
        <p:spPr/>
        <p:txBody>
          <a:bodyPr/>
          <a:lstStyle/>
          <a:p>
            <a:fld id="{DE98943F-7AB9-452A-A47C-98F46C48403F}" type="slidenum">
              <a:rPr lang="en-US" smtClean="0"/>
              <a:t>19</a:t>
            </a:fld>
            <a:endParaRPr lang="en-US"/>
          </a:p>
        </p:txBody>
      </p:sp>
    </p:spTree>
    <p:extLst>
      <p:ext uri="{BB962C8B-B14F-4D97-AF65-F5344CB8AC3E}">
        <p14:creationId xmlns:p14="http://schemas.microsoft.com/office/powerpoint/2010/main" val="26752285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0B09ED-D94E-40C7-B194-15D83AFD1935}" type="slidenum">
              <a:rPr lang="en-US">
                <a:solidFill>
                  <a:prstClr val="white"/>
                </a:solidFill>
              </a:rPr>
              <a:pPr/>
              <a:t>21</a:t>
            </a:fld>
            <a:endParaRPr lang="en-US">
              <a:solidFill>
                <a:prstClr val="white"/>
              </a:solidFill>
            </a:endParaRPr>
          </a:p>
        </p:txBody>
      </p:sp>
      <p:sp>
        <p:nvSpPr>
          <p:cNvPr id="10242" name="Rectangle 2"/>
          <p:cNvSpPr>
            <a:spLocks noGrp="1" noRot="1" noChangeAspect="1" noChangeArrowheads="1" noTextEdit="1"/>
          </p:cNvSpPr>
          <p:nvPr>
            <p:ph type="sldImg"/>
          </p:nvPr>
        </p:nvSpPr>
        <p:spPr>
          <a:xfrm>
            <a:off x="736600" y="180975"/>
            <a:ext cx="5392738" cy="4046538"/>
          </a:xfrm>
          <a:ln/>
        </p:spPr>
      </p:sp>
      <p:sp>
        <p:nvSpPr>
          <p:cNvPr id="2" name="Notes Placeholder 1"/>
          <p:cNvSpPr>
            <a:spLocks noGrp="1"/>
          </p:cNvSpPr>
          <p:nvPr>
            <p:ph type="body" sz="quarter" idx="10"/>
          </p:nvPr>
        </p:nvSpPr>
        <p:spPr/>
        <p:txBody>
          <a:bodyP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fld id="{BC86BCAF-90D0-497F-B7F4-782FD45D942E}" type="slidenum">
              <a:rPr lang="en-US">
                <a:solidFill>
                  <a:prstClr val="white"/>
                </a:solidFill>
              </a:rPr>
              <a:pPr/>
              <a:t>22</a:t>
            </a:fld>
            <a:endParaRPr lang="en-US">
              <a:solidFill>
                <a:prstClr val="white"/>
              </a:solidFill>
            </a:endParaRPr>
          </a:p>
        </p:txBody>
      </p:sp>
      <p:sp>
        <p:nvSpPr>
          <p:cNvPr id="5" name="Slide Image Placeholder 4"/>
          <p:cNvSpPr>
            <a:spLocks noGrp="1" noRot="1" noChangeAspect="1"/>
          </p:cNvSpPr>
          <p:nvPr>
            <p:ph type="sldImg"/>
          </p:nvPr>
        </p:nvSpPr>
        <p:spPr/>
      </p:sp>
      <p:sp>
        <p:nvSpPr>
          <p:cNvPr id="6" name="Notes Placeholder 5"/>
          <p:cNvSpPr>
            <a:spLocks noGrp="1"/>
          </p:cNvSpPr>
          <p:nvPr>
            <p:ph type="body" idx="1"/>
          </p:nvPr>
        </p:nvSpPr>
        <p:spPr/>
        <p:txBody>
          <a:bodyPr/>
          <a:lstStyle/>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1927</a:t>
            </a:r>
            <a:endParaRPr lang="en-US" dirty="0"/>
          </a:p>
        </p:txBody>
      </p:sp>
      <p:sp>
        <p:nvSpPr>
          <p:cNvPr id="4" name="Slide Number Placeholder 3"/>
          <p:cNvSpPr>
            <a:spLocks noGrp="1"/>
          </p:cNvSpPr>
          <p:nvPr>
            <p:ph type="sldNum" sz="quarter" idx="10"/>
          </p:nvPr>
        </p:nvSpPr>
        <p:spPr/>
        <p:txBody>
          <a:bodyPr/>
          <a:lstStyle/>
          <a:p>
            <a:fld id="{DE98943F-7AB9-452A-A47C-98F46C48403F}" type="slidenum">
              <a:rPr lang="en-US" smtClean="0"/>
              <a:t>23</a:t>
            </a:fld>
            <a:endParaRPr lang="en-US"/>
          </a:p>
        </p:txBody>
      </p:sp>
    </p:spTree>
    <p:extLst>
      <p:ext uri="{BB962C8B-B14F-4D97-AF65-F5344CB8AC3E}">
        <p14:creationId xmlns:p14="http://schemas.microsoft.com/office/powerpoint/2010/main" val="6608600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2590/2592</a:t>
            </a:r>
            <a:endParaRPr lang="en-US" dirty="0"/>
          </a:p>
        </p:txBody>
      </p:sp>
      <p:sp>
        <p:nvSpPr>
          <p:cNvPr id="4" name="Slide Number Placeholder 3"/>
          <p:cNvSpPr>
            <a:spLocks noGrp="1"/>
          </p:cNvSpPr>
          <p:nvPr>
            <p:ph type="sldNum" sz="quarter" idx="10"/>
          </p:nvPr>
        </p:nvSpPr>
        <p:spPr/>
        <p:txBody>
          <a:bodyPr/>
          <a:lstStyle/>
          <a:p>
            <a:fld id="{DE98943F-7AB9-452A-A47C-98F46C48403F}" type="slidenum">
              <a:rPr lang="en-US" smtClean="0"/>
              <a:t>24</a:t>
            </a:fld>
            <a:endParaRPr lang="en-US"/>
          </a:p>
        </p:txBody>
      </p:sp>
    </p:spTree>
    <p:extLst>
      <p:ext uri="{BB962C8B-B14F-4D97-AF65-F5344CB8AC3E}">
        <p14:creationId xmlns:p14="http://schemas.microsoft.com/office/powerpoint/2010/main" val="28699472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2584</a:t>
            </a:r>
            <a:endParaRPr lang="en-US" dirty="0"/>
          </a:p>
        </p:txBody>
      </p:sp>
      <p:sp>
        <p:nvSpPr>
          <p:cNvPr id="4" name="Slide Number Placeholder 3"/>
          <p:cNvSpPr>
            <a:spLocks noGrp="1"/>
          </p:cNvSpPr>
          <p:nvPr>
            <p:ph type="sldNum" sz="quarter" idx="10"/>
          </p:nvPr>
        </p:nvSpPr>
        <p:spPr/>
        <p:txBody>
          <a:bodyPr/>
          <a:lstStyle/>
          <a:p>
            <a:fld id="{DE98943F-7AB9-452A-A47C-98F46C48403F}" type="slidenum">
              <a:rPr lang="en-US" smtClean="0"/>
              <a:t>25</a:t>
            </a:fld>
            <a:endParaRPr lang="en-US"/>
          </a:p>
        </p:txBody>
      </p:sp>
    </p:spTree>
    <p:extLst>
      <p:ext uri="{BB962C8B-B14F-4D97-AF65-F5344CB8AC3E}">
        <p14:creationId xmlns:p14="http://schemas.microsoft.com/office/powerpoint/2010/main" val="3829172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1795</a:t>
            </a:r>
            <a:endParaRPr lang="en-US" dirty="0"/>
          </a:p>
        </p:txBody>
      </p:sp>
      <p:sp>
        <p:nvSpPr>
          <p:cNvPr id="4" name="Slide Number Placeholder 3"/>
          <p:cNvSpPr>
            <a:spLocks noGrp="1"/>
          </p:cNvSpPr>
          <p:nvPr>
            <p:ph type="sldNum" sz="quarter" idx="10"/>
          </p:nvPr>
        </p:nvSpPr>
        <p:spPr/>
        <p:txBody>
          <a:bodyPr/>
          <a:lstStyle/>
          <a:p>
            <a:fld id="{DE98943F-7AB9-452A-A47C-98F46C48403F}" type="slidenum">
              <a:rPr lang="en-US" smtClean="0"/>
              <a:t>26</a:t>
            </a:fld>
            <a:endParaRPr lang="en-US"/>
          </a:p>
        </p:txBody>
      </p:sp>
    </p:spTree>
    <p:extLst>
      <p:ext uri="{BB962C8B-B14F-4D97-AF65-F5344CB8AC3E}">
        <p14:creationId xmlns:p14="http://schemas.microsoft.com/office/powerpoint/2010/main" val="30853016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1800,</a:t>
            </a:r>
            <a:r>
              <a:rPr lang="en-US" baseline="0" dirty="0" smtClean="0"/>
              <a:t> </a:t>
            </a:r>
            <a:r>
              <a:rPr lang="en-US" dirty="0" smtClean="0"/>
              <a:t>2585, 2951</a:t>
            </a:r>
            <a:endParaRPr lang="en-US" dirty="0"/>
          </a:p>
        </p:txBody>
      </p:sp>
      <p:sp>
        <p:nvSpPr>
          <p:cNvPr id="4" name="Slide Number Placeholder 3"/>
          <p:cNvSpPr>
            <a:spLocks noGrp="1"/>
          </p:cNvSpPr>
          <p:nvPr>
            <p:ph type="sldNum" sz="quarter" idx="10"/>
          </p:nvPr>
        </p:nvSpPr>
        <p:spPr/>
        <p:txBody>
          <a:bodyPr/>
          <a:lstStyle/>
          <a:p>
            <a:fld id="{DE98943F-7AB9-452A-A47C-98F46C48403F}" type="slidenum">
              <a:rPr lang="en-US" smtClean="0"/>
              <a:t>27</a:t>
            </a:fld>
            <a:endParaRPr lang="en-US"/>
          </a:p>
        </p:txBody>
      </p:sp>
    </p:spTree>
    <p:extLst>
      <p:ext uri="{BB962C8B-B14F-4D97-AF65-F5344CB8AC3E}">
        <p14:creationId xmlns:p14="http://schemas.microsoft.com/office/powerpoint/2010/main" val="1316198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98943F-7AB9-452A-A47C-98F46C48403F}"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37535714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1804</a:t>
            </a:r>
            <a:endParaRPr lang="en-US" dirty="0"/>
          </a:p>
        </p:txBody>
      </p:sp>
      <p:sp>
        <p:nvSpPr>
          <p:cNvPr id="4" name="Slide Number Placeholder 3"/>
          <p:cNvSpPr>
            <a:spLocks noGrp="1"/>
          </p:cNvSpPr>
          <p:nvPr>
            <p:ph type="sldNum" sz="quarter" idx="10"/>
          </p:nvPr>
        </p:nvSpPr>
        <p:spPr/>
        <p:txBody>
          <a:bodyPr/>
          <a:lstStyle/>
          <a:p>
            <a:fld id="{DE98943F-7AB9-452A-A47C-98F46C48403F}" type="slidenum">
              <a:rPr lang="en-US" smtClean="0"/>
              <a:t>28</a:t>
            </a:fld>
            <a:endParaRPr lang="en-US"/>
          </a:p>
        </p:txBody>
      </p:sp>
    </p:spTree>
    <p:extLst>
      <p:ext uri="{BB962C8B-B14F-4D97-AF65-F5344CB8AC3E}">
        <p14:creationId xmlns:p14="http://schemas.microsoft.com/office/powerpoint/2010/main" val="23715127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1807</a:t>
            </a:r>
            <a:endParaRPr lang="en-US" dirty="0"/>
          </a:p>
        </p:txBody>
      </p:sp>
      <p:sp>
        <p:nvSpPr>
          <p:cNvPr id="4" name="Slide Number Placeholder 3"/>
          <p:cNvSpPr>
            <a:spLocks noGrp="1"/>
          </p:cNvSpPr>
          <p:nvPr>
            <p:ph type="sldNum" sz="quarter" idx="10"/>
          </p:nvPr>
        </p:nvSpPr>
        <p:spPr/>
        <p:txBody>
          <a:bodyPr/>
          <a:lstStyle/>
          <a:p>
            <a:fld id="{DE98943F-7AB9-452A-A47C-98F46C48403F}" type="slidenum">
              <a:rPr lang="en-US" smtClean="0"/>
              <a:t>29</a:t>
            </a:fld>
            <a:endParaRPr lang="en-US"/>
          </a:p>
        </p:txBody>
      </p:sp>
    </p:spTree>
    <p:extLst>
      <p:ext uri="{BB962C8B-B14F-4D97-AF65-F5344CB8AC3E}">
        <p14:creationId xmlns:p14="http://schemas.microsoft.com/office/powerpoint/2010/main" val="41716429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897203" eaLnBrk="0" fontAlgn="base" hangingPunct="0">
              <a:spcBef>
                <a:spcPct val="30000"/>
              </a:spcBef>
              <a:spcAft>
                <a:spcPct val="0"/>
              </a:spcAft>
              <a:defRPr/>
            </a:pPr>
            <a:r>
              <a:rPr lang="en-US" dirty="0" smtClean="0"/>
              <a:t>2594, 2956</a:t>
            </a:r>
            <a:endParaRPr lang="en-US" dirty="0"/>
          </a:p>
        </p:txBody>
      </p:sp>
      <p:sp>
        <p:nvSpPr>
          <p:cNvPr id="4" name="Slide Number Placeholder 3"/>
          <p:cNvSpPr>
            <a:spLocks noGrp="1"/>
          </p:cNvSpPr>
          <p:nvPr>
            <p:ph type="sldNum" sz="quarter" idx="10"/>
          </p:nvPr>
        </p:nvSpPr>
        <p:spPr/>
        <p:txBody>
          <a:bodyPr/>
          <a:lstStyle/>
          <a:p>
            <a:pPr>
              <a:defRPr/>
            </a:pPr>
            <a:fld id="{8AE7B161-4A6C-488B-BFCB-63FCF444AD58}" type="slidenum">
              <a:rPr lang="en-US" smtClean="0">
                <a:solidFill>
                  <a:prstClr val="black"/>
                </a:solidFill>
              </a:rPr>
              <a:pPr>
                <a:defRPr/>
              </a:pPr>
              <a:t>30</a:t>
            </a:fld>
            <a:endParaRPr lang="en-US">
              <a:solidFill>
                <a:prstClr val="black"/>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98943F-7AB9-452A-A47C-98F46C48403F}" type="slidenum">
              <a:rPr lang="en-US" smtClean="0"/>
              <a:t>31</a:t>
            </a:fld>
            <a:endParaRPr lang="en-US"/>
          </a:p>
        </p:txBody>
      </p:sp>
    </p:spTree>
    <p:extLst>
      <p:ext uri="{BB962C8B-B14F-4D97-AF65-F5344CB8AC3E}">
        <p14:creationId xmlns:p14="http://schemas.microsoft.com/office/powerpoint/2010/main" val="22880457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1812</a:t>
            </a:r>
            <a:endParaRPr lang="en-US" dirty="0"/>
          </a:p>
        </p:txBody>
      </p:sp>
      <p:sp>
        <p:nvSpPr>
          <p:cNvPr id="4" name="Slide Number Placeholder 3"/>
          <p:cNvSpPr>
            <a:spLocks noGrp="1"/>
          </p:cNvSpPr>
          <p:nvPr>
            <p:ph type="sldNum" sz="quarter" idx="10"/>
          </p:nvPr>
        </p:nvSpPr>
        <p:spPr/>
        <p:txBody>
          <a:bodyPr/>
          <a:lstStyle/>
          <a:p>
            <a:fld id="{DE98943F-7AB9-452A-A47C-98F46C48403F}" type="slidenum">
              <a:rPr lang="en-US" smtClean="0"/>
              <a:t>32</a:t>
            </a:fld>
            <a:endParaRPr lang="en-US"/>
          </a:p>
        </p:txBody>
      </p:sp>
    </p:spTree>
    <p:extLst>
      <p:ext uri="{BB962C8B-B14F-4D97-AF65-F5344CB8AC3E}">
        <p14:creationId xmlns:p14="http://schemas.microsoft.com/office/powerpoint/2010/main" val="3428549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98943F-7AB9-452A-A47C-98F46C48403F}" type="slidenum">
              <a:rPr lang="en-US" smtClean="0"/>
              <a:t>6</a:t>
            </a:fld>
            <a:endParaRPr lang="en-US"/>
          </a:p>
        </p:txBody>
      </p:sp>
    </p:spTree>
    <p:extLst>
      <p:ext uri="{BB962C8B-B14F-4D97-AF65-F5344CB8AC3E}">
        <p14:creationId xmlns:p14="http://schemas.microsoft.com/office/powerpoint/2010/main" val="20078980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465138" y="663575"/>
            <a:ext cx="6003925" cy="45037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895477">
              <a:spcBef>
                <a:spcPct val="0"/>
              </a:spcBef>
            </a:pPr>
            <a:endParaRPr lang="en-US" dirty="0" smtClean="0">
              <a:cs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0B3417-4026-47A9-B46E-3F2E0A84B2DA}" type="slidenum">
              <a:rPr lang="en-US"/>
              <a:pPr/>
              <a:t>8</a:t>
            </a:fld>
            <a:endParaRPr lang="en-US"/>
          </a:p>
        </p:txBody>
      </p:sp>
      <p:sp>
        <p:nvSpPr>
          <p:cNvPr id="16386" name="Rectangle 2"/>
          <p:cNvSpPr>
            <a:spLocks noGrp="1" noRot="1" noChangeAspect="1" noChangeArrowheads="1" noTextEdit="1"/>
          </p:cNvSpPr>
          <p:nvPr>
            <p:ph type="sldImg"/>
          </p:nvPr>
        </p:nvSpPr>
        <p:spPr>
          <a:xfrm>
            <a:off x="1074738" y="525463"/>
            <a:ext cx="4794250" cy="3595687"/>
          </a:xfrm>
          <a:ln/>
        </p:spPr>
      </p:sp>
      <p:sp>
        <p:nvSpPr>
          <p:cNvPr id="16387" name="Rectangle 3"/>
          <p:cNvSpPr>
            <a:spLocks noGrp="1" noChangeArrowheads="1"/>
          </p:cNvSpPr>
          <p:nvPr>
            <p:ph type="body" idx="1"/>
          </p:nvPr>
        </p:nvSpPr>
        <p:spPr>
          <a:xfrm>
            <a:off x="527050" y="4495801"/>
            <a:ext cx="5759450" cy="3975100"/>
          </a:xfrm>
          <a:ln/>
        </p:spPr>
        <p:txBody>
          <a:bodyPr lIns="91247" tIns="45625" rIns="91247" bIns="45625"/>
          <a:lstStyle/>
          <a:p>
            <a:endParaRPr lang="en-US" sz="14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98943F-7AB9-452A-A47C-98F46C48403F}" type="slidenum">
              <a:rPr lang="en-US" smtClean="0"/>
              <a:t>9</a:t>
            </a:fld>
            <a:endParaRPr lang="en-US"/>
          </a:p>
        </p:txBody>
      </p:sp>
    </p:spTree>
    <p:extLst>
      <p:ext uri="{BB962C8B-B14F-4D97-AF65-F5344CB8AC3E}">
        <p14:creationId xmlns:p14="http://schemas.microsoft.com/office/powerpoint/2010/main" val="3861372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98943F-7AB9-452A-A47C-98F46C48403F}"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22737388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98943F-7AB9-452A-A47C-98F46C48403F}"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1429317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1767, 2561</a:t>
            </a:r>
            <a:endParaRPr lang="en-US" dirty="0"/>
          </a:p>
        </p:txBody>
      </p:sp>
      <p:sp>
        <p:nvSpPr>
          <p:cNvPr id="4" name="Slide Number Placeholder 3"/>
          <p:cNvSpPr>
            <a:spLocks noGrp="1"/>
          </p:cNvSpPr>
          <p:nvPr>
            <p:ph type="sldNum" sz="quarter" idx="10"/>
          </p:nvPr>
        </p:nvSpPr>
        <p:spPr/>
        <p:txBody>
          <a:bodyPr/>
          <a:lstStyle/>
          <a:p>
            <a:fld id="{DE98943F-7AB9-452A-A47C-98F46C48403F}" type="slidenum">
              <a:rPr lang="en-US" smtClean="0"/>
              <a:t>16</a:t>
            </a:fld>
            <a:endParaRPr lang="en-US"/>
          </a:p>
        </p:txBody>
      </p:sp>
    </p:spTree>
    <p:extLst>
      <p:ext uri="{BB962C8B-B14F-4D97-AF65-F5344CB8AC3E}">
        <p14:creationId xmlns:p14="http://schemas.microsoft.com/office/powerpoint/2010/main" val="3252092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36532345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77088963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42407527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452347" y="1817601"/>
            <a:ext cx="8223439"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Calibri" pitchFamily="34" charset="0"/>
                <a:cs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444467" y="2946400"/>
            <a:ext cx="6391275" cy="884238"/>
          </a:xfrm>
          <a:prstGeom prst="rect">
            <a:avLst/>
          </a:prstGeom>
        </p:spPr>
        <p:txBody>
          <a:bodyPr vert="horz"/>
          <a:lstStyle>
            <a:lvl1pPr marL="0" indent="0">
              <a:buNone/>
              <a:defRPr sz="1600" b="0" i="0" baseline="0">
                <a:solidFill>
                  <a:schemeClr val="bg1"/>
                </a:solidFill>
                <a:latin typeface="Calibri" pitchFamily="34" charset="0"/>
                <a:cs typeface="Calibri" pitchFamily="34" charset="0"/>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444467" y="4238484"/>
            <a:ext cx="3352800" cy="284362"/>
          </a:xfrm>
          <a:prstGeom prst="rect">
            <a:avLst/>
          </a:prstGeom>
        </p:spPr>
        <p:txBody>
          <a:bodyPr vert="horz"/>
          <a:lstStyle>
            <a:lvl1pPr marL="0" indent="0">
              <a:buFontTx/>
              <a:buNone/>
              <a:defRPr sz="1600" b="0" i="0" baseline="0">
                <a:solidFill>
                  <a:schemeClr val="bg1"/>
                </a:solidFill>
                <a:latin typeface="Calibri" pitchFamily="34" charset="0"/>
                <a:cs typeface="Calibri" pitchFamily="34" charset="0"/>
              </a:defRPr>
            </a:lvl1pPr>
          </a:lstStyle>
          <a:p>
            <a:pPr lvl="0"/>
            <a:r>
              <a:rPr lang="en-US" dirty="0" smtClean="0"/>
              <a:t>Authors</a:t>
            </a:r>
            <a:endParaRPr lang="en-US" dirty="0"/>
          </a:p>
        </p:txBody>
      </p:sp>
      <p:sp>
        <p:nvSpPr>
          <p:cNvPr id="24" name="Content Placeholder 23"/>
          <p:cNvSpPr>
            <a:spLocks noGrp="1"/>
          </p:cNvSpPr>
          <p:nvPr>
            <p:ph sz="quarter" idx="14" hasCustomPrompt="1"/>
          </p:nvPr>
        </p:nvSpPr>
        <p:spPr>
          <a:xfrm>
            <a:off x="4480280" y="6174160"/>
            <a:ext cx="4416425" cy="531440"/>
          </a:xfrm>
          <a:prstGeom prst="rect">
            <a:avLst/>
          </a:prstGeom>
        </p:spPr>
        <p:txBody>
          <a:bodyPr vert="horz"/>
          <a:lstStyle>
            <a:lvl1pPr marL="0" indent="0" algn="r">
              <a:buFontTx/>
              <a:buNone/>
              <a:defRPr sz="1200" b="0" i="0" baseline="0">
                <a:solidFill>
                  <a:schemeClr val="tx1"/>
                </a:solidFill>
                <a:latin typeface="Calibri" pitchFamily="34" charset="0"/>
                <a:cs typeface="Calibri" pitchFamily="34" charset="0"/>
              </a:defRPr>
            </a:lvl1pPr>
          </a:lstStyle>
          <a:p>
            <a:pPr lvl="0"/>
            <a:r>
              <a:rPr lang="en-US" dirty="0" smtClean="0"/>
              <a:t>Date: January 23, 2013</a:t>
            </a:r>
          </a:p>
          <a:p>
            <a:pPr lvl="0"/>
            <a:r>
              <a:rPr lang="en-US" dirty="0" smtClean="0"/>
              <a:t>Location: Washington D.C.</a:t>
            </a:r>
            <a:endParaRPr lang="en-US" dirty="0"/>
          </a:p>
        </p:txBody>
      </p:sp>
      <p:sp>
        <p:nvSpPr>
          <p:cNvPr id="28" name="Content Placeholder 27"/>
          <p:cNvSpPr>
            <a:spLocks noGrp="1"/>
          </p:cNvSpPr>
          <p:nvPr>
            <p:ph sz="quarter" idx="16" hasCustomPrompt="1"/>
          </p:nvPr>
        </p:nvSpPr>
        <p:spPr>
          <a:xfrm>
            <a:off x="444467" y="4644232"/>
            <a:ext cx="5984875" cy="849313"/>
          </a:xfrm>
          <a:prstGeom prst="rect">
            <a:avLst/>
          </a:prstGeom>
        </p:spPr>
        <p:txBody>
          <a:bodyPr vert="horz"/>
          <a:lstStyle>
            <a:lvl1pPr marL="0" indent="0">
              <a:buFontTx/>
              <a:buNone/>
              <a:defRPr sz="1200" baseline="0">
                <a:solidFill>
                  <a:schemeClr val="bg1"/>
                </a:solidFill>
                <a:latin typeface="Calibri" pitchFamily="34" charset="0"/>
                <a:cs typeface="Calibri" pitchFamily="34" charset="0"/>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278479480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3751173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12497984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6881671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31471196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157723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png"/><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3"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pPr algn="l"/>
            <a:r>
              <a:rPr lang="en-US" sz="1400" b="1" dirty="0" smtClean="0">
                <a:latin typeface="Calibri" pitchFamily="34" charset="0"/>
                <a:cs typeface="Meta Offc Pro"/>
              </a:rPr>
              <a:t>Exhibit </a:t>
            </a:r>
            <a:fld id="{0C16F13B-3659-4888-B784-82F22626CC5F}" type="slidenum">
              <a:rPr lang="en-US" sz="1400" b="1" smtClean="0">
                <a:latin typeface="Calibri" pitchFamily="34" charset="0"/>
                <a:cs typeface="Meta Offc Pro"/>
              </a:rPr>
              <a:pPr algn="l"/>
              <a:t>‹#›</a:t>
            </a:fld>
            <a:endParaRPr lang="en-US" sz="1400" b="1" dirty="0" err="1" smtClean="0">
              <a:latin typeface="Calibri" pitchFamily="34" charset="0"/>
              <a:cs typeface="Meta Offc Pro"/>
            </a:endParaRPr>
          </a:p>
        </p:txBody>
      </p:sp>
    </p:spTree>
    <p:extLst>
      <p:ext uri="{BB962C8B-B14F-4D97-AF65-F5344CB8AC3E}">
        <p14:creationId xmlns:p14="http://schemas.microsoft.com/office/powerpoint/2010/main" val="64824604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pPr algn="l"/>
            <a:r>
              <a:rPr lang="en-US" sz="1400" b="1" dirty="0" smtClean="0">
                <a:latin typeface="Calibri" pitchFamily="34" charset="0"/>
                <a:cs typeface="Meta Offc Pro"/>
              </a:rPr>
              <a:t>Figure </a:t>
            </a:r>
            <a:fld id="{0C16F13B-3659-4888-B784-82F22626CC5F}" type="slidenum">
              <a:rPr lang="en-US" sz="1400" b="1" smtClean="0">
                <a:latin typeface="Calibri" pitchFamily="34" charset="0"/>
                <a:cs typeface="Meta Offc Pro"/>
              </a:rPr>
              <a:pPr algn="l"/>
              <a:t>‹#›</a:t>
            </a:fld>
            <a:endParaRPr lang="en-US" sz="1400" b="1" dirty="0" err="1" smtClean="0">
              <a:latin typeface="Calibri" pitchFamily="34" charset="0"/>
              <a:cs typeface="Meta Offc Pro"/>
            </a:endParaRPr>
          </a:p>
        </p:txBody>
      </p:sp>
    </p:spTree>
    <p:extLst>
      <p:ext uri="{BB962C8B-B14F-4D97-AF65-F5344CB8AC3E}">
        <p14:creationId xmlns:p14="http://schemas.microsoft.com/office/powerpoint/2010/main" val="188278977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230541" y="1554480"/>
            <a:ext cx="8682918" cy="4481320"/>
          </a:xfrm>
          <a:prstGeom prst="rect">
            <a:avLst/>
          </a:prstGeom>
          <a:solidFill>
            <a:srgbClr val="0B78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pic>
        <p:nvPicPr>
          <p:cNvPr id="7" name="Picture 6"/>
          <p:cNvPicPr>
            <a:picLocks noChangeAspect="1" noChangeArrowheads="1"/>
          </p:cNvPicPr>
          <p:nvPr/>
        </p:nvPicPr>
        <p:blipFill>
          <a:blip r:embed="rId3" cstate="print"/>
          <a:srcRect/>
          <a:stretch>
            <a:fillRect/>
          </a:stretch>
        </p:blipFill>
        <p:spPr bwMode="auto">
          <a:xfrm>
            <a:off x="230541" y="228600"/>
            <a:ext cx="1087719" cy="1093258"/>
          </a:xfrm>
          <a:prstGeom prst="rect">
            <a:avLst/>
          </a:prstGeom>
          <a:noFill/>
        </p:spPr>
      </p:pic>
    </p:spTree>
    <p:extLst>
      <p:ext uri="{BB962C8B-B14F-4D97-AF65-F5344CB8AC3E}">
        <p14:creationId xmlns:p14="http://schemas.microsoft.com/office/powerpoint/2010/main" val="406593133"/>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4.xml"/><Relationship Id="rId6" Type="http://schemas.openxmlformats.org/officeDocument/2006/relationships/chart" Target="../charts/chart19.xml"/><Relationship Id="rId5" Type="http://schemas.openxmlformats.org/officeDocument/2006/relationships/chart" Target="../charts/chart18.xml"/><Relationship Id="rId4" Type="http://schemas.openxmlformats.org/officeDocument/2006/relationships/chart" Target="../charts/chart17.xml"/></Relationships>
</file>

<file path=ppt/slides/_rels/slide21.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21.xml"/></Relationships>
</file>

<file path=ppt/slides/_rels/slide22.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25.xml"/></Relationships>
</file>

<file path=ppt/slides/_rels/slide25.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30457767"/>
              </p:ext>
            </p:extLst>
          </p:nvPr>
        </p:nvGraphicFramePr>
        <p:xfrm>
          <a:off x="92075" y="573024"/>
          <a:ext cx="8959850" cy="5446776"/>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Placeholder 4"/>
          <p:cNvSpPr>
            <a:spLocks noGrp="1"/>
          </p:cNvSpPr>
          <p:nvPr>
            <p:ph type="body" sz="quarter" idx="11"/>
          </p:nvPr>
        </p:nvSpPr>
        <p:spPr/>
        <p:txBody>
          <a:bodyPr/>
          <a:lstStyle/>
          <a:p>
            <a:r>
              <a:rPr lang="en-US" sz="1100" dirty="0" smtClean="0"/>
              <a:t>NOTES: Numbers may not sum to total due to rounding.  People with disabilities under age 65 were not eligible for Medicare prior to 1972.</a:t>
            </a:r>
          </a:p>
          <a:p>
            <a:r>
              <a:rPr lang="en-US" sz="1100" dirty="0" smtClean="0"/>
              <a:t>SOURCE: Centers for Medicare &amp; Medicaid Services, Medicare Enrollment: Hospital Insurance and/or Supplemental Medical Insurance Programs for Total, Fee-for-Service and Managed Care Enrollees as of July 1, 2011: Selected Calendar Years 1966-2011; 2012-2013, HHS Budget in Brief, FY2014.</a:t>
            </a:r>
            <a:endParaRPr lang="en-US" sz="1100" dirty="0"/>
          </a:p>
        </p:txBody>
      </p:sp>
      <p:sp>
        <p:nvSpPr>
          <p:cNvPr id="3" name="Title 2"/>
          <p:cNvSpPr>
            <a:spLocks noGrp="1"/>
          </p:cNvSpPr>
          <p:nvPr>
            <p:ph type="title"/>
          </p:nvPr>
        </p:nvSpPr>
        <p:spPr/>
        <p:txBody>
          <a:bodyPr/>
          <a:lstStyle/>
          <a:p>
            <a:r>
              <a:rPr lang="en-US" dirty="0" smtClean="0"/>
              <a:t>Medicare Enrollment, 1966-2013</a:t>
            </a:r>
            <a:endParaRPr lang="en-US" dirty="0"/>
          </a:p>
        </p:txBody>
      </p:sp>
    </p:spTree>
    <p:extLst>
      <p:ext uri="{BB962C8B-B14F-4D97-AF65-F5344CB8AC3E}">
        <p14:creationId xmlns:p14="http://schemas.microsoft.com/office/powerpoint/2010/main" val="15371951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p:txBody>
          <a:bodyPr/>
          <a:lstStyle/>
          <a:p>
            <a:r>
              <a:rPr lang="en-US" dirty="0" smtClean="0"/>
              <a:t>SOURCE: Kaiser Family Foundation analysis of Centers for Medicare &amp; Medicaid Services (CMS) PDP landscape source file, 2013. </a:t>
            </a:r>
            <a:endParaRPr lang="en-US" dirty="0"/>
          </a:p>
        </p:txBody>
      </p:sp>
      <p:sp>
        <p:nvSpPr>
          <p:cNvPr id="6" name="Title 5"/>
          <p:cNvSpPr>
            <a:spLocks noGrp="1"/>
          </p:cNvSpPr>
          <p:nvPr>
            <p:ph type="title"/>
          </p:nvPr>
        </p:nvSpPr>
        <p:spPr/>
        <p:txBody>
          <a:bodyPr/>
          <a:lstStyle/>
          <a:p>
            <a:r>
              <a:rPr lang="en-US" sz="3000" dirty="0" smtClean="0"/>
              <a:t>Number of Medicare Part D Stand-Alone Prescription Drug Plans, by State, 2013</a:t>
            </a:r>
            <a:endParaRPr lang="en-US" sz="3000" dirty="0"/>
          </a:p>
        </p:txBody>
      </p:sp>
      <p:graphicFrame>
        <p:nvGraphicFramePr>
          <p:cNvPr id="4" name="Table 3"/>
          <p:cNvGraphicFramePr>
            <a:graphicFrameLocks noGrp="1"/>
          </p:cNvGraphicFramePr>
          <p:nvPr>
            <p:extLst>
              <p:ext uri="{D42A27DB-BD31-4B8C-83A1-F6EECF244321}">
                <p14:modId xmlns:p14="http://schemas.microsoft.com/office/powerpoint/2010/main" val="1894248348"/>
              </p:ext>
            </p:extLst>
          </p:nvPr>
        </p:nvGraphicFramePr>
        <p:xfrm>
          <a:off x="2035172" y="5728335"/>
          <a:ext cx="5073656" cy="624840"/>
        </p:xfrm>
        <a:graphic>
          <a:graphicData uri="http://schemas.openxmlformats.org/drawingml/2006/table">
            <a:tbl>
              <a:tblPr firstRow="1" bandRow="1">
                <a:tableStyleId>{5C22544A-7EE6-4342-B048-85BDC9FD1C3A}</a:tableStyleId>
              </a:tblPr>
              <a:tblGrid>
                <a:gridCol w="1268414"/>
                <a:gridCol w="1268414"/>
                <a:gridCol w="1268414"/>
                <a:gridCol w="1268414"/>
              </a:tblGrid>
              <a:tr h="198120">
                <a:tc>
                  <a:txBody>
                    <a:bodyPr/>
                    <a:lstStyle/>
                    <a:p>
                      <a:pPr algn="ctr"/>
                      <a:endParaRPr lang="en-US" sz="12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ctr"/>
                      <a:endParaRPr lang="en-US" sz="12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12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a:endParaRPr lang="en-US" sz="12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122238">
                <a:tc>
                  <a:txBody>
                    <a:bodyPr/>
                    <a:lstStyle/>
                    <a:p>
                      <a:pPr algn="ctr"/>
                      <a:r>
                        <a:rPr lang="en-US" sz="1400" b="1" dirty="0" smtClean="0"/>
                        <a:t>23 – 29</a:t>
                      </a:r>
                      <a:r>
                        <a:rPr lang="en-US" sz="1400" b="1" baseline="0" dirty="0" smtClean="0"/>
                        <a:t> plans</a:t>
                      </a:r>
                      <a:endParaRPr lang="en-US" sz="1400" b="1" dirty="0"/>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400" b="1" dirty="0" smtClean="0"/>
                        <a:t>30 – 31 plans</a:t>
                      </a:r>
                      <a:endParaRPr lang="en-US" sz="1400" b="1" dirty="0"/>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400" b="1" dirty="0" smtClean="0"/>
                        <a:t>32 plans</a:t>
                      </a:r>
                      <a:endParaRPr lang="en-US" sz="1400" b="1" dirty="0"/>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400" b="1" dirty="0" smtClean="0"/>
                        <a:t>33</a:t>
                      </a:r>
                      <a:r>
                        <a:rPr lang="en-US" sz="1400" b="1" baseline="0" dirty="0" smtClean="0"/>
                        <a:t> – 38 plans</a:t>
                      </a:r>
                      <a:endParaRPr lang="en-US" sz="1400" b="1" dirty="0"/>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122238">
                <a:tc>
                  <a:txBody>
                    <a:bodyPr/>
                    <a:lstStyle/>
                    <a:p>
                      <a:pPr algn="ctr"/>
                      <a:r>
                        <a:rPr lang="en-US" sz="1400" b="0" dirty="0" smtClean="0"/>
                        <a:t>12 states, DC</a:t>
                      </a:r>
                      <a:endParaRPr lang="en-US" sz="1400" b="0" dirty="0"/>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0" dirty="0" smtClean="0"/>
                        <a:t>18 states</a:t>
                      </a:r>
                      <a:endParaRPr lang="en-US" sz="1400" b="0" dirty="0"/>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0" dirty="0" smtClean="0"/>
                        <a:t>13 states</a:t>
                      </a:r>
                      <a:endParaRPr lang="en-US" sz="1400" b="0" dirty="0"/>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0" dirty="0" smtClean="0"/>
                        <a:t>7</a:t>
                      </a:r>
                      <a:r>
                        <a:rPr lang="en-US" sz="1400" b="0" baseline="0" dirty="0" smtClean="0"/>
                        <a:t> </a:t>
                      </a:r>
                      <a:r>
                        <a:rPr lang="en-US" sz="1400" b="0" dirty="0" smtClean="0"/>
                        <a:t>states</a:t>
                      </a:r>
                      <a:endParaRPr lang="en-US" sz="1400" b="0" dirty="0"/>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83" name="Text Box 134" descr="Zig zag"/>
          <p:cNvSpPr txBox="1">
            <a:spLocks noChangeArrowheads="1"/>
          </p:cNvSpPr>
          <p:nvPr/>
        </p:nvSpPr>
        <p:spPr bwMode="auto">
          <a:xfrm>
            <a:off x="2971800" y="1187450"/>
            <a:ext cx="3200400" cy="32702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82044" tIns="41022" rIns="82044" bIns="41022">
            <a:spAutoFit/>
          </a:bodyPr>
          <a:lstStyle>
            <a:lvl1pPr defTabSz="820738">
              <a:defRPr>
                <a:solidFill>
                  <a:schemeClr val="tx1"/>
                </a:solidFill>
                <a:latin typeface="Arial" charset="0"/>
              </a:defRPr>
            </a:lvl1pPr>
            <a:lvl2pPr marL="742950" indent="-285750" defTabSz="820738">
              <a:defRPr>
                <a:solidFill>
                  <a:schemeClr val="tx1"/>
                </a:solidFill>
                <a:latin typeface="Arial" charset="0"/>
              </a:defRPr>
            </a:lvl2pPr>
            <a:lvl3pPr marL="1143000" indent="-228600" defTabSz="820738">
              <a:defRPr>
                <a:solidFill>
                  <a:schemeClr val="tx1"/>
                </a:solidFill>
                <a:latin typeface="Arial" charset="0"/>
              </a:defRPr>
            </a:lvl3pPr>
            <a:lvl4pPr marL="1600200" indent="-228600" defTabSz="820738">
              <a:defRPr>
                <a:solidFill>
                  <a:schemeClr val="tx1"/>
                </a:solidFill>
                <a:latin typeface="Arial" charset="0"/>
              </a:defRPr>
            </a:lvl4pPr>
            <a:lvl5pPr marL="2057400" indent="-228600" defTabSz="820738">
              <a:defRPr>
                <a:solidFill>
                  <a:schemeClr val="tx1"/>
                </a:solidFill>
                <a:latin typeface="Arial" charset="0"/>
              </a:defRPr>
            </a:lvl5pPr>
            <a:lvl6pPr marL="2514600" indent="-228600" defTabSz="820738" fontAlgn="base">
              <a:spcBef>
                <a:spcPct val="0"/>
              </a:spcBef>
              <a:spcAft>
                <a:spcPct val="0"/>
              </a:spcAft>
              <a:defRPr>
                <a:solidFill>
                  <a:schemeClr val="tx1"/>
                </a:solidFill>
                <a:latin typeface="Arial" charset="0"/>
              </a:defRPr>
            </a:lvl6pPr>
            <a:lvl7pPr marL="2971800" indent="-228600" defTabSz="820738" fontAlgn="base">
              <a:spcBef>
                <a:spcPct val="0"/>
              </a:spcBef>
              <a:spcAft>
                <a:spcPct val="0"/>
              </a:spcAft>
              <a:defRPr>
                <a:solidFill>
                  <a:schemeClr val="tx1"/>
                </a:solidFill>
                <a:latin typeface="Arial" charset="0"/>
              </a:defRPr>
            </a:lvl7pPr>
            <a:lvl8pPr marL="3429000" indent="-228600" defTabSz="820738" fontAlgn="base">
              <a:spcBef>
                <a:spcPct val="0"/>
              </a:spcBef>
              <a:spcAft>
                <a:spcPct val="0"/>
              </a:spcAft>
              <a:defRPr>
                <a:solidFill>
                  <a:schemeClr val="tx1"/>
                </a:solidFill>
                <a:latin typeface="Arial" charset="0"/>
              </a:defRPr>
            </a:lvl8pPr>
            <a:lvl9pPr marL="3886200" indent="-228600" defTabSz="820738" fontAlgn="base">
              <a:spcBef>
                <a:spcPct val="0"/>
              </a:spcBef>
              <a:spcAft>
                <a:spcPct val="0"/>
              </a:spcAft>
              <a:defRPr>
                <a:solidFill>
                  <a:schemeClr val="tx1"/>
                </a:solidFill>
                <a:latin typeface="Arial" charset="0"/>
              </a:defRPr>
            </a:lvl9pPr>
          </a:lstStyle>
          <a:p>
            <a:pPr marL="0" marR="0" lvl="0" indent="0" algn="ctr" defTabSz="820738" eaLnBrk="1" fontAlgn="auto" latinLnBrk="0" hangingPunct="1">
              <a:lnSpc>
                <a:spcPct val="100000"/>
              </a:lnSpc>
              <a:spcBef>
                <a:spcPct val="50000"/>
              </a:spcBef>
              <a:spcAft>
                <a:spcPts val="0"/>
              </a:spcAft>
              <a:buClr>
                <a:srgbClr val="000000"/>
              </a:buClr>
              <a:buSzTx/>
              <a:buFont typeface="Tahoma" pitchFamily="34" charset="0"/>
              <a:buNone/>
              <a:tabLst/>
              <a:defRPr/>
            </a:pPr>
            <a:r>
              <a:rPr kumimoji="0" lang="en-US" sz="1600" b="1" i="0" u="none" strike="noStrike" kern="0" cap="none" spc="0" normalizeH="0" baseline="0" noProof="0" dirty="0" smtClean="0">
                <a:ln>
                  <a:noFill/>
                </a:ln>
                <a:solidFill>
                  <a:srgbClr val="000000"/>
                </a:solidFill>
                <a:effectLst/>
                <a:uLnTx/>
                <a:uFillTx/>
                <a:latin typeface="+mj-lt"/>
                <a:cs typeface="Tahoma" pitchFamily="34" charset="0"/>
                <a:sym typeface="Tahoma" pitchFamily="34" charset="0"/>
              </a:rPr>
              <a:t>U.S. Total, </a:t>
            </a:r>
            <a:r>
              <a:rPr lang="en-US" sz="1600" b="1" kern="0" dirty="0" smtClean="0">
                <a:solidFill>
                  <a:srgbClr val="000000"/>
                </a:solidFill>
                <a:latin typeface="+mj-lt"/>
                <a:cs typeface="Tahoma" pitchFamily="34" charset="0"/>
                <a:sym typeface="Tahoma" pitchFamily="34" charset="0"/>
              </a:rPr>
              <a:t>2013</a:t>
            </a:r>
            <a:r>
              <a:rPr kumimoji="0" lang="en-US" sz="1600" b="1" i="0" u="none" strike="noStrike" kern="0" cap="none" spc="0" normalizeH="0" baseline="0" noProof="0" dirty="0" smtClean="0">
                <a:ln>
                  <a:noFill/>
                </a:ln>
                <a:solidFill>
                  <a:srgbClr val="000000"/>
                </a:solidFill>
                <a:effectLst/>
                <a:uLnTx/>
                <a:uFillTx/>
                <a:latin typeface="+mj-lt"/>
                <a:cs typeface="Tahoma" pitchFamily="34" charset="0"/>
                <a:sym typeface="Tahoma" pitchFamily="34" charset="0"/>
              </a:rPr>
              <a:t>= 1,031</a:t>
            </a:r>
          </a:p>
        </p:txBody>
      </p:sp>
      <p:sp>
        <p:nvSpPr>
          <p:cNvPr id="85" name="Shape - Wyoming"/>
          <p:cNvSpPr>
            <a:spLocks noChangeAspect="1"/>
          </p:cNvSpPr>
          <p:nvPr/>
        </p:nvSpPr>
        <p:spPr bwMode="auto">
          <a:xfrm>
            <a:off x="3365500" y="2400300"/>
            <a:ext cx="896938" cy="720725"/>
          </a:xfrm>
          <a:custGeom>
            <a:avLst/>
            <a:gdLst>
              <a:gd name="T0" fmla="*/ 2147483647 w 567"/>
              <a:gd name="T1" fmla="*/ 0 h 463"/>
              <a:gd name="T2" fmla="*/ 2147483647 w 567"/>
              <a:gd name="T3" fmla="*/ 2147483647 h 463"/>
              <a:gd name="T4" fmla="*/ 0 w 567"/>
              <a:gd name="T5" fmla="*/ 2147483647 h 463"/>
              <a:gd name="T6" fmla="*/ 2147483647 w 567"/>
              <a:gd name="T7" fmla="*/ 2147483647 h 463"/>
              <a:gd name="T8" fmla="*/ 2147483647 w 567"/>
              <a:gd name="T9" fmla="*/ 2147483647 h 463"/>
              <a:gd name="T10" fmla="*/ 2147483647 w 567"/>
              <a:gd name="T11" fmla="*/ 2147483647 h 463"/>
              <a:gd name="T12" fmla="*/ 2147483647 w 567"/>
              <a:gd name="T13" fmla="*/ 0 h 463"/>
              <a:gd name="T14" fmla="*/ 0 60000 65536"/>
              <a:gd name="T15" fmla="*/ 0 60000 65536"/>
              <a:gd name="T16" fmla="*/ 0 60000 65536"/>
              <a:gd name="T17" fmla="*/ 0 60000 65536"/>
              <a:gd name="T18" fmla="*/ 0 60000 65536"/>
              <a:gd name="T19" fmla="*/ 0 60000 65536"/>
              <a:gd name="T20" fmla="*/ 0 60000 65536"/>
              <a:gd name="T21" fmla="*/ 0 w 567"/>
              <a:gd name="T22" fmla="*/ 0 h 463"/>
              <a:gd name="T23" fmla="*/ 567 w 567"/>
              <a:gd name="T24" fmla="*/ 463 h 4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7" h="463">
                <a:moveTo>
                  <a:pt x="55" y="0"/>
                </a:moveTo>
                <a:lnTo>
                  <a:pt x="35" y="172"/>
                </a:lnTo>
                <a:lnTo>
                  <a:pt x="0" y="420"/>
                </a:lnTo>
                <a:lnTo>
                  <a:pt x="164" y="433"/>
                </a:lnTo>
                <a:lnTo>
                  <a:pt x="547" y="463"/>
                </a:lnTo>
                <a:lnTo>
                  <a:pt x="567" y="47"/>
                </a:lnTo>
                <a:lnTo>
                  <a:pt x="55" y="0"/>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endParaRPr>
          </a:p>
        </p:txBody>
      </p:sp>
      <p:sp>
        <p:nvSpPr>
          <p:cNvPr id="86" name="Shape - West Virginia"/>
          <p:cNvSpPr>
            <a:spLocks noChangeAspect="1"/>
          </p:cNvSpPr>
          <p:nvPr/>
        </p:nvSpPr>
        <p:spPr bwMode="auto">
          <a:xfrm>
            <a:off x="6923088" y="2941637"/>
            <a:ext cx="550862" cy="566738"/>
          </a:xfrm>
          <a:custGeom>
            <a:avLst/>
            <a:gdLst>
              <a:gd name="T0" fmla="*/ 2147483647 w 349"/>
              <a:gd name="T1" fmla="*/ 2147483647 h 365"/>
              <a:gd name="T2" fmla="*/ 2147483647 w 349"/>
              <a:gd name="T3" fmla="*/ 2147483647 h 365"/>
              <a:gd name="T4" fmla="*/ 0 w 349"/>
              <a:gd name="T5" fmla="*/ 2147483647 h 365"/>
              <a:gd name="T6" fmla="*/ 2147483647 w 349"/>
              <a:gd name="T7" fmla="*/ 2147483647 h 365"/>
              <a:gd name="T8" fmla="*/ 2147483647 w 349"/>
              <a:gd name="T9" fmla="*/ 2147483647 h 365"/>
              <a:gd name="T10" fmla="*/ 2147483647 w 349"/>
              <a:gd name="T11" fmla="*/ 2147483647 h 365"/>
              <a:gd name="T12" fmla="*/ 2147483647 w 349"/>
              <a:gd name="T13" fmla="*/ 2147483647 h 365"/>
              <a:gd name="T14" fmla="*/ 2147483647 w 349"/>
              <a:gd name="T15" fmla="*/ 2147483647 h 365"/>
              <a:gd name="T16" fmla="*/ 2147483647 w 349"/>
              <a:gd name="T17" fmla="*/ 2147483647 h 365"/>
              <a:gd name="T18" fmla="*/ 2147483647 w 349"/>
              <a:gd name="T19" fmla="*/ 2147483647 h 365"/>
              <a:gd name="T20" fmla="*/ 2147483647 w 349"/>
              <a:gd name="T21" fmla="*/ 2147483647 h 365"/>
              <a:gd name="T22" fmla="*/ 2147483647 w 349"/>
              <a:gd name="T23" fmla="*/ 2147483647 h 365"/>
              <a:gd name="T24" fmla="*/ 2147483647 w 349"/>
              <a:gd name="T25" fmla="*/ 2147483647 h 365"/>
              <a:gd name="T26" fmla="*/ 2147483647 w 349"/>
              <a:gd name="T27" fmla="*/ 2147483647 h 365"/>
              <a:gd name="T28" fmla="*/ 2147483647 w 349"/>
              <a:gd name="T29" fmla="*/ 2147483647 h 365"/>
              <a:gd name="T30" fmla="*/ 2147483647 w 349"/>
              <a:gd name="T31" fmla="*/ 2147483647 h 365"/>
              <a:gd name="T32" fmla="*/ 2147483647 w 349"/>
              <a:gd name="T33" fmla="*/ 0 h 365"/>
              <a:gd name="T34" fmla="*/ 2147483647 w 349"/>
              <a:gd name="T35" fmla="*/ 2147483647 h 365"/>
              <a:gd name="T36" fmla="*/ 2147483647 w 349"/>
              <a:gd name="T37" fmla="*/ 2147483647 h 365"/>
              <a:gd name="T38" fmla="*/ 2147483647 w 349"/>
              <a:gd name="T39" fmla="*/ 2147483647 h 365"/>
              <a:gd name="T40" fmla="*/ 2147483647 w 349"/>
              <a:gd name="T41" fmla="*/ 2147483647 h 36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9"/>
              <a:gd name="T64" fmla="*/ 0 h 365"/>
              <a:gd name="T65" fmla="*/ 349 w 349"/>
              <a:gd name="T66" fmla="*/ 365 h 36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9" h="365">
                <a:moveTo>
                  <a:pt x="35" y="191"/>
                </a:moveTo>
                <a:lnTo>
                  <a:pt x="9" y="184"/>
                </a:lnTo>
                <a:lnTo>
                  <a:pt x="0" y="242"/>
                </a:lnTo>
                <a:lnTo>
                  <a:pt x="9" y="303"/>
                </a:lnTo>
                <a:lnTo>
                  <a:pt x="59" y="344"/>
                </a:lnTo>
                <a:lnTo>
                  <a:pt x="71" y="365"/>
                </a:lnTo>
                <a:lnTo>
                  <a:pt x="135" y="344"/>
                </a:lnTo>
                <a:lnTo>
                  <a:pt x="211" y="295"/>
                </a:lnTo>
                <a:lnTo>
                  <a:pt x="234" y="188"/>
                </a:lnTo>
                <a:lnTo>
                  <a:pt x="283" y="160"/>
                </a:lnTo>
                <a:lnTo>
                  <a:pt x="310" y="94"/>
                </a:lnTo>
                <a:lnTo>
                  <a:pt x="349" y="76"/>
                </a:lnTo>
                <a:lnTo>
                  <a:pt x="298" y="67"/>
                </a:lnTo>
                <a:lnTo>
                  <a:pt x="210" y="115"/>
                </a:lnTo>
                <a:lnTo>
                  <a:pt x="196" y="69"/>
                </a:lnTo>
                <a:lnTo>
                  <a:pt x="120" y="73"/>
                </a:lnTo>
                <a:lnTo>
                  <a:pt x="103" y="0"/>
                </a:lnTo>
                <a:lnTo>
                  <a:pt x="83" y="20"/>
                </a:lnTo>
                <a:lnTo>
                  <a:pt x="89" y="124"/>
                </a:lnTo>
                <a:lnTo>
                  <a:pt x="55" y="133"/>
                </a:lnTo>
                <a:lnTo>
                  <a:pt x="35" y="191"/>
                </a:lnTo>
                <a:close/>
              </a:path>
            </a:pathLst>
          </a:custGeom>
          <a:solidFill>
            <a:schemeClr val="accent1"/>
          </a:solidFill>
          <a:ln w="19050">
            <a:solidFill>
              <a:srgbClr val="000000"/>
            </a:solidFill>
            <a:prstDash val="solid"/>
            <a:round/>
            <a:headEnd/>
            <a:tailEnd/>
          </a:ln>
        </p:spPr>
        <p:txBody>
          <a:bodyPr/>
          <a:lstStyle/>
          <a:p>
            <a:endParaRPr lang="en-US" sz="1300">
              <a:solidFill>
                <a:srgbClr val="000000"/>
              </a:solidFill>
            </a:endParaRPr>
          </a:p>
        </p:txBody>
      </p:sp>
      <p:sp>
        <p:nvSpPr>
          <p:cNvPr id="87" name="Shape - Washington"/>
          <p:cNvSpPr>
            <a:spLocks noChangeAspect="1"/>
          </p:cNvSpPr>
          <p:nvPr/>
        </p:nvSpPr>
        <p:spPr bwMode="auto">
          <a:xfrm>
            <a:off x="2041525" y="1549400"/>
            <a:ext cx="835025" cy="603250"/>
          </a:xfrm>
          <a:custGeom>
            <a:avLst/>
            <a:gdLst>
              <a:gd name="T0" fmla="*/ 2147483647 w 530"/>
              <a:gd name="T1" fmla="*/ 0 h 389"/>
              <a:gd name="T2" fmla="*/ 2147483647 w 530"/>
              <a:gd name="T3" fmla="*/ 2147483647 h 389"/>
              <a:gd name="T4" fmla="*/ 2147483647 w 530"/>
              <a:gd name="T5" fmla="*/ 2147483647 h 389"/>
              <a:gd name="T6" fmla="*/ 2147483647 w 530"/>
              <a:gd name="T7" fmla="*/ 2147483647 h 389"/>
              <a:gd name="T8" fmla="*/ 2147483647 w 530"/>
              <a:gd name="T9" fmla="*/ 2147483647 h 389"/>
              <a:gd name="T10" fmla="*/ 2147483647 w 530"/>
              <a:gd name="T11" fmla="*/ 2147483647 h 389"/>
              <a:gd name="T12" fmla="*/ 2147483647 w 530"/>
              <a:gd name="T13" fmla="*/ 2147483647 h 389"/>
              <a:gd name="T14" fmla="*/ 2147483647 w 530"/>
              <a:gd name="T15" fmla="*/ 2147483647 h 389"/>
              <a:gd name="T16" fmla="*/ 2147483647 w 530"/>
              <a:gd name="T17" fmla="*/ 2147483647 h 389"/>
              <a:gd name="T18" fmla="*/ 2147483647 w 530"/>
              <a:gd name="T19" fmla="*/ 2147483647 h 389"/>
              <a:gd name="T20" fmla="*/ 2147483647 w 530"/>
              <a:gd name="T21" fmla="*/ 2147483647 h 389"/>
              <a:gd name="T22" fmla="*/ 2147483647 w 530"/>
              <a:gd name="T23" fmla="*/ 2147483647 h 389"/>
              <a:gd name="T24" fmla="*/ 2147483647 w 530"/>
              <a:gd name="T25" fmla="*/ 2147483647 h 389"/>
              <a:gd name="T26" fmla="*/ 2147483647 w 530"/>
              <a:gd name="T27" fmla="*/ 2147483647 h 389"/>
              <a:gd name="T28" fmla="*/ 2147483647 w 530"/>
              <a:gd name="T29" fmla="*/ 2147483647 h 389"/>
              <a:gd name="T30" fmla="*/ 2147483647 w 530"/>
              <a:gd name="T31" fmla="*/ 2147483647 h 389"/>
              <a:gd name="T32" fmla="*/ 2147483647 w 530"/>
              <a:gd name="T33" fmla="*/ 2147483647 h 389"/>
              <a:gd name="T34" fmla="*/ 2147483647 w 530"/>
              <a:gd name="T35" fmla="*/ 2147483647 h 389"/>
              <a:gd name="T36" fmla="*/ 2147483647 w 530"/>
              <a:gd name="T37" fmla="*/ 2147483647 h 389"/>
              <a:gd name="T38" fmla="*/ 2147483647 w 530"/>
              <a:gd name="T39" fmla="*/ 2147483647 h 389"/>
              <a:gd name="T40" fmla="*/ 0 w 530"/>
              <a:gd name="T41" fmla="*/ 2147483647 h 389"/>
              <a:gd name="T42" fmla="*/ 2147483647 w 530"/>
              <a:gd name="T43" fmla="*/ 2147483647 h 389"/>
              <a:gd name="T44" fmla="*/ 2147483647 w 530"/>
              <a:gd name="T45" fmla="*/ 2147483647 h 389"/>
              <a:gd name="T46" fmla="*/ 2147483647 w 530"/>
              <a:gd name="T47" fmla="*/ 2147483647 h 389"/>
              <a:gd name="T48" fmla="*/ 2147483647 w 530"/>
              <a:gd name="T49" fmla="*/ 2147483647 h 389"/>
              <a:gd name="T50" fmla="*/ 2147483647 w 530"/>
              <a:gd name="T51" fmla="*/ 2147483647 h 389"/>
              <a:gd name="T52" fmla="*/ 2147483647 w 530"/>
              <a:gd name="T53" fmla="*/ 2147483647 h 389"/>
              <a:gd name="T54" fmla="*/ 2147483647 w 530"/>
              <a:gd name="T55" fmla="*/ 2147483647 h 389"/>
              <a:gd name="T56" fmla="*/ 2147483647 w 530"/>
              <a:gd name="T57" fmla="*/ 2147483647 h 389"/>
              <a:gd name="T58" fmla="*/ 2147483647 w 530"/>
              <a:gd name="T59" fmla="*/ 2147483647 h 389"/>
              <a:gd name="T60" fmla="*/ 2147483647 w 530"/>
              <a:gd name="T61" fmla="*/ 2147483647 h 389"/>
              <a:gd name="T62" fmla="*/ 2147483647 w 530"/>
              <a:gd name="T63" fmla="*/ 2147483647 h 389"/>
              <a:gd name="T64" fmla="*/ 2147483647 w 530"/>
              <a:gd name="T65" fmla="*/ 2147483647 h 389"/>
              <a:gd name="T66" fmla="*/ 2147483647 w 530"/>
              <a:gd name="T67" fmla="*/ 2147483647 h 389"/>
              <a:gd name="T68" fmla="*/ 2147483647 w 530"/>
              <a:gd name="T69" fmla="*/ 2147483647 h 389"/>
              <a:gd name="T70" fmla="*/ 2147483647 w 530"/>
              <a:gd name="T71" fmla="*/ 2147483647 h 389"/>
              <a:gd name="T72" fmla="*/ 2147483647 w 530"/>
              <a:gd name="T73" fmla="*/ 2147483647 h 389"/>
              <a:gd name="T74" fmla="*/ 2147483647 w 530"/>
              <a:gd name="T75" fmla="*/ 0 h 38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30"/>
              <a:gd name="T115" fmla="*/ 0 h 389"/>
              <a:gd name="T116" fmla="*/ 530 w 530"/>
              <a:gd name="T117" fmla="*/ 389 h 38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30" h="389">
                <a:moveTo>
                  <a:pt x="134" y="0"/>
                </a:moveTo>
                <a:lnTo>
                  <a:pt x="243" y="30"/>
                </a:lnTo>
                <a:lnTo>
                  <a:pt x="326" y="49"/>
                </a:lnTo>
                <a:lnTo>
                  <a:pt x="366" y="58"/>
                </a:lnTo>
                <a:lnTo>
                  <a:pt x="408" y="64"/>
                </a:lnTo>
                <a:lnTo>
                  <a:pt x="463" y="74"/>
                </a:lnTo>
                <a:lnTo>
                  <a:pt x="530" y="86"/>
                </a:lnTo>
                <a:lnTo>
                  <a:pt x="487" y="389"/>
                </a:lnTo>
                <a:lnTo>
                  <a:pt x="281" y="345"/>
                </a:lnTo>
                <a:lnTo>
                  <a:pt x="253" y="365"/>
                </a:lnTo>
                <a:lnTo>
                  <a:pt x="216" y="335"/>
                </a:lnTo>
                <a:lnTo>
                  <a:pt x="183" y="365"/>
                </a:lnTo>
                <a:lnTo>
                  <a:pt x="153" y="339"/>
                </a:lnTo>
                <a:lnTo>
                  <a:pt x="68" y="335"/>
                </a:lnTo>
                <a:lnTo>
                  <a:pt x="80" y="286"/>
                </a:lnTo>
                <a:lnTo>
                  <a:pt x="19" y="281"/>
                </a:lnTo>
                <a:lnTo>
                  <a:pt x="13" y="253"/>
                </a:lnTo>
                <a:lnTo>
                  <a:pt x="25" y="223"/>
                </a:lnTo>
                <a:lnTo>
                  <a:pt x="10" y="196"/>
                </a:lnTo>
                <a:lnTo>
                  <a:pt x="11" y="120"/>
                </a:lnTo>
                <a:lnTo>
                  <a:pt x="0" y="62"/>
                </a:lnTo>
                <a:lnTo>
                  <a:pt x="7" y="40"/>
                </a:lnTo>
                <a:lnTo>
                  <a:pt x="34" y="49"/>
                </a:lnTo>
                <a:lnTo>
                  <a:pt x="62" y="83"/>
                </a:lnTo>
                <a:lnTo>
                  <a:pt x="114" y="91"/>
                </a:lnTo>
                <a:lnTo>
                  <a:pt x="128" y="119"/>
                </a:lnTo>
                <a:lnTo>
                  <a:pt x="102" y="119"/>
                </a:lnTo>
                <a:lnTo>
                  <a:pt x="99" y="143"/>
                </a:lnTo>
                <a:lnTo>
                  <a:pt x="114" y="146"/>
                </a:lnTo>
                <a:lnTo>
                  <a:pt x="120" y="170"/>
                </a:lnTo>
                <a:lnTo>
                  <a:pt x="89" y="187"/>
                </a:lnTo>
                <a:lnTo>
                  <a:pt x="89" y="204"/>
                </a:lnTo>
                <a:lnTo>
                  <a:pt x="125" y="204"/>
                </a:lnTo>
                <a:lnTo>
                  <a:pt x="134" y="162"/>
                </a:lnTo>
                <a:lnTo>
                  <a:pt x="161" y="137"/>
                </a:lnTo>
                <a:lnTo>
                  <a:pt x="128" y="71"/>
                </a:lnTo>
                <a:lnTo>
                  <a:pt x="149" y="50"/>
                </a:lnTo>
                <a:lnTo>
                  <a:pt x="134" y="0"/>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endParaRPr>
          </a:p>
        </p:txBody>
      </p:sp>
      <p:grpSp>
        <p:nvGrpSpPr>
          <p:cNvPr id="88" name="Shape - Virginia"/>
          <p:cNvGrpSpPr>
            <a:grpSpLocks/>
          </p:cNvGrpSpPr>
          <p:nvPr/>
        </p:nvGrpSpPr>
        <p:grpSpPr bwMode="auto">
          <a:xfrm>
            <a:off x="6854825" y="3060700"/>
            <a:ext cx="1009650" cy="596900"/>
            <a:chOff x="3911" y="1540"/>
            <a:chExt cx="636" cy="376"/>
          </a:xfrm>
          <a:solidFill>
            <a:schemeClr val="accent4"/>
          </a:solidFill>
        </p:grpSpPr>
        <p:sp>
          <p:nvSpPr>
            <p:cNvPr id="220" name="Freeform 65"/>
            <p:cNvSpPr>
              <a:spLocks noChangeAspect="1"/>
            </p:cNvSpPr>
            <p:nvPr/>
          </p:nvSpPr>
          <p:spPr bwMode="auto">
            <a:xfrm>
              <a:off x="3911" y="1540"/>
              <a:ext cx="613" cy="376"/>
            </a:xfrm>
            <a:custGeom>
              <a:avLst/>
              <a:gdLst>
                <a:gd name="T0" fmla="*/ 102 w 616"/>
                <a:gd name="T1" fmla="*/ 253 h 383"/>
                <a:gd name="T2" fmla="*/ 84 w 616"/>
                <a:gd name="T3" fmla="*/ 290 h 383"/>
                <a:gd name="T4" fmla="*/ 59 w 616"/>
                <a:gd name="T5" fmla="*/ 300 h 383"/>
                <a:gd name="T6" fmla="*/ 57 w 616"/>
                <a:gd name="T7" fmla="*/ 325 h 383"/>
                <a:gd name="T8" fmla="*/ 3 w 616"/>
                <a:gd name="T9" fmla="*/ 343 h 383"/>
                <a:gd name="T10" fmla="*/ 0 w 616"/>
                <a:gd name="T11" fmla="*/ 362 h 383"/>
                <a:gd name="T12" fmla="*/ 144 w 616"/>
                <a:gd name="T13" fmla="*/ 339 h 383"/>
                <a:gd name="T14" fmla="*/ 406 w 616"/>
                <a:gd name="T15" fmla="*/ 287 h 383"/>
                <a:gd name="T16" fmla="*/ 607 w 616"/>
                <a:gd name="T17" fmla="*/ 240 h 383"/>
                <a:gd name="T18" fmla="*/ 607 w 616"/>
                <a:gd name="T19" fmla="*/ 203 h 383"/>
                <a:gd name="T20" fmla="*/ 585 w 616"/>
                <a:gd name="T21" fmla="*/ 191 h 383"/>
                <a:gd name="T22" fmla="*/ 567 w 616"/>
                <a:gd name="T23" fmla="*/ 210 h 383"/>
                <a:gd name="T24" fmla="*/ 556 w 616"/>
                <a:gd name="T25" fmla="*/ 161 h 383"/>
                <a:gd name="T26" fmla="*/ 567 w 616"/>
                <a:gd name="T27" fmla="*/ 118 h 383"/>
                <a:gd name="T28" fmla="*/ 494 w 616"/>
                <a:gd name="T29" fmla="*/ 84 h 383"/>
                <a:gd name="T30" fmla="*/ 442 w 616"/>
                <a:gd name="T31" fmla="*/ 93 h 383"/>
                <a:gd name="T32" fmla="*/ 440 w 616"/>
                <a:gd name="T33" fmla="*/ 27 h 383"/>
                <a:gd name="T34" fmla="*/ 387 w 616"/>
                <a:gd name="T35" fmla="*/ 0 h 383"/>
                <a:gd name="T36" fmla="*/ 346 w 616"/>
                <a:gd name="T37" fmla="*/ 17 h 383"/>
                <a:gd name="T38" fmla="*/ 319 w 616"/>
                <a:gd name="T39" fmla="*/ 80 h 383"/>
                <a:gd name="T40" fmla="*/ 275 w 616"/>
                <a:gd name="T41" fmla="*/ 105 h 383"/>
                <a:gd name="T42" fmla="*/ 255 w 616"/>
                <a:gd name="T43" fmla="*/ 204 h 383"/>
                <a:gd name="T44" fmla="*/ 178 w 616"/>
                <a:gd name="T45" fmla="*/ 253 h 383"/>
                <a:gd name="T46" fmla="*/ 115 w 616"/>
                <a:gd name="T47" fmla="*/ 274 h 383"/>
                <a:gd name="T48" fmla="*/ 102 w 616"/>
                <a:gd name="T49" fmla="*/ 253 h 38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16"/>
                <a:gd name="T76" fmla="*/ 0 h 383"/>
                <a:gd name="T77" fmla="*/ 616 w 616"/>
                <a:gd name="T78" fmla="*/ 383 h 38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16" h="383">
                  <a:moveTo>
                    <a:pt x="102" y="268"/>
                  </a:moveTo>
                  <a:lnTo>
                    <a:pt x="84" y="307"/>
                  </a:lnTo>
                  <a:lnTo>
                    <a:pt x="59" y="318"/>
                  </a:lnTo>
                  <a:lnTo>
                    <a:pt x="57" y="343"/>
                  </a:lnTo>
                  <a:lnTo>
                    <a:pt x="3" y="362"/>
                  </a:lnTo>
                  <a:lnTo>
                    <a:pt x="0" y="383"/>
                  </a:lnTo>
                  <a:lnTo>
                    <a:pt x="147" y="358"/>
                  </a:lnTo>
                  <a:lnTo>
                    <a:pt x="412" y="303"/>
                  </a:lnTo>
                  <a:lnTo>
                    <a:pt x="616" y="254"/>
                  </a:lnTo>
                  <a:lnTo>
                    <a:pt x="616" y="215"/>
                  </a:lnTo>
                  <a:lnTo>
                    <a:pt x="594" y="203"/>
                  </a:lnTo>
                  <a:lnTo>
                    <a:pt x="576" y="222"/>
                  </a:lnTo>
                  <a:lnTo>
                    <a:pt x="565" y="170"/>
                  </a:lnTo>
                  <a:lnTo>
                    <a:pt x="576" y="124"/>
                  </a:lnTo>
                  <a:lnTo>
                    <a:pt x="500" y="90"/>
                  </a:lnTo>
                  <a:lnTo>
                    <a:pt x="448" y="99"/>
                  </a:lnTo>
                  <a:lnTo>
                    <a:pt x="446" y="27"/>
                  </a:lnTo>
                  <a:lnTo>
                    <a:pt x="393" y="0"/>
                  </a:lnTo>
                  <a:lnTo>
                    <a:pt x="352" y="17"/>
                  </a:lnTo>
                  <a:lnTo>
                    <a:pt x="325" y="84"/>
                  </a:lnTo>
                  <a:lnTo>
                    <a:pt x="278" y="111"/>
                  </a:lnTo>
                  <a:lnTo>
                    <a:pt x="258" y="216"/>
                  </a:lnTo>
                  <a:lnTo>
                    <a:pt x="181" y="268"/>
                  </a:lnTo>
                  <a:lnTo>
                    <a:pt x="118" y="289"/>
                  </a:lnTo>
                  <a:lnTo>
                    <a:pt x="102" y="268"/>
                  </a:lnTo>
                  <a:close/>
                </a:path>
              </a:pathLst>
            </a:custGeom>
            <a:grpFill/>
            <a:ln w="19050">
              <a:solidFill>
                <a:srgbClr val="000000"/>
              </a:solidFill>
              <a:prstDash val="solid"/>
              <a:round/>
              <a:headEnd/>
              <a:tailEnd/>
            </a:ln>
          </p:spPr>
          <p:txBody>
            <a:bodyPr/>
            <a:lstStyle/>
            <a:p>
              <a:endParaRPr lang="en-US" sz="1300">
                <a:solidFill>
                  <a:srgbClr val="000000"/>
                </a:solidFill>
              </a:endParaRPr>
            </a:p>
          </p:txBody>
        </p:sp>
        <p:sp>
          <p:nvSpPr>
            <p:cNvPr id="221" name="Freeform 66"/>
            <p:cNvSpPr>
              <a:spLocks noChangeAspect="1"/>
            </p:cNvSpPr>
            <p:nvPr/>
          </p:nvSpPr>
          <p:spPr bwMode="auto">
            <a:xfrm>
              <a:off x="4506" y="1634"/>
              <a:ext cx="41" cy="69"/>
            </a:xfrm>
            <a:custGeom>
              <a:avLst/>
              <a:gdLst>
                <a:gd name="T0" fmla="*/ 0 w 42"/>
                <a:gd name="T1" fmla="*/ 6 h 71"/>
                <a:gd name="T2" fmla="*/ 39 w 42"/>
                <a:gd name="T3" fmla="*/ 0 h 71"/>
                <a:gd name="T4" fmla="*/ 18 w 42"/>
                <a:gd name="T5" fmla="*/ 65 h 71"/>
                <a:gd name="T6" fmla="*/ 2 w 42"/>
                <a:gd name="T7" fmla="*/ 64 h 71"/>
                <a:gd name="T8" fmla="*/ 0 w 42"/>
                <a:gd name="T9" fmla="*/ 6 h 71"/>
                <a:gd name="T10" fmla="*/ 0 60000 65536"/>
                <a:gd name="T11" fmla="*/ 0 60000 65536"/>
                <a:gd name="T12" fmla="*/ 0 60000 65536"/>
                <a:gd name="T13" fmla="*/ 0 60000 65536"/>
                <a:gd name="T14" fmla="*/ 0 60000 65536"/>
                <a:gd name="T15" fmla="*/ 0 w 42"/>
                <a:gd name="T16" fmla="*/ 0 h 71"/>
                <a:gd name="T17" fmla="*/ 42 w 42"/>
                <a:gd name="T18" fmla="*/ 71 h 71"/>
              </a:gdLst>
              <a:ahLst/>
              <a:cxnLst>
                <a:cxn ang="T10">
                  <a:pos x="T0" y="T1"/>
                </a:cxn>
                <a:cxn ang="T11">
                  <a:pos x="T2" y="T3"/>
                </a:cxn>
                <a:cxn ang="T12">
                  <a:pos x="T4" y="T5"/>
                </a:cxn>
                <a:cxn ang="T13">
                  <a:pos x="T6" y="T7"/>
                </a:cxn>
                <a:cxn ang="T14">
                  <a:pos x="T8" y="T9"/>
                </a:cxn>
              </a:cxnLst>
              <a:rect l="T15" t="T16" r="T17" b="T18"/>
              <a:pathLst>
                <a:path w="42" h="71">
                  <a:moveTo>
                    <a:pt x="0" y="6"/>
                  </a:moveTo>
                  <a:lnTo>
                    <a:pt x="42" y="0"/>
                  </a:lnTo>
                  <a:lnTo>
                    <a:pt x="18" y="71"/>
                  </a:lnTo>
                  <a:lnTo>
                    <a:pt x="2" y="70"/>
                  </a:lnTo>
                  <a:lnTo>
                    <a:pt x="0" y="6"/>
                  </a:lnTo>
                  <a:close/>
                </a:path>
              </a:pathLst>
            </a:custGeom>
            <a:grpFill/>
            <a:ln w="19050">
              <a:solidFill>
                <a:srgbClr val="000000"/>
              </a:solidFill>
              <a:prstDash val="solid"/>
              <a:round/>
              <a:headEnd/>
              <a:tailEnd/>
            </a:ln>
          </p:spPr>
          <p:txBody>
            <a:bodyPr/>
            <a:lstStyle/>
            <a:p>
              <a:endParaRPr lang="en-US" sz="1300">
                <a:solidFill>
                  <a:srgbClr val="000000"/>
                </a:solidFill>
              </a:endParaRPr>
            </a:p>
          </p:txBody>
        </p:sp>
      </p:grpSp>
      <p:sp>
        <p:nvSpPr>
          <p:cNvPr id="89" name="Shape - Vermont"/>
          <p:cNvSpPr>
            <a:spLocks noChangeAspect="1"/>
          </p:cNvSpPr>
          <p:nvPr/>
        </p:nvSpPr>
        <p:spPr bwMode="auto">
          <a:xfrm>
            <a:off x="7750175" y="1995487"/>
            <a:ext cx="220663" cy="401638"/>
          </a:xfrm>
          <a:custGeom>
            <a:avLst/>
            <a:gdLst>
              <a:gd name="T0" fmla="*/ 0 w 139"/>
              <a:gd name="T1" fmla="*/ 2147483647 h 257"/>
              <a:gd name="T2" fmla="*/ 2147483647 w 139"/>
              <a:gd name="T3" fmla="*/ 0 h 257"/>
              <a:gd name="T4" fmla="*/ 2147483647 w 139"/>
              <a:gd name="T5" fmla="*/ 2147483647 h 257"/>
              <a:gd name="T6" fmla="*/ 2147483647 w 139"/>
              <a:gd name="T7" fmla="*/ 2147483647 h 257"/>
              <a:gd name="T8" fmla="*/ 2147483647 w 139"/>
              <a:gd name="T9" fmla="*/ 2147483647 h 257"/>
              <a:gd name="T10" fmla="*/ 2147483647 w 139"/>
              <a:gd name="T11" fmla="*/ 2147483647 h 257"/>
              <a:gd name="T12" fmla="*/ 2147483647 w 139"/>
              <a:gd name="T13" fmla="*/ 2147483647 h 257"/>
              <a:gd name="T14" fmla="*/ 2147483647 w 139"/>
              <a:gd name="T15" fmla="*/ 2147483647 h 257"/>
              <a:gd name="T16" fmla="*/ 2147483647 w 139"/>
              <a:gd name="T17" fmla="*/ 2147483647 h 257"/>
              <a:gd name="T18" fmla="*/ 0 w 139"/>
              <a:gd name="T19" fmla="*/ 2147483647 h 2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9"/>
              <a:gd name="T31" fmla="*/ 0 h 257"/>
              <a:gd name="T32" fmla="*/ 139 w 139"/>
              <a:gd name="T33" fmla="*/ 257 h 25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9" h="257">
                <a:moveTo>
                  <a:pt x="0" y="27"/>
                </a:moveTo>
                <a:lnTo>
                  <a:pt x="102" y="0"/>
                </a:lnTo>
                <a:lnTo>
                  <a:pt x="139" y="70"/>
                </a:lnTo>
                <a:lnTo>
                  <a:pt x="120" y="88"/>
                </a:lnTo>
                <a:lnTo>
                  <a:pt x="127" y="243"/>
                </a:lnTo>
                <a:lnTo>
                  <a:pt x="69" y="257"/>
                </a:lnTo>
                <a:lnTo>
                  <a:pt x="41" y="193"/>
                </a:lnTo>
                <a:lnTo>
                  <a:pt x="39" y="117"/>
                </a:lnTo>
                <a:lnTo>
                  <a:pt x="14" y="94"/>
                </a:lnTo>
                <a:lnTo>
                  <a:pt x="0" y="27"/>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endParaRPr>
          </a:p>
        </p:txBody>
      </p:sp>
      <p:sp>
        <p:nvSpPr>
          <p:cNvPr id="90" name="Shape - Utah"/>
          <p:cNvSpPr>
            <a:spLocks noChangeAspect="1"/>
          </p:cNvSpPr>
          <p:nvPr/>
        </p:nvSpPr>
        <p:spPr bwMode="auto">
          <a:xfrm>
            <a:off x="2928938" y="2833687"/>
            <a:ext cx="693737" cy="885825"/>
          </a:xfrm>
          <a:custGeom>
            <a:avLst/>
            <a:gdLst>
              <a:gd name="T0" fmla="*/ 2147483647 w 441"/>
              <a:gd name="T1" fmla="*/ 0 h 569"/>
              <a:gd name="T2" fmla="*/ 2147483647 w 441"/>
              <a:gd name="T3" fmla="*/ 2147483647 h 569"/>
              <a:gd name="T4" fmla="*/ 2147483647 w 441"/>
              <a:gd name="T5" fmla="*/ 2147483647 h 569"/>
              <a:gd name="T6" fmla="*/ 2147483647 w 441"/>
              <a:gd name="T7" fmla="*/ 2147483647 h 569"/>
              <a:gd name="T8" fmla="*/ 2147483647 w 441"/>
              <a:gd name="T9" fmla="*/ 2147483647 h 569"/>
              <a:gd name="T10" fmla="*/ 0 w 441"/>
              <a:gd name="T11" fmla="*/ 2147483647 h 569"/>
              <a:gd name="T12" fmla="*/ 2147483647 w 441"/>
              <a:gd name="T13" fmla="*/ 2147483647 h 569"/>
              <a:gd name="T14" fmla="*/ 2147483647 w 441"/>
              <a:gd name="T15" fmla="*/ 0 h 569"/>
              <a:gd name="T16" fmla="*/ 0 60000 65536"/>
              <a:gd name="T17" fmla="*/ 0 60000 65536"/>
              <a:gd name="T18" fmla="*/ 0 60000 65536"/>
              <a:gd name="T19" fmla="*/ 0 60000 65536"/>
              <a:gd name="T20" fmla="*/ 0 60000 65536"/>
              <a:gd name="T21" fmla="*/ 0 60000 65536"/>
              <a:gd name="T22" fmla="*/ 0 60000 65536"/>
              <a:gd name="T23" fmla="*/ 0 60000 65536"/>
              <a:gd name="T24" fmla="*/ 0 w 441"/>
              <a:gd name="T25" fmla="*/ 0 h 569"/>
              <a:gd name="T26" fmla="*/ 441 w 441"/>
              <a:gd name="T27" fmla="*/ 569 h 56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41" h="569">
                <a:moveTo>
                  <a:pt x="82" y="0"/>
                </a:moveTo>
                <a:lnTo>
                  <a:pt x="298" y="30"/>
                </a:lnTo>
                <a:lnTo>
                  <a:pt x="283" y="139"/>
                </a:lnTo>
                <a:lnTo>
                  <a:pt x="441" y="154"/>
                </a:lnTo>
                <a:lnTo>
                  <a:pt x="398" y="569"/>
                </a:lnTo>
                <a:lnTo>
                  <a:pt x="0" y="526"/>
                </a:lnTo>
                <a:lnTo>
                  <a:pt x="40" y="261"/>
                </a:lnTo>
                <a:lnTo>
                  <a:pt x="82" y="0"/>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endParaRPr>
          </a:p>
        </p:txBody>
      </p:sp>
      <p:sp>
        <p:nvSpPr>
          <p:cNvPr id="91" name="Shape - Texas"/>
          <p:cNvSpPr>
            <a:spLocks noChangeAspect="1"/>
          </p:cNvSpPr>
          <p:nvPr/>
        </p:nvSpPr>
        <p:spPr bwMode="auto">
          <a:xfrm>
            <a:off x="3803650" y="3840162"/>
            <a:ext cx="1816100" cy="1662113"/>
          </a:xfrm>
          <a:custGeom>
            <a:avLst/>
            <a:gdLst>
              <a:gd name="T0" fmla="*/ 2147483647 w 1152"/>
              <a:gd name="T1" fmla="*/ 0 h 1067"/>
              <a:gd name="T2" fmla="*/ 2147483647 w 1152"/>
              <a:gd name="T3" fmla="*/ 2147483647 h 1067"/>
              <a:gd name="T4" fmla="*/ 2147483647 w 1152"/>
              <a:gd name="T5" fmla="*/ 2147483647 h 1067"/>
              <a:gd name="T6" fmla="*/ 2147483647 w 1152"/>
              <a:gd name="T7" fmla="*/ 2147483647 h 1067"/>
              <a:gd name="T8" fmla="*/ 2147483647 w 1152"/>
              <a:gd name="T9" fmla="*/ 2147483647 h 1067"/>
              <a:gd name="T10" fmla="*/ 2147483647 w 1152"/>
              <a:gd name="T11" fmla="*/ 2147483647 h 1067"/>
              <a:gd name="T12" fmla="*/ 2147483647 w 1152"/>
              <a:gd name="T13" fmla="*/ 2147483647 h 1067"/>
              <a:gd name="T14" fmla="*/ 2147483647 w 1152"/>
              <a:gd name="T15" fmla="*/ 2147483647 h 1067"/>
              <a:gd name="T16" fmla="*/ 2147483647 w 1152"/>
              <a:gd name="T17" fmla="*/ 2147483647 h 1067"/>
              <a:gd name="T18" fmla="*/ 2147483647 w 1152"/>
              <a:gd name="T19" fmla="*/ 2147483647 h 1067"/>
              <a:gd name="T20" fmla="*/ 2147483647 w 1152"/>
              <a:gd name="T21" fmla="*/ 2147483647 h 1067"/>
              <a:gd name="T22" fmla="*/ 2147483647 w 1152"/>
              <a:gd name="T23" fmla="*/ 2147483647 h 1067"/>
              <a:gd name="T24" fmla="*/ 2147483647 w 1152"/>
              <a:gd name="T25" fmla="*/ 2147483647 h 1067"/>
              <a:gd name="T26" fmla="*/ 2147483647 w 1152"/>
              <a:gd name="T27" fmla="*/ 2147483647 h 1067"/>
              <a:gd name="T28" fmla="*/ 2147483647 w 1152"/>
              <a:gd name="T29" fmla="*/ 2147483647 h 1067"/>
              <a:gd name="T30" fmla="*/ 2147483647 w 1152"/>
              <a:gd name="T31" fmla="*/ 2147483647 h 1067"/>
              <a:gd name="T32" fmla="*/ 2147483647 w 1152"/>
              <a:gd name="T33" fmla="*/ 2147483647 h 1067"/>
              <a:gd name="T34" fmla="*/ 2147483647 w 1152"/>
              <a:gd name="T35" fmla="*/ 2147483647 h 1067"/>
              <a:gd name="T36" fmla="*/ 2147483647 w 1152"/>
              <a:gd name="T37" fmla="*/ 2147483647 h 1067"/>
              <a:gd name="T38" fmla="*/ 2147483647 w 1152"/>
              <a:gd name="T39" fmla="*/ 2147483647 h 1067"/>
              <a:gd name="T40" fmla="*/ 2147483647 w 1152"/>
              <a:gd name="T41" fmla="*/ 2147483647 h 1067"/>
              <a:gd name="T42" fmla="*/ 2147483647 w 1152"/>
              <a:gd name="T43" fmla="*/ 2147483647 h 1067"/>
              <a:gd name="T44" fmla="*/ 2147483647 w 1152"/>
              <a:gd name="T45" fmla="*/ 2147483647 h 1067"/>
              <a:gd name="T46" fmla="*/ 2147483647 w 1152"/>
              <a:gd name="T47" fmla="*/ 2147483647 h 1067"/>
              <a:gd name="T48" fmla="*/ 2147483647 w 1152"/>
              <a:gd name="T49" fmla="*/ 2147483647 h 1067"/>
              <a:gd name="T50" fmla="*/ 2147483647 w 1152"/>
              <a:gd name="T51" fmla="*/ 2147483647 h 1067"/>
              <a:gd name="T52" fmla="*/ 2147483647 w 1152"/>
              <a:gd name="T53" fmla="*/ 2147483647 h 1067"/>
              <a:gd name="T54" fmla="*/ 2147483647 w 1152"/>
              <a:gd name="T55" fmla="*/ 2147483647 h 1067"/>
              <a:gd name="T56" fmla="*/ 2147483647 w 1152"/>
              <a:gd name="T57" fmla="*/ 2147483647 h 1067"/>
              <a:gd name="T58" fmla="*/ 2147483647 w 1152"/>
              <a:gd name="T59" fmla="*/ 2147483647 h 1067"/>
              <a:gd name="T60" fmla="*/ 2147483647 w 1152"/>
              <a:gd name="T61" fmla="*/ 2147483647 h 1067"/>
              <a:gd name="T62" fmla="*/ 2147483647 w 1152"/>
              <a:gd name="T63" fmla="*/ 2147483647 h 1067"/>
              <a:gd name="T64" fmla="*/ 2147483647 w 1152"/>
              <a:gd name="T65" fmla="*/ 2147483647 h 1067"/>
              <a:gd name="T66" fmla="*/ 2147483647 w 1152"/>
              <a:gd name="T67" fmla="*/ 2147483647 h 1067"/>
              <a:gd name="T68" fmla="*/ 2147483647 w 1152"/>
              <a:gd name="T69" fmla="*/ 2147483647 h 1067"/>
              <a:gd name="T70" fmla="*/ 2147483647 w 1152"/>
              <a:gd name="T71" fmla="*/ 2147483647 h 1067"/>
              <a:gd name="T72" fmla="*/ 2147483647 w 1152"/>
              <a:gd name="T73" fmla="*/ 2147483647 h 1067"/>
              <a:gd name="T74" fmla="*/ 2147483647 w 1152"/>
              <a:gd name="T75" fmla="*/ 2147483647 h 1067"/>
              <a:gd name="T76" fmla="*/ 2147483647 w 1152"/>
              <a:gd name="T77" fmla="*/ 2147483647 h 1067"/>
              <a:gd name="T78" fmla="*/ 2147483647 w 1152"/>
              <a:gd name="T79" fmla="*/ 2147483647 h 1067"/>
              <a:gd name="T80" fmla="*/ 2147483647 w 1152"/>
              <a:gd name="T81" fmla="*/ 2147483647 h 1067"/>
              <a:gd name="T82" fmla="*/ 2147483647 w 1152"/>
              <a:gd name="T83" fmla="*/ 2147483647 h 1067"/>
              <a:gd name="T84" fmla="*/ 2147483647 w 1152"/>
              <a:gd name="T85" fmla="*/ 2147483647 h 1067"/>
              <a:gd name="T86" fmla="*/ 2147483647 w 1152"/>
              <a:gd name="T87" fmla="*/ 2147483647 h 1067"/>
              <a:gd name="T88" fmla="*/ 2147483647 w 1152"/>
              <a:gd name="T89" fmla="*/ 2147483647 h 1067"/>
              <a:gd name="T90" fmla="*/ 2147483647 w 1152"/>
              <a:gd name="T91" fmla="*/ 2147483647 h 1067"/>
              <a:gd name="T92" fmla="*/ 0 w 1152"/>
              <a:gd name="T93" fmla="*/ 2147483647 h 1067"/>
              <a:gd name="T94" fmla="*/ 0 w 1152"/>
              <a:gd name="T95" fmla="*/ 2147483647 h 1067"/>
              <a:gd name="T96" fmla="*/ 2147483647 w 1152"/>
              <a:gd name="T97" fmla="*/ 2147483647 h 1067"/>
              <a:gd name="T98" fmla="*/ 2147483647 w 1152"/>
              <a:gd name="T99" fmla="*/ 2147483647 h 1067"/>
              <a:gd name="T100" fmla="*/ 2147483647 w 1152"/>
              <a:gd name="T101" fmla="*/ 0 h 106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52"/>
              <a:gd name="T154" fmla="*/ 0 h 1067"/>
              <a:gd name="T155" fmla="*/ 1152 w 1152"/>
              <a:gd name="T156" fmla="*/ 1067 h 106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52" h="1067">
                <a:moveTo>
                  <a:pt x="334" y="0"/>
                </a:moveTo>
                <a:lnTo>
                  <a:pt x="589" y="9"/>
                </a:lnTo>
                <a:lnTo>
                  <a:pt x="589" y="203"/>
                </a:lnTo>
                <a:lnTo>
                  <a:pt x="719" y="257"/>
                </a:lnTo>
                <a:lnTo>
                  <a:pt x="754" y="239"/>
                </a:lnTo>
                <a:lnTo>
                  <a:pt x="839" y="281"/>
                </a:lnTo>
                <a:lnTo>
                  <a:pt x="890" y="278"/>
                </a:lnTo>
                <a:lnTo>
                  <a:pt x="988" y="236"/>
                </a:lnTo>
                <a:lnTo>
                  <a:pt x="1045" y="276"/>
                </a:lnTo>
                <a:lnTo>
                  <a:pt x="1094" y="287"/>
                </a:lnTo>
                <a:lnTo>
                  <a:pt x="1094" y="444"/>
                </a:lnTo>
                <a:lnTo>
                  <a:pt x="1152" y="543"/>
                </a:lnTo>
                <a:lnTo>
                  <a:pt x="1139" y="677"/>
                </a:lnTo>
                <a:lnTo>
                  <a:pt x="1076" y="731"/>
                </a:lnTo>
                <a:lnTo>
                  <a:pt x="1063" y="681"/>
                </a:lnTo>
                <a:lnTo>
                  <a:pt x="1045" y="704"/>
                </a:lnTo>
                <a:lnTo>
                  <a:pt x="1058" y="735"/>
                </a:lnTo>
                <a:lnTo>
                  <a:pt x="947" y="815"/>
                </a:lnTo>
                <a:lnTo>
                  <a:pt x="920" y="820"/>
                </a:lnTo>
                <a:lnTo>
                  <a:pt x="862" y="860"/>
                </a:lnTo>
                <a:lnTo>
                  <a:pt x="862" y="883"/>
                </a:lnTo>
                <a:lnTo>
                  <a:pt x="844" y="887"/>
                </a:lnTo>
                <a:lnTo>
                  <a:pt x="857" y="914"/>
                </a:lnTo>
                <a:lnTo>
                  <a:pt x="826" y="954"/>
                </a:lnTo>
                <a:lnTo>
                  <a:pt x="844" y="1012"/>
                </a:lnTo>
                <a:lnTo>
                  <a:pt x="862" y="1032"/>
                </a:lnTo>
                <a:lnTo>
                  <a:pt x="857" y="1067"/>
                </a:lnTo>
                <a:lnTo>
                  <a:pt x="812" y="1067"/>
                </a:lnTo>
                <a:lnTo>
                  <a:pt x="772" y="1049"/>
                </a:lnTo>
                <a:lnTo>
                  <a:pt x="745" y="1054"/>
                </a:lnTo>
                <a:lnTo>
                  <a:pt x="656" y="1023"/>
                </a:lnTo>
                <a:lnTo>
                  <a:pt x="616" y="900"/>
                </a:lnTo>
                <a:lnTo>
                  <a:pt x="553" y="842"/>
                </a:lnTo>
                <a:lnTo>
                  <a:pt x="498" y="735"/>
                </a:lnTo>
                <a:lnTo>
                  <a:pt x="473" y="725"/>
                </a:lnTo>
                <a:lnTo>
                  <a:pt x="443" y="698"/>
                </a:lnTo>
                <a:lnTo>
                  <a:pt x="414" y="698"/>
                </a:lnTo>
                <a:lnTo>
                  <a:pt x="371" y="689"/>
                </a:lnTo>
                <a:lnTo>
                  <a:pt x="338" y="698"/>
                </a:lnTo>
                <a:lnTo>
                  <a:pt x="316" y="751"/>
                </a:lnTo>
                <a:lnTo>
                  <a:pt x="282" y="760"/>
                </a:lnTo>
                <a:lnTo>
                  <a:pt x="209" y="719"/>
                </a:lnTo>
                <a:lnTo>
                  <a:pt x="166" y="668"/>
                </a:lnTo>
                <a:lnTo>
                  <a:pt x="158" y="607"/>
                </a:lnTo>
                <a:lnTo>
                  <a:pt x="127" y="565"/>
                </a:lnTo>
                <a:lnTo>
                  <a:pt x="54" y="507"/>
                </a:lnTo>
                <a:lnTo>
                  <a:pt x="0" y="446"/>
                </a:lnTo>
                <a:lnTo>
                  <a:pt x="0" y="421"/>
                </a:lnTo>
                <a:lnTo>
                  <a:pt x="174" y="422"/>
                </a:lnTo>
                <a:lnTo>
                  <a:pt x="316" y="434"/>
                </a:lnTo>
                <a:lnTo>
                  <a:pt x="334" y="0"/>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endParaRPr>
          </a:p>
        </p:txBody>
      </p:sp>
      <p:sp>
        <p:nvSpPr>
          <p:cNvPr id="92" name="Shape - Tennessee"/>
          <p:cNvSpPr>
            <a:spLocks noChangeAspect="1"/>
          </p:cNvSpPr>
          <p:nvPr/>
        </p:nvSpPr>
        <p:spPr bwMode="auto">
          <a:xfrm>
            <a:off x="5995988" y="3609975"/>
            <a:ext cx="1100137" cy="396875"/>
          </a:xfrm>
          <a:custGeom>
            <a:avLst/>
            <a:gdLst>
              <a:gd name="T0" fmla="*/ 2147483647 w 699"/>
              <a:gd name="T1" fmla="*/ 2147483647 h 255"/>
              <a:gd name="T2" fmla="*/ 2147483647 w 699"/>
              <a:gd name="T3" fmla="*/ 2147483647 h 255"/>
              <a:gd name="T4" fmla="*/ 2147483647 w 699"/>
              <a:gd name="T5" fmla="*/ 2147483647 h 255"/>
              <a:gd name="T6" fmla="*/ 2147483647 w 699"/>
              <a:gd name="T7" fmla="*/ 2147483647 h 255"/>
              <a:gd name="T8" fmla="*/ 0 w 699"/>
              <a:gd name="T9" fmla="*/ 2147483647 h 255"/>
              <a:gd name="T10" fmla="*/ 2147483647 w 699"/>
              <a:gd name="T11" fmla="*/ 2147483647 h 255"/>
              <a:gd name="T12" fmla="*/ 2147483647 w 699"/>
              <a:gd name="T13" fmla="*/ 2147483647 h 255"/>
              <a:gd name="T14" fmla="*/ 2147483647 w 699"/>
              <a:gd name="T15" fmla="*/ 2147483647 h 255"/>
              <a:gd name="T16" fmla="*/ 2147483647 w 699"/>
              <a:gd name="T17" fmla="*/ 2147483647 h 255"/>
              <a:gd name="T18" fmla="*/ 2147483647 w 699"/>
              <a:gd name="T19" fmla="*/ 2147483647 h 255"/>
              <a:gd name="T20" fmla="*/ 2147483647 w 699"/>
              <a:gd name="T21" fmla="*/ 2147483647 h 255"/>
              <a:gd name="T22" fmla="*/ 2147483647 w 699"/>
              <a:gd name="T23" fmla="*/ 0 h 255"/>
              <a:gd name="T24" fmla="*/ 2147483647 w 699"/>
              <a:gd name="T25" fmla="*/ 2147483647 h 255"/>
              <a:gd name="T26" fmla="*/ 2147483647 w 699"/>
              <a:gd name="T27" fmla="*/ 2147483647 h 255"/>
              <a:gd name="T28" fmla="*/ 2147483647 w 699"/>
              <a:gd name="T29" fmla="*/ 2147483647 h 255"/>
              <a:gd name="T30" fmla="*/ 2147483647 w 699"/>
              <a:gd name="T31" fmla="*/ 2147483647 h 25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99"/>
              <a:gd name="T49" fmla="*/ 0 h 255"/>
              <a:gd name="T50" fmla="*/ 699 w 699"/>
              <a:gd name="T51" fmla="*/ 255 h 25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99" h="255">
                <a:moveTo>
                  <a:pt x="42" y="117"/>
                </a:moveTo>
                <a:lnTo>
                  <a:pt x="42" y="121"/>
                </a:lnTo>
                <a:lnTo>
                  <a:pt x="30" y="145"/>
                </a:lnTo>
                <a:lnTo>
                  <a:pt x="43" y="178"/>
                </a:lnTo>
                <a:lnTo>
                  <a:pt x="0" y="206"/>
                </a:lnTo>
                <a:lnTo>
                  <a:pt x="9" y="255"/>
                </a:lnTo>
                <a:lnTo>
                  <a:pt x="192" y="240"/>
                </a:lnTo>
                <a:lnTo>
                  <a:pt x="410" y="215"/>
                </a:lnTo>
                <a:lnTo>
                  <a:pt x="519" y="196"/>
                </a:lnTo>
                <a:lnTo>
                  <a:pt x="541" y="130"/>
                </a:lnTo>
                <a:lnTo>
                  <a:pt x="580" y="127"/>
                </a:lnTo>
                <a:lnTo>
                  <a:pt x="699" y="0"/>
                </a:lnTo>
                <a:lnTo>
                  <a:pt x="544" y="32"/>
                </a:lnTo>
                <a:lnTo>
                  <a:pt x="183" y="84"/>
                </a:lnTo>
                <a:lnTo>
                  <a:pt x="186" y="99"/>
                </a:lnTo>
                <a:lnTo>
                  <a:pt x="42" y="117"/>
                </a:lnTo>
                <a:close/>
              </a:path>
            </a:pathLst>
          </a:custGeom>
          <a:solidFill>
            <a:schemeClr val="accent1"/>
          </a:solidFill>
          <a:ln w="19050">
            <a:solidFill>
              <a:srgbClr val="000000"/>
            </a:solidFill>
            <a:prstDash val="solid"/>
            <a:round/>
            <a:headEnd/>
            <a:tailEnd/>
          </a:ln>
        </p:spPr>
        <p:txBody>
          <a:bodyPr/>
          <a:lstStyle/>
          <a:p>
            <a:endParaRPr lang="en-US" sz="1300">
              <a:solidFill>
                <a:srgbClr val="000000"/>
              </a:solidFill>
            </a:endParaRPr>
          </a:p>
        </p:txBody>
      </p:sp>
      <p:sp>
        <p:nvSpPr>
          <p:cNvPr id="93" name="Shape - South Dakota"/>
          <p:cNvSpPr>
            <a:spLocks noChangeAspect="1"/>
          </p:cNvSpPr>
          <p:nvPr/>
        </p:nvSpPr>
        <p:spPr bwMode="auto">
          <a:xfrm>
            <a:off x="4233863" y="2305050"/>
            <a:ext cx="920750" cy="593725"/>
          </a:xfrm>
          <a:custGeom>
            <a:avLst/>
            <a:gdLst>
              <a:gd name="T0" fmla="*/ 2147483647 w 583"/>
              <a:gd name="T1" fmla="*/ 0 h 380"/>
              <a:gd name="T2" fmla="*/ 2147483647 w 583"/>
              <a:gd name="T3" fmla="*/ 2147483647 h 380"/>
              <a:gd name="T4" fmla="*/ 0 w 583"/>
              <a:gd name="T5" fmla="*/ 2147483647 h 380"/>
              <a:gd name="T6" fmla="*/ 2147483647 w 583"/>
              <a:gd name="T7" fmla="*/ 2147483647 h 380"/>
              <a:gd name="T8" fmla="*/ 2147483647 w 583"/>
              <a:gd name="T9" fmla="*/ 2147483647 h 380"/>
              <a:gd name="T10" fmla="*/ 2147483647 w 583"/>
              <a:gd name="T11" fmla="*/ 2147483647 h 380"/>
              <a:gd name="T12" fmla="*/ 2147483647 w 583"/>
              <a:gd name="T13" fmla="*/ 2147483647 h 380"/>
              <a:gd name="T14" fmla="*/ 2147483647 w 583"/>
              <a:gd name="T15" fmla="*/ 2147483647 h 380"/>
              <a:gd name="T16" fmla="*/ 2147483647 w 583"/>
              <a:gd name="T17" fmla="*/ 2147483647 h 380"/>
              <a:gd name="T18" fmla="*/ 2147483647 w 583"/>
              <a:gd name="T19" fmla="*/ 2147483647 h 380"/>
              <a:gd name="T20" fmla="*/ 2147483647 w 583"/>
              <a:gd name="T21" fmla="*/ 2147483647 h 380"/>
              <a:gd name="T22" fmla="*/ 2147483647 w 583"/>
              <a:gd name="T23" fmla="*/ 2147483647 h 380"/>
              <a:gd name="T24" fmla="*/ 2147483647 w 583"/>
              <a:gd name="T25" fmla="*/ 2147483647 h 380"/>
              <a:gd name="T26" fmla="*/ 2147483647 w 583"/>
              <a:gd name="T27" fmla="*/ 0 h 38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83"/>
              <a:gd name="T43" fmla="*/ 0 h 380"/>
              <a:gd name="T44" fmla="*/ 583 w 583"/>
              <a:gd name="T45" fmla="*/ 380 h 38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83" h="380">
                <a:moveTo>
                  <a:pt x="11" y="0"/>
                </a:moveTo>
                <a:lnTo>
                  <a:pt x="9" y="147"/>
                </a:lnTo>
                <a:lnTo>
                  <a:pt x="0" y="320"/>
                </a:lnTo>
                <a:lnTo>
                  <a:pt x="424" y="326"/>
                </a:lnTo>
                <a:lnTo>
                  <a:pt x="468" y="350"/>
                </a:lnTo>
                <a:lnTo>
                  <a:pt x="500" y="317"/>
                </a:lnTo>
                <a:lnTo>
                  <a:pt x="583" y="380"/>
                </a:lnTo>
                <a:lnTo>
                  <a:pt x="571" y="314"/>
                </a:lnTo>
                <a:lnTo>
                  <a:pt x="579" y="264"/>
                </a:lnTo>
                <a:lnTo>
                  <a:pt x="583" y="91"/>
                </a:lnTo>
                <a:lnTo>
                  <a:pt x="546" y="54"/>
                </a:lnTo>
                <a:lnTo>
                  <a:pt x="561" y="6"/>
                </a:lnTo>
                <a:lnTo>
                  <a:pt x="284" y="4"/>
                </a:lnTo>
                <a:lnTo>
                  <a:pt x="11" y="0"/>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endParaRPr>
          </a:p>
        </p:txBody>
      </p:sp>
      <p:sp>
        <p:nvSpPr>
          <p:cNvPr id="94" name="Shape - South Carolina"/>
          <p:cNvSpPr>
            <a:spLocks noChangeAspect="1"/>
          </p:cNvSpPr>
          <p:nvPr/>
        </p:nvSpPr>
        <p:spPr bwMode="auto">
          <a:xfrm>
            <a:off x="6937375" y="3802062"/>
            <a:ext cx="646113" cy="503238"/>
          </a:xfrm>
          <a:custGeom>
            <a:avLst/>
            <a:gdLst>
              <a:gd name="T0" fmla="*/ 2147483647 w 408"/>
              <a:gd name="T1" fmla="*/ 2147483647 h 323"/>
              <a:gd name="T2" fmla="*/ 2147483647 w 408"/>
              <a:gd name="T3" fmla="*/ 2147483647 h 323"/>
              <a:gd name="T4" fmla="*/ 2147483647 w 408"/>
              <a:gd name="T5" fmla="*/ 0 h 323"/>
              <a:gd name="T6" fmla="*/ 2147483647 w 408"/>
              <a:gd name="T7" fmla="*/ 2147483647 h 323"/>
              <a:gd name="T8" fmla="*/ 2147483647 w 408"/>
              <a:gd name="T9" fmla="*/ 2147483647 h 323"/>
              <a:gd name="T10" fmla="*/ 2147483647 w 408"/>
              <a:gd name="T11" fmla="*/ 2147483647 h 323"/>
              <a:gd name="T12" fmla="*/ 2147483647 w 408"/>
              <a:gd name="T13" fmla="*/ 2147483647 h 323"/>
              <a:gd name="T14" fmla="*/ 2147483647 w 408"/>
              <a:gd name="T15" fmla="*/ 2147483647 h 323"/>
              <a:gd name="T16" fmla="*/ 2147483647 w 408"/>
              <a:gd name="T17" fmla="*/ 2147483647 h 323"/>
              <a:gd name="T18" fmla="*/ 2147483647 w 408"/>
              <a:gd name="T19" fmla="*/ 2147483647 h 323"/>
              <a:gd name="T20" fmla="*/ 2147483647 w 408"/>
              <a:gd name="T21" fmla="*/ 2147483647 h 323"/>
              <a:gd name="T22" fmla="*/ 2147483647 w 408"/>
              <a:gd name="T23" fmla="*/ 2147483647 h 323"/>
              <a:gd name="T24" fmla="*/ 2147483647 w 408"/>
              <a:gd name="T25" fmla="*/ 2147483647 h 323"/>
              <a:gd name="T26" fmla="*/ 2147483647 w 408"/>
              <a:gd name="T27" fmla="*/ 2147483647 h 323"/>
              <a:gd name="T28" fmla="*/ 0 w 408"/>
              <a:gd name="T29" fmla="*/ 2147483647 h 323"/>
              <a:gd name="T30" fmla="*/ 2147483647 w 408"/>
              <a:gd name="T31" fmla="*/ 2147483647 h 3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8"/>
              <a:gd name="T49" fmla="*/ 0 h 323"/>
              <a:gd name="T50" fmla="*/ 408 w 408"/>
              <a:gd name="T51" fmla="*/ 323 h 3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8" h="323">
                <a:moveTo>
                  <a:pt x="15" y="58"/>
                </a:moveTo>
                <a:lnTo>
                  <a:pt x="47" y="27"/>
                </a:lnTo>
                <a:lnTo>
                  <a:pt x="170" y="0"/>
                </a:lnTo>
                <a:lnTo>
                  <a:pt x="207" y="18"/>
                </a:lnTo>
                <a:lnTo>
                  <a:pt x="286" y="5"/>
                </a:lnTo>
                <a:lnTo>
                  <a:pt x="350" y="51"/>
                </a:lnTo>
                <a:lnTo>
                  <a:pt x="408" y="86"/>
                </a:lnTo>
                <a:lnTo>
                  <a:pt x="375" y="183"/>
                </a:lnTo>
                <a:lnTo>
                  <a:pt x="326" y="233"/>
                </a:lnTo>
                <a:lnTo>
                  <a:pt x="272" y="247"/>
                </a:lnTo>
                <a:lnTo>
                  <a:pt x="283" y="286"/>
                </a:lnTo>
                <a:lnTo>
                  <a:pt x="250" y="323"/>
                </a:lnTo>
                <a:lnTo>
                  <a:pt x="187" y="233"/>
                </a:lnTo>
                <a:lnTo>
                  <a:pt x="26" y="86"/>
                </a:lnTo>
                <a:lnTo>
                  <a:pt x="0" y="86"/>
                </a:lnTo>
                <a:lnTo>
                  <a:pt x="15" y="58"/>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endParaRPr>
          </a:p>
        </p:txBody>
      </p:sp>
      <p:sp>
        <p:nvSpPr>
          <p:cNvPr id="95" name="Shape - Rhode Island"/>
          <p:cNvSpPr>
            <a:spLocks noChangeAspect="1"/>
          </p:cNvSpPr>
          <p:nvPr/>
        </p:nvSpPr>
        <p:spPr bwMode="auto">
          <a:xfrm>
            <a:off x="8061325" y="2447925"/>
            <a:ext cx="120650" cy="101600"/>
          </a:xfrm>
          <a:custGeom>
            <a:avLst/>
            <a:gdLst>
              <a:gd name="T0" fmla="*/ 0 w 77"/>
              <a:gd name="T1" fmla="*/ 2147483647 h 64"/>
              <a:gd name="T2" fmla="*/ 2147483647 w 77"/>
              <a:gd name="T3" fmla="*/ 0 h 64"/>
              <a:gd name="T4" fmla="*/ 2147483647 w 77"/>
              <a:gd name="T5" fmla="*/ 2147483647 h 64"/>
              <a:gd name="T6" fmla="*/ 2147483647 w 77"/>
              <a:gd name="T7" fmla="*/ 2147483647 h 64"/>
              <a:gd name="T8" fmla="*/ 2147483647 w 77"/>
              <a:gd name="T9" fmla="*/ 2147483647 h 64"/>
              <a:gd name="T10" fmla="*/ 2147483647 w 77"/>
              <a:gd name="T11" fmla="*/ 2147483647 h 64"/>
              <a:gd name="T12" fmla="*/ 0 w 77"/>
              <a:gd name="T13" fmla="*/ 2147483647 h 64"/>
              <a:gd name="T14" fmla="*/ 0 60000 65536"/>
              <a:gd name="T15" fmla="*/ 0 60000 65536"/>
              <a:gd name="T16" fmla="*/ 0 60000 65536"/>
              <a:gd name="T17" fmla="*/ 0 60000 65536"/>
              <a:gd name="T18" fmla="*/ 0 60000 65536"/>
              <a:gd name="T19" fmla="*/ 0 60000 65536"/>
              <a:gd name="T20" fmla="*/ 0 60000 65536"/>
              <a:gd name="T21" fmla="*/ 0 w 77"/>
              <a:gd name="T22" fmla="*/ 0 h 64"/>
              <a:gd name="T23" fmla="*/ 77 w 77"/>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7" h="64">
                <a:moveTo>
                  <a:pt x="0" y="10"/>
                </a:moveTo>
                <a:lnTo>
                  <a:pt x="32" y="0"/>
                </a:lnTo>
                <a:lnTo>
                  <a:pt x="77" y="33"/>
                </a:lnTo>
                <a:lnTo>
                  <a:pt x="68" y="42"/>
                </a:lnTo>
                <a:lnTo>
                  <a:pt x="46" y="42"/>
                </a:lnTo>
                <a:lnTo>
                  <a:pt x="35" y="64"/>
                </a:lnTo>
                <a:lnTo>
                  <a:pt x="0" y="10"/>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endParaRPr>
          </a:p>
        </p:txBody>
      </p:sp>
      <p:sp>
        <p:nvSpPr>
          <p:cNvPr id="96" name="Shape - Pennsylvania"/>
          <p:cNvSpPr>
            <a:spLocks noChangeAspect="1"/>
          </p:cNvSpPr>
          <p:nvPr/>
        </p:nvSpPr>
        <p:spPr bwMode="auto">
          <a:xfrm>
            <a:off x="7045325" y="2578100"/>
            <a:ext cx="746125" cy="482600"/>
          </a:xfrm>
          <a:custGeom>
            <a:avLst/>
            <a:gdLst>
              <a:gd name="T0" fmla="*/ 43 w 473"/>
              <a:gd name="T1" fmla="*/ 45 h 310"/>
              <a:gd name="T2" fmla="*/ 0 w 473"/>
              <a:gd name="T3" fmla="*/ 87 h 310"/>
              <a:gd name="T4" fmla="*/ 24 w 473"/>
              <a:gd name="T5" fmla="*/ 237 h 310"/>
              <a:gd name="T6" fmla="*/ 43 w 473"/>
              <a:gd name="T7" fmla="*/ 310 h 310"/>
              <a:gd name="T8" fmla="*/ 124 w 473"/>
              <a:gd name="T9" fmla="*/ 304 h 310"/>
              <a:gd name="T10" fmla="*/ 422 w 473"/>
              <a:gd name="T11" fmla="*/ 248 h 310"/>
              <a:gd name="T12" fmla="*/ 443 w 473"/>
              <a:gd name="T13" fmla="*/ 239 h 310"/>
              <a:gd name="T14" fmla="*/ 473 w 473"/>
              <a:gd name="T15" fmla="*/ 169 h 310"/>
              <a:gd name="T16" fmla="*/ 428 w 473"/>
              <a:gd name="T17" fmla="*/ 130 h 310"/>
              <a:gd name="T18" fmla="*/ 452 w 473"/>
              <a:gd name="T19" fmla="*/ 41 h 310"/>
              <a:gd name="T20" fmla="*/ 418 w 473"/>
              <a:gd name="T21" fmla="*/ 32 h 310"/>
              <a:gd name="T22" fmla="*/ 418 w 473"/>
              <a:gd name="T23" fmla="*/ 9 h 310"/>
              <a:gd name="T24" fmla="*/ 403 w 473"/>
              <a:gd name="T25" fmla="*/ 0 h 310"/>
              <a:gd name="T26" fmla="*/ 57 w 473"/>
              <a:gd name="T27" fmla="*/ 64 h 310"/>
              <a:gd name="T28" fmla="*/ 43 w 473"/>
              <a:gd name="T29" fmla="*/ 45 h 3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73"/>
              <a:gd name="T46" fmla="*/ 0 h 310"/>
              <a:gd name="T47" fmla="*/ 473 w 473"/>
              <a:gd name="T48" fmla="*/ 310 h 31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73" h="310">
                <a:moveTo>
                  <a:pt x="43" y="45"/>
                </a:moveTo>
                <a:lnTo>
                  <a:pt x="0" y="87"/>
                </a:lnTo>
                <a:lnTo>
                  <a:pt x="24" y="237"/>
                </a:lnTo>
                <a:lnTo>
                  <a:pt x="43" y="310"/>
                </a:lnTo>
                <a:lnTo>
                  <a:pt x="124" y="304"/>
                </a:lnTo>
                <a:lnTo>
                  <a:pt x="422" y="248"/>
                </a:lnTo>
                <a:lnTo>
                  <a:pt x="443" y="239"/>
                </a:lnTo>
                <a:lnTo>
                  <a:pt x="473" y="169"/>
                </a:lnTo>
                <a:lnTo>
                  <a:pt x="428" y="130"/>
                </a:lnTo>
                <a:lnTo>
                  <a:pt x="452" y="41"/>
                </a:lnTo>
                <a:lnTo>
                  <a:pt x="418" y="32"/>
                </a:lnTo>
                <a:lnTo>
                  <a:pt x="418" y="9"/>
                </a:lnTo>
                <a:lnTo>
                  <a:pt x="403" y="0"/>
                </a:lnTo>
                <a:lnTo>
                  <a:pt x="57" y="64"/>
                </a:lnTo>
                <a:lnTo>
                  <a:pt x="43" y="45"/>
                </a:lnTo>
                <a:close/>
              </a:path>
            </a:pathLst>
          </a:custGeom>
          <a:solidFill>
            <a:schemeClr val="accent1"/>
          </a:solidFill>
          <a:ln w="19050">
            <a:solidFill>
              <a:srgbClr val="000000"/>
            </a:solidFill>
            <a:prstDash val="solid"/>
            <a:round/>
            <a:headEnd/>
            <a:tailEnd/>
          </a:ln>
        </p:spPr>
        <p:txBody>
          <a:bodyPr/>
          <a:lstStyle/>
          <a:p>
            <a:pPr>
              <a:defRPr/>
            </a:pPr>
            <a:endParaRPr lang="en-US" sz="1300">
              <a:solidFill>
                <a:srgbClr val="000000"/>
              </a:solidFill>
            </a:endParaRPr>
          </a:p>
        </p:txBody>
      </p:sp>
      <p:sp>
        <p:nvSpPr>
          <p:cNvPr id="97" name="Shape - Oregon"/>
          <p:cNvSpPr>
            <a:spLocks noChangeAspect="1"/>
          </p:cNvSpPr>
          <p:nvPr/>
        </p:nvSpPr>
        <p:spPr bwMode="auto">
          <a:xfrm>
            <a:off x="1841500" y="1985962"/>
            <a:ext cx="1044575" cy="784225"/>
          </a:xfrm>
          <a:custGeom>
            <a:avLst/>
            <a:gdLst>
              <a:gd name="T0" fmla="*/ 145 w 662"/>
              <a:gd name="T1" fmla="*/ 0 h 505"/>
              <a:gd name="T2" fmla="*/ 126 w 662"/>
              <a:gd name="T3" fmla="*/ 11 h 505"/>
              <a:gd name="T4" fmla="*/ 114 w 662"/>
              <a:gd name="T5" fmla="*/ 55 h 505"/>
              <a:gd name="T6" fmla="*/ 102 w 662"/>
              <a:gd name="T7" fmla="*/ 93 h 505"/>
              <a:gd name="T8" fmla="*/ 93 w 662"/>
              <a:gd name="T9" fmla="*/ 123 h 505"/>
              <a:gd name="T10" fmla="*/ 81 w 662"/>
              <a:gd name="T11" fmla="*/ 155 h 505"/>
              <a:gd name="T12" fmla="*/ 67 w 662"/>
              <a:gd name="T13" fmla="*/ 188 h 505"/>
              <a:gd name="T14" fmla="*/ 50 w 662"/>
              <a:gd name="T15" fmla="*/ 224 h 505"/>
              <a:gd name="T16" fmla="*/ 26 w 662"/>
              <a:gd name="T17" fmla="*/ 266 h 505"/>
              <a:gd name="T18" fmla="*/ 0 w 662"/>
              <a:gd name="T19" fmla="*/ 306 h 505"/>
              <a:gd name="T20" fmla="*/ 0 w 662"/>
              <a:gd name="T21" fmla="*/ 394 h 505"/>
              <a:gd name="T22" fmla="*/ 371 w 662"/>
              <a:gd name="T23" fmla="*/ 470 h 505"/>
              <a:gd name="T24" fmla="*/ 543 w 662"/>
              <a:gd name="T25" fmla="*/ 505 h 505"/>
              <a:gd name="T26" fmla="*/ 579 w 662"/>
              <a:gd name="T27" fmla="*/ 330 h 505"/>
              <a:gd name="T28" fmla="*/ 601 w 662"/>
              <a:gd name="T29" fmla="*/ 315 h 505"/>
              <a:gd name="T30" fmla="*/ 580 w 662"/>
              <a:gd name="T31" fmla="*/ 276 h 505"/>
              <a:gd name="T32" fmla="*/ 591 w 662"/>
              <a:gd name="T33" fmla="*/ 236 h 505"/>
              <a:gd name="T34" fmla="*/ 662 w 662"/>
              <a:gd name="T35" fmla="*/ 169 h 505"/>
              <a:gd name="T36" fmla="*/ 613 w 662"/>
              <a:gd name="T37" fmla="*/ 108 h 505"/>
              <a:gd name="T38" fmla="*/ 407 w 662"/>
              <a:gd name="T39" fmla="*/ 64 h 505"/>
              <a:gd name="T40" fmla="*/ 379 w 662"/>
              <a:gd name="T41" fmla="*/ 82 h 505"/>
              <a:gd name="T42" fmla="*/ 342 w 662"/>
              <a:gd name="T43" fmla="*/ 52 h 505"/>
              <a:gd name="T44" fmla="*/ 309 w 662"/>
              <a:gd name="T45" fmla="*/ 84 h 505"/>
              <a:gd name="T46" fmla="*/ 278 w 662"/>
              <a:gd name="T47" fmla="*/ 52 h 505"/>
              <a:gd name="T48" fmla="*/ 196 w 662"/>
              <a:gd name="T49" fmla="*/ 54 h 505"/>
              <a:gd name="T50" fmla="*/ 206 w 662"/>
              <a:gd name="T51" fmla="*/ 5 h 505"/>
              <a:gd name="T52" fmla="*/ 145 w 662"/>
              <a:gd name="T53" fmla="*/ 0 h 50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62"/>
              <a:gd name="T82" fmla="*/ 0 h 505"/>
              <a:gd name="T83" fmla="*/ 662 w 662"/>
              <a:gd name="T84" fmla="*/ 505 h 50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62" h="505">
                <a:moveTo>
                  <a:pt x="145" y="0"/>
                </a:moveTo>
                <a:lnTo>
                  <a:pt x="126" y="11"/>
                </a:lnTo>
                <a:lnTo>
                  <a:pt x="114" y="55"/>
                </a:lnTo>
                <a:lnTo>
                  <a:pt x="102" y="93"/>
                </a:lnTo>
                <a:lnTo>
                  <a:pt x="93" y="123"/>
                </a:lnTo>
                <a:lnTo>
                  <a:pt x="81" y="155"/>
                </a:lnTo>
                <a:lnTo>
                  <a:pt x="67" y="188"/>
                </a:lnTo>
                <a:lnTo>
                  <a:pt x="50" y="224"/>
                </a:lnTo>
                <a:lnTo>
                  <a:pt x="26" y="266"/>
                </a:lnTo>
                <a:lnTo>
                  <a:pt x="0" y="306"/>
                </a:lnTo>
                <a:lnTo>
                  <a:pt x="0" y="394"/>
                </a:lnTo>
                <a:lnTo>
                  <a:pt x="371" y="470"/>
                </a:lnTo>
                <a:lnTo>
                  <a:pt x="543" y="505"/>
                </a:lnTo>
                <a:lnTo>
                  <a:pt x="579" y="330"/>
                </a:lnTo>
                <a:lnTo>
                  <a:pt x="601" y="315"/>
                </a:lnTo>
                <a:lnTo>
                  <a:pt x="580" y="276"/>
                </a:lnTo>
                <a:lnTo>
                  <a:pt x="591" y="236"/>
                </a:lnTo>
                <a:lnTo>
                  <a:pt x="662" y="169"/>
                </a:lnTo>
                <a:lnTo>
                  <a:pt x="613" y="108"/>
                </a:lnTo>
                <a:lnTo>
                  <a:pt x="407" y="64"/>
                </a:lnTo>
                <a:lnTo>
                  <a:pt x="379" y="82"/>
                </a:lnTo>
                <a:lnTo>
                  <a:pt x="342" y="52"/>
                </a:lnTo>
                <a:lnTo>
                  <a:pt x="309" y="84"/>
                </a:lnTo>
                <a:lnTo>
                  <a:pt x="278" y="52"/>
                </a:lnTo>
                <a:lnTo>
                  <a:pt x="196" y="54"/>
                </a:lnTo>
                <a:lnTo>
                  <a:pt x="206" y="5"/>
                </a:lnTo>
                <a:lnTo>
                  <a:pt x="145" y="0"/>
                </a:lnTo>
                <a:close/>
              </a:path>
            </a:pathLst>
          </a:custGeom>
          <a:solidFill>
            <a:schemeClr val="accent4"/>
          </a:solidFill>
          <a:ln w="19050">
            <a:solidFill>
              <a:srgbClr val="000000"/>
            </a:solidFill>
            <a:prstDash val="solid"/>
            <a:round/>
            <a:headEnd/>
            <a:tailEnd/>
          </a:ln>
        </p:spPr>
        <p:txBody>
          <a:bodyPr/>
          <a:lstStyle/>
          <a:p>
            <a:pPr>
              <a:defRPr/>
            </a:pPr>
            <a:endParaRPr lang="en-US" sz="1300">
              <a:solidFill>
                <a:srgbClr val="000000"/>
              </a:solidFill>
            </a:endParaRPr>
          </a:p>
        </p:txBody>
      </p:sp>
      <p:sp>
        <p:nvSpPr>
          <p:cNvPr id="98" name="Shape - Oklahoma"/>
          <p:cNvSpPr>
            <a:spLocks noChangeAspect="1"/>
          </p:cNvSpPr>
          <p:nvPr/>
        </p:nvSpPr>
        <p:spPr bwMode="auto">
          <a:xfrm>
            <a:off x="4330700" y="3744912"/>
            <a:ext cx="1125538" cy="534988"/>
          </a:xfrm>
          <a:custGeom>
            <a:avLst/>
            <a:gdLst>
              <a:gd name="T0" fmla="*/ 2147483647 w 713"/>
              <a:gd name="T1" fmla="*/ 0 h 343"/>
              <a:gd name="T2" fmla="*/ 0 w 713"/>
              <a:gd name="T3" fmla="*/ 2147483647 h 343"/>
              <a:gd name="T4" fmla="*/ 2147483647 w 713"/>
              <a:gd name="T5" fmla="*/ 2147483647 h 343"/>
              <a:gd name="T6" fmla="*/ 2147483647 w 713"/>
              <a:gd name="T7" fmla="*/ 2147483647 h 343"/>
              <a:gd name="T8" fmla="*/ 2147483647 w 713"/>
              <a:gd name="T9" fmla="*/ 2147483647 h 343"/>
              <a:gd name="T10" fmla="*/ 2147483647 w 713"/>
              <a:gd name="T11" fmla="*/ 2147483647 h 343"/>
              <a:gd name="T12" fmla="*/ 2147483647 w 713"/>
              <a:gd name="T13" fmla="*/ 2147483647 h 343"/>
              <a:gd name="T14" fmla="*/ 2147483647 w 713"/>
              <a:gd name="T15" fmla="*/ 2147483647 h 343"/>
              <a:gd name="T16" fmla="*/ 2147483647 w 713"/>
              <a:gd name="T17" fmla="*/ 2147483647 h 343"/>
              <a:gd name="T18" fmla="*/ 2147483647 w 713"/>
              <a:gd name="T19" fmla="*/ 2147483647 h 343"/>
              <a:gd name="T20" fmla="*/ 2147483647 w 713"/>
              <a:gd name="T21" fmla="*/ 2147483647 h 343"/>
              <a:gd name="T22" fmla="*/ 2147483647 w 713"/>
              <a:gd name="T23" fmla="*/ 2147483647 h 343"/>
              <a:gd name="T24" fmla="*/ 2147483647 w 713"/>
              <a:gd name="T25" fmla="*/ 0 h 3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13"/>
              <a:gd name="T40" fmla="*/ 0 h 343"/>
              <a:gd name="T41" fmla="*/ 713 w 713"/>
              <a:gd name="T42" fmla="*/ 343 h 3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13" h="343">
                <a:moveTo>
                  <a:pt x="4" y="0"/>
                </a:moveTo>
                <a:lnTo>
                  <a:pt x="0" y="61"/>
                </a:lnTo>
                <a:lnTo>
                  <a:pt x="253" y="70"/>
                </a:lnTo>
                <a:lnTo>
                  <a:pt x="255" y="266"/>
                </a:lnTo>
                <a:lnTo>
                  <a:pt x="385" y="319"/>
                </a:lnTo>
                <a:lnTo>
                  <a:pt x="420" y="300"/>
                </a:lnTo>
                <a:lnTo>
                  <a:pt x="502" y="343"/>
                </a:lnTo>
                <a:lnTo>
                  <a:pt x="556" y="342"/>
                </a:lnTo>
                <a:lnTo>
                  <a:pt x="654" y="300"/>
                </a:lnTo>
                <a:lnTo>
                  <a:pt x="713" y="340"/>
                </a:lnTo>
                <a:lnTo>
                  <a:pt x="713" y="128"/>
                </a:lnTo>
                <a:lnTo>
                  <a:pt x="695" y="5"/>
                </a:lnTo>
                <a:lnTo>
                  <a:pt x="4" y="0"/>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endParaRPr>
          </a:p>
        </p:txBody>
      </p:sp>
      <p:sp>
        <p:nvSpPr>
          <p:cNvPr id="99" name="Shape - Ohio"/>
          <p:cNvSpPr>
            <a:spLocks noChangeAspect="1"/>
          </p:cNvSpPr>
          <p:nvPr/>
        </p:nvSpPr>
        <p:spPr bwMode="auto">
          <a:xfrm>
            <a:off x="6540500" y="2711450"/>
            <a:ext cx="547688" cy="619125"/>
          </a:xfrm>
          <a:custGeom>
            <a:avLst/>
            <a:gdLst>
              <a:gd name="T0" fmla="*/ 0 w 345"/>
              <a:gd name="T1" fmla="*/ 89 h 398"/>
              <a:gd name="T2" fmla="*/ 155 w 345"/>
              <a:gd name="T3" fmla="*/ 74 h 398"/>
              <a:gd name="T4" fmla="*/ 188 w 345"/>
              <a:gd name="T5" fmla="*/ 80 h 398"/>
              <a:gd name="T6" fmla="*/ 261 w 345"/>
              <a:gd name="T7" fmla="*/ 46 h 398"/>
              <a:gd name="T8" fmla="*/ 277 w 345"/>
              <a:gd name="T9" fmla="*/ 15 h 398"/>
              <a:gd name="T10" fmla="*/ 321 w 345"/>
              <a:gd name="T11" fmla="*/ 0 h 398"/>
              <a:gd name="T12" fmla="*/ 345 w 345"/>
              <a:gd name="T13" fmla="*/ 150 h 398"/>
              <a:gd name="T14" fmla="*/ 327 w 345"/>
              <a:gd name="T15" fmla="*/ 167 h 398"/>
              <a:gd name="T16" fmla="*/ 331 w 345"/>
              <a:gd name="T17" fmla="*/ 271 h 398"/>
              <a:gd name="T18" fmla="*/ 297 w 345"/>
              <a:gd name="T19" fmla="*/ 280 h 398"/>
              <a:gd name="T20" fmla="*/ 277 w 345"/>
              <a:gd name="T21" fmla="*/ 338 h 398"/>
              <a:gd name="T22" fmla="*/ 251 w 345"/>
              <a:gd name="T23" fmla="*/ 331 h 398"/>
              <a:gd name="T24" fmla="*/ 242 w 345"/>
              <a:gd name="T25" fmla="*/ 398 h 398"/>
              <a:gd name="T26" fmla="*/ 203 w 345"/>
              <a:gd name="T27" fmla="*/ 369 h 398"/>
              <a:gd name="T28" fmla="*/ 127 w 345"/>
              <a:gd name="T29" fmla="*/ 387 h 398"/>
              <a:gd name="T30" fmla="*/ 94 w 345"/>
              <a:gd name="T31" fmla="*/ 362 h 398"/>
              <a:gd name="T32" fmla="*/ 51 w 345"/>
              <a:gd name="T33" fmla="*/ 360 h 398"/>
              <a:gd name="T34" fmla="*/ 29 w 345"/>
              <a:gd name="T35" fmla="*/ 249 h 398"/>
              <a:gd name="T36" fmla="*/ 0 w 345"/>
              <a:gd name="T37" fmla="*/ 89 h 39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45"/>
              <a:gd name="T58" fmla="*/ 0 h 398"/>
              <a:gd name="T59" fmla="*/ 345 w 345"/>
              <a:gd name="T60" fmla="*/ 398 h 39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45" h="398">
                <a:moveTo>
                  <a:pt x="0" y="89"/>
                </a:moveTo>
                <a:lnTo>
                  <a:pt x="155" y="74"/>
                </a:lnTo>
                <a:lnTo>
                  <a:pt x="188" y="80"/>
                </a:lnTo>
                <a:lnTo>
                  <a:pt x="261" y="46"/>
                </a:lnTo>
                <a:lnTo>
                  <a:pt x="277" y="15"/>
                </a:lnTo>
                <a:lnTo>
                  <a:pt x="321" y="0"/>
                </a:lnTo>
                <a:lnTo>
                  <a:pt x="345" y="150"/>
                </a:lnTo>
                <a:lnTo>
                  <a:pt x="327" y="167"/>
                </a:lnTo>
                <a:lnTo>
                  <a:pt x="331" y="271"/>
                </a:lnTo>
                <a:lnTo>
                  <a:pt x="297" y="280"/>
                </a:lnTo>
                <a:lnTo>
                  <a:pt x="277" y="338"/>
                </a:lnTo>
                <a:lnTo>
                  <a:pt x="251" y="331"/>
                </a:lnTo>
                <a:lnTo>
                  <a:pt x="242" y="398"/>
                </a:lnTo>
                <a:lnTo>
                  <a:pt x="203" y="369"/>
                </a:lnTo>
                <a:lnTo>
                  <a:pt x="127" y="387"/>
                </a:lnTo>
                <a:lnTo>
                  <a:pt x="94" y="362"/>
                </a:lnTo>
                <a:lnTo>
                  <a:pt x="51" y="360"/>
                </a:lnTo>
                <a:lnTo>
                  <a:pt x="29" y="249"/>
                </a:lnTo>
                <a:lnTo>
                  <a:pt x="0" y="89"/>
                </a:lnTo>
                <a:close/>
              </a:path>
            </a:pathLst>
          </a:custGeom>
          <a:solidFill>
            <a:schemeClr val="accent1"/>
          </a:solidFill>
          <a:ln w="19050">
            <a:solidFill>
              <a:srgbClr val="000000"/>
            </a:solidFill>
            <a:prstDash val="solid"/>
            <a:round/>
            <a:headEnd/>
            <a:tailEnd/>
          </a:ln>
        </p:spPr>
        <p:txBody>
          <a:bodyPr/>
          <a:lstStyle/>
          <a:p>
            <a:pPr>
              <a:defRPr/>
            </a:pPr>
            <a:endParaRPr lang="en-US" sz="1300">
              <a:solidFill>
                <a:srgbClr val="000000"/>
              </a:solidFill>
            </a:endParaRPr>
          </a:p>
        </p:txBody>
      </p:sp>
      <p:sp>
        <p:nvSpPr>
          <p:cNvPr id="100" name="Shape - North Dakota"/>
          <p:cNvSpPr>
            <a:spLocks noChangeAspect="1"/>
          </p:cNvSpPr>
          <p:nvPr/>
        </p:nvSpPr>
        <p:spPr bwMode="auto">
          <a:xfrm>
            <a:off x="4254881" y="1819275"/>
            <a:ext cx="876300" cy="506412"/>
          </a:xfrm>
          <a:custGeom>
            <a:avLst/>
            <a:gdLst>
              <a:gd name="T0" fmla="*/ 2147483647 w 555"/>
              <a:gd name="T1" fmla="*/ 0 h 325"/>
              <a:gd name="T2" fmla="*/ 2147483647 w 555"/>
              <a:gd name="T3" fmla="*/ 2147483647 h 325"/>
              <a:gd name="T4" fmla="*/ 2147483647 w 555"/>
              <a:gd name="T5" fmla="*/ 2147483647 h 325"/>
              <a:gd name="T6" fmla="*/ 2147483647 w 555"/>
              <a:gd name="T7" fmla="*/ 2147483647 h 325"/>
              <a:gd name="T8" fmla="*/ 2147483647 w 555"/>
              <a:gd name="T9" fmla="*/ 2147483647 h 325"/>
              <a:gd name="T10" fmla="*/ 2147483647 w 555"/>
              <a:gd name="T11" fmla="*/ 2147483647 h 325"/>
              <a:gd name="T12" fmla="*/ 2147483647 w 555"/>
              <a:gd name="T13" fmla="*/ 2147483647 h 325"/>
              <a:gd name="T14" fmla="*/ 0 w 555"/>
              <a:gd name="T15" fmla="*/ 2147483647 h 325"/>
              <a:gd name="T16" fmla="*/ 2147483647 w 555"/>
              <a:gd name="T17" fmla="*/ 0 h 3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55"/>
              <a:gd name="T28" fmla="*/ 0 h 325"/>
              <a:gd name="T29" fmla="*/ 555 w 555"/>
              <a:gd name="T30" fmla="*/ 325 h 32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55" h="325">
                <a:moveTo>
                  <a:pt x="2" y="0"/>
                </a:moveTo>
                <a:lnTo>
                  <a:pt x="465" y="10"/>
                </a:lnTo>
                <a:lnTo>
                  <a:pt x="500" y="106"/>
                </a:lnTo>
                <a:lnTo>
                  <a:pt x="532" y="179"/>
                </a:lnTo>
                <a:lnTo>
                  <a:pt x="555" y="298"/>
                </a:lnTo>
                <a:lnTo>
                  <a:pt x="541" y="325"/>
                </a:lnTo>
                <a:lnTo>
                  <a:pt x="370" y="320"/>
                </a:lnTo>
                <a:lnTo>
                  <a:pt x="0" y="314"/>
                </a:lnTo>
                <a:lnTo>
                  <a:pt x="2" y="0"/>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endParaRPr>
          </a:p>
        </p:txBody>
      </p:sp>
      <p:sp>
        <p:nvSpPr>
          <p:cNvPr id="101" name="Shape - North Carolina"/>
          <p:cNvSpPr>
            <a:spLocks noChangeAspect="1"/>
          </p:cNvSpPr>
          <p:nvPr/>
        </p:nvSpPr>
        <p:spPr bwMode="auto">
          <a:xfrm>
            <a:off x="6808788" y="3455987"/>
            <a:ext cx="1112837" cy="479425"/>
          </a:xfrm>
          <a:custGeom>
            <a:avLst/>
            <a:gdLst>
              <a:gd name="T0" fmla="*/ 2147483647 w 704"/>
              <a:gd name="T1" fmla="*/ 2147483647 h 308"/>
              <a:gd name="T2" fmla="*/ 0 w 704"/>
              <a:gd name="T3" fmla="*/ 2147483647 h 308"/>
              <a:gd name="T4" fmla="*/ 2147483647 w 704"/>
              <a:gd name="T5" fmla="*/ 2147483647 h 308"/>
              <a:gd name="T6" fmla="*/ 2147483647 w 704"/>
              <a:gd name="T7" fmla="*/ 2147483647 h 308"/>
              <a:gd name="T8" fmla="*/ 2147483647 w 704"/>
              <a:gd name="T9" fmla="*/ 2147483647 h 308"/>
              <a:gd name="T10" fmla="*/ 2147483647 w 704"/>
              <a:gd name="T11" fmla="*/ 2147483647 h 308"/>
              <a:gd name="T12" fmla="*/ 2147483647 w 704"/>
              <a:gd name="T13" fmla="*/ 2147483647 h 308"/>
              <a:gd name="T14" fmla="*/ 2147483647 w 704"/>
              <a:gd name="T15" fmla="*/ 2147483647 h 308"/>
              <a:gd name="T16" fmla="*/ 2147483647 w 704"/>
              <a:gd name="T17" fmla="*/ 2147483647 h 308"/>
              <a:gd name="T18" fmla="*/ 2147483647 w 704"/>
              <a:gd name="T19" fmla="*/ 2147483647 h 308"/>
              <a:gd name="T20" fmla="*/ 2147483647 w 704"/>
              <a:gd name="T21" fmla="*/ 2147483647 h 308"/>
              <a:gd name="T22" fmla="*/ 2147483647 w 704"/>
              <a:gd name="T23" fmla="*/ 2147483647 h 308"/>
              <a:gd name="T24" fmla="*/ 2147483647 w 704"/>
              <a:gd name="T25" fmla="*/ 2147483647 h 308"/>
              <a:gd name="T26" fmla="*/ 2147483647 w 704"/>
              <a:gd name="T27" fmla="*/ 2147483647 h 308"/>
              <a:gd name="T28" fmla="*/ 2147483647 w 704"/>
              <a:gd name="T29" fmla="*/ 2147483647 h 308"/>
              <a:gd name="T30" fmla="*/ 2147483647 w 704"/>
              <a:gd name="T31" fmla="*/ 2147483647 h 308"/>
              <a:gd name="T32" fmla="*/ 2147483647 w 704"/>
              <a:gd name="T33" fmla="*/ 2147483647 h 308"/>
              <a:gd name="T34" fmla="*/ 2147483647 w 704"/>
              <a:gd name="T35" fmla="*/ 2147483647 h 308"/>
              <a:gd name="T36" fmla="*/ 2147483647 w 704"/>
              <a:gd name="T37" fmla="*/ 2147483647 h 308"/>
              <a:gd name="T38" fmla="*/ 2147483647 w 704"/>
              <a:gd name="T39" fmla="*/ 2147483647 h 308"/>
              <a:gd name="T40" fmla="*/ 2147483647 w 704"/>
              <a:gd name="T41" fmla="*/ 2147483647 h 308"/>
              <a:gd name="T42" fmla="*/ 2147483647 w 704"/>
              <a:gd name="T43" fmla="*/ 2147483647 h 308"/>
              <a:gd name="T44" fmla="*/ 2147483647 w 704"/>
              <a:gd name="T45" fmla="*/ 2147483647 h 308"/>
              <a:gd name="T46" fmla="*/ 2147483647 w 704"/>
              <a:gd name="T47" fmla="*/ 2147483647 h 308"/>
              <a:gd name="T48" fmla="*/ 2147483647 w 704"/>
              <a:gd name="T49" fmla="*/ 2147483647 h 308"/>
              <a:gd name="T50" fmla="*/ 2147483647 w 704"/>
              <a:gd name="T51" fmla="*/ 2147483647 h 308"/>
              <a:gd name="T52" fmla="*/ 2147483647 w 704"/>
              <a:gd name="T53" fmla="*/ 2147483647 h 308"/>
              <a:gd name="T54" fmla="*/ 2147483647 w 704"/>
              <a:gd name="T55" fmla="*/ 2147483647 h 308"/>
              <a:gd name="T56" fmla="*/ 2147483647 w 704"/>
              <a:gd name="T57" fmla="*/ 2147483647 h 308"/>
              <a:gd name="T58" fmla="*/ 2147483647 w 704"/>
              <a:gd name="T59" fmla="*/ 0 h 308"/>
              <a:gd name="T60" fmla="*/ 2147483647 w 704"/>
              <a:gd name="T61" fmla="*/ 2147483647 h 308"/>
              <a:gd name="T62" fmla="*/ 2147483647 w 704"/>
              <a:gd name="T63" fmla="*/ 2147483647 h 308"/>
              <a:gd name="T64" fmla="*/ 2147483647 w 704"/>
              <a:gd name="T65" fmla="*/ 2147483647 h 308"/>
              <a:gd name="T66" fmla="*/ 2147483647 w 704"/>
              <a:gd name="T67" fmla="*/ 2147483647 h 30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04"/>
              <a:gd name="T103" fmla="*/ 0 h 308"/>
              <a:gd name="T104" fmla="*/ 704 w 704"/>
              <a:gd name="T105" fmla="*/ 308 h 30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04" h="308">
                <a:moveTo>
                  <a:pt x="24" y="228"/>
                </a:moveTo>
                <a:lnTo>
                  <a:pt x="0" y="294"/>
                </a:lnTo>
                <a:lnTo>
                  <a:pt x="91" y="285"/>
                </a:lnTo>
                <a:lnTo>
                  <a:pt x="127" y="255"/>
                </a:lnTo>
                <a:lnTo>
                  <a:pt x="251" y="222"/>
                </a:lnTo>
                <a:lnTo>
                  <a:pt x="285" y="240"/>
                </a:lnTo>
                <a:lnTo>
                  <a:pt x="367" y="228"/>
                </a:lnTo>
                <a:lnTo>
                  <a:pt x="367" y="233"/>
                </a:lnTo>
                <a:lnTo>
                  <a:pt x="489" y="308"/>
                </a:lnTo>
                <a:lnTo>
                  <a:pt x="561" y="286"/>
                </a:lnTo>
                <a:lnTo>
                  <a:pt x="601" y="201"/>
                </a:lnTo>
                <a:lnTo>
                  <a:pt x="671" y="177"/>
                </a:lnTo>
                <a:lnTo>
                  <a:pt x="704" y="115"/>
                </a:lnTo>
                <a:lnTo>
                  <a:pt x="702" y="39"/>
                </a:lnTo>
                <a:lnTo>
                  <a:pt x="693" y="101"/>
                </a:lnTo>
                <a:lnTo>
                  <a:pt x="655" y="155"/>
                </a:lnTo>
                <a:lnTo>
                  <a:pt x="640" y="151"/>
                </a:lnTo>
                <a:lnTo>
                  <a:pt x="587" y="165"/>
                </a:lnTo>
                <a:lnTo>
                  <a:pt x="587" y="148"/>
                </a:lnTo>
                <a:lnTo>
                  <a:pt x="640" y="130"/>
                </a:lnTo>
                <a:lnTo>
                  <a:pt x="592" y="124"/>
                </a:lnTo>
                <a:lnTo>
                  <a:pt x="646" y="107"/>
                </a:lnTo>
                <a:lnTo>
                  <a:pt x="666" y="116"/>
                </a:lnTo>
                <a:lnTo>
                  <a:pt x="677" y="57"/>
                </a:lnTo>
                <a:lnTo>
                  <a:pt x="663" y="43"/>
                </a:lnTo>
                <a:lnTo>
                  <a:pt x="599" y="67"/>
                </a:lnTo>
                <a:lnTo>
                  <a:pt x="601" y="31"/>
                </a:lnTo>
                <a:lnTo>
                  <a:pt x="628" y="40"/>
                </a:lnTo>
                <a:lnTo>
                  <a:pt x="663" y="13"/>
                </a:lnTo>
                <a:lnTo>
                  <a:pt x="644" y="0"/>
                </a:lnTo>
                <a:lnTo>
                  <a:pt x="434" y="48"/>
                </a:lnTo>
                <a:lnTo>
                  <a:pt x="176" y="100"/>
                </a:lnTo>
                <a:lnTo>
                  <a:pt x="58" y="227"/>
                </a:lnTo>
                <a:lnTo>
                  <a:pt x="24" y="228"/>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endParaRPr>
          </a:p>
        </p:txBody>
      </p:sp>
      <p:grpSp>
        <p:nvGrpSpPr>
          <p:cNvPr id="102" name="Shape - New York"/>
          <p:cNvGrpSpPr>
            <a:grpSpLocks/>
          </p:cNvGrpSpPr>
          <p:nvPr/>
        </p:nvGrpSpPr>
        <p:grpSpPr bwMode="auto">
          <a:xfrm>
            <a:off x="7108825" y="2032000"/>
            <a:ext cx="1044575" cy="700087"/>
            <a:chOff x="4071" y="893"/>
            <a:chExt cx="658" cy="440"/>
          </a:xfrm>
          <a:solidFill>
            <a:schemeClr val="accent6"/>
          </a:solidFill>
        </p:grpSpPr>
        <p:sp>
          <p:nvSpPr>
            <p:cNvPr id="218" name="Shape -"/>
            <p:cNvSpPr>
              <a:spLocks noChangeAspect="1"/>
            </p:cNvSpPr>
            <p:nvPr/>
          </p:nvSpPr>
          <p:spPr bwMode="auto">
            <a:xfrm>
              <a:off x="4071" y="893"/>
              <a:ext cx="521" cy="417"/>
            </a:xfrm>
            <a:custGeom>
              <a:avLst/>
              <a:gdLst>
                <a:gd name="T0" fmla="*/ 41 w 524"/>
                <a:gd name="T1" fmla="*/ 286 h 426"/>
                <a:gd name="T2" fmla="*/ 90 w 524"/>
                <a:gd name="T3" fmla="*/ 261 h 426"/>
                <a:gd name="T4" fmla="*/ 157 w 524"/>
                <a:gd name="T5" fmla="*/ 255 h 426"/>
                <a:gd name="T6" fmla="*/ 173 w 524"/>
                <a:gd name="T7" fmla="*/ 233 h 426"/>
                <a:gd name="T8" fmla="*/ 197 w 524"/>
                <a:gd name="T9" fmla="*/ 230 h 426"/>
                <a:gd name="T10" fmla="*/ 211 w 524"/>
                <a:gd name="T11" fmla="*/ 206 h 426"/>
                <a:gd name="T12" fmla="*/ 233 w 524"/>
                <a:gd name="T13" fmla="*/ 197 h 426"/>
                <a:gd name="T14" fmla="*/ 223 w 524"/>
                <a:gd name="T15" fmla="*/ 152 h 426"/>
                <a:gd name="T16" fmla="*/ 209 w 524"/>
                <a:gd name="T17" fmla="*/ 140 h 426"/>
                <a:gd name="T18" fmla="*/ 237 w 524"/>
                <a:gd name="T19" fmla="*/ 104 h 426"/>
                <a:gd name="T20" fmla="*/ 255 w 524"/>
                <a:gd name="T21" fmla="*/ 104 h 426"/>
                <a:gd name="T22" fmla="*/ 316 w 524"/>
                <a:gd name="T23" fmla="*/ 28 h 426"/>
                <a:gd name="T24" fmla="*/ 410 w 524"/>
                <a:gd name="T25" fmla="*/ 0 h 426"/>
                <a:gd name="T26" fmla="*/ 421 w 524"/>
                <a:gd name="T27" fmla="*/ 72 h 426"/>
                <a:gd name="T28" fmla="*/ 425 w 524"/>
                <a:gd name="T29" fmla="*/ 69 h 426"/>
                <a:gd name="T30" fmla="*/ 448 w 524"/>
                <a:gd name="T31" fmla="*/ 94 h 426"/>
                <a:gd name="T32" fmla="*/ 449 w 524"/>
                <a:gd name="T33" fmla="*/ 167 h 426"/>
                <a:gd name="T34" fmla="*/ 477 w 524"/>
                <a:gd name="T35" fmla="*/ 227 h 426"/>
                <a:gd name="T36" fmla="*/ 488 w 524"/>
                <a:gd name="T37" fmla="*/ 304 h 426"/>
                <a:gd name="T38" fmla="*/ 491 w 524"/>
                <a:gd name="T39" fmla="*/ 371 h 426"/>
                <a:gd name="T40" fmla="*/ 524 w 524"/>
                <a:gd name="T41" fmla="*/ 394 h 426"/>
                <a:gd name="T42" fmla="*/ 500 w 524"/>
                <a:gd name="T43" fmla="*/ 426 h 426"/>
                <a:gd name="T44" fmla="*/ 439 w 524"/>
                <a:gd name="T45" fmla="*/ 388 h 426"/>
                <a:gd name="T46" fmla="*/ 407 w 524"/>
                <a:gd name="T47" fmla="*/ 391 h 426"/>
                <a:gd name="T48" fmla="*/ 376 w 524"/>
                <a:gd name="T49" fmla="*/ 382 h 426"/>
                <a:gd name="T50" fmla="*/ 378 w 524"/>
                <a:gd name="T51" fmla="*/ 359 h 426"/>
                <a:gd name="T52" fmla="*/ 358 w 524"/>
                <a:gd name="T53" fmla="*/ 352 h 426"/>
                <a:gd name="T54" fmla="*/ 15 w 524"/>
                <a:gd name="T55" fmla="*/ 417 h 426"/>
                <a:gd name="T56" fmla="*/ 0 w 524"/>
                <a:gd name="T57" fmla="*/ 398 h 426"/>
                <a:gd name="T58" fmla="*/ 53 w 524"/>
                <a:gd name="T59" fmla="*/ 322 h 426"/>
                <a:gd name="T60" fmla="*/ 41 w 524"/>
                <a:gd name="T61" fmla="*/ 286 h 42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24"/>
                <a:gd name="T94" fmla="*/ 0 h 426"/>
                <a:gd name="T95" fmla="*/ 524 w 524"/>
                <a:gd name="T96" fmla="*/ 426 h 42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24" h="426">
                  <a:moveTo>
                    <a:pt x="41" y="286"/>
                  </a:moveTo>
                  <a:lnTo>
                    <a:pt x="90" y="261"/>
                  </a:lnTo>
                  <a:lnTo>
                    <a:pt x="157" y="255"/>
                  </a:lnTo>
                  <a:lnTo>
                    <a:pt x="173" y="233"/>
                  </a:lnTo>
                  <a:lnTo>
                    <a:pt x="197" y="230"/>
                  </a:lnTo>
                  <a:lnTo>
                    <a:pt x="211" y="206"/>
                  </a:lnTo>
                  <a:lnTo>
                    <a:pt x="233" y="197"/>
                  </a:lnTo>
                  <a:lnTo>
                    <a:pt x="223" y="152"/>
                  </a:lnTo>
                  <a:lnTo>
                    <a:pt x="209" y="140"/>
                  </a:lnTo>
                  <a:lnTo>
                    <a:pt x="237" y="104"/>
                  </a:lnTo>
                  <a:lnTo>
                    <a:pt x="255" y="104"/>
                  </a:lnTo>
                  <a:lnTo>
                    <a:pt x="316" y="28"/>
                  </a:lnTo>
                  <a:lnTo>
                    <a:pt x="410" y="0"/>
                  </a:lnTo>
                  <a:lnTo>
                    <a:pt x="421" y="72"/>
                  </a:lnTo>
                  <a:lnTo>
                    <a:pt x="425" y="69"/>
                  </a:lnTo>
                  <a:lnTo>
                    <a:pt x="448" y="94"/>
                  </a:lnTo>
                  <a:lnTo>
                    <a:pt x="449" y="167"/>
                  </a:lnTo>
                  <a:lnTo>
                    <a:pt x="477" y="227"/>
                  </a:lnTo>
                  <a:lnTo>
                    <a:pt x="488" y="304"/>
                  </a:lnTo>
                  <a:lnTo>
                    <a:pt x="491" y="371"/>
                  </a:lnTo>
                  <a:lnTo>
                    <a:pt x="524" y="394"/>
                  </a:lnTo>
                  <a:lnTo>
                    <a:pt x="500" y="426"/>
                  </a:lnTo>
                  <a:lnTo>
                    <a:pt x="439" y="388"/>
                  </a:lnTo>
                  <a:lnTo>
                    <a:pt x="407" y="391"/>
                  </a:lnTo>
                  <a:lnTo>
                    <a:pt x="376" y="382"/>
                  </a:lnTo>
                  <a:lnTo>
                    <a:pt x="378" y="359"/>
                  </a:lnTo>
                  <a:lnTo>
                    <a:pt x="358" y="352"/>
                  </a:lnTo>
                  <a:lnTo>
                    <a:pt x="15" y="417"/>
                  </a:lnTo>
                  <a:lnTo>
                    <a:pt x="0" y="398"/>
                  </a:lnTo>
                  <a:lnTo>
                    <a:pt x="53" y="322"/>
                  </a:lnTo>
                  <a:lnTo>
                    <a:pt x="41" y="286"/>
                  </a:lnTo>
                  <a:close/>
                </a:path>
              </a:pathLst>
            </a:custGeom>
            <a:grpFill/>
            <a:ln w="19050">
              <a:solidFill>
                <a:srgbClr val="000000"/>
              </a:solidFill>
              <a:prstDash val="solid"/>
              <a:round/>
              <a:headEnd/>
              <a:tailEnd/>
            </a:ln>
          </p:spPr>
          <p:txBody>
            <a:bodyPr/>
            <a:lstStyle/>
            <a:p>
              <a:pPr>
                <a:defRPr/>
              </a:pPr>
              <a:endParaRPr lang="en-US" sz="1300">
                <a:solidFill>
                  <a:srgbClr val="000000"/>
                </a:solidFill>
              </a:endParaRPr>
            </a:p>
          </p:txBody>
        </p:sp>
        <p:sp>
          <p:nvSpPr>
            <p:cNvPr id="219" name="Shape -"/>
            <p:cNvSpPr>
              <a:spLocks noChangeAspect="1"/>
            </p:cNvSpPr>
            <p:nvPr/>
          </p:nvSpPr>
          <p:spPr bwMode="auto">
            <a:xfrm>
              <a:off x="4578" y="1244"/>
              <a:ext cx="151" cy="89"/>
            </a:xfrm>
            <a:custGeom>
              <a:avLst/>
              <a:gdLst>
                <a:gd name="T0" fmla="*/ 0 w 152"/>
                <a:gd name="T1" fmla="*/ 67 h 91"/>
                <a:gd name="T2" fmla="*/ 63 w 152"/>
                <a:gd name="T3" fmla="*/ 37 h 91"/>
                <a:gd name="T4" fmla="*/ 124 w 152"/>
                <a:gd name="T5" fmla="*/ 0 h 91"/>
                <a:gd name="T6" fmla="*/ 134 w 152"/>
                <a:gd name="T7" fmla="*/ 1 h 91"/>
                <a:gd name="T8" fmla="*/ 152 w 152"/>
                <a:gd name="T9" fmla="*/ 3 h 91"/>
                <a:gd name="T10" fmla="*/ 93 w 152"/>
                <a:gd name="T11" fmla="*/ 50 h 91"/>
                <a:gd name="T12" fmla="*/ 18 w 152"/>
                <a:gd name="T13" fmla="*/ 91 h 91"/>
                <a:gd name="T14" fmla="*/ 0 w 152"/>
                <a:gd name="T15" fmla="*/ 67 h 91"/>
                <a:gd name="T16" fmla="*/ 0 60000 65536"/>
                <a:gd name="T17" fmla="*/ 0 60000 65536"/>
                <a:gd name="T18" fmla="*/ 0 60000 65536"/>
                <a:gd name="T19" fmla="*/ 0 60000 65536"/>
                <a:gd name="T20" fmla="*/ 0 60000 65536"/>
                <a:gd name="T21" fmla="*/ 0 60000 65536"/>
                <a:gd name="T22" fmla="*/ 0 60000 65536"/>
                <a:gd name="T23" fmla="*/ 0 60000 65536"/>
                <a:gd name="T24" fmla="*/ 0 w 152"/>
                <a:gd name="T25" fmla="*/ 0 h 91"/>
                <a:gd name="T26" fmla="*/ 152 w 152"/>
                <a:gd name="T27" fmla="*/ 91 h 9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2" h="91">
                  <a:moveTo>
                    <a:pt x="0" y="67"/>
                  </a:moveTo>
                  <a:lnTo>
                    <a:pt x="63" y="37"/>
                  </a:lnTo>
                  <a:lnTo>
                    <a:pt x="124" y="0"/>
                  </a:lnTo>
                  <a:lnTo>
                    <a:pt x="134" y="1"/>
                  </a:lnTo>
                  <a:lnTo>
                    <a:pt x="152" y="3"/>
                  </a:lnTo>
                  <a:lnTo>
                    <a:pt x="93" y="50"/>
                  </a:lnTo>
                  <a:lnTo>
                    <a:pt x="18" y="91"/>
                  </a:lnTo>
                  <a:lnTo>
                    <a:pt x="0" y="67"/>
                  </a:lnTo>
                  <a:close/>
                </a:path>
              </a:pathLst>
            </a:custGeom>
            <a:grpFill/>
            <a:ln w="19050">
              <a:solidFill>
                <a:srgbClr val="000000"/>
              </a:solidFill>
              <a:prstDash val="solid"/>
              <a:round/>
              <a:headEnd/>
              <a:tailEnd/>
            </a:ln>
          </p:spPr>
          <p:txBody>
            <a:bodyPr/>
            <a:lstStyle/>
            <a:p>
              <a:pPr>
                <a:defRPr/>
              </a:pPr>
              <a:endParaRPr lang="en-US" sz="1300">
                <a:solidFill>
                  <a:srgbClr val="000000"/>
                </a:solidFill>
              </a:endParaRPr>
            </a:p>
          </p:txBody>
        </p:sp>
      </p:grpSp>
      <p:sp>
        <p:nvSpPr>
          <p:cNvPr id="103" name="Shape - New Mexico"/>
          <p:cNvSpPr>
            <a:spLocks noChangeAspect="1"/>
          </p:cNvSpPr>
          <p:nvPr/>
        </p:nvSpPr>
        <p:spPr bwMode="auto">
          <a:xfrm>
            <a:off x="3446463" y="3711575"/>
            <a:ext cx="898525" cy="877887"/>
          </a:xfrm>
          <a:custGeom>
            <a:avLst/>
            <a:gdLst>
              <a:gd name="T0" fmla="*/ 2147483647 w 568"/>
              <a:gd name="T1" fmla="*/ 0 h 563"/>
              <a:gd name="T2" fmla="*/ 2147483647 w 568"/>
              <a:gd name="T3" fmla="*/ 2147483647 h 563"/>
              <a:gd name="T4" fmla="*/ 2147483647 w 568"/>
              <a:gd name="T5" fmla="*/ 2147483647 h 563"/>
              <a:gd name="T6" fmla="*/ 2147483647 w 568"/>
              <a:gd name="T7" fmla="*/ 2147483647 h 563"/>
              <a:gd name="T8" fmla="*/ 2147483647 w 568"/>
              <a:gd name="T9" fmla="*/ 2147483647 h 563"/>
              <a:gd name="T10" fmla="*/ 2147483647 w 568"/>
              <a:gd name="T11" fmla="*/ 2147483647 h 563"/>
              <a:gd name="T12" fmla="*/ 2147483647 w 568"/>
              <a:gd name="T13" fmla="*/ 2147483647 h 563"/>
              <a:gd name="T14" fmla="*/ 2147483647 w 568"/>
              <a:gd name="T15" fmla="*/ 2147483647 h 563"/>
              <a:gd name="T16" fmla="*/ 0 w 568"/>
              <a:gd name="T17" fmla="*/ 2147483647 h 563"/>
              <a:gd name="T18" fmla="*/ 2147483647 w 568"/>
              <a:gd name="T19" fmla="*/ 2147483647 h 563"/>
              <a:gd name="T20" fmla="*/ 2147483647 w 568"/>
              <a:gd name="T21" fmla="*/ 0 h 5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8"/>
              <a:gd name="T34" fmla="*/ 0 h 563"/>
              <a:gd name="T35" fmla="*/ 568 w 568"/>
              <a:gd name="T36" fmla="*/ 563 h 56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8" h="563">
                <a:moveTo>
                  <a:pt x="69" y="0"/>
                </a:moveTo>
                <a:lnTo>
                  <a:pt x="568" y="22"/>
                </a:lnTo>
                <a:lnTo>
                  <a:pt x="544" y="520"/>
                </a:lnTo>
                <a:lnTo>
                  <a:pt x="382" y="511"/>
                </a:lnTo>
                <a:lnTo>
                  <a:pt x="230" y="507"/>
                </a:lnTo>
                <a:lnTo>
                  <a:pt x="230" y="526"/>
                </a:lnTo>
                <a:lnTo>
                  <a:pt x="103" y="526"/>
                </a:lnTo>
                <a:lnTo>
                  <a:pt x="95" y="563"/>
                </a:lnTo>
                <a:lnTo>
                  <a:pt x="0" y="551"/>
                </a:lnTo>
                <a:lnTo>
                  <a:pt x="54" y="130"/>
                </a:lnTo>
                <a:lnTo>
                  <a:pt x="69" y="0"/>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endParaRPr>
          </a:p>
        </p:txBody>
      </p:sp>
      <p:sp>
        <p:nvSpPr>
          <p:cNvPr id="104" name="Shape - New Jersey"/>
          <p:cNvSpPr>
            <a:spLocks noChangeAspect="1"/>
          </p:cNvSpPr>
          <p:nvPr/>
        </p:nvSpPr>
        <p:spPr bwMode="auto">
          <a:xfrm>
            <a:off x="7721600" y="2633662"/>
            <a:ext cx="196850" cy="385763"/>
          </a:xfrm>
          <a:custGeom>
            <a:avLst/>
            <a:gdLst>
              <a:gd name="T0" fmla="*/ 2147483647 w 125"/>
              <a:gd name="T1" fmla="*/ 2147483647 h 247"/>
              <a:gd name="T2" fmla="*/ 2147483647 w 125"/>
              <a:gd name="T3" fmla="*/ 0 h 247"/>
              <a:gd name="T4" fmla="*/ 2147483647 w 125"/>
              <a:gd name="T5" fmla="*/ 2147483647 h 247"/>
              <a:gd name="T6" fmla="*/ 2147483647 w 125"/>
              <a:gd name="T7" fmla="*/ 2147483647 h 247"/>
              <a:gd name="T8" fmla="*/ 2147483647 w 125"/>
              <a:gd name="T9" fmla="*/ 2147483647 h 247"/>
              <a:gd name="T10" fmla="*/ 2147483647 w 125"/>
              <a:gd name="T11" fmla="*/ 2147483647 h 247"/>
              <a:gd name="T12" fmla="*/ 2147483647 w 125"/>
              <a:gd name="T13" fmla="*/ 2147483647 h 247"/>
              <a:gd name="T14" fmla="*/ 2147483647 w 125"/>
              <a:gd name="T15" fmla="*/ 2147483647 h 247"/>
              <a:gd name="T16" fmla="*/ 2147483647 w 125"/>
              <a:gd name="T17" fmla="*/ 2147483647 h 247"/>
              <a:gd name="T18" fmla="*/ 2147483647 w 125"/>
              <a:gd name="T19" fmla="*/ 2147483647 h 247"/>
              <a:gd name="T20" fmla="*/ 2147483647 w 125"/>
              <a:gd name="T21" fmla="*/ 2147483647 h 247"/>
              <a:gd name="T22" fmla="*/ 0 w 125"/>
              <a:gd name="T23" fmla="*/ 2147483647 h 247"/>
              <a:gd name="T24" fmla="*/ 2147483647 w 125"/>
              <a:gd name="T25" fmla="*/ 2147483647 h 2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5"/>
              <a:gd name="T40" fmla="*/ 0 h 247"/>
              <a:gd name="T41" fmla="*/ 125 w 125"/>
              <a:gd name="T42" fmla="*/ 247 h 24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5" h="247">
                <a:moveTo>
                  <a:pt x="22" y="2"/>
                </a:moveTo>
                <a:lnTo>
                  <a:pt x="52" y="0"/>
                </a:lnTo>
                <a:lnTo>
                  <a:pt x="112" y="37"/>
                </a:lnTo>
                <a:lnTo>
                  <a:pt x="103" y="67"/>
                </a:lnTo>
                <a:lnTo>
                  <a:pt x="124" y="86"/>
                </a:lnTo>
                <a:lnTo>
                  <a:pt x="125" y="203"/>
                </a:lnTo>
                <a:lnTo>
                  <a:pt x="104" y="247"/>
                </a:lnTo>
                <a:lnTo>
                  <a:pt x="81" y="231"/>
                </a:lnTo>
                <a:lnTo>
                  <a:pt x="55" y="230"/>
                </a:lnTo>
                <a:lnTo>
                  <a:pt x="12" y="206"/>
                </a:lnTo>
                <a:lnTo>
                  <a:pt x="45" y="133"/>
                </a:lnTo>
                <a:lnTo>
                  <a:pt x="0" y="94"/>
                </a:lnTo>
                <a:lnTo>
                  <a:pt x="22" y="2"/>
                </a:lnTo>
                <a:close/>
              </a:path>
            </a:pathLst>
          </a:custGeom>
          <a:solidFill>
            <a:schemeClr val="accent6"/>
          </a:solidFill>
          <a:ln w="19050">
            <a:solidFill>
              <a:srgbClr val="000000"/>
            </a:solidFill>
            <a:prstDash val="solid"/>
            <a:round/>
            <a:headEnd/>
            <a:tailEnd/>
          </a:ln>
        </p:spPr>
        <p:txBody>
          <a:bodyPr/>
          <a:lstStyle/>
          <a:p>
            <a:endParaRPr lang="en-US" sz="1300">
              <a:solidFill>
                <a:srgbClr val="000000"/>
              </a:solidFill>
            </a:endParaRPr>
          </a:p>
        </p:txBody>
      </p:sp>
      <p:sp>
        <p:nvSpPr>
          <p:cNvPr id="105" name="Shape - New Hampshire"/>
          <p:cNvSpPr>
            <a:spLocks noChangeAspect="1"/>
          </p:cNvSpPr>
          <p:nvPr/>
        </p:nvSpPr>
        <p:spPr bwMode="auto">
          <a:xfrm>
            <a:off x="7912100" y="1919287"/>
            <a:ext cx="257175" cy="447675"/>
          </a:xfrm>
          <a:custGeom>
            <a:avLst/>
            <a:gdLst>
              <a:gd name="T0" fmla="*/ 2147483647 w 162"/>
              <a:gd name="T1" fmla="*/ 0 h 289"/>
              <a:gd name="T2" fmla="*/ 0 w 162"/>
              <a:gd name="T3" fmla="*/ 2147483647 h 289"/>
              <a:gd name="T4" fmla="*/ 2147483647 w 162"/>
              <a:gd name="T5" fmla="*/ 2147483647 h 289"/>
              <a:gd name="T6" fmla="*/ 2147483647 w 162"/>
              <a:gd name="T7" fmla="*/ 2147483647 h 289"/>
              <a:gd name="T8" fmla="*/ 2147483647 w 162"/>
              <a:gd name="T9" fmla="*/ 2147483647 h 289"/>
              <a:gd name="T10" fmla="*/ 2147483647 w 162"/>
              <a:gd name="T11" fmla="*/ 2147483647 h 289"/>
              <a:gd name="T12" fmla="*/ 2147483647 w 162"/>
              <a:gd name="T13" fmla="*/ 2147483647 h 289"/>
              <a:gd name="T14" fmla="*/ 2147483647 w 162"/>
              <a:gd name="T15" fmla="*/ 2147483647 h 289"/>
              <a:gd name="T16" fmla="*/ 2147483647 w 162"/>
              <a:gd name="T17" fmla="*/ 2147483647 h 289"/>
              <a:gd name="T18" fmla="*/ 2147483647 w 162"/>
              <a:gd name="T19" fmla="*/ 2147483647 h 289"/>
              <a:gd name="T20" fmla="*/ 2147483647 w 162"/>
              <a:gd name="T21" fmla="*/ 2147483647 h 289"/>
              <a:gd name="T22" fmla="*/ 2147483647 w 162"/>
              <a:gd name="T23" fmla="*/ 2147483647 h 289"/>
              <a:gd name="T24" fmla="*/ 2147483647 w 162"/>
              <a:gd name="T25" fmla="*/ 0 h 2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2"/>
              <a:gd name="T40" fmla="*/ 0 h 289"/>
              <a:gd name="T41" fmla="*/ 162 w 162"/>
              <a:gd name="T42" fmla="*/ 289 h 2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2" h="289">
                <a:moveTo>
                  <a:pt x="34" y="0"/>
                </a:moveTo>
                <a:lnTo>
                  <a:pt x="0" y="51"/>
                </a:lnTo>
                <a:lnTo>
                  <a:pt x="37" y="118"/>
                </a:lnTo>
                <a:lnTo>
                  <a:pt x="15" y="136"/>
                </a:lnTo>
                <a:lnTo>
                  <a:pt x="24" y="289"/>
                </a:lnTo>
                <a:lnTo>
                  <a:pt x="115" y="267"/>
                </a:lnTo>
                <a:lnTo>
                  <a:pt x="138" y="267"/>
                </a:lnTo>
                <a:lnTo>
                  <a:pt x="152" y="250"/>
                </a:lnTo>
                <a:lnTo>
                  <a:pt x="152" y="222"/>
                </a:lnTo>
                <a:lnTo>
                  <a:pt x="162" y="204"/>
                </a:lnTo>
                <a:lnTo>
                  <a:pt x="112" y="182"/>
                </a:lnTo>
                <a:lnTo>
                  <a:pt x="46" y="14"/>
                </a:lnTo>
                <a:lnTo>
                  <a:pt x="34" y="0"/>
                </a:lnTo>
                <a:close/>
              </a:path>
            </a:pathLst>
          </a:custGeom>
          <a:solidFill>
            <a:schemeClr val="accent6"/>
          </a:solidFill>
          <a:ln w="19050">
            <a:solidFill>
              <a:srgbClr val="000000"/>
            </a:solidFill>
            <a:prstDash val="solid"/>
            <a:round/>
            <a:headEnd/>
            <a:tailEnd/>
          </a:ln>
        </p:spPr>
        <p:txBody>
          <a:bodyPr/>
          <a:lstStyle/>
          <a:p>
            <a:endParaRPr lang="en-US" sz="1300">
              <a:solidFill>
                <a:srgbClr val="000000"/>
              </a:solidFill>
            </a:endParaRPr>
          </a:p>
        </p:txBody>
      </p:sp>
      <p:sp>
        <p:nvSpPr>
          <p:cNvPr id="106" name="Shape - Nevada"/>
          <p:cNvSpPr>
            <a:spLocks noChangeAspect="1"/>
          </p:cNvSpPr>
          <p:nvPr/>
        </p:nvSpPr>
        <p:spPr bwMode="auto">
          <a:xfrm>
            <a:off x="2238375" y="2697162"/>
            <a:ext cx="831850" cy="1239838"/>
          </a:xfrm>
          <a:custGeom>
            <a:avLst/>
            <a:gdLst>
              <a:gd name="T0" fmla="*/ 2147483647 w 527"/>
              <a:gd name="T1" fmla="*/ 0 h 797"/>
              <a:gd name="T2" fmla="*/ 0 w 527"/>
              <a:gd name="T3" fmla="*/ 2147483647 h 797"/>
              <a:gd name="T4" fmla="*/ 2147483647 w 527"/>
              <a:gd name="T5" fmla="*/ 2147483647 h 797"/>
              <a:gd name="T6" fmla="*/ 2147483647 w 527"/>
              <a:gd name="T7" fmla="*/ 2147483647 h 797"/>
              <a:gd name="T8" fmla="*/ 2147483647 w 527"/>
              <a:gd name="T9" fmla="*/ 2147483647 h 797"/>
              <a:gd name="T10" fmla="*/ 2147483647 w 527"/>
              <a:gd name="T11" fmla="*/ 2147483647 h 797"/>
              <a:gd name="T12" fmla="*/ 2147483647 w 527"/>
              <a:gd name="T13" fmla="*/ 2147483647 h 797"/>
              <a:gd name="T14" fmla="*/ 2147483647 w 527"/>
              <a:gd name="T15" fmla="*/ 2147483647 h 797"/>
              <a:gd name="T16" fmla="*/ 2147483647 w 527"/>
              <a:gd name="T17" fmla="*/ 2147483647 h 797"/>
              <a:gd name="T18" fmla="*/ 2147483647 w 527"/>
              <a:gd name="T19" fmla="*/ 2147483647 h 797"/>
              <a:gd name="T20" fmla="*/ 2147483647 w 527"/>
              <a:gd name="T21" fmla="*/ 2147483647 h 797"/>
              <a:gd name="T22" fmla="*/ 2147483647 w 527"/>
              <a:gd name="T23" fmla="*/ 0 h 7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27"/>
              <a:gd name="T37" fmla="*/ 0 h 797"/>
              <a:gd name="T38" fmla="*/ 527 w 527"/>
              <a:gd name="T39" fmla="*/ 797 h 79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27" h="797">
                <a:moveTo>
                  <a:pt x="67" y="0"/>
                </a:moveTo>
                <a:lnTo>
                  <a:pt x="0" y="316"/>
                </a:lnTo>
                <a:lnTo>
                  <a:pt x="359" y="797"/>
                </a:lnTo>
                <a:lnTo>
                  <a:pt x="381" y="776"/>
                </a:lnTo>
                <a:lnTo>
                  <a:pt x="380" y="681"/>
                </a:lnTo>
                <a:lnTo>
                  <a:pt x="425" y="688"/>
                </a:lnTo>
                <a:lnTo>
                  <a:pt x="471" y="396"/>
                </a:lnTo>
                <a:lnTo>
                  <a:pt x="502" y="198"/>
                </a:lnTo>
                <a:lnTo>
                  <a:pt x="511" y="138"/>
                </a:lnTo>
                <a:lnTo>
                  <a:pt x="527" y="85"/>
                </a:lnTo>
                <a:lnTo>
                  <a:pt x="290" y="47"/>
                </a:lnTo>
                <a:lnTo>
                  <a:pt x="67" y="0"/>
                </a:lnTo>
                <a:close/>
              </a:path>
            </a:pathLst>
          </a:custGeom>
          <a:solidFill>
            <a:schemeClr val="accent6"/>
          </a:solidFill>
          <a:ln w="19050">
            <a:solidFill>
              <a:srgbClr val="000000"/>
            </a:solidFill>
            <a:prstDash val="solid"/>
            <a:round/>
            <a:headEnd/>
            <a:tailEnd/>
          </a:ln>
        </p:spPr>
        <p:txBody>
          <a:bodyPr/>
          <a:lstStyle/>
          <a:p>
            <a:endParaRPr lang="en-US" sz="1300">
              <a:solidFill>
                <a:srgbClr val="000000"/>
              </a:solidFill>
            </a:endParaRPr>
          </a:p>
        </p:txBody>
      </p:sp>
      <p:sp>
        <p:nvSpPr>
          <p:cNvPr id="107" name="Shape - Nebraska"/>
          <p:cNvSpPr>
            <a:spLocks noChangeAspect="1"/>
          </p:cNvSpPr>
          <p:nvPr/>
        </p:nvSpPr>
        <p:spPr bwMode="auto">
          <a:xfrm>
            <a:off x="4225925" y="2798762"/>
            <a:ext cx="1095375" cy="487363"/>
          </a:xfrm>
          <a:custGeom>
            <a:avLst/>
            <a:gdLst>
              <a:gd name="T0" fmla="*/ 2147483647 w 695"/>
              <a:gd name="T1" fmla="*/ 0 h 313"/>
              <a:gd name="T2" fmla="*/ 0 w 695"/>
              <a:gd name="T3" fmla="*/ 2147483647 h 313"/>
              <a:gd name="T4" fmla="*/ 2147483647 w 695"/>
              <a:gd name="T5" fmla="*/ 2147483647 h 313"/>
              <a:gd name="T6" fmla="*/ 2147483647 w 695"/>
              <a:gd name="T7" fmla="*/ 2147483647 h 313"/>
              <a:gd name="T8" fmla="*/ 2147483647 w 695"/>
              <a:gd name="T9" fmla="*/ 2147483647 h 313"/>
              <a:gd name="T10" fmla="*/ 2147483647 w 695"/>
              <a:gd name="T11" fmla="*/ 2147483647 h 313"/>
              <a:gd name="T12" fmla="*/ 2147483647 w 695"/>
              <a:gd name="T13" fmla="*/ 2147483647 h 313"/>
              <a:gd name="T14" fmla="*/ 2147483647 w 695"/>
              <a:gd name="T15" fmla="*/ 2147483647 h 313"/>
              <a:gd name="T16" fmla="*/ 2147483647 w 695"/>
              <a:gd name="T17" fmla="*/ 2147483647 h 313"/>
              <a:gd name="T18" fmla="*/ 2147483647 w 695"/>
              <a:gd name="T19" fmla="*/ 2147483647 h 313"/>
              <a:gd name="T20" fmla="*/ 2147483647 w 695"/>
              <a:gd name="T21" fmla="*/ 2147483647 h 313"/>
              <a:gd name="T22" fmla="*/ 2147483647 w 695"/>
              <a:gd name="T23" fmla="*/ 2147483647 h 313"/>
              <a:gd name="T24" fmla="*/ 2147483647 w 695"/>
              <a:gd name="T25" fmla="*/ 2147483647 h 313"/>
              <a:gd name="T26" fmla="*/ 2147483647 w 695"/>
              <a:gd name="T27" fmla="*/ 2147483647 h 313"/>
              <a:gd name="T28" fmla="*/ 2147483647 w 695"/>
              <a:gd name="T29" fmla="*/ 0 h 3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95"/>
              <a:gd name="T46" fmla="*/ 0 h 313"/>
              <a:gd name="T47" fmla="*/ 695 w 695"/>
              <a:gd name="T48" fmla="*/ 313 h 3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95" h="313">
                <a:moveTo>
                  <a:pt x="8" y="0"/>
                </a:moveTo>
                <a:lnTo>
                  <a:pt x="0" y="207"/>
                </a:lnTo>
                <a:lnTo>
                  <a:pt x="157" y="211"/>
                </a:lnTo>
                <a:lnTo>
                  <a:pt x="155" y="313"/>
                </a:lnTo>
                <a:lnTo>
                  <a:pt x="367" y="310"/>
                </a:lnTo>
                <a:lnTo>
                  <a:pt x="556" y="307"/>
                </a:lnTo>
                <a:lnTo>
                  <a:pt x="695" y="310"/>
                </a:lnTo>
                <a:lnTo>
                  <a:pt x="652" y="222"/>
                </a:lnTo>
                <a:lnTo>
                  <a:pt x="622" y="140"/>
                </a:lnTo>
                <a:lnTo>
                  <a:pt x="589" y="55"/>
                </a:lnTo>
                <a:lnTo>
                  <a:pt x="510" y="1"/>
                </a:lnTo>
                <a:lnTo>
                  <a:pt x="474" y="33"/>
                </a:lnTo>
                <a:lnTo>
                  <a:pt x="431" y="10"/>
                </a:lnTo>
                <a:lnTo>
                  <a:pt x="242" y="4"/>
                </a:lnTo>
                <a:lnTo>
                  <a:pt x="8" y="0"/>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endParaRPr>
          </a:p>
        </p:txBody>
      </p:sp>
      <p:sp>
        <p:nvSpPr>
          <p:cNvPr id="108" name="Shape - Montana"/>
          <p:cNvSpPr>
            <a:spLocks noChangeAspect="1"/>
          </p:cNvSpPr>
          <p:nvPr/>
        </p:nvSpPr>
        <p:spPr bwMode="auto">
          <a:xfrm>
            <a:off x="2951810" y="1692275"/>
            <a:ext cx="1306512" cy="803275"/>
          </a:xfrm>
          <a:custGeom>
            <a:avLst/>
            <a:gdLst>
              <a:gd name="T0" fmla="*/ 2147483647 w 828"/>
              <a:gd name="T1" fmla="*/ 0 h 516"/>
              <a:gd name="T2" fmla="*/ 2147483647 w 828"/>
              <a:gd name="T3" fmla="*/ 2147483647 h 516"/>
              <a:gd name="T4" fmla="*/ 2147483647 w 828"/>
              <a:gd name="T5" fmla="*/ 2147483647 h 516"/>
              <a:gd name="T6" fmla="*/ 2147483647 w 828"/>
              <a:gd name="T7" fmla="*/ 2147483647 h 516"/>
              <a:gd name="T8" fmla="*/ 2147483647 w 828"/>
              <a:gd name="T9" fmla="*/ 2147483647 h 516"/>
              <a:gd name="T10" fmla="*/ 2147483647 w 828"/>
              <a:gd name="T11" fmla="*/ 2147483647 h 516"/>
              <a:gd name="T12" fmla="*/ 2147483647 w 828"/>
              <a:gd name="T13" fmla="*/ 2147483647 h 516"/>
              <a:gd name="T14" fmla="*/ 2147483647 w 828"/>
              <a:gd name="T15" fmla="*/ 2147483647 h 516"/>
              <a:gd name="T16" fmla="*/ 2147483647 w 828"/>
              <a:gd name="T17" fmla="*/ 2147483647 h 516"/>
              <a:gd name="T18" fmla="*/ 2147483647 w 828"/>
              <a:gd name="T19" fmla="*/ 2147483647 h 516"/>
              <a:gd name="T20" fmla="*/ 2147483647 w 828"/>
              <a:gd name="T21" fmla="*/ 2147483647 h 516"/>
              <a:gd name="T22" fmla="*/ 2147483647 w 828"/>
              <a:gd name="T23" fmla="*/ 2147483647 h 516"/>
              <a:gd name="T24" fmla="*/ 2147483647 w 828"/>
              <a:gd name="T25" fmla="*/ 2147483647 h 516"/>
              <a:gd name="T26" fmla="*/ 2147483647 w 828"/>
              <a:gd name="T27" fmla="*/ 2147483647 h 516"/>
              <a:gd name="T28" fmla="*/ 2147483647 w 828"/>
              <a:gd name="T29" fmla="*/ 2147483647 h 516"/>
              <a:gd name="T30" fmla="*/ 2147483647 w 828"/>
              <a:gd name="T31" fmla="*/ 2147483647 h 516"/>
              <a:gd name="T32" fmla="*/ 2147483647 w 828"/>
              <a:gd name="T33" fmla="*/ 2147483647 h 516"/>
              <a:gd name="T34" fmla="*/ 0 w 828"/>
              <a:gd name="T35" fmla="*/ 2147483647 h 516"/>
              <a:gd name="T36" fmla="*/ 2147483647 w 828"/>
              <a:gd name="T37" fmla="*/ 0 h 5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28"/>
              <a:gd name="T58" fmla="*/ 0 h 516"/>
              <a:gd name="T59" fmla="*/ 828 w 828"/>
              <a:gd name="T60" fmla="*/ 516 h 5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28" h="516">
                <a:moveTo>
                  <a:pt x="14" y="0"/>
                </a:moveTo>
                <a:lnTo>
                  <a:pt x="176" y="21"/>
                </a:lnTo>
                <a:lnTo>
                  <a:pt x="275" y="34"/>
                </a:lnTo>
                <a:lnTo>
                  <a:pt x="404" y="48"/>
                </a:lnTo>
                <a:lnTo>
                  <a:pt x="524" y="60"/>
                </a:lnTo>
                <a:lnTo>
                  <a:pt x="731" y="75"/>
                </a:lnTo>
                <a:lnTo>
                  <a:pt x="828" y="82"/>
                </a:lnTo>
                <a:lnTo>
                  <a:pt x="825" y="502"/>
                </a:lnTo>
                <a:lnTo>
                  <a:pt x="318" y="459"/>
                </a:lnTo>
                <a:lnTo>
                  <a:pt x="307" y="516"/>
                </a:lnTo>
                <a:lnTo>
                  <a:pt x="288" y="489"/>
                </a:lnTo>
                <a:lnTo>
                  <a:pt x="242" y="493"/>
                </a:lnTo>
                <a:lnTo>
                  <a:pt x="175" y="504"/>
                </a:lnTo>
                <a:lnTo>
                  <a:pt x="163" y="431"/>
                </a:lnTo>
                <a:lnTo>
                  <a:pt x="84" y="373"/>
                </a:lnTo>
                <a:lnTo>
                  <a:pt x="96" y="317"/>
                </a:lnTo>
                <a:lnTo>
                  <a:pt x="103" y="273"/>
                </a:lnTo>
                <a:lnTo>
                  <a:pt x="0" y="128"/>
                </a:lnTo>
                <a:lnTo>
                  <a:pt x="14" y="0"/>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endParaRPr>
          </a:p>
        </p:txBody>
      </p:sp>
      <p:sp>
        <p:nvSpPr>
          <p:cNvPr id="109" name="Shape - Missouri"/>
          <p:cNvSpPr>
            <a:spLocks noChangeAspect="1"/>
          </p:cNvSpPr>
          <p:nvPr/>
        </p:nvSpPr>
        <p:spPr bwMode="auto">
          <a:xfrm>
            <a:off x="5265738" y="3149600"/>
            <a:ext cx="863600" cy="701675"/>
          </a:xfrm>
          <a:custGeom>
            <a:avLst/>
            <a:gdLst>
              <a:gd name="T0" fmla="*/ 0 w 548"/>
              <a:gd name="T1" fmla="*/ 15 h 451"/>
              <a:gd name="T2" fmla="*/ 240 w 548"/>
              <a:gd name="T3" fmla="*/ 0 h 451"/>
              <a:gd name="T4" fmla="*/ 290 w 548"/>
              <a:gd name="T5" fmla="*/ 0 h 451"/>
              <a:gd name="T6" fmla="*/ 329 w 548"/>
              <a:gd name="T7" fmla="*/ 13 h 451"/>
              <a:gd name="T8" fmla="*/ 308 w 548"/>
              <a:gd name="T9" fmla="*/ 52 h 451"/>
              <a:gd name="T10" fmla="*/ 378 w 548"/>
              <a:gd name="T11" fmla="*/ 116 h 451"/>
              <a:gd name="T12" fmla="*/ 401 w 548"/>
              <a:gd name="T13" fmla="*/ 170 h 451"/>
              <a:gd name="T14" fmla="*/ 442 w 548"/>
              <a:gd name="T15" fmla="*/ 156 h 451"/>
              <a:gd name="T16" fmla="*/ 441 w 548"/>
              <a:gd name="T17" fmla="*/ 232 h 451"/>
              <a:gd name="T18" fmla="*/ 483 w 548"/>
              <a:gd name="T19" fmla="*/ 255 h 451"/>
              <a:gd name="T20" fmla="*/ 502 w 548"/>
              <a:gd name="T21" fmla="*/ 322 h 451"/>
              <a:gd name="T22" fmla="*/ 532 w 548"/>
              <a:gd name="T23" fmla="*/ 328 h 451"/>
              <a:gd name="T24" fmla="*/ 548 w 548"/>
              <a:gd name="T25" fmla="*/ 356 h 451"/>
              <a:gd name="T26" fmla="*/ 511 w 548"/>
              <a:gd name="T27" fmla="*/ 395 h 451"/>
              <a:gd name="T28" fmla="*/ 499 w 548"/>
              <a:gd name="T29" fmla="*/ 439 h 451"/>
              <a:gd name="T30" fmla="*/ 447 w 548"/>
              <a:gd name="T31" fmla="*/ 451 h 451"/>
              <a:gd name="T32" fmla="*/ 460 w 548"/>
              <a:gd name="T33" fmla="*/ 402 h 451"/>
              <a:gd name="T34" fmla="*/ 255 w 548"/>
              <a:gd name="T35" fmla="*/ 420 h 451"/>
              <a:gd name="T36" fmla="*/ 107 w 548"/>
              <a:gd name="T37" fmla="*/ 438 h 451"/>
              <a:gd name="T38" fmla="*/ 98 w 548"/>
              <a:gd name="T39" fmla="*/ 390 h 451"/>
              <a:gd name="T40" fmla="*/ 88 w 548"/>
              <a:gd name="T41" fmla="*/ 246 h 451"/>
              <a:gd name="T42" fmla="*/ 86 w 548"/>
              <a:gd name="T43" fmla="*/ 167 h 451"/>
              <a:gd name="T44" fmla="*/ 37 w 548"/>
              <a:gd name="T45" fmla="*/ 131 h 451"/>
              <a:gd name="T46" fmla="*/ 55 w 548"/>
              <a:gd name="T47" fmla="*/ 98 h 451"/>
              <a:gd name="T48" fmla="*/ 31 w 548"/>
              <a:gd name="T49" fmla="*/ 80 h 451"/>
              <a:gd name="T50" fmla="*/ 0 w 548"/>
              <a:gd name="T51" fmla="*/ 15 h 45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48"/>
              <a:gd name="T79" fmla="*/ 0 h 451"/>
              <a:gd name="T80" fmla="*/ 548 w 548"/>
              <a:gd name="T81" fmla="*/ 451 h 45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48" h="451">
                <a:moveTo>
                  <a:pt x="0" y="15"/>
                </a:moveTo>
                <a:lnTo>
                  <a:pt x="240" y="0"/>
                </a:lnTo>
                <a:lnTo>
                  <a:pt x="290" y="0"/>
                </a:lnTo>
                <a:lnTo>
                  <a:pt x="329" y="13"/>
                </a:lnTo>
                <a:lnTo>
                  <a:pt x="308" y="52"/>
                </a:lnTo>
                <a:lnTo>
                  <a:pt x="378" y="116"/>
                </a:lnTo>
                <a:lnTo>
                  <a:pt x="401" y="170"/>
                </a:lnTo>
                <a:lnTo>
                  <a:pt x="442" y="156"/>
                </a:lnTo>
                <a:lnTo>
                  <a:pt x="441" y="232"/>
                </a:lnTo>
                <a:lnTo>
                  <a:pt x="483" y="255"/>
                </a:lnTo>
                <a:lnTo>
                  <a:pt x="502" y="322"/>
                </a:lnTo>
                <a:lnTo>
                  <a:pt x="532" y="328"/>
                </a:lnTo>
                <a:lnTo>
                  <a:pt x="548" y="356"/>
                </a:lnTo>
                <a:lnTo>
                  <a:pt x="511" y="395"/>
                </a:lnTo>
                <a:lnTo>
                  <a:pt x="499" y="439"/>
                </a:lnTo>
                <a:lnTo>
                  <a:pt x="447" y="451"/>
                </a:lnTo>
                <a:lnTo>
                  <a:pt x="460" y="402"/>
                </a:lnTo>
                <a:lnTo>
                  <a:pt x="255" y="420"/>
                </a:lnTo>
                <a:lnTo>
                  <a:pt x="107" y="438"/>
                </a:lnTo>
                <a:lnTo>
                  <a:pt x="98" y="390"/>
                </a:lnTo>
                <a:lnTo>
                  <a:pt x="88" y="246"/>
                </a:lnTo>
                <a:lnTo>
                  <a:pt x="86" y="167"/>
                </a:lnTo>
                <a:lnTo>
                  <a:pt x="37" y="131"/>
                </a:lnTo>
                <a:lnTo>
                  <a:pt x="55" y="98"/>
                </a:lnTo>
                <a:lnTo>
                  <a:pt x="31" y="80"/>
                </a:lnTo>
                <a:lnTo>
                  <a:pt x="0" y="15"/>
                </a:lnTo>
                <a:close/>
              </a:path>
            </a:pathLst>
          </a:custGeom>
          <a:solidFill>
            <a:schemeClr val="accent4"/>
          </a:solidFill>
          <a:ln w="19050">
            <a:solidFill>
              <a:srgbClr val="000000"/>
            </a:solidFill>
            <a:prstDash val="solid"/>
            <a:round/>
            <a:headEnd/>
            <a:tailEnd/>
          </a:ln>
        </p:spPr>
        <p:txBody>
          <a:bodyPr/>
          <a:lstStyle/>
          <a:p>
            <a:pPr>
              <a:defRPr/>
            </a:pPr>
            <a:endParaRPr lang="en-US" sz="1300">
              <a:solidFill>
                <a:srgbClr val="000000"/>
              </a:solidFill>
            </a:endParaRPr>
          </a:p>
        </p:txBody>
      </p:sp>
      <p:sp>
        <p:nvSpPr>
          <p:cNvPr id="110" name="Shape - Mississippi"/>
          <p:cNvSpPr>
            <a:spLocks noChangeAspect="1"/>
          </p:cNvSpPr>
          <p:nvPr/>
        </p:nvSpPr>
        <p:spPr bwMode="auto">
          <a:xfrm>
            <a:off x="5881688" y="3983037"/>
            <a:ext cx="450850" cy="774700"/>
          </a:xfrm>
          <a:custGeom>
            <a:avLst/>
            <a:gdLst>
              <a:gd name="T0" fmla="*/ 2147483647 w 287"/>
              <a:gd name="T1" fmla="*/ 2147483647 h 499"/>
              <a:gd name="T2" fmla="*/ 2147483647 w 287"/>
              <a:gd name="T3" fmla="*/ 2147483647 h 499"/>
              <a:gd name="T4" fmla="*/ 0 w 287"/>
              <a:gd name="T5" fmla="*/ 2147483647 h 499"/>
              <a:gd name="T6" fmla="*/ 2147483647 w 287"/>
              <a:gd name="T7" fmla="*/ 2147483647 h 499"/>
              <a:gd name="T8" fmla="*/ 2147483647 w 287"/>
              <a:gd name="T9" fmla="*/ 2147483647 h 499"/>
              <a:gd name="T10" fmla="*/ 2147483647 w 287"/>
              <a:gd name="T11" fmla="*/ 2147483647 h 499"/>
              <a:gd name="T12" fmla="*/ 2147483647 w 287"/>
              <a:gd name="T13" fmla="*/ 2147483647 h 499"/>
              <a:gd name="T14" fmla="*/ 2147483647 w 287"/>
              <a:gd name="T15" fmla="*/ 2147483647 h 499"/>
              <a:gd name="T16" fmla="*/ 2147483647 w 287"/>
              <a:gd name="T17" fmla="*/ 2147483647 h 499"/>
              <a:gd name="T18" fmla="*/ 2147483647 w 287"/>
              <a:gd name="T19" fmla="*/ 2147483647 h 499"/>
              <a:gd name="T20" fmla="*/ 2147483647 w 287"/>
              <a:gd name="T21" fmla="*/ 2147483647 h 499"/>
              <a:gd name="T22" fmla="*/ 2147483647 w 287"/>
              <a:gd name="T23" fmla="*/ 2147483647 h 499"/>
              <a:gd name="T24" fmla="*/ 2147483647 w 287"/>
              <a:gd name="T25" fmla="*/ 2147483647 h 499"/>
              <a:gd name="T26" fmla="*/ 2147483647 w 287"/>
              <a:gd name="T27" fmla="*/ 0 h 499"/>
              <a:gd name="T28" fmla="*/ 2147483647 w 287"/>
              <a:gd name="T29" fmla="*/ 2147483647 h 4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7"/>
              <a:gd name="T46" fmla="*/ 0 h 499"/>
              <a:gd name="T47" fmla="*/ 287 w 287"/>
              <a:gd name="T48" fmla="*/ 499 h 4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7" h="499">
                <a:moveTo>
                  <a:pt x="81" y="16"/>
                </a:moveTo>
                <a:lnTo>
                  <a:pt x="38" y="101"/>
                </a:lnTo>
                <a:lnTo>
                  <a:pt x="0" y="156"/>
                </a:lnTo>
                <a:lnTo>
                  <a:pt x="12" y="222"/>
                </a:lnTo>
                <a:lnTo>
                  <a:pt x="57" y="311"/>
                </a:lnTo>
                <a:lnTo>
                  <a:pt x="23" y="402"/>
                </a:lnTo>
                <a:lnTo>
                  <a:pt x="8" y="450"/>
                </a:lnTo>
                <a:lnTo>
                  <a:pt x="175" y="430"/>
                </a:lnTo>
                <a:lnTo>
                  <a:pt x="182" y="492"/>
                </a:lnTo>
                <a:lnTo>
                  <a:pt x="216" y="499"/>
                </a:lnTo>
                <a:lnTo>
                  <a:pt x="225" y="468"/>
                </a:lnTo>
                <a:lnTo>
                  <a:pt x="287" y="459"/>
                </a:lnTo>
                <a:lnTo>
                  <a:pt x="273" y="357"/>
                </a:lnTo>
                <a:lnTo>
                  <a:pt x="270" y="0"/>
                </a:lnTo>
                <a:lnTo>
                  <a:pt x="81" y="16"/>
                </a:lnTo>
                <a:close/>
              </a:path>
            </a:pathLst>
          </a:custGeom>
          <a:solidFill>
            <a:schemeClr val="accent6"/>
          </a:solidFill>
          <a:ln w="19050">
            <a:solidFill>
              <a:srgbClr val="000000"/>
            </a:solidFill>
            <a:prstDash val="solid"/>
            <a:round/>
            <a:headEnd/>
            <a:tailEnd/>
          </a:ln>
        </p:spPr>
        <p:txBody>
          <a:bodyPr/>
          <a:lstStyle/>
          <a:p>
            <a:endParaRPr lang="en-US" sz="1300">
              <a:solidFill>
                <a:srgbClr val="000000"/>
              </a:solidFill>
            </a:endParaRPr>
          </a:p>
        </p:txBody>
      </p:sp>
      <p:sp>
        <p:nvSpPr>
          <p:cNvPr id="111" name="Shape - Minnesota"/>
          <p:cNvSpPr>
            <a:spLocks noChangeAspect="1"/>
          </p:cNvSpPr>
          <p:nvPr/>
        </p:nvSpPr>
        <p:spPr bwMode="auto">
          <a:xfrm>
            <a:off x="4988306" y="1757362"/>
            <a:ext cx="857250" cy="957263"/>
          </a:xfrm>
          <a:custGeom>
            <a:avLst/>
            <a:gdLst>
              <a:gd name="T0" fmla="*/ 0 w 545"/>
              <a:gd name="T1" fmla="*/ 2147483647 h 614"/>
              <a:gd name="T2" fmla="*/ 2147483647 w 545"/>
              <a:gd name="T3" fmla="*/ 2147483647 h 614"/>
              <a:gd name="T4" fmla="*/ 2147483647 w 545"/>
              <a:gd name="T5" fmla="*/ 0 h 614"/>
              <a:gd name="T6" fmla="*/ 2147483647 w 545"/>
              <a:gd name="T7" fmla="*/ 2147483647 h 614"/>
              <a:gd name="T8" fmla="*/ 2147483647 w 545"/>
              <a:gd name="T9" fmla="*/ 2147483647 h 614"/>
              <a:gd name="T10" fmla="*/ 2147483647 w 545"/>
              <a:gd name="T11" fmla="*/ 2147483647 h 614"/>
              <a:gd name="T12" fmla="*/ 2147483647 w 545"/>
              <a:gd name="T13" fmla="*/ 2147483647 h 614"/>
              <a:gd name="T14" fmla="*/ 2147483647 w 545"/>
              <a:gd name="T15" fmla="*/ 2147483647 h 614"/>
              <a:gd name="T16" fmla="*/ 2147483647 w 545"/>
              <a:gd name="T17" fmla="*/ 2147483647 h 614"/>
              <a:gd name="T18" fmla="*/ 2147483647 w 545"/>
              <a:gd name="T19" fmla="*/ 2147483647 h 614"/>
              <a:gd name="T20" fmla="*/ 2147483647 w 545"/>
              <a:gd name="T21" fmla="*/ 2147483647 h 614"/>
              <a:gd name="T22" fmla="*/ 2147483647 w 545"/>
              <a:gd name="T23" fmla="*/ 2147483647 h 614"/>
              <a:gd name="T24" fmla="*/ 2147483647 w 545"/>
              <a:gd name="T25" fmla="*/ 2147483647 h 614"/>
              <a:gd name="T26" fmla="*/ 2147483647 w 545"/>
              <a:gd name="T27" fmla="*/ 2147483647 h 614"/>
              <a:gd name="T28" fmla="*/ 2147483647 w 545"/>
              <a:gd name="T29" fmla="*/ 2147483647 h 614"/>
              <a:gd name="T30" fmla="*/ 2147483647 w 545"/>
              <a:gd name="T31" fmla="*/ 2147483647 h 614"/>
              <a:gd name="T32" fmla="*/ 2147483647 w 545"/>
              <a:gd name="T33" fmla="*/ 2147483647 h 614"/>
              <a:gd name="T34" fmla="*/ 2147483647 w 545"/>
              <a:gd name="T35" fmla="*/ 2147483647 h 614"/>
              <a:gd name="T36" fmla="*/ 2147483647 w 545"/>
              <a:gd name="T37" fmla="*/ 2147483647 h 614"/>
              <a:gd name="T38" fmla="*/ 2147483647 w 545"/>
              <a:gd name="T39" fmla="*/ 2147483647 h 614"/>
              <a:gd name="T40" fmla="*/ 2147483647 w 545"/>
              <a:gd name="T41" fmla="*/ 2147483647 h 614"/>
              <a:gd name="T42" fmla="*/ 2147483647 w 545"/>
              <a:gd name="T43" fmla="*/ 2147483647 h 614"/>
              <a:gd name="T44" fmla="*/ 2147483647 w 545"/>
              <a:gd name="T45" fmla="*/ 2147483647 h 614"/>
              <a:gd name="T46" fmla="*/ 2147483647 w 545"/>
              <a:gd name="T47" fmla="*/ 2147483647 h 614"/>
              <a:gd name="T48" fmla="*/ 2147483647 w 545"/>
              <a:gd name="T49" fmla="*/ 2147483647 h 614"/>
              <a:gd name="T50" fmla="*/ 2147483647 w 545"/>
              <a:gd name="T51" fmla="*/ 2147483647 h 614"/>
              <a:gd name="T52" fmla="*/ 2147483647 w 545"/>
              <a:gd name="T53" fmla="*/ 2147483647 h 614"/>
              <a:gd name="T54" fmla="*/ 2147483647 w 545"/>
              <a:gd name="T55" fmla="*/ 2147483647 h 614"/>
              <a:gd name="T56" fmla="*/ 2147483647 w 545"/>
              <a:gd name="T57" fmla="*/ 2147483647 h 614"/>
              <a:gd name="T58" fmla="*/ 2147483647 w 545"/>
              <a:gd name="T59" fmla="*/ 2147483647 h 614"/>
              <a:gd name="T60" fmla="*/ 0 w 545"/>
              <a:gd name="T61" fmla="*/ 2147483647 h 61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45"/>
              <a:gd name="T94" fmla="*/ 0 h 614"/>
              <a:gd name="T95" fmla="*/ 545 w 545"/>
              <a:gd name="T96" fmla="*/ 614 h 61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45" h="614">
                <a:moveTo>
                  <a:pt x="0" y="48"/>
                </a:moveTo>
                <a:lnTo>
                  <a:pt x="143" y="48"/>
                </a:lnTo>
                <a:lnTo>
                  <a:pt x="141" y="0"/>
                </a:lnTo>
                <a:lnTo>
                  <a:pt x="173" y="14"/>
                </a:lnTo>
                <a:lnTo>
                  <a:pt x="179" y="51"/>
                </a:lnTo>
                <a:lnTo>
                  <a:pt x="247" y="91"/>
                </a:lnTo>
                <a:lnTo>
                  <a:pt x="268" y="73"/>
                </a:lnTo>
                <a:lnTo>
                  <a:pt x="308" y="73"/>
                </a:lnTo>
                <a:lnTo>
                  <a:pt x="340" y="109"/>
                </a:lnTo>
                <a:lnTo>
                  <a:pt x="361" y="96"/>
                </a:lnTo>
                <a:lnTo>
                  <a:pt x="420" y="111"/>
                </a:lnTo>
                <a:lnTo>
                  <a:pt x="441" y="84"/>
                </a:lnTo>
                <a:lnTo>
                  <a:pt x="478" y="105"/>
                </a:lnTo>
                <a:lnTo>
                  <a:pt x="545" y="102"/>
                </a:lnTo>
                <a:lnTo>
                  <a:pt x="437" y="178"/>
                </a:lnTo>
                <a:lnTo>
                  <a:pt x="383" y="245"/>
                </a:lnTo>
                <a:lnTo>
                  <a:pt x="393" y="342"/>
                </a:lnTo>
                <a:lnTo>
                  <a:pt x="356" y="382"/>
                </a:lnTo>
                <a:lnTo>
                  <a:pt x="371" y="410"/>
                </a:lnTo>
                <a:lnTo>
                  <a:pt x="371" y="482"/>
                </a:lnTo>
                <a:lnTo>
                  <a:pt x="408" y="482"/>
                </a:lnTo>
                <a:lnTo>
                  <a:pt x="463" y="534"/>
                </a:lnTo>
                <a:lnTo>
                  <a:pt x="486" y="596"/>
                </a:lnTo>
                <a:lnTo>
                  <a:pt x="100" y="614"/>
                </a:lnTo>
                <a:lnTo>
                  <a:pt x="101" y="444"/>
                </a:lnTo>
                <a:lnTo>
                  <a:pt x="67" y="407"/>
                </a:lnTo>
                <a:lnTo>
                  <a:pt x="79" y="362"/>
                </a:lnTo>
                <a:lnTo>
                  <a:pt x="91" y="337"/>
                </a:lnTo>
                <a:lnTo>
                  <a:pt x="67" y="219"/>
                </a:lnTo>
                <a:lnTo>
                  <a:pt x="34" y="142"/>
                </a:lnTo>
                <a:lnTo>
                  <a:pt x="0" y="48"/>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endParaRPr>
          </a:p>
        </p:txBody>
      </p:sp>
      <p:sp>
        <p:nvSpPr>
          <p:cNvPr id="112" name="Shape - Massachusetts"/>
          <p:cNvSpPr>
            <a:spLocks noChangeAspect="1"/>
          </p:cNvSpPr>
          <p:nvPr/>
        </p:nvSpPr>
        <p:spPr bwMode="auto">
          <a:xfrm>
            <a:off x="7856538" y="2305050"/>
            <a:ext cx="468312" cy="211137"/>
          </a:xfrm>
          <a:custGeom>
            <a:avLst/>
            <a:gdLst>
              <a:gd name="T0" fmla="*/ 0 w 296"/>
              <a:gd name="T1" fmla="*/ 2147483647 h 134"/>
              <a:gd name="T2" fmla="*/ 2147483647 w 296"/>
              <a:gd name="T3" fmla="*/ 2147483647 h 134"/>
              <a:gd name="T4" fmla="*/ 2147483647 w 296"/>
              <a:gd name="T5" fmla="*/ 2147483647 h 134"/>
              <a:gd name="T6" fmla="*/ 2147483647 w 296"/>
              <a:gd name="T7" fmla="*/ 0 h 134"/>
              <a:gd name="T8" fmla="*/ 2147483647 w 296"/>
              <a:gd name="T9" fmla="*/ 2147483647 h 134"/>
              <a:gd name="T10" fmla="*/ 2147483647 w 296"/>
              <a:gd name="T11" fmla="*/ 2147483647 h 134"/>
              <a:gd name="T12" fmla="*/ 2147483647 w 296"/>
              <a:gd name="T13" fmla="*/ 2147483647 h 134"/>
              <a:gd name="T14" fmla="*/ 2147483647 w 296"/>
              <a:gd name="T15" fmla="*/ 2147483647 h 134"/>
              <a:gd name="T16" fmla="*/ 2147483647 w 296"/>
              <a:gd name="T17" fmla="*/ 2147483647 h 134"/>
              <a:gd name="T18" fmla="*/ 2147483647 w 296"/>
              <a:gd name="T19" fmla="*/ 2147483647 h 134"/>
              <a:gd name="T20" fmla="*/ 2147483647 w 296"/>
              <a:gd name="T21" fmla="*/ 2147483647 h 134"/>
              <a:gd name="T22" fmla="*/ 2147483647 w 296"/>
              <a:gd name="T23" fmla="*/ 2147483647 h 134"/>
              <a:gd name="T24" fmla="*/ 2147483647 w 296"/>
              <a:gd name="T25" fmla="*/ 2147483647 h 134"/>
              <a:gd name="T26" fmla="*/ 2147483647 w 296"/>
              <a:gd name="T27" fmla="*/ 2147483647 h 134"/>
              <a:gd name="T28" fmla="*/ 2147483647 w 296"/>
              <a:gd name="T29" fmla="*/ 2147483647 h 134"/>
              <a:gd name="T30" fmla="*/ 2147483647 w 296"/>
              <a:gd name="T31" fmla="*/ 2147483647 h 134"/>
              <a:gd name="T32" fmla="*/ 2147483647 w 296"/>
              <a:gd name="T33" fmla="*/ 2147483647 h 134"/>
              <a:gd name="T34" fmla="*/ 2147483647 w 296"/>
              <a:gd name="T35" fmla="*/ 2147483647 h 134"/>
              <a:gd name="T36" fmla="*/ 2147483647 w 296"/>
              <a:gd name="T37" fmla="*/ 2147483647 h 134"/>
              <a:gd name="T38" fmla="*/ 0 w 296"/>
              <a:gd name="T39" fmla="*/ 2147483647 h 13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96"/>
              <a:gd name="T61" fmla="*/ 0 h 134"/>
              <a:gd name="T62" fmla="*/ 296 w 296"/>
              <a:gd name="T63" fmla="*/ 134 h 13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96" h="134">
                <a:moveTo>
                  <a:pt x="0" y="54"/>
                </a:moveTo>
                <a:lnTo>
                  <a:pt x="151" y="16"/>
                </a:lnTo>
                <a:lnTo>
                  <a:pt x="169" y="18"/>
                </a:lnTo>
                <a:lnTo>
                  <a:pt x="187" y="0"/>
                </a:lnTo>
                <a:lnTo>
                  <a:pt x="202" y="9"/>
                </a:lnTo>
                <a:lnTo>
                  <a:pt x="184" y="48"/>
                </a:lnTo>
                <a:lnTo>
                  <a:pt x="215" y="45"/>
                </a:lnTo>
                <a:lnTo>
                  <a:pt x="233" y="74"/>
                </a:lnTo>
                <a:lnTo>
                  <a:pt x="254" y="77"/>
                </a:lnTo>
                <a:lnTo>
                  <a:pt x="269" y="73"/>
                </a:lnTo>
                <a:lnTo>
                  <a:pt x="269" y="57"/>
                </a:lnTo>
                <a:lnTo>
                  <a:pt x="243" y="36"/>
                </a:lnTo>
                <a:lnTo>
                  <a:pt x="263" y="34"/>
                </a:lnTo>
                <a:lnTo>
                  <a:pt x="296" y="79"/>
                </a:lnTo>
                <a:lnTo>
                  <a:pt x="264" y="106"/>
                </a:lnTo>
                <a:lnTo>
                  <a:pt x="229" y="92"/>
                </a:lnTo>
                <a:lnTo>
                  <a:pt x="206" y="125"/>
                </a:lnTo>
                <a:lnTo>
                  <a:pt x="161" y="92"/>
                </a:lnTo>
                <a:lnTo>
                  <a:pt x="12" y="134"/>
                </a:lnTo>
                <a:lnTo>
                  <a:pt x="0" y="54"/>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endParaRPr>
          </a:p>
        </p:txBody>
      </p:sp>
      <p:sp>
        <p:nvSpPr>
          <p:cNvPr id="113" name="Shape - Maryland"/>
          <p:cNvSpPr>
            <a:spLocks noChangeAspect="1"/>
          </p:cNvSpPr>
          <p:nvPr/>
        </p:nvSpPr>
        <p:spPr bwMode="auto">
          <a:xfrm>
            <a:off x="7229475" y="2962275"/>
            <a:ext cx="635000" cy="258762"/>
          </a:xfrm>
          <a:custGeom>
            <a:avLst/>
            <a:gdLst>
              <a:gd name="T0" fmla="*/ 0 w 403"/>
              <a:gd name="T1" fmla="*/ 2147483647 h 165"/>
              <a:gd name="T2" fmla="*/ 2147483647 w 403"/>
              <a:gd name="T3" fmla="*/ 0 h 165"/>
              <a:gd name="T4" fmla="*/ 2147483647 w 403"/>
              <a:gd name="T5" fmla="*/ 2147483647 h 165"/>
              <a:gd name="T6" fmla="*/ 2147483647 w 403"/>
              <a:gd name="T7" fmla="*/ 2147483647 h 165"/>
              <a:gd name="T8" fmla="*/ 2147483647 w 403"/>
              <a:gd name="T9" fmla="*/ 2147483647 h 165"/>
              <a:gd name="T10" fmla="*/ 2147483647 w 403"/>
              <a:gd name="T11" fmla="*/ 2147483647 h 165"/>
              <a:gd name="T12" fmla="*/ 2147483647 w 403"/>
              <a:gd name="T13" fmla="*/ 2147483647 h 165"/>
              <a:gd name="T14" fmla="*/ 2147483647 w 403"/>
              <a:gd name="T15" fmla="*/ 2147483647 h 165"/>
              <a:gd name="T16" fmla="*/ 2147483647 w 403"/>
              <a:gd name="T17" fmla="*/ 2147483647 h 165"/>
              <a:gd name="T18" fmla="*/ 2147483647 w 403"/>
              <a:gd name="T19" fmla="*/ 2147483647 h 165"/>
              <a:gd name="T20" fmla="*/ 2147483647 w 403"/>
              <a:gd name="T21" fmla="*/ 2147483647 h 165"/>
              <a:gd name="T22" fmla="*/ 2147483647 w 403"/>
              <a:gd name="T23" fmla="*/ 2147483647 h 165"/>
              <a:gd name="T24" fmla="*/ 2147483647 w 403"/>
              <a:gd name="T25" fmla="*/ 2147483647 h 165"/>
              <a:gd name="T26" fmla="*/ 2147483647 w 403"/>
              <a:gd name="T27" fmla="*/ 2147483647 h 165"/>
              <a:gd name="T28" fmla="*/ 2147483647 w 403"/>
              <a:gd name="T29" fmla="*/ 2147483647 h 165"/>
              <a:gd name="T30" fmla="*/ 2147483647 w 403"/>
              <a:gd name="T31" fmla="*/ 2147483647 h 165"/>
              <a:gd name="T32" fmla="*/ 0 w 403"/>
              <a:gd name="T33" fmla="*/ 2147483647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3"/>
              <a:gd name="T52" fmla="*/ 0 h 165"/>
              <a:gd name="T53" fmla="*/ 403 w 403"/>
              <a:gd name="T54" fmla="*/ 165 h 16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3" h="165">
                <a:moveTo>
                  <a:pt x="0" y="56"/>
                </a:moveTo>
                <a:lnTo>
                  <a:pt x="300" y="0"/>
                </a:lnTo>
                <a:lnTo>
                  <a:pt x="349" y="113"/>
                </a:lnTo>
                <a:lnTo>
                  <a:pt x="401" y="101"/>
                </a:lnTo>
                <a:lnTo>
                  <a:pt x="403" y="158"/>
                </a:lnTo>
                <a:lnTo>
                  <a:pt x="361" y="165"/>
                </a:lnTo>
                <a:lnTo>
                  <a:pt x="324" y="128"/>
                </a:lnTo>
                <a:lnTo>
                  <a:pt x="300" y="83"/>
                </a:lnTo>
                <a:lnTo>
                  <a:pt x="296" y="21"/>
                </a:lnTo>
                <a:lnTo>
                  <a:pt x="278" y="52"/>
                </a:lnTo>
                <a:lnTo>
                  <a:pt x="299" y="146"/>
                </a:lnTo>
                <a:lnTo>
                  <a:pt x="211" y="159"/>
                </a:lnTo>
                <a:lnTo>
                  <a:pt x="208" y="91"/>
                </a:lnTo>
                <a:lnTo>
                  <a:pt x="154" y="61"/>
                </a:lnTo>
                <a:lnTo>
                  <a:pt x="108" y="53"/>
                </a:lnTo>
                <a:lnTo>
                  <a:pt x="12" y="101"/>
                </a:lnTo>
                <a:lnTo>
                  <a:pt x="0" y="56"/>
                </a:lnTo>
                <a:close/>
              </a:path>
            </a:pathLst>
          </a:custGeom>
          <a:solidFill>
            <a:schemeClr val="accent6"/>
          </a:solidFill>
          <a:ln w="19050">
            <a:solidFill>
              <a:srgbClr val="000000"/>
            </a:solidFill>
            <a:prstDash val="solid"/>
            <a:round/>
            <a:headEnd/>
            <a:tailEnd/>
          </a:ln>
        </p:spPr>
        <p:txBody>
          <a:bodyPr/>
          <a:lstStyle/>
          <a:p>
            <a:endParaRPr lang="en-US" sz="1300">
              <a:solidFill>
                <a:srgbClr val="000000"/>
              </a:solidFill>
            </a:endParaRPr>
          </a:p>
        </p:txBody>
      </p:sp>
      <p:sp>
        <p:nvSpPr>
          <p:cNvPr id="114" name="Shape - Maine"/>
          <p:cNvSpPr>
            <a:spLocks noChangeAspect="1"/>
          </p:cNvSpPr>
          <p:nvPr/>
        </p:nvSpPr>
        <p:spPr bwMode="auto">
          <a:xfrm>
            <a:off x="7966075" y="1519237"/>
            <a:ext cx="492125" cy="708025"/>
          </a:xfrm>
          <a:custGeom>
            <a:avLst/>
            <a:gdLst>
              <a:gd name="T0" fmla="*/ 2147483647 w 313"/>
              <a:gd name="T1" fmla="*/ 2147483647 h 478"/>
              <a:gd name="T2" fmla="*/ 2147483647 w 313"/>
              <a:gd name="T3" fmla="*/ 2147483647 h 478"/>
              <a:gd name="T4" fmla="*/ 2147483647 w 313"/>
              <a:gd name="T5" fmla="*/ 2147483647 h 478"/>
              <a:gd name="T6" fmla="*/ 2147483647 w 313"/>
              <a:gd name="T7" fmla="*/ 2147483647 h 478"/>
              <a:gd name="T8" fmla="*/ 2147483647 w 313"/>
              <a:gd name="T9" fmla="*/ 2147483647 h 478"/>
              <a:gd name="T10" fmla="*/ 2147483647 w 313"/>
              <a:gd name="T11" fmla="*/ 2147483647 h 478"/>
              <a:gd name="T12" fmla="*/ 2147483647 w 313"/>
              <a:gd name="T13" fmla="*/ 2147483647 h 478"/>
              <a:gd name="T14" fmla="*/ 0 w 313"/>
              <a:gd name="T15" fmla="*/ 2147483647 h 478"/>
              <a:gd name="T16" fmla="*/ 2147483647 w 313"/>
              <a:gd name="T17" fmla="*/ 2147483647 h 478"/>
              <a:gd name="T18" fmla="*/ 2147483647 w 313"/>
              <a:gd name="T19" fmla="*/ 2147483647 h 478"/>
              <a:gd name="T20" fmla="*/ 2147483647 w 313"/>
              <a:gd name="T21" fmla="*/ 2147483647 h 478"/>
              <a:gd name="T22" fmla="*/ 2147483647 w 313"/>
              <a:gd name="T23" fmla="*/ 2147483647 h 478"/>
              <a:gd name="T24" fmla="*/ 2147483647 w 313"/>
              <a:gd name="T25" fmla="*/ 2147483647 h 478"/>
              <a:gd name="T26" fmla="*/ 2147483647 w 313"/>
              <a:gd name="T27" fmla="*/ 2147483647 h 478"/>
              <a:gd name="T28" fmla="*/ 2147483647 w 313"/>
              <a:gd name="T29" fmla="*/ 2147483647 h 478"/>
              <a:gd name="T30" fmla="*/ 2147483647 w 313"/>
              <a:gd name="T31" fmla="*/ 2147483647 h 478"/>
              <a:gd name="T32" fmla="*/ 2147483647 w 313"/>
              <a:gd name="T33" fmla="*/ 2147483647 h 478"/>
              <a:gd name="T34" fmla="*/ 2147483647 w 313"/>
              <a:gd name="T35" fmla="*/ 2147483647 h 478"/>
              <a:gd name="T36" fmla="*/ 2147483647 w 313"/>
              <a:gd name="T37" fmla="*/ 2147483647 h 478"/>
              <a:gd name="T38" fmla="*/ 2147483647 w 313"/>
              <a:gd name="T39" fmla="*/ 2147483647 h 478"/>
              <a:gd name="T40" fmla="*/ 2147483647 w 313"/>
              <a:gd name="T41" fmla="*/ 2147483647 h 478"/>
              <a:gd name="T42" fmla="*/ 2147483647 w 313"/>
              <a:gd name="T43" fmla="*/ 2147483647 h 478"/>
              <a:gd name="T44" fmla="*/ 2147483647 w 313"/>
              <a:gd name="T45" fmla="*/ 2147483647 h 478"/>
              <a:gd name="T46" fmla="*/ 2147483647 w 313"/>
              <a:gd name="T47" fmla="*/ 2147483647 h 478"/>
              <a:gd name="T48" fmla="*/ 2147483647 w 313"/>
              <a:gd name="T49" fmla="*/ 0 h 478"/>
              <a:gd name="T50" fmla="*/ 2147483647 w 313"/>
              <a:gd name="T51" fmla="*/ 2147483647 h 478"/>
              <a:gd name="T52" fmla="*/ 2147483647 w 313"/>
              <a:gd name="T53" fmla="*/ 2147483647 h 478"/>
              <a:gd name="T54" fmla="*/ 2147483647 w 313"/>
              <a:gd name="T55" fmla="*/ 2147483647 h 47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13"/>
              <a:gd name="T85" fmla="*/ 0 h 478"/>
              <a:gd name="T86" fmla="*/ 313 w 313"/>
              <a:gd name="T87" fmla="*/ 478 h 47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13" h="478">
                <a:moveTo>
                  <a:pt x="73" y="15"/>
                </a:moveTo>
                <a:lnTo>
                  <a:pt x="27" y="103"/>
                </a:lnTo>
                <a:lnTo>
                  <a:pt x="49" y="136"/>
                </a:lnTo>
                <a:lnTo>
                  <a:pt x="27" y="176"/>
                </a:lnTo>
                <a:lnTo>
                  <a:pt x="40" y="189"/>
                </a:lnTo>
                <a:lnTo>
                  <a:pt x="31" y="216"/>
                </a:lnTo>
                <a:lnTo>
                  <a:pt x="31" y="261"/>
                </a:lnTo>
                <a:lnTo>
                  <a:pt x="0" y="277"/>
                </a:lnTo>
                <a:lnTo>
                  <a:pt x="12" y="291"/>
                </a:lnTo>
                <a:lnTo>
                  <a:pt x="78" y="457"/>
                </a:lnTo>
                <a:lnTo>
                  <a:pt x="130" y="478"/>
                </a:lnTo>
                <a:lnTo>
                  <a:pt x="127" y="444"/>
                </a:lnTo>
                <a:lnTo>
                  <a:pt x="152" y="417"/>
                </a:lnTo>
                <a:lnTo>
                  <a:pt x="143" y="389"/>
                </a:lnTo>
                <a:lnTo>
                  <a:pt x="207" y="355"/>
                </a:lnTo>
                <a:lnTo>
                  <a:pt x="210" y="308"/>
                </a:lnTo>
                <a:lnTo>
                  <a:pt x="248" y="305"/>
                </a:lnTo>
                <a:lnTo>
                  <a:pt x="277" y="270"/>
                </a:lnTo>
                <a:lnTo>
                  <a:pt x="313" y="246"/>
                </a:lnTo>
                <a:lnTo>
                  <a:pt x="313" y="216"/>
                </a:lnTo>
                <a:lnTo>
                  <a:pt x="264" y="207"/>
                </a:lnTo>
                <a:lnTo>
                  <a:pt x="255" y="174"/>
                </a:lnTo>
                <a:lnTo>
                  <a:pt x="206" y="170"/>
                </a:lnTo>
                <a:lnTo>
                  <a:pt x="166" y="28"/>
                </a:lnTo>
                <a:lnTo>
                  <a:pt x="148" y="0"/>
                </a:lnTo>
                <a:lnTo>
                  <a:pt x="98" y="12"/>
                </a:lnTo>
                <a:lnTo>
                  <a:pt x="90" y="25"/>
                </a:lnTo>
                <a:lnTo>
                  <a:pt x="73" y="15"/>
                </a:lnTo>
                <a:close/>
              </a:path>
            </a:pathLst>
          </a:custGeom>
          <a:solidFill>
            <a:schemeClr val="accent6"/>
          </a:solidFill>
          <a:ln w="19050">
            <a:solidFill>
              <a:srgbClr val="000000"/>
            </a:solidFill>
            <a:prstDash val="solid"/>
            <a:round/>
            <a:headEnd/>
            <a:tailEnd/>
          </a:ln>
        </p:spPr>
        <p:txBody>
          <a:bodyPr/>
          <a:lstStyle/>
          <a:p>
            <a:endParaRPr lang="en-US" sz="1300">
              <a:solidFill>
                <a:srgbClr val="000000"/>
              </a:solidFill>
            </a:endParaRPr>
          </a:p>
        </p:txBody>
      </p:sp>
      <p:sp>
        <p:nvSpPr>
          <p:cNvPr id="115" name="Shape - Louisiana"/>
          <p:cNvSpPr>
            <a:spLocks noChangeAspect="1"/>
          </p:cNvSpPr>
          <p:nvPr/>
        </p:nvSpPr>
        <p:spPr bwMode="auto">
          <a:xfrm>
            <a:off x="5524500" y="4333875"/>
            <a:ext cx="773113" cy="609600"/>
          </a:xfrm>
          <a:custGeom>
            <a:avLst/>
            <a:gdLst>
              <a:gd name="T0" fmla="*/ 0 w 489"/>
              <a:gd name="T1" fmla="*/ 2147483647 h 392"/>
              <a:gd name="T2" fmla="*/ 2147483647 w 489"/>
              <a:gd name="T3" fmla="*/ 0 h 392"/>
              <a:gd name="T4" fmla="*/ 2147483647 w 489"/>
              <a:gd name="T5" fmla="*/ 2147483647 h 392"/>
              <a:gd name="T6" fmla="*/ 2147483647 w 489"/>
              <a:gd name="T7" fmla="*/ 2147483647 h 392"/>
              <a:gd name="T8" fmla="*/ 2147483647 w 489"/>
              <a:gd name="T9" fmla="*/ 2147483647 h 392"/>
              <a:gd name="T10" fmla="*/ 2147483647 w 489"/>
              <a:gd name="T11" fmla="*/ 2147483647 h 392"/>
              <a:gd name="T12" fmla="*/ 2147483647 w 489"/>
              <a:gd name="T13" fmla="*/ 2147483647 h 392"/>
              <a:gd name="T14" fmla="*/ 2147483647 w 489"/>
              <a:gd name="T15" fmla="*/ 2147483647 h 392"/>
              <a:gd name="T16" fmla="*/ 2147483647 w 489"/>
              <a:gd name="T17" fmla="*/ 2147483647 h 392"/>
              <a:gd name="T18" fmla="*/ 2147483647 w 489"/>
              <a:gd name="T19" fmla="*/ 2147483647 h 392"/>
              <a:gd name="T20" fmla="*/ 2147483647 w 489"/>
              <a:gd name="T21" fmla="*/ 2147483647 h 392"/>
              <a:gd name="T22" fmla="*/ 2147483647 w 489"/>
              <a:gd name="T23" fmla="*/ 2147483647 h 392"/>
              <a:gd name="T24" fmla="*/ 2147483647 w 489"/>
              <a:gd name="T25" fmla="*/ 2147483647 h 392"/>
              <a:gd name="T26" fmla="*/ 2147483647 w 489"/>
              <a:gd name="T27" fmla="*/ 2147483647 h 392"/>
              <a:gd name="T28" fmla="*/ 2147483647 w 489"/>
              <a:gd name="T29" fmla="*/ 2147483647 h 392"/>
              <a:gd name="T30" fmla="*/ 2147483647 w 489"/>
              <a:gd name="T31" fmla="*/ 2147483647 h 392"/>
              <a:gd name="T32" fmla="*/ 2147483647 w 489"/>
              <a:gd name="T33" fmla="*/ 2147483647 h 392"/>
              <a:gd name="T34" fmla="*/ 2147483647 w 489"/>
              <a:gd name="T35" fmla="*/ 2147483647 h 392"/>
              <a:gd name="T36" fmla="*/ 2147483647 w 489"/>
              <a:gd name="T37" fmla="*/ 2147483647 h 392"/>
              <a:gd name="T38" fmla="*/ 2147483647 w 489"/>
              <a:gd name="T39" fmla="*/ 2147483647 h 392"/>
              <a:gd name="T40" fmla="*/ 2147483647 w 489"/>
              <a:gd name="T41" fmla="*/ 2147483647 h 392"/>
              <a:gd name="T42" fmla="*/ 2147483647 w 489"/>
              <a:gd name="T43" fmla="*/ 2147483647 h 392"/>
              <a:gd name="T44" fmla="*/ 2147483647 w 489"/>
              <a:gd name="T45" fmla="*/ 2147483647 h 392"/>
              <a:gd name="T46" fmla="*/ 2147483647 w 489"/>
              <a:gd name="T47" fmla="*/ 2147483647 h 392"/>
              <a:gd name="T48" fmla="*/ 2147483647 w 489"/>
              <a:gd name="T49" fmla="*/ 2147483647 h 392"/>
              <a:gd name="T50" fmla="*/ 2147483647 w 489"/>
              <a:gd name="T51" fmla="*/ 2147483647 h 392"/>
              <a:gd name="T52" fmla="*/ 2147483647 w 489"/>
              <a:gd name="T53" fmla="*/ 2147483647 h 392"/>
              <a:gd name="T54" fmla="*/ 2147483647 w 489"/>
              <a:gd name="T55" fmla="*/ 2147483647 h 392"/>
              <a:gd name="T56" fmla="*/ 2147483647 w 489"/>
              <a:gd name="T57" fmla="*/ 2147483647 h 392"/>
              <a:gd name="T58" fmla="*/ 2147483647 w 489"/>
              <a:gd name="T59" fmla="*/ 2147483647 h 392"/>
              <a:gd name="T60" fmla="*/ 2147483647 w 489"/>
              <a:gd name="T61" fmla="*/ 2147483647 h 392"/>
              <a:gd name="T62" fmla="*/ 2147483647 w 489"/>
              <a:gd name="T63" fmla="*/ 2147483647 h 392"/>
              <a:gd name="T64" fmla="*/ 2147483647 w 489"/>
              <a:gd name="T65" fmla="*/ 2147483647 h 392"/>
              <a:gd name="T66" fmla="*/ 2147483647 w 489"/>
              <a:gd name="T67" fmla="*/ 2147483647 h 392"/>
              <a:gd name="T68" fmla="*/ 0 w 489"/>
              <a:gd name="T69" fmla="*/ 2147483647 h 3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89"/>
              <a:gd name="T106" fmla="*/ 0 h 392"/>
              <a:gd name="T107" fmla="*/ 489 w 489"/>
              <a:gd name="T108" fmla="*/ 392 h 39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89" h="392">
                <a:moveTo>
                  <a:pt x="0" y="9"/>
                </a:moveTo>
                <a:lnTo>
                  <a:pt x="245" y="0"/>
                </a:lnTo>
                <a:lnTo>
                  <a:pt x="288" y="81"/>
                </a:lnTo>
                <a:lnTo>
                  <a:pt x="251" y="176"/>
                </a:lnTo>
                <a:lnTo>
                  <a:pt x="239" y="219"/>
                </a:lnTo>
                <a:lnTo>
                  <a:pt x="403" y="201"/>
                </a:lnTo>
                <a:lnTo>
                  <a:pt x="413" y="264"/>
                </a:lnTo>
                <a:lnTo>
                  <a:pt x="364" y="258"/>
                </a:lnTo>
                <a:lnTo>
                  <a:pt x="342" y="285"/>
                </a:lnTo>
                <a:lnTo>
                  <a:pt x="367" y="303"/>
                </a:lnTo>
                <a:lnTo>
                  <a:pt x="412" y="282"/>
                </a:lnTo>
                <a:lnTo>
                  <a:pt x="413" y="312"/>
                </a:lnTo>
                <a:lnTo>
                  <a:pt x="440" y="286"/>
                </a:lnTo>
                <a:lnTo>
                  <a:pt x="458" y="286"/>
                </a:lnTo>
                <a:lnTo>
                  <a:pt x="437" y="339"/>
                </a:lnTo>
                <a:lnTo>
                  <a:pt x="477" y="347"/>
                </a:lnTo>
                <a:lnTo>
                  <a:pt x="489" y="376"/>
                </a:lnTo>
                <a:lnTo>
                  <a:pt x="471" y="385"/>
                </a:lnTo>
                <a:lnTo>
                  <a:pt x="446" y="367"/>
                </a:lnTo>
                <a:lnTo>
                  <a:pt x="398" y="353"/>
                </a:lnTo>
                <a:lnTo>
                  <a:pt x="409" y="388"/>
                </a:lnTo>
                <a:lnTo>
                  <a:pt x="385" y="392"/>
                </a:lnTo>
                <a:lnTo>
                  <a:pt x="365" y="361"/>
                </a:lnTo>
                <a:lnTo>
                  <a:pt x="354" y="380"/>
                </a:lnTo>
                <a:lnTo>
                  <a:pt x="282" y="380"/>
                </a:lnTo>
                <a:lnTo>
                  <a:pt x="282" y="361"/>
                </a:lnTo>
                <a:lnTo>
                  <a:pt x="255" y="339"/>
                </a:lnTo>
                <a:lnTo>
                  <a:pt x="201" y="336"/>
                </a:lnTo>
                <a:lnTo>
                  <a:pt x="246" y="361"/>
                </a:lnTo>
                <a:lnTo>
                  <a:pt x="184" y="374"/>
                </a:lnTo>
                <a:lnTo>
                  <a:pt x="85" y="356"/>
                </a:lnTo>
                <a:lnTo>
                  <a:pt x="48" y="361"/>
                </a:lnTo>
                <a:lnTo>
                  <a:pt x="61" y="230"/>
                </a:lnTo>
                <a:lnTo>
                  <a:pt x="2" y="125"/>
                </a:lnTo>
                <a:lnTo>
                  <a:pt x="0" y="9"/>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endParaRPr>
          </a:p>
        </p:txBody>
      </p:sp>
      <p:sp>
        <p:nvSpPr>
          <p:cNvPr id="116" name="Shape - Kentucky"/>
          <p:cNvSpPr>
            <a:spLocks noChangeAspect="1"/>
          </p:cNvSpPr>
          <p:nvPr/>
        </p:nvSpPr>
        <p:spPr bwMode="auto">
          <a:xfrm>
            <a:off x="6057900" y="3270250"/>
            <a:ext cx="957263" cy="525462"/>
          </a:xfrm>
          <a:custGeom>
            <a:avLst/>
            <a:gdLst>
              <a:gd name="T0" fmla="*/ 0 w 607"/>
              <a:gd name="T1" fmla="*/ 2147483647 h 337"/>
              <a:gd name="T2" fmla="*/ 2147483647 w 607"/>
              <a:gd name="T3" fmla="*/ 2147483647 h 337"/>
              <a:gd name="T4" fmla="*/ 2147483647 w 607"/>
              <a:gd name="T5" fmla="*/ 2147483647 h 337"/>
              <a:gd name="T6" fmla="*/ 2147483647 w 607"/>
              <a:gd name="T7" fmla="*/ 2147483647 h 337"/>
              <a:gd name="T8" fmla="*/ 2147483647 w 607"/>
              <a:gd name="T9" fmla="*/ 2147483647 h 337"/>
              <a:gd name="T10" fmla="*/ 2147483647 w 607"/>
              <a:gd name="T11" fmla="*/ 2147483647 h 337"/>
              <a:gd name="T12" fmla="*/ 2147483647 w 607"/>
              <a:gd name="T13" fmla="*/ 2147483647 h 337"/>
              <a:gd name="T14" fmla="*/ 2147483647 w 607"/>
              <a:gd name="T15" fmla="*/ 2147483647 h 337"/>
              <a:gd name="T16" fmla="*/ 2147483647 w 607"/>
              <a:gd name="T17" fmla="*/ 2147483647 h 337"/>
              <a:gd name="T18" fmla="*/ 2147483647 w 607"/>
              <a:gd name="T19" fmla="*/ 2147483647 h 337"/>
              <a:gd name="T20" fmla="*/ 2147483647 w 607"/>
              <a:gd name="T21" fmla="*/ 2147483647 h 337"/>
              <a:gd name="T22" fmla="*/ 2147483647 w 607"/>
              <a:gd name="T23" fmla="*/ 2147483647 h 337"/>
              <a:gd name="T24" fmla="*/ 2147483647 w 607"/>
              <a:gd name="T25" fmla="*/ 2147483647 h 337"/>
              <a:gd name="T26" fmla="*/ 2147483647 w 607"/>
              <a:gd name="T27" fmla="*/ 2147483647 h 337"/>
              <a:gd name="T28" fmla="*/ 2147483647 w 607"/>
              <a:gd name="T29" fmla="*/ 0 h 337"/>
              <a:gd name="T30" fmla="*/ 2147483647 w 607"/>
              <a:gd name="T31" fmla="*/ 2147483647 h 337"/>
              <a:gd name="T32" fmla="*/ 2147483647 w 607"/>
              <a:gd name="T33" fmla="*/ 2147483647 h 337"/>
              <a:gd name="T34" fmla="*/ 2147483647 w 607"/>
              <a:gd name="T35" fmla="*/ 2147483647 h 337"/>
              <a:gd name="T36" fmla="*/ 2147483647 w 607"/>
              <a:gd name="T37" fmla="*/ 2147483647 h 337"/>
              <a:gd name="T38" fmla="*/ 2147483647 w 607"/>
              <a:gd name="T39" fmla="*/ 2147483647 h 337"/>
              <a:gd name="T40" fmla="*/ 2147483647 w 607"/>
              <a:gd name="T41" fmla="*/ 2147483647 h 337"/>
              <a:gd name="T42" fmla="*/ 2147483647 w 607"/>
              <a:gd name="T43" fmla="*/ 2147483647 h 337"/>
              <a:gd name="T44" fmla="*/ 2147483647 w 607"/>
              <a:gd name="T45" fmla="*/ 2147483647 h 337"/>
              <a:gd name="T46" fmla="*/ 2147483647 w 607"/>
              <a:gd name="T47" fmla="*/ 2147483647 h 337"/>
              <a:gd name="T48" fmla="*/ 2147483647 w 607"/>
              <a:gd name="T49" fmla="*/ 2147483647 h 337"/>
              <a:gd name="T50" fmla="*/ 2147483647 w 607"/>
              <a:gd name="T51" fmla="*/ 2147483647 h 337"/>
              <a:gd name="T52" fmla="*/ 2147483647 w 607"/>
              <a:gd name="T53" fmla="*/ 2147483647 h 337"/>
              <a:gd name="T54" fmla="*/ 2147483647 w 607"/>
              <a:gd name="T55" fmla="*/ 2147483647 h 337"/>
              <a:gd name="T56" fmla="*/ 0 w 607"/>
              <a:gd name="T57" fmla="*/ 2147483647 h 33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7"/>
              <a:gd name="T88" fmla="*/ 0 h 337"/>
              <a:gd name="T89" fmla="*/ 607 w 607"/>
              <a:gd name="T90" fmla="*/ 337 h 33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7" h="337">
                <a:moveTo>
                  <a:pt x="0" y="337"/>
                </a:moveTo>
                <a:lnTo>
                  <a:pt x="148" y="316"/>
                </a:lnTo>
                <a:lnTo>
                  <a:pt x="148" y="301"/>
                </a:lnTo>
                <a:lnTo>
                  <a:pt x="504" y="252"/>
                </a:lnTo>
                <a:lnTo>
                  <a:pt x="510" y="226"/>
                </a:lnTo>
                <a:lnTo>
                  <a:pt x="562" y="207"/>
                </a:lnTo>
                <a:lnTo>
                  <a:pt x="568" y="180"/>
                </a:lnTo>
                <a:lnTo>
                  <a:pt x="590" y="171"/>
                </a:lnTo>
                <a:lnTo>
                  <a:pt x="607" y="131"/>
                </a:lnTo>
                <a:lnTo>
                  <a:pt x="558" y="91"/>
                </a:lnTo>
                <a:lnTo>
                  <a:pt x="549" y="37"/>
                </a:lnTo>
                <a:lnTo>
                  <a:pt x="510" y="10"/>
                </a:lnTo>
                <a:lnTo>
                  <a:pt x="431" y="25"/>
                </a:lnTo>
                <a:lnTo>
                  <a:pt x="394" y="1"/>
                </a:lnTo>
                <a:lnTo>
                  <a:pt x="358" y="0"/>
                </a:lnTo>
                <a:lnTo>
                  <a:pt x="365" y="37"/>
                </a:lnTo>
                <a:lnTo>
                  <a:pt x="316" y="56"/>
                </a:lnTo>
                <a:lnTo>
                  <a:pt x="283" y="140"/>
                </a:lnTo>
                <a:lnTo>
                  <a:pt x="239" y="126"/>
                </a:lnTo>
                <a:lnTo>
                  <a:pt x="185" y="158"/>
                </a:lnTo>
                <a:lnTo>
                  <a:pt x="116" y="170"/>
                </a:lnTo>
                <a:lnTo>
                  <a:pt x="116" y="217"/>
                </a:lnTo>
                <a:lnTo>
                  <a:pt x="82" y="216"/>
                </a:lnTo>
                <a:lnTo>
                  <a:pt x="84" y="258"/>
                </a:lnTo>
                <a:lnTo>
                  <a:pt x="48" y="241"/>
                </a:lnTo>
                <a:lnTo>
                  <a:pt x="27" y="249"/>
                </a:lnTo>
                <a:lnTo>
                  <a:pt x="45" y="277"/>
                </a:lnTo>
                <a:lnTo>
                  <a:pt x="8" y="314"/>
                </a:lnTo>
                <a:lnTo>
                  <a:pt x="0" y="337"/>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endParaRPr>
          </a:p>
        </p:txBody>
      </p:sp>
      <p:sp>
        <p:nvSpPr>
          <p:cNvPr id="117" name="Shape - Kansas"/>
          <p:cNvSpPr>
            <a:spLocks noChangeAspect="1"/>
          </p:cNvSpPr>
          <p:nvPr/>
        </p:nvSpPr>
        <p:spPr bwMode="auto">
          <a:xfrm>
            <a:off x="4457700" y="3271837"/>
            <a:ext cx="966788" cy="485775"/>
          </a:xfrm>
          <a:custGeom>
            <a:avLst/>
            <a:gdLst>
              <a:gd name="T0" fmla="*/ 2147483647 w 611"/>
              <a:gd name="T1" fmla="*/ 2147483647 h 312"/>
              <a:gd name="T2" fmla="*/ 2147483647 w 611"/>
              <a:gd name="T3" fmla="*/ 2147483647 h 312"/>
              <a:gd name="T4" fmla="*/ 0 w 611"/>
              <a:gd name="T5" fmla="*/ 2147483647 h 312"/>
              <a:gd name="T6" fmla="*/ 2147483647 w 611"/>
              <a:gd name="T7" fmla="*/ 2147483647 h 312"/>
              <a:gd name="T8" fmla="*/ 2147483647 w 611"/>
              <a:gd name="T9" fmla="*/ 2147483647 h 312"/>
              <a:gd name="T10" fmla="*/ 2147483647 w 611"/>
              <a:gd name="T11" fmla="*/ 2147483647 h 312"/>
              <a:gd name="T12" fmla="*/ 2147483647 w 611"/>
              <a:gd name="T13" fmla="*/ 2147483647 h 312"/>
              <a:gd name="T14" fmla="*/ 2147483647 w 611"/>
              <a:gd name="T15" fmla="*/ 2147483647 h 312"/>
              <a:gd name="T16" fmla="*/ 2147483647 w 611"/>
              <a:gd name="T17" fmla="*/ 0 h 312"/>
              <a:gd name="T18" fmla="*/ 2147483647 w 611"/>
              <a:gd name="T19" fmla="*/ 2147483647 h 312"/>
              <a:gd name="T20" fmla="*/ 2147483647 w 611"/>
              <a:gd name="T21" fmla="*/ 2147483647 h 3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11"/>
              <a:gd name="T34" fmla="*/ 0 h 312"/>
              <a:gd name="T35" fmla="*/ 611 w 611"/>
              <a:gd name="T36" fmla="*/ 312 h 3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11" h="312">
                <a:moveTo>
                  <a:pt x="6" y="3"/>
                </a:moveTo>
                <a:lnTo>
                  <a:pt x="4" y="182"/>
                </a:lnTo>
                <a:lnTo>
                  <a:pt x="0" y="309"/>
                </a:lnTo>
                <a:lnTo>
                  <a:pt x="611" y="312"/>
                </a:lnTo>
                <a:lnTo>
                  <a:pt x="599" y="149"/>
                </a:lnTo>
                <a:lnTo>
                  <a:pt x="599" y="88"/>
                </a:lnTo>
                <a:lnTo>
                  <a:pt x="550" y="51"/>
                </a:lnTo>
                <a:lnTo>
                  <a:pt x="565" y="18"/>
                </a:lnTo>
                <a:lnTo>
                  <a:pt x="544" y="0"/>
                </a:lnTo>
                <a:lnTo>
                  <a:pt x="267" y="3"/>
                </a:lnTo>
                <a:lnTo>
                  <a:pt x="6" y="3"/>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endParaRPr>
          </a:p>
        </p:txBody>
      </p:sp>
      <p:sp>
        <p:nvSpPr>
          <p:cNvPr id="118" name="Shape - Iowa"/>
          <p:cNvSpPr>
            <a:spLocks noChangeAspect="1"/>
          </p:cNvSpPr>
          <p:nvPr/>
        </p:nvSpPr>
        <p:spPr bwMode="auto">
          <a:xfrm>
            <a:off x="5140325" y="2686050"/>
            <a:ext cx="758825" cy="487362"/>
          </a:xfrm>
          <a:custGeom>
            <a:avLst/>
            <a:gdLst>
              <a:gd name="T0" fmla="*/ 2147483647 w 481"/>
              <a:gd name="T1" fmla="*/ 2147483647 h 313"/>
              <a:gd name="T2" fmla="*/ 0 w 481"/>
              <a:gd name="T3" fmla="*/ 2147483647 h 313"/>
              <a:gd name="T4" fmla="*/ 2147483647 w 481"/>
              <a:gd name="T5" fmla="*/ 2147483647 h 313"/>
              <a:gd name="T6" fmla="*/ 2147483647 w 481"/>
              <a:gd name="T7" fmla="*/ 2147483647 h 313"/>
              <a:gd name="T8" fmla="*/ 2147483647 w 481"/>
              <a:gd name="T9" fmla="*/ 2147483647 h 313"/>
              <a:gd name="T10" fmla="*/ 2147483647 w 481"/>
              <a:gd name="T11" fmla="*/ 2147483647 h 313"/>
              <a:gd name="T12" fmla="*/ 2147483647 w 481"/>
              <a:gd name="T13" fmla="*/ 2147483647 h 313"/>
              <a:gd name="T14" fmla="*/ 2147483647 w 481"/>
              <a:gd name="T15" fmla="*/ 2147483647 h 313"/>
              <a:gd name="T16" fmla="*/ 2147483647 w 481"/>
              <a:gd name="T17" fmla="*/ 2147483647 h 313"/>
              <a:gd name="T18" fmla="*/ 2147483647 w 481"/>
              <a:gd name="T19" fmla="*/ 2147483647 h 313"/>
              <a:gd name="T20" fmla="*/ 2147483647 w 481"/>
              <a:gd name="T21" fmla="*/ 2147483647 h 313"/>
              <a:gd name="T22" fmla="*/ 2147483647 w 481"/>
              <a:gd name="T23" fmla="*/ 2147483647 h 313"/>
              <a:gd name="T24" fmla="*/ 2147483647 w 481"/>
              <a:gd name="T25" fmla="*/ 2147483647 h 313"/>
              <a:gd name="T26" fmla="*/ 2147483647 w 481"/>
              <a:gd name="T27" fmla="*/ 2147483647 h 313"/>
              <a:gd name="T28" fmla="*/ 2147483647 w 481"/>
              <a:gd name="T29" fmla="*/ 0 h 313"/>
              <a:gd name="T30" fmla="*/ 2147483647 w 481"/>
              <a:gd name="T31" fmla="*/ 2147483647 h 313"/>
              <a:gd name="T32" fmla="*/ 2147483647 w 481"/>
              <a:gd name="T33" fmla="*/ 2147483647 h 313"/>
              <a:gd name="T34" fmla="*/ 2147483647 w 481"/>
              <a:gd name="T35" fmla="*/ 2147483647 h 3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81"/>
              <a:gd name="T55" fmla="*/ 0 h 313"/>
              <a:gd name="T56" fmla="*/ 481 w 481"/>
              <a:gd name="T57" fmla="*/ 313 h 3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81" h="313">
                <a:moveTo>
                  <a:pt x="7" y="16"/>
                </a:moveTo>
                <a:lnTo>
                  <a:pt x="0" y="71"/>
                </a:lnTo>
                <a:lnTo>
                  <a:pt x="10" y="129"/>
                </a:lnTo>
                <a:lnTo>
                  <a:pt x="55" y="249"/>
                </a:lnTo>
                <a:lnTo>
                  <a:pt x="80" y="313"/>
                </a:lnTo>
                <a:lnTo>
                  <a:pt x="363" y="298"/>
                </a:lnTo>
                <a:lnTo>
                  <a:pt x="410" y="313"/>
                </a:lnTo>
                <a:lnTo>
                  <a:pt x="438" y="252"/>
                </a:lnTo>
                <a:lnTo>
                  <a:pt x="428" y="208"/>
                </a:lnTo>
                <a:lnTo>
                  <a:pt x="475" y="200"/>
                </a:lnTo>
                <a:lnTo>
                  <a:pt x="481" y="131"/>
                </a:lnTo>
                <a:lnTo>
                  <a:pt x="453" y="101"/>
                </a:lnTo>
                <a:lnTo>
                  <a:pt x="404" y="71"/>
                </a:lnTo>
                <a:lnTo>
                  <a:pt x="414" y="30"/>
                </a:lnTo>
                <a:lnTo>
                  <a:pt x="393" y="0"/>
                </a:lnTo>
                <a:lnTo>
                  <a:pt x="287" y="4"/>
                </a:lnTo>
                <a:lnTo>
                  <a:pt x="180" y="9"/>
                </a:lnTo>
                <a:lnTo>
                  <a:pt x="7" y="16"/>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endParaRPr>
          </a:p>
        </p:txBody>
      </p:sp>
      <p:sp>
        <p:nvSpPr>
          <p:cNvPr id="119" name="Shape - Indiana"/>
          <p:cNvSpPr>
            <a:spLocks noChangeAspect="1"/>
          </p:cNvSpPr>
          <p:nvPr/>
        </p:nvSpPr>
        <p:spPr bwMode="auto">
          <a:xfrm>
            <a:off x="6213475" y="2851150"/>
            <a:ext cx="422275" cy="687387"/>
          </a:xfrm>
          <a:custGeom>
            <a:avLst/>
            <a:gdLst>
              <a:gd name="T0" fmla="*/ 0 w 268"/>
              <a:gd name="T1" fmla="*/ 2147483647 h 441"/>
              <a:gd name="T2" fmla="*/ 2147483647 w 268"/>
              <a:gd name="T3" fmla="*/ 2147483647 h 441"/>
              <a:gd name="T4" fmla="*/ 2147483647 w 268"/>
              <a:gd name="T5" fmla="*/ 2147483647 h 441"/>
              <a:gd name="T6" fmla="*/ 2147483647 w 268"/>
              <a:gd name="T7" fmla="*/ 2147483647 h 441"/>
              <a:gd name="T8" fmla="*/ 2147483647 w 268"/>
              <a:gd name="T9" fmla="*/ 2147483647 h 441"/>
              <a:gd name="T10" fmla="*/ 2147483647 w 268"/>
              <a:gd name="T11" fmla="*/ 0 h 441"/>
              <a:gd name="T12" fmla="*/ 2147483647 w 268"/>
              <a:gd name="T13" fmla="*/ 2147483647 h 441"/>
              <a:gd name="T14" fmla="*/ 2147483647 w 268"/>
              <a:gd name="T15" fmla="*/ 2147483647 h 441"/>
              <a:gd name="T16" fmla="*/ 2147483647 w 268"/>
              <a:gd name="T17" fmla="*/ 2147483647 h 441"/>
              <a:gd name="T18" fmla="*/ 2147483647 w 268"/>
              <a:gd name="T19" fmla="*/ 2147483647 h 441"/>
              <a:gd name="T20" fmla="*/ 2147483647 w 268"/>
              <a:gd name="T21" fmla="*/ 2147483647 h 441"/>
              <a:gd name="T22" fmla="*/ 2147483647 w 268"/>
              <a:gd name="T23" fmla="*/ 2147483647 h 441"/>
              <a:gd name="T24" fmla="*/ 2147483647 w 268"/>
              <a:gd name="T25" fmla="*/ 2147483647 h 441"/>
              <a:gd name="T26" fmla="*/ 2147483647 w 268"/>
              <a:gd name="T27" fmla="*/ 2147483647 h 441"/>
              <a:gd name="T28" fmla="*/ 2147483647 w 268"/>
              <a:gd name="T29" fmla="*/ 2147483647 h 441"/>
              <a:gd name="T30" fmla="*/ 0 w 268"/>
              <a:gd name="T31" fmla="*/ 2147483647 h 44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68"/>
              <a:gd name="T49" fmla="*/ 0 h 441"/>
              <a:gd name="T50" fmla="*/ 268 w 268"/>
              <a:gd name="T51" fmla="*/ 441 h 44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68" h="441">
                <a:moveTo>
                  <a:pt x="0" y="31"/>
                </a:moveTo>
                <a:lnTo>
                  <a:pt x="31" y="48"/>
                </a:lnTo>
                <a:lnTo>
                  <a:pt x="61" y="45"/>
                </a:lnTo>
                <a:lnTo>
                  <a:pt x="71" y="36"/>
                </a:lnTo>
                <a:lnTo>
                  <a:pt x="79" y="9"/>
                </a:lnTo>
                <a:lnTo>
                  <a:pt x="208" y="0"/>
                </a:lnTo>
                <a:lnTo>
                  <a:pt x="268" y="312"/>
                </a:lnTo>
                <a:lnTo>
                  <a:pt x="263" y="309"/>
                </a:lnTo>
                <a:lnTo>
                  <a:pt x="219" y="326"/>
                </a:lnTo>
                <a:lnTo>
                  <a:pt x="187" y="410"/>
                </a:lnTo>
                <a:lnTo>
                  <a:pt x="141" y="398"/>
                </a:lnTo>
                <a:lnTo>
                  <a:pt x="87" y="429"/>
                </a:lnTo>
                <a:lnTo>
                  <a:pt x="17" y="441"/>
                </a:lnTo>
                <a:lnTo>
                  <a:pt x="49" y="359"/>
                </a:lnTo>
                <a:lnTo>
                  <a:pt x="35" y="313"/>
                </a:lnTo>
                <a:lnTo>
                  <a:pt x="0" y="31"/>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endParaRPr>
          </a:p>
        </p:txBody>
      </p:sp>
      <p:sp>
        <p:nvSpPr>
          <p:cNvPr id="120" name="Shape - Illinois"/>
          <p:cNvSpPr>
            <a:spLocks noChangeAspect="1"/>
          </p:cNvSpPr>
          <p:nvPr/>
        </p:nvSpPr>
        <p:spPr bwMode="auto">
          <a:xfrm>
            <a:off x="5750984" y="2789237"/>
            <a:ext cx="547688" cy="887413"/>
          </a:xfrm>
          <a:custGeom>
            <a:avLst/>
            <a:gdLst>
              <a:gd name="T0" fmla="*/ 64 w 346"/>
              <a:gd name="T1" fmla="*/ 33 h 571"/>
              <a:gd name="T2" fmla="*/ 262 w 346"/>
              <a:gd name="T3" fmla="*/ 0 h 571"/>
              <a:gd name="T4" fmla="*/ 294 w 346"/>
              <a:gd name="T5" fmla="*/ 70 h 571"/>
              <a:gd name="T6" fmla="*/ 334 w 346"/>
              <a:gd name="T7" fmla="*/ 362 h 571"/>
              <a:gd name="T8" fmla="*/ 346 w 346"/>
              <a:gd name="T9" fmla="*/ 401 h 571"/>
              <a:gd name="T10" fmla="*/ 314 w 346"/>
              <a:gd name="T11" fmla="*/ 478 h 571"/>
              <a:gd name="T12" fmla="*/ 314 w 346"/>
              <a:gd name="T13" fmla="*/ 532 h 571"/>
              <a:gd name="T14" fmla="*/ 279 w 346"/>
              <a:gd name="T15" fmla="*/ 526 h 571"/>
              <a:gd name="T16" fmla="*/ 280 w 346"/>
              <a:gd name="T17" fmla="*/ 571 h 571"/>
              <a:gd name="T18" fmla="*/ 243 w 346"/>
              <a:gd name="T19" fmla="*/ 553 h 571"/>
              <a:gd name="T20" fmla="*/ 223 w 346"/>
              <a:gd name="T21" fmla="*/ 559 h 571"/>
              <a:gd name="T22" fmla="*/ 195 w 346"/>
              <a:gd name="T23" fmla="*/ 554 h 571"/>
              <a:gd name="T24" fmla="*/ 174 w 346"/>
              <a:gd name="T25" fmla="*/ 486 h 571"/>
              <a:gd name="T26" fmla="*/ 134 w 346"/>
              <a:gd name="T27" fmla="*/ 465 h 571"/>
              <a:gd name="T28" fmla="*/ 134 w 346"/>
              <a:gd name="T29" fmla="*/ 392 h 571"/>
              <a:gd name="T30" fmla="*/ 94 w 346"/>
              <a:gd name="T31" fmla="*/ 401 h 571"/>
              <a:gd name="T32" fmla="*/ 71 w 346"/>
              <a:gd name="T33" fmla="*/ 347 h 571"/>
              <a:gd name="T34" fmla="*/ 0 w 346"/>
              <a:gd name="T35" fmla="*/ 285 h 571"/>
              <a:gd name="T36" fmla="*/ 52 w 346"/>
              <a:gd name="T37" fmla="*/ 186 h 571"/>
              <a:gd name="T38" fmla="*/ 37 w 346"/>
              <a:gd name="T39" fmla="*/ 140 h 571"/>
              <a:gd name="T40" fmla="*/ 89 w 346"/>
              <a:gd name="T41" fmla="*/ 131 h 571"/>
              <a:gd name="T42" fmla="*/ 94 w 346"/>
              <a:gd name="T43" fmla="*/ 67 h 571"/>
              <a:gd name="T44" fmla="*/ 64 w 346"/>
              <a:gd name="T45" fmla="*/ 33 h 57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46"/>
              <a:gd name="T70" fmla="*/ 0 h 571"/>
              <a:gd name="T71" fmla="*/ 346 w 346"/>
              <a:gd name="T72" fmla="*/ 571 h 57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46" h="571">
                <a:moveTo>
                  <a:pt x="64" y="33"/>
                </a:moveTo>
                <a:lnTo>
                  <a:pt x="262" y="0"/>
                </a:lnTo>
                <a:lnTo>
                  <a:pt x="294" y="70"/>
                </a:lnTo>
                <a:lnTo>
                  <a:pt x="334" y="362"/>
                </a:lnTo>
                <a:lnTo>
                  <a:pt x="346" y="401"/>
                </a:lnTo>
                <a:lnTo>
                  <a:pt x="314" y="478"/>
                </a:lnTo>
                <a:lnTo>
                  <a:pt x="314" y="532"/>
                </a:lnTo>
                <a:lnTo>
                  <a:pt x="279" y="526"/>
                </a:lnTo>
                <a:lnTo>
                  <a:pt x="280" y="571"/>
                </a:lnTo>
                <a:lnTo>
                  <a:pt x="243" y="553"/>
                </a:lnTo>
                <a:lnTo>
                  <a:pt x="223" y="559"/>
                </a:lnTo>
                <a:lnTo>
                  <a:pt x="195" y="554"/>
                </a:lnTo>
                <a:lnTo>
                  <a:pt x="174" y="486"/>
                </a:lnTo>
                <a:lnTo>
                  <a:pt x="134" y="465"/>
                </a:lnTo>
                <a:lnTo>
                  <a:pt x="134" y="392"/>
                </a:lnTo>
                <a:lnTo>
                  <a:pt x="94" y="401"/>
                </a:lnTo>
                <a:lnTo>
                  <a:pt x="71" y="347"/>
                </a:lnTo>
                <a:lnTo>
                  <a:pt x="0" y="285"/>
                </a:lnTo>
                <a:lnTo>
                  <a:pt x="52" y="186"/>
                </a:lnTo>
                <a:lnTo>
                  <a:pt x="37" y="140"/>
                </a:lnTo>
                <a:lnTo>
                  <a:pt x="89" y="131"/>
                </a:lnTo>
                <a:lnTo>
                  <a:pt x="94" y="67"/>
                </a:lnTo>
                <a:lnTo>
                  <a:pt x="64" y="33"/>
                </a:lnTo>
                <a:close/>
              </a:path>
            </a:pathLst>
          </a:custGeom>
          <a:solidFill>
            <a:schemeClr val="accent3"/>
          </a:solidFill>
          <a:ln w="19050">
            <a:solidFill>
              <a:srgbClr val="000000"/>
            </a:solidFill>
            <a:prstDash val="solid"/>
            <a:round/>
            <a:headEnd/>
            <a:tailEnd/>
          </a:ln>
        </p:spPr>
        <p:txBody>
          <a:bodyPr/>
          <a:lstStyle/>
          <a:p>
            <a:pPr>
              <a:defRPr/>
            </a:pPr>
            <a:endParaRPr lang="en-US" sz="1300">
              <a:solidFill>
                <a:srgbClr val="000000"/>
              </a:solidFill>
            </a:endParaRPr>
          </a:p>
        </p:txBody>
      </p:sp>
      <p:sp>
        <p:nvSpPr>
          <p:cNvPr id="121" name="Shape - Idaho"/>
          <p:cNvSpPr>
            <a:spLocks noChangeAspect="1"/>
          </p:cNvSpPr>
          <p:nvPr/>
        </p:nvSpPr>
        <p:spPr bwMode="auto">
          <a:xfrm>
            <a:off x="2695575" y="1681162"/>
            <a:ext cx="750888" cy="1196975"/>
          </a:xfrm>
          <a:custGeom>
            <a:avLst/>
            <a:gdLst>
              <a:gd name="T0" fmla="*/ 2147483647 w 476"/>
              <a:gd name="T1" fmla="*/ 0 h 770"/>
              <a:gd name="T2" fmla="*/ 2147483647 w 476"/>
              <a:gd name="T3" fmla="*/ 2147483647 h 770"/>
              <a:gd name="T4" fmla="*/ 2147483647 w 476"/>
              <a:gd name="T5" fmla="*/ 2147483647 h 770"/>
              <a:gd name="T6" fmla="*/ 2147483647 w 476"/>
              <a:gd name="T7" fmla="*/ 2147483647 h 770"/>
              <a:gd name="T8" fmla="*/ 2147483647 w 476"/>
              <a:gd name="T9" fmla="*/ 2147483647 h 770"/>
              <a:gd name="T10" fmla="*/ 2147483647 w 476"/>
              <a:gd name="T11" fmla="*/ 2147483647 h 770"/>
              <a:gd name="T12" fmla="*/ 2147483647 w 476"/>
              <a:gd name="T13" fmla="*/ 2147483647 h 770"/>
              <a:gd name="T14" fmla="*/ 0 w 476"/>
              <a:gd name="T15" fmla="*/ 2147483647 h 770"/>
              <a:gd name="T16" fmla="*/ 2147483647 w 476"/>
              <a:gd name="T17" fmla="*/ 2147483647 h 770"/>
              <a:gd name="T18" fmla="*/ 2147483647 w 476"/>
              <a:gd name="T19" fmla="*/ 2147483647 h 770"/>
              <a:gd name="T20" fmla="*/ 2147483647 w 476"/>
              <a:gd name="T21" fmla="*/ 2147483647 h 770"/>
              <a:gd name="T22" fmla="*/ 2147483647 w 476"/>
              <a:gd name="T23" fmla="*/ 2147483647 h 770"/>
              <a:gd name="T24" fmla="*/ 2147483647 w 476"/>
              <a:gd name="T25" fmla="*/ 2147483647 h 770"/>
              <a:gd name="T26" fmla="*/ 2147483647 w 476"/>
              <a:gd name="T27" fmla="*/ 2147483647 h 770"/>
              <a:gd name="T28" fmla="*/ 2147483647 w 476"/>
              <a:gd name="T29" fmla="*/ 2147483647 h 770"/>
              <a:gd name="T30" fmla="*/ 2147483647 w 476"/>
              <a:gd name="T31" fmla="*/ 2147483647 h 770"/>
              <a:gd name="T32" fmla="*/ 2147483647 w 476"/>
              <a:gd name="T33" fmla="*/ 2147483647 h 770"/>
              <a:gd name="T34" fmla="*/ 2147483647 w 476"/>
              <a:gd name="T35" fmla="*/ 2147483647 h 770"/>
              <a:gd name="T36" fmla="*/ 2147483647 w 476"/>
              <a:gd name="T37" fmla="*/ 2147483647 h 770"/>
              <a:gd name="T38" fmla="*/ 2147483647 w 476"/>
              <a:gd name="T39" fmla="*/ 2147483647 h 770"/>
              <a:gd name="T40" fmla="*/ 2147483647 w 476"/>
              <a:gd name="T41" fmla="*/ 2147483647 h 770"/>
              <a:gd name="T42" fmla="*/ 2147483647 w 476"/>
              <a:gd name="T43" fmla="*/ 0 h 77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76"/>
              <a:gd name="T67" fmla="*/ 0 h 770"/>
              <a:gd name="T68" fmla="*/ 476 w 476"/>
              <a:gd name="T69" fmla="*/ 770 h 77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76" h="770">
                <a:moveTo>
                  <a:pt x="115" y="0"/>
                </a:moveTo>
                <a:lnTo>
                  <a:pt x="72" y="301"/>
                </a:lnTo>
                <a:lnTo>
                  <a:pt x="117" y="365"/>
                </a:lnTo>
                <a:lnTo>
                  <a:pt x="47" y="432"/>
                </a:lnTo>
                <a:lnTo>
                  <a:pt x="38" y="478"/>
                </a:lnTo>
                <a:lnTo>
                  <a:pt x="57" y="511"/>
                </a:lnTo>
                <a:lnTo>
                  <a:pt x="38" y="527"/>
                </a:lnTo>
                <a:lnTo>
                  <a:pt x="0" y="701"/>
                </a:lnTo>
                <a:lnTo>
                  <a:pt x="227" y="742"/>
                </a:lnTo>
                <a:lnTo>
                  <a:pt x="442" y="770"/>
                </a:lnTo>
                <a:lnTo>
                  <a:pt x="464" y="611"/>
                </a:lnTo>
                <a:lnTo>
                  <a:pt x="476" y="523"/>
                </a:lnTo>
                <a:lnTo>
                  <a:pt x="455" y="491"/>
                </a:lnTo>
                <a:lnTo>
                  <a:pt x="406" y="500"/>
                </a:lnTo>
                <a:lnTo>
                  <a:pt x="342" y="508"/>
                </a:lnTo>
                <a:lnTo>
                  <a:pt x="330" y="436"/>
                </a:lnTo>
                <a:lnTo>
                  <a:pt x="252" y="378"/>
                </a:lnTo>
                <a:lnTo>
                  <a:pt x="263" y="341"/>
                </a:lnTo>
                <a:lnTo>
                  <a:pt x="270" y="275"/>
                </a:lnTo>
                <a:lnTo>
                  <a:pt x="170" y="134"/>
                </a:lnTo>
                <a:lnTo>
                  <a:pt x="184" y="9"/>
                </a:lnTo>
                <a:lnTo>
                  <a:pt x="115" y="0"/>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endParaRPr>
          </a:p>
        </p:txBody>
      </p:sp>
      <p:grpSp>
        <p:nvGrpSpPr>
          <p:cNvPr id="122" name="Shape - Hawaii"/>
          <p:cNvGrpSpPr/>
          <p:nvPr/>
        </p:nvGrpSpPr>
        <p:grpSpPr>
          <a:xfrm>
            <a:off x="1865312" y="4598987"/>
            <a:ext cx="622300" cy="477838"/>
            <a:chOff x="2322512" y="5000625"/>
            <a:chExt cx="622300" cy="477838"/>
          </a:xfrm>
          <a:solidFill>
            <a:schemeClr val="accent6"/>
          </a:solidFill>
        </p:grpSpPr>
        <p:sp>
          <p:nvSpPr>
            <p:cNvPr id="210" name="Freeform 4"/>
            <p:cNvSpPr>
              <a:spLocks noChangeAspect="1"/>
            </p:cNvSpPr>
            <p:nvPr/>
          </p:nvSpPr>
          <p:spPr bwMode="auto">
            <a:xfrm>
              <a:off x="2322512" y="5060535"/>
              <a:ext cx="47758" cy="69294"/>
            </a:xfrm>
            <a:custGeom>
              <a:avLst/>
              <a:gdLst>
                <a:gd name="T0" fmla="*/ 0 w 66"/>
                <a:gd name="T1" fmla="*/ 96 h 96"/>
                <a:gd name="T2" fmla="*/ 0 w 66"/>
                <a:gd name="T3" fmla="*/ 68 h 96"/>
                <a:gd name="T4" fmla="*/ 37 w 66"/>
                <a:gd name="T5" fmla="*/ 0 h 96"/>
                <a:gd name="T6" fmla="*/ 66 w 66"/>
                <a:gd name="T7" fmla="*/ 20 h 96"/>
                <a:gd name="T8" fmla="*/ 34 w 66"/>
                <a:gd name="T9" fmla="*/ 96 h 96"/>
                <a:gd name="T10" fmla="*/ 0 w 66"/>
                <a:gd name="T11" fmla="*/ 96 h 96"/>
                <a:gd name="T12" fmla="*/ 0 60000 65536"/>
                <a:gd name="T13" fmla="*/ 0 60000 65536"/>
                <a:gd name="T14" fmla="*/ 0 60000 65536"/>
                <a:gd name="T15" fmla="*/ 0 60000 65536"/>
                <a:gd name="T16" fmla="*/ 0 60000 65536"/>
                <a:gd name="T17" fmla="*/ 0 60000 65536"/>
                <a:gd name="T18" fmla="*/ 0 w 66"/>
                <a:gd name="T19" fmla="*/ 0 h 96"/>
                <a:gd name="T20" fmla="*/ 66 w 66"/>
                <a:gd name="T21" fmla="*/ 96 h 96"/>
              </a:gdLst>
              <a:ahLst/>
              <a:cxnLst>
                <a:cxn ang="T12">
                  <a:pos x="T0" y="T1"/>
                </a:cxn>
                <a:cxn ang="T13">
                  <a:pos x="T2" y="T3"/>
                </a:cxn>
                <a:cxn ang="T14">
                  <a:pos x="T4" y="T5"/>
                </a:cxn>
                <a:cxn ang="T15">
                  <a:pos x="T6" y="T7"/>
                </a:cxn>
                <a:cxn ang="T16">
                  <a:pos x="T8" y="T9"/>
                </a:cxn>
                <a:cxn ang="T17">
                  <a:pos x="T10" y="T11"/>
                </a:cxn>
              </a:cxnLst>
              <a:rect l="T18" t="T19" r="T20" b="T21"/>
              <a:pathLst>
                <a:path w="66" h="96">
                  <a:moveTo>
                    <a:pt x="0" y="96"/>
                  </a:moveTo>
                  <a:lnTo>
                    <a:pt x="0" y="68"/>
                  </a:lnTo>
                  <a:lnTo>
                    <a:pt x="37" y="0"/>
                  </a:lnTo>
                  <a:lnTo>
                    <a:pt x="66" y="20"/>
                  </a:lnTo>
                  <a:lnTo>
                    <a:pt x="34" y="96"/>
                  </a:lnTo>
                  <a:lnTo>
                    <a:pt x="0" y="96"/>
                  </a:lnTo>
                  <a:close/>
                </a:path>
              </a:pathLst>
            </a:custGeom>
            <a:grpFill/>
            <a:ln w="19050">
              <a:solidFill>
                <a:srgbClr val="000000"/>
              </a:solidFill>
              <a:prstDash val="solid"/>
              <a:round/>
              <a:headEnd/>
              <a:tailEnd/>
            </a:ln>
          </p:spPr>
          <p:txBody>
            <a:bodyPr/>
            <a:lstStyle/>
            <a:p>
              <a:endParaRPr lang="en-US" sz="1300">
                <a:solidFill>
                  <a:srgbClr val="000000"/>
                </a:solidFill>
              </a:endParaRPr>
            </a:p>
          </p:txBody>
        </p:sp>
        <p:sp>
          <p:nvSpPr>
            <p:cNvPr id="211" name="Freeform 5"/>
            <p:cNvSpPr>
              <a:spLocks noChangeAspect="1"/>
            </p:cNvSpPr>
            <p:nvPr/>
          </p:nvSpPr>
          <p:spPr bwMode="auto">
            <a:xfrm>
              <a:off x="2390531" y="5000625"/>
              <a:ext cx="89727" cy="87339"/>
            </a:xfrm>
            <a:custGeom>
              <a:avLst/>
              <a:gdLst>
                <a:gd name="T0" fmla="*/ 27 w 124"/>
                <a:gd name="T1" fmla="*/ 13 h 121"/>
                <a:gd name="T2" fmla="*/ 0 w 124"/>
                <a:gd name="T3" fmla="*/ 72 h 121"/>
                <a:gd name="T4" fmla="*/ 48 w 124"/>
                <a:gd name="T5" fmla="*/ 110 h 121"/>
                <a:gd name="T6" fmla="*/ 103 w 124"/>
                <a:gd name="T7" fmla="*/ 121 h 121"/>
                <a:gd name="T8" fmla="*/ 124 w 124"/>
                <a:gd name="T9" fmla="*/ 73 h 121"/>
                <a:gd name="T10" fmla="*/ 110 w 124"/>
                <a:gd name="T11" fmla="*/ 0 h 121"/>
                <a:gd name="T12" fmla="*/ 27 w 124"/>
                <a:gd name="T13" fmla="*/ 13 h 121"/>
                <a:gd name="T14" fmla="*/ 0 60000 65536"/>
                <a:gd name="T15" fmla="*/ 0 60000 65536"/>
                <a:gd name="T16" fmla="*/ 0 60000 65536"/>
                <a:gd name="T17" fmla="*/ 0 60000 65536"/>
                <a:gd name="T18" fmla="*/ 0 60000 65536"/>
                <a:gd name="T19" fmla="*/ 0 60000 65536"/>
                <a:gd name="T20" fmla="*/ 0 60000 65536"/>
                <a:gd name="T21" fmla="*/ 0 w 124"/>
                <a:gd name="T22" fmla="*/ 0 h 121"/>
                <a:gd name="T23" fmla="*/ 124 w 124"/>
                <a:gd name="T24" fmla="*/ 121 h 1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4" h="121">
                  <a:moveTo>
                    <a:pt x="27" y="13"/>
                  </a:moveTo>
                  <a:lnTo>
                    <a:pt x="0" y="72"/>
                  </a:lnTo>
                  <a:lnTo>
                    <a:pt x="48" y="110"/>
                  </a:lnTo>
                  <a:lnTo>
                    <a:pt x="103" y="121"/>
                  </a:lnTo>
                  <a:lnTo>
                    <a:pt x="124" y="73"/>
                  </a:lnTo>
                  <a:lnTo>
                    <a:pt x="110" y="0"/>
                  </a:lnTo>
                  <a:lnTo>
                    <a:pt x="27" y="13"/>
                  </a:lnTo>
                  <a:close/>
                </a:path>
              </a:pathLst>
            </a:custGeom>
            <a:grpFill/>
            <a:ln w="19050">
              <a:solidFill>
                <a:srgbClr val="000000"/>
              </a:solidFill>
              <a:prstDash val="solid"/>
              <a:round/>
              <a:headEnd/>
              <a:tailEnd/>
            </a:ln>
          </p:spPr>
          <p:txBody>
            <a:bodyPr/>
            <a:lstStyle/>
            <a:p>
              <a:endParaRPr lang="en-US" sz="1300">
                <a:solidFill>
                  <a:srgbClr val="000000"/>
                </a:solidFill>
              </a:endParaRPr>
            </a:p>
          </p:txBody>
        </p:sp>
        <p:sp>
          <p:nvSpPr>
            <p:cNvPr id="212" name="Freeform 6"/>
            <p:cNvSpPr>
              <a:spLocks noChangeAspect="1"/>
            </p:cNvSpPr>
            <p:nvPr/>
          </p:nvSpPr>
          <p:spPr bwMode="auto">
            <a:xfrm>
              <a:off x="2474469" y="5060535"/>
              <a:ext cx="133143" cy="98166"/>
            </a:xfrm>
            <a:custGeom>
              <a:avLst/>
              <a:gdLst>
                <a:gd name="T0" fmla="*/ 0 w 184"/>
                <a:gd name="T1" fmla="*/ 48 h 136"/>
                <a:gd name="T2" fmla="*/ 126 w 184"/>
                <a:gd name="T3" fmla="*/ 0 h 136"/>
                <a:gd name="T4" fmla="*/ 149 w 184"/>
                <a:gd name="T5" fmla="*/ 59 h 136"/>
                <a:gd name="T6" fmla="*/ 173 w 184"/>
                <a:gd name="T7" fmla="*/ 72 h 136"/>
                <a:gd name="T8" fmla="*/ 184 w 184"/>
                <a:gd name="T9" fmla="*/ 120 h 136"/>
                <a:gd name="T10" fmla="*/ 121 w 184"/>
                <a:gd name="T11" fmla="*/ 127 h 136"/>
                <a:gd name="T12" fmla="*/ 76 w 184"/>
                <a:gd name="T13" fmla="*/ 136 h 136"/>
                <a:gd name="T14" fmla="*/ 0 w 184"/>
                <a:gd name="T15" fmla="*/ 48 h 136"/>
                <a:gd name="T16" fmla="*/ 0 60000 65536"/>
                <a:gd name="T17" fmla="*/ 0 60000 65536"/>
                <a:gd name="T18" fmla="*/ 0 60000 65536"/>
                <a:gd name="T19" fmla="*/ 0 60000 65536"/>
                <a:gd name="T20" fmla="*/ 0 60000 65536"/>
                <a:gd name="T21" fmla="*/ 0 60000 65536"/>
                <a:gd name="T22" fmla="*/ 0 60000 65536"/>
                <a:gd name="T23" fmla="*/ 0 60000 65536"/>
                <a:gd name="T24" fmla="*/ 0 w 184"/>
                <a:gd name="T25" fmla="*/ 0 h 136"/>
                <a:gd name="T26" fmla="*/ 184 w 184"/>
                <a:gd name="T27" fmla="*/ 136 h 1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4" h="136">
                  <a:moveTo>
                    <a:pt x="0" y="48"/>
                  </a:moveTo>
                  <a:lnTo>
                    <a:pt x="126" y="0"/>
                  </a:lnTo>
                  <a:lnTo>
                    <a:pt x="149" y="59"/>
                  </a:lnTo>
                  <a:lnTo>
                    <a:pt x="173" y="72"/>
                  </a:lnTo>
                  <a:lnTo>
                    <a:pt x="184" y="120"/>
                  </a:lnTo>
                  <a:lnTo>
                    <a:pt x="121" y="127"/>
                  </a:lnTo>
                  <a:lnTo>
                    <a:pt x="76" y="136"/>
                  </a:lnTo>
                  <a:lnTo>
                    <a:pt x="0" y="48"/>
                  </a:lnTo>
                  <a:close/>
                </a:path>
              </a:pathLst>
            </a:custGeom>
            <a:grpFill/>
            <a:ln w="19050">
              <a:solidFill>
                <a:srgbClr val="000000"/>
              </a:solidFill>
              <a:prstDash val="solid"/>
              <a:round/>
              <a:headEnd/>
              <a:tailEnd/>
            </a:ln>
          </p:spPr>
          <p:txBody>
            <a:bodyPr/>
            <a:lstStyle/>
            <a:p>
              <a:endParaRPr lang="en-US" sz="1300">
                <a:solidFill>
                  <a:srgbClr val="000000"/>
                </a:solidFill>
              </a:endParaRPr>
            </a:p>
          </p:txBody>
        </p:sp>
        <p:sp>
          <p:nvSpPr>
            <p:cNvPr id="213" name="Freeform 7"/>
            <p:cNvSpPr>
              <a:spLocks noChangeAspect="1"/>
            </p:cNvSpPr>
            <p:nvPr/>
          </p:nvSpPr>
          <p:spPr bwMode="auto">
            <a:xfrm>
              <a:off x="2611954" y="5134882"/>
              <a:ext cx="105646" cy="51970"/>
            </a:xfrm>
            <a:custGeom>
              <a:avLst/>
              <a:gdLst>
                <a:gd name="T0" fmla="*/ 22 w 146"/>
                <a:gd name="T1" fmla="*/ 3 h 72"/>
                <a:gd name="T2" fmla="*/ 0 w 146"/>
                <a:gd name="T3" fmla="*/ 67 h 72"/>
                <a:gd name="T4" fmla="*/ 38 w 146"/>
                <a:gd name="T5" fmla="*/ 72 h 72"/>
                <a:gd name="T6" fmla="*/ 62 w 146"/>
                <a:gd name="T7" fmla="*/ 57 h 72"/>
                <a:gd name="T8" fmla="*/ 107 w 146"/>
                <a:gd name="T9" fmla="*/ 58 h 72"/>
                <a:gd name="T10" fmla="*/ 146 w 146"/>
                <a:gd name="T11" fmla="*/ 30 h 72"/>
                <a:gd name="T12" fmla="*/ 120 w 146"/>
                <a:gd name="T13" fmla="*/ 20 h 72"/>
                <a:gd name="T14" fmla="*/ 101 w 146"/>
                <a:gd name="T15" fmla="*/ 0 h 72"/>
                <a:gd name="T16" fmla="*/ 22 w 146"/>
                <a:gd name="T17" fmla="*/ 3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6"/>
                <a:gd name="T28" fmla="*/ 0 h 72"/>
                <a:gd name="T29" fmla="*/ 146 w 146"/>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6" h="72">
                  <a:moveTo>
                    <a:pt x="22" y="3"/>
                  </a:moveTo>
                  <a:lnTo>
                    <a:pt x="0" y="67"/>
                  </a:lnTo>
                  <a:lnTo>
                    <a:pt x="38" y="72"/>
                  </a:lnTo>
                  <a:lnTo>
                    <a:pt x="62" y="57"/>
                  </a:lnTo>
                  <a:lnTo>
                    <a:pt x="107" y="58"/>
                  </a:lnTo>
                  <a:lnTo>
                    <a:pt x="146" y="30"/>
                  </a:lnTo>
                  <a:lnTo>
                    <a:pt x="120" y="20"/>
                  </a:lnTo>
                  <a:lnTo>
                    <a:pt x="101" y="0"/>
                  </a:lnTo>
                  <a:lnTo>
                    <a:pt x="22" y="3"/>
                  </a:lnTo>
                  <a:close/>
                </a:path>
              </a:pathLst>
            </a:custGeom>
            <a:grpFill/>
            <a:ln w="19050">
              <a:solidFill>
                <a:srgbClr val="000000"/>
              </a:solidFill>
              <a:prstDash val="solid"/>
              <a:round/>
              <a:headEnd/>
              <a:tailEnd/>
            </a:ln>
          </p:spPr>
          <p:txBody>
            <a:bodyPr/>
            <a:lstStyle/>
            <a:p>
              <a:endParaRPr lang="en-US" sz="1300">
                <a:solidFill>
                  <a:srgbClr val="000000"/>
                </a:solidFill>
              </a:endParaRPr>
            </a:p>
          </p:txBody>
        </p:sp>
        <p:sp>
          <p:nvSpPr>
            <p:cNvPr id="214" name="Freeform 8"/>
            <p:cNvSpPr>
              <a:spLocks noChangeAspect="1"/>
            </p:cNvSpPr>
            <p:nvPr/>
          </p:nvSpPr>
          <p:spPr bwMode="auto">
            <a:xfrm>
              <a:off x="2643069" y="5208506"/>
              <a:ext cx="43416" cy="37534"/>
            </a:xfrm>
            <a:custGeom>
              <a:avLst/>
              <a:gdLst>
                <a:gd name="T0" fmla="*/ 52 w 60"/>
                <a:gd name="T1" fmla="*/ 0 h 52"/>
                <a:gd name="T2" fmla="*/ 0 w 60"/>
                <a:gd name="T3" fmla="*/ 4 h 52"/>
                <a:gd name="T4" fmla="*/ 9 w 60"/>
                <a:gd name="T5" fmla="*/ 52 h 52"/>
                <a:gd name="T6" fmla="*/ 60 w 60"/>
                <a:gd name="T7" fmla="*/ 40 h 52"/>
                <a:gd name="T8" fmla="*/ 52 w 60"/>
                <a:gd name="T9" fmla="*/ 0 h 52"/>
                <a:gd name="T10" fmla="*/ 0 60000 65536"/>
                <a:gd name="T11" fmla="*/ 0 60000 65536"/>
                <a:gd name="T12" fmla="*/ 0 60000 65536"/>
                <a:gd name="T13" fmla="*/ 0 60000 65536"/>
                <a:gd name="T14" fmla="*/ 0 60000 65536"/>
                <a:gd name="T15" fmla="*/ 0 w 60"/>
                <a:gd name="T16" fmla="*/ 0 h 52"/>
                <a:gd name="T17" fmla="*/ 60 w 60"/>
                <a:gd name="T18" fmla="*/ 52 h 52"/>
              </a:gdLst>
              <a:ahLst/>
              <a:cxnLst>
                <a:cxn ang="T10">
                  <a:pos x="T0" y="T1"/>
                </a:cxn>
                <a:cxn ang="T11">
                  <a:pos x="T2" y="T3"/>
                </a:cxn>
                <a:cxn ang="T12">
                  <a:pos x="T4" y="T5"/>
                </a:cxn>
                <a:cxn ang="T13">
                  <a:pos x="T6" y="T7"/>
                </a:cxn>
                <a:cxn ang="T14">
                  <a:pos x="T8" y="T9"/>
                </a:cxn>
              </a:cxnLst>
              <a:rect l="T15" t="T16" r="T17" b="T18"/>
              <a:pathLst>
                <a:path w="60" h="52">
                  <a:moveTo>
                    <a:pt x="52" y="0"/>
                  </a:moveTo>
                  <a:lnTo>
                    <a:pt x="0" y="4"/>
                  </a:lnTo>
                  <a:lnTo>
                    <a:pt x="9" y="52"/>
                  </a:lnTo>
                  <a:lnTo>
                    <a:pt x="60" y="40"/>
                  </a:lnTo>
                  <a:lnTo>
                    <a:pt x="52" y="0"/>
                  </a:lnTo>
                  <a:close/>
                </a:path>
              </a:pathLst>
            </a:custGeom>
            <a:grpFill/>
            <a:ln w="19050">
              <a:solidFill>
                <a:srgbClr val="000000"/>
              </a:solidFill>
              <a:prstDash val="solid"/>
              <a:round/>
              <a:headEnd/>
              <a:tailEnd/>
            </a:ln>
          </p:spPr>
          <p:txBody>
            <a:bodyPr/>
            <a:lstStyle/>
            <a:p>
              <a:endParaRPr lang="en-US" sz="1300">
                <a:solidFill>
                  <a:srgbClr val="000000"/>
                </a:solidFill>
              </a:endParaRPr>
            </a:p>
          </p:txBody>
        </p:sp>
        <p:sp>
          <p:nvSpPr>
            <p:cNvPr id="215" name="Freeform 9"/>
            <p:cNvSpPr>
              <a:spLocks noChangeAspect="1"/>
            </p:cNvSpPr>
            <p:nvPr/>
          </p:nvSpPr>
          <p:spPr bwMode="auto">
            <a:xfrm>
              <a:off x="2690103" y="5248928"/>
              <a:ext cx="29668" cy="36812"/>
            </a:xfrm>
            <a:custGeom>
              <a:avLst/>
              <a:gdLst>
                <a:gd name="T0" fmla="*/ 0 w 41"/>
                <a:gd name="T1" fmla="*/ 20 h 51"/>
                <a:gd name="T2" fmla="*/ 41 w 41"/>
                <a:gd name="T3" fmla="*/ 0 h 51"/>
                <a:gd name="T4" fmla="*/ 41 w 41"/>
                <a:gd name="T5" fmla="*/ 45 h 51"/>
                <a:gd name="T6" fmla="*/ 14 w 41"/>
                <a:gd name="T7" fmla="*/ 51 h 51"/>
                <a:gd name="T8" fmla="*/ 0 w 41"/>
                <a:gd name="T9" fmla="*/ 20 h 51"/>
                <a:gd name="T10" fmla="*/ 0 60000 65536"/>
                <a:gd name="T11" fmla="*/ 0 60000 65536"/>
                <a:gd name="T12" fmla="*/ 0 60000 65536"/>
                <a:gd name="T13" fmla="*/ 0 60000 65536"/>
                <a:gd name="T14" fmla="*/ 0 60000 65536"/>
                <a:gd name="T15" fmla="*/ 0 w 41"/>
                <a:gd name="T16" fmla="*/ 0 h 51"/>
                <a:gd name="T17" fmla="*/ 41 w 41"/>
                <a:gd name="T18" fmla="*/ 51 h 51"/>
              </a:gdLst>
              <a:ahLst/>
              <a:cxnLst>
                <a:cxn ang="T10">
                  <a:pos x="T0" y="T1"/>
                </a:cxn>
                <a:cxn ang="T11">
                  <a:pos x="T2" y="T3"/>
                </a:cxn>
                <a:cxn ang="T12">
                  <a:pos x="T4" y="T5"/>
                </a:cxn>
                <a:cxn ang="T13">
                  <a:pos x="T6" y="T7"/>
                </a:cxn>
                <a:cxn ang="T14">
                  <a:pos x="T8" y="T9"/>
                </a:cxn>
              </a:cxnLst>
              <a:rect l="T15" t="T16" r="T17" b="T18"/>
              <a:pathLst>
                <a:path w="41" h="51">
                  <a:moveTo>
                    <a:pt x="0" y="20"/>
                  </a:moveTo>
                  <a:lnTo>
                    <a:pt x="41" y="0"/>
                  </a:lnTo>
                  <a:lnTo>
                    <a:pt x="41" y="45"/>
                  </a:lnTo>
                  <a:lnTo>
                    <a:pt x="14" y="51"/>
                  </a:lnTo>
                  <a:lnTo>
                    <a:pt x="0" y="20"/>
                  </a:lnTo>
                  <a:close/>
                </a:path>
              </a:pathLst>
            </a:custGeom>
            <a:grpFill/>
            <a:ln w="19050">
              <a:solidFill>
                <a:srgbClr val="000000"/>
              </a:solidFill>
              <a:prstDash val="solid"/>
              <a:round/>
              <a:headEnd/>
              <a:tailEnd/>
            </a:ln>
          </p:spPr>
          <p:txBody>
            <a:bodyPr/>
            <a:lstStyle/>
            <a:p>
              <a:endParaRPr lang="en-US" sz="1300">
                <a:solidFill>
                  <a:srgbClr val="000000"/>
                </a:solidFill>
              </a:endParaRPr>
            </a:p>
          </p:txBody>
        </p:sp>
        <p:sp>
          <p:nvSpPr>
            <p:cNvPr id="216" name="Freeform"/>
            <p:cNvSpPr>
              <a:spLocks noChangeAspect="1"/>
            </p:cNvSpPr>
            <p:nvPr/>
          </p:nvSpPr>
          <p:spPr bwMode="auto">
            <a:xfrm>
              <a:off x="2764634" y="5266251"/>
              <a:ext cx="180178" cy="212212"/>
            </a:xfrm>
            <a:custGeom>
              <a:avLst/>
              <a:gdLst>
                <a:gd name="T0" fmla="*/ 42 w 249"/>
                <a:gd name="T1" fmla="*/ 0 h 294"/>
                <a:gd name="T2" fmla="*/ 0 w 249"/>
                <a:gd name="T3" fmla="*/ 112 h 294"/>
                <a:gd name="T4" fmla="*/ 30 w 249"/>
                <a:gd name="T5" fmla="*/ 167 h 294"/>
                <a:gd name="T6" fmla="*/ 30 w 249"/>
                <a:gd name="T7" fmla="*/ 267 h 294"/>
                <a:gd name="T8" fmla="*/ 90 w 249"/>
                <a:gd name="T9" fmla="*/ 294 h 294"/>
                <a:gd name="T10" fmla="*/ 117 w 249"/>
                <a:gd name="T11" fmla="*/ 235 h 294"/>
                <a:gd name="T12" fmla="*/ 193 w 249"/>
                <a:gd name="T13" fmla="*/ 222 h 294"/>
                <a:gd name="T14" fmla="*/ 249 w 249"/>
                <a:gd name="T15" fmla="*/ 158 h 294"/>
                <a:gd name="T16" fmla="*/ 190 w 249"/>
                <a:gd name="T17" fmla="*/ 58 h 294"/>
                <a:gd name="T18" fmla="*/ 42 w 249"/>
                <a:gd name="T19" fmla="*/ 0 h 2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9"/>
                <a:gd name="T31" fmla="*/ 0 h 294"/>
                <a:gd name="T32" fmla="*/ 249 w 249"/>
                <a:gd name="T33" fmla="*/ 294 h 2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9" h="294">
                  <a:moveTo>
                    <a:pt x="42" y="0"/>
                  </a:moveTo>
                  <a:lnTo>
                    <a:pt x="0" y="112"/>
                  </a:lnTo>
                  <a:lnTo>
                    <a:pt x="30" y="167"/>
                  </a:lnTo>
                  <a:lnTo>
                    <a:pt x="30" y="267"/>
                  </a:lnTo>
                  <a:lnTo>
                    <a:pt x="90" y="294"/>
                  </a:lnTo>
                  <a:lnTo>
                    <a:pt x="117" y="235"/>
                  </a:lnTo>
                  <a:lnTo>
                    <a:pt x="193" y="222"/>
                  </a:lnTo>
                  <a:lnTo>
                    <a:pt x="249" y="158"/>
                  </a:lnTo>
                  <a:lnTo>
                    <a:pt x="190" y="58"/>
                  </a:lnTo>
                  <a:lnTo>
                    <a:pt x="42" y="0"/>
                  </a:lnTo>
                  <a:close/>
                </a:path>
              </a:pathLst>
            </a:custGeom>
            <a:grpFill/>
            <a:ln w="19050">
              <a:solidFill>
                <a:srgbClr val="000000"/>
              </a:solidFill>
              <a:prstDash val="solid"/>
              <a:round/>
              <a:headEnd/>
              <a:tailEnd/>
            </a:ln>
          </p:spPr>
          <p:txBody>
            <a:bodyPr/>
            <a:lstStyle/>
            <a:p>
              <a:endParaRPr lang="en-US" sz="1300">
                <a:solidFill>
                  <a:srgbClr val="000000"/>
                </a:solidFill>
              </a:endParaRPr>
            </a:p>
          </p:txBody>
        </p:sp>
        <p:sp>
          <p:nvSpPr>
            <p:cNvPr id="217" name="Freeform"/>
            <p:cNvSpPr>
              <a:spLocks noChangeAspect="1"/>
            </p:cNvSpPr>
            <p:nvPr/>
          </p:nvSpPr>
          <p:spPr bwMode="auto">
            <a:xfrm>
              <a:off x="2700957" y="5167363"/>
              <a:ext cx="99857" cy="83008"/>
            </a:xfrm>
            <a:custGeom>
              <a:avLst/>
              <a:gdLst>
                <a:gd name="T0" fmla="*/ 29 w 138"/>
                <a:gd name="T1" fmla="*/ 0 h 115"/>
                <a:gd name="T2" fmla="*/ 0 w 138"/>
                <a:gd name="T3" fmla="*/ 34 h 115"/>
                <a:gd name="T4" fmla="*/ 12 w 138"/>
                <a:gd name="T5" fmla="*/ 61 h 115"/>
                <a:gd name="T6" fmla="*/ 38 w 138"/>
                <a:gd name="T7" fmla="*/ 70 h 115"/>
                <a:gd name="T8" fmla="*/ 64 w 138"/>
                <a:gd name="T9" fmla="*/ 115 h 115"/>
                <a:gd name="T10" fmla="*/ 136 w 138"/>
                <a:gd name="T11" fmla="*/ 97 h 115"/>
                <a:gd name="T12" fmla="*/ 138 w 138"/>
                <a:gd name="T13" fmla="*/ 49 h 115"/>
                <a:gd name="T14" fmla="*/ 85 w 138"/>
                <a:gd name="T15" fmla="*/ 9 h 115"/>
                <a:gd name="T16" fmla="*/ 29 w 138"/>
                <a:gd name="T17" fmla="*/ 0 h 1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8"/>
                <a:gd name="T28" fmla="*/ 0 h 115"/>
                <a:gd name="T29" fmla="*/ 138 w 138"/>
                <a:gd name="T30" fmla="*/ 115 h 11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8" h="115">
                  <a:moveTo>
                    <a:pt x="29" y="0"/>
                  </a:moveTo>
                  <a:lnTo>
                    <a:pt x="0" y="34"/>
                  </a:lnTo>
                  <a:lnTo>
                    <a:pt x="12" y="61"/>
                  </a:lnTo>
                  <a:lnTo>
                    <a:pt x="38" y="70"/>
                  </a:lnTo>
                  <a:lnTo>
                    <a:pt x="64" y="115"/>
                  </a:lnTo>
                  <a:lnTo>
                    <a:pt x="136" y="97"/>
                  </a:lnTo>
                  <a:lnTo>
                    <a:pt x="138" y="49"/>
                  </a:lnTo>
                  <a:lnTo>
                    <a:pt x="85" y="9"/>
                  </a:lnTo>
                  <a:lnTo>
                    <a:pt x="29" y="0"/>
                  </a:lnTo>
                  <a:close/>
                </a:path>
              </a:pathLst>
            </a:custGeom>
            <a:grpFill/>
            <a:ln w="19050">
              <a:solidFill>
                <a:srgbClr val="000000"/>
              </a:solidFill>
              <a:prstDash val="solid"/>
              <a:round/>
              <a:headEnd/>
              <a:tailEnd/>
            </a:ln>
          </p:spPr>
          <p:txBody>
            <a:bodyPr/>
            <a:lstStyle/>
            <a:p>
              <a:endParaRPr lang="en-US" sz="1300">
                <a:solidFill>
                  <a:srgbClr val="000000"/>
                </a:solidFill>
              </a:endParaRPr>
            </a:p>
          </p:txBody>
        </p:sp>
      </p:grpSp>
      <p:sp>
        <p:nvSpPr>
          <p:cNvPr id="123" name="Shape - Georgia"/>
          <p:cNvSpPr>
            <a:spLocks noChangeAspect="1"/>
          </p:cNvSpPr>
          <p:nvPr/>
        </p:nvSpPr>
        <p:spPr bwMode="auto">
          <a:xfrm>
            <a:off x="6638925" y="3900487"/>
            <a:ext cx="708025" cy="722313"/>
          </a:xfrm>
          <a:custGeom>
            <a:avLst/>
            <a:gdLst>
              <a:gd name="T0" fmla="*/ 0 w 447"/>
              <a:gd name="T1" fmla="*/ 2147483647 h 463"/>
              <a:gd name="T2" fmla="*/ 2147483647 w 447"/>
              <a:gd name="T3" fmla="*/ 2147483647 h 463"/>
              <a:gd name="T4" fmla="*/ 2147483647 w 447"/>
              <a:gd name="T5" fmla="*/ 2147483647 h 463"/>
              <a:gd name="T6" fmla="*/ 2147483647 w 447"/>
              <a:gd name="T7" fmla="*/ 0 h 463"/>
              <a:gd name="T8" fmla="*/ 2147483647 w 447"/>
              <a:gd name="T9" fmla="*/ 2147483647 h 463"/>
              <a:gd name="T10" fmla="*/ 2147483647 w 447"/>
              <a:gd name="T11" fmla="*/ 2147483647 h 463"/>
              <a:gd name="T12" fmla="*/ 2147483647 w 447"/>
              <a:gd name="T13" fmla="*/ 2147483647 h 463"/>
              <a:gd name="T14" fmla="*/ 2147483647 w 447"/>
              <a:gd name="T15" fmla="*/ 2147483647 h 463"/>
              <a:gd name="T16" fmla="*/ 2147483647 w 447"/>
              <a:gd name="T17" fmla="*/ 2147483647 h 463"/>
              <a:gd name="T18" fmla="*/ 2147483647 w 447"/>
              <a:gd name="T19" fmla="*/ 2147483647 h 463"/>
              <a:gd name="T20" fmla="*/ 2147483647 w 447"/>
              <a:gd name="T21" fmla="*/ 2147483647 h 463"/>
              <a:gd name="T22" fmla="*/ 2147483647 w 447"/>
              <a:gd name="T23" fmla="*/ 2147483647 h 463"/>
              <a:gd name="T24" fmla="*/ 2147483647 w 447"/>
              <a:gd name="T25" fmla="*/ 2147483647 h 463"/>
              <a:gd name="T26" fmla="*/ 2147483647 w 447"/>
              <a:gd name="T27" fmla="*/ 2147483647 h 463"/>
              <a:gd name="T28" fmla="*/ 2147483647 w 447"/>
              <a:gd name="T29" fmla="*/ 2147483647 h 463"/>
              <a:gd name="T30" fmla="*/ 2147483647 w 447"/>
              <a:gd name="T31" fmla="*/ 2147483647 h 463"/>
              <a:gd name="T32" fmla="*/ 2147483647 w 447"/>
              <a:gd name="T33" fmla="*/ 2147483647 h 463"/>
              <a:gd name="T34" fmla="*/ 2147483647 w 447"/>
              <a:gd name="T35" fmla="*/ 2147483647 h 463"/>
              <a:gd name="T36" fmla="*/ 0 w 447"/>
              <a:gd name="T37" fmla="*/ 2147483647 h 46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7"/>
              <a:gd name="T58" fmla="*/ 0 h 463"/>
              <a:gd name="T59" fmla="*/ 447 w 447"/>
              <a:gd name="T60" fmla="*/ 463 h 46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7" h="463">
                <a:moveTo>
                  <a:pt x="0" y="28"/>
                </a:moveTo>
                <a:lnTo>
                  <a:pt x="4" y="28"/>
                </a:lnTo>
                <a:lnTo>
                  <a:pt x="109" y="9"/>
                </a:lnTo>
                <a:lnTo>
                  <a:pt x="201" y="0"/>
                </a:lnTo>
                <a:lnTo>
                  <a:pt x="188" y="23"/>
                </a:lnTo>
                <a:lnTo>
                  <a:pt x="216" y="23"/>
                </a:lnTo>
                <a:lnTo>
                  <a:pt x="375" y="167"/>
                </a:lnTo>
                <a:lnTo>
                  <a:pt x="438" y="259"/>
                </a:lnTo>
                <a:lnTo>
                  <a:pt x="447" y="322"/>
                </a:lnTo>
                <a:lnTo>
                  <a:pt x="426" y="336"/>
                </a:lnTo>
                <a:lnTo>
                  <a:pt x="438" y="399"/>
                </a:lnTo>
                <a:lnTo>
                  <a:pt x="393" y="402"/>
                </a:lnTo>
                <a:lnTo>
                  <a:pt x="393" y="456"/>
                </a:lnTo>
                <a:lnTo>
                  <a:pt x="358" y="429"/>
                </a:lnTo>
                <a:lnTo>
                  <a:pt x="128" y="463"/>
                </a:lnTo>
                <a:lnTo>
                  <a:pt x="76" y="363"/>
                </a:lnTo>
                <a:lnTo>
                  <a:pt x="113" y="295"/>
                </a:lnTo>
                <a:lnTo>
                  <a:pt x="64" y="260"/>
                </a:lnTo>
                <a:lnTo>
                  <a:pt x="0" y="28"/>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endParaRPr>
          </a:p>
        </p:txBody>
      </p:sp>
      <p:sp>
        <p:nvSpPr>
          <p:cNvPr id="124" name="Shape - Florida"/>
          <p:cNvSpPr>
            <a:spLocks noChangeAspect="1"/>
          </p:cNvSpPr>
          <p:nvPr/>
        </p:nvSpPr>
        <p:spPr bwMode="auto">
          <a:xfrm>
            <a:off x="6478588" y="4519612"/>
            <a:ext cx="1206500" cy="809625"/>
          </a:xfrm>
          <a:custGeom>
            <a:avLst/>
            <a:gdLst>
              <a:gd name="T0" fmla="*/ 0 w 765"/>
              <a:gd name="T1" fmla="*/ 2147483647 h 519"/>
              <a:gd name="T2" fmla="*/ 2147483647 w 765"/>
              <a:gd name="T3" fmla="*/ 2147483647 h 519"/>
              <a:gd name="T4" fmla="*/ 2147483647 w 765"/>
              <a:gd name="T5" fmla="*/ 2147483647 h 519"/>
              <a:gd name="T6" fmla="*/ 2147483647 w 765"/>
              <a:gd name="T7" fmla="*/ 2147483647 h 519"/>
              <a:gd name="T8" fmla="*/ 2147483647 w 765"/>
              <a:gd name="T9" fmla="*/ 2147483647 h 519"/>
              <a:gd name="T10" fmla="*/ 2147483647 w 765"/>
              <a:gd name="T11" fmla="*/ 2147483647 h 519"/>
              <a:gd name="T12" fmla="*/ 2147483647 w 765"/>
              <a:gd name="T13" fmla="*/ 0 h 519"/>
              <a:gd name="T14" fmla="*/ 2147483647 w 765"/>
              <a:gd name="T15" fmla="*/ 2147483647 h 519"/>
              <a:gd name="T16" fmla="*/ 2147483647 w 765"/>
              <a:gd name="T17" fmla="*/ 2147483647 h 519"/>
              <a:gd name="T18" fmla="*/ 2147483647 w 765"/>
              <a:gd name="T19" fmla="*/ 2147483647 h 519"/>
              <a:gd name="T20" fmla="*/ 2147483647 w 765"/>
              <a:gd name="T21" fmla="*/ 2147483647 h 519"/>
              <a:gd name="T22" fmla="*/ 2147483647 w 765"/>
              <a:gd name="T23" fmla="*/ 2147483647 h 519"/>
              <a:gd name="T24" fmla="*/ 2147483647 w 765"/>
              <a:gd name="T25" fmla="*/ 2147483647 h 519"/>
              <a:gd name="T26" fmla="*/ 2147483647 w 765"/>
              <a:gd name="T27" fmla="*/ 2147483647 h 519"/>
              <a:gd name="T28" fmla="*/ 2147483647 w 765"/>
              <a:gd name="T29" fmla="*/ 2147483647 h 519"/>
              <a:gd name="T30" fmla="*/ 2147483647 w 765"/>
              <a:gd name="T31" fmla="*/ 2147483647 h 519"/>
              <a:gd name="T32" fmla="*/ 2147483647 w 765"/>
              <a:gd name="T33" fmla="*/ 2147483647 h 519"/>
              <a:gd name="T34" fmla="*/ 2147483647 w 765"/>
              <a:gd name="T35" fmla="*/ 2147483647 h 519"/>
              <a:gd name="T36" fmla="*/ 2147483647 w 765"/>
              <a:gd name="T37" fmla="*/ 2147483647 h 519"/>
              <a:gd name="T38" fmla="*/ 2147483647 w 765"/>
              <a:gd name="T39" fmla="*/ 2147483647 h 519"/>
              <a:gd name="T40" fmla="*/ 2147483647 w 765"/>
              <a:gd name="T41" fmla="*/ 2147483647 h 519"/>
              <a:gd name="T42" fmla="*/ 2147483647 w 765"/>
              <a:gd name="T43" fmla="*/ 2147483647 h 519"/>
              <a:gd name="T44" fmla="*/ 2147483647 w 765"/>
              <a:gd name="T45" fmla="*/ 2147483647 h 519"/>
              <a:gd name="T46" fmla="*/ 2147483647 w 765"/>
              <a:gd name="T47" fmla="*/ 2147483647 h 519"/>
              <a:gd name="T48" fmla="*/ 2147483647 w 765"/>
              <a:gd name="T49" fmla="*/ 2147483647 h 519"/>
              <a:gd name="T50" fmla="*/ 2147483647 w 765"/>
              <a:gd name="T51" fmla="*/ 2147483647 h 519"/>
              <a:gd name="T52" fmla="*/ 2147483647 w 765"/>
              <a:gd name="T53" fmla="*/ 2147483647 h 519"/>
              <a:gd name="T54" fmla="*/ 2147483647 w 765"/>
              <a:gd name="T55" fmla="*/ 2147483647 h 519"/>
              <a:gd name="T56" fmla="*/ 2147483647 w 765"/>
              <a:gd name="T57" fmla="*/ 2147483647 h 519"/>
              <a:gd name="T58" fmla="*/ 2147483647 w 765"/>
              <a:gd name="T59" fmla="*/ 2147483647 h 519"/>
              <a:gd name="T60" fmla="*/ 2147483647 w 765"/>
              <a:gd name="T61" fmla="*/ 2147483647 h 519"/>
              <a:gd name="T62" fmla="*/ 2147483647 w 765"/>
              <a:gd name="T63" fmla="*/ 2147483647 h 519"/>
              <a:gd name="T64" fmla="*/ 2147483647 w 765"/>
              <a:gd name="T65" fmla="*/ 2147483647 h 519"/>
              <a:gd name="T66" fmla="*/ 2147483647 w 765"/>
              <a:gd name="T67" fmla="*/ 2147483647 h 519"/>
              <a:gd name="T68" fmla="*/ 2147483647 w 765"/>
              <a:gd name="T69" fmla="*/ 2147483647 h 519"/>
              <a:gd name="T70" fmla="*/ 2147483647 w 765"/>
              <a:gd name="T71" fmla="*/ 2147483647 h 519"/>
              <a:gd name="T72" fmla="*/ 2147483647 w 765"/>
              <a:gd name="T73" fmla="*/ 2147483647 h 519"/>
              <a:gd name="T74" fmla="*/ 2147483647 w 765"/>
              <a:gd name="T75" fmla="*/ 2147483647 h 519"/>
              <a:gd name="T76" fmla="*/ 2147483647 w 765"/>
              <a:gd name="T77" fmla="*/ 2147483647 h 519"/>
              <a:gd name="T78" fmla="*/ 0 w 765"/>
              <a:gd name="T79" fmla="*/ 2147483647 h 51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765"/>
              <a:gd name="T121" fmla="*/ 0 h 519"/>
              <a:gd name="T122" fmla="*/ 765 w 765"/>
              <a:gd name="T123" fmla="*/ 519 h 51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765" h="519">
                <a:moveTo>
                  <a:pt x="0" y="51"/>
                </a:moveTo>
                <a:lnTo>
                  <a:pt x="210" y="30"/>
                </a:lnTo>
                <a:lnTo>
                  <a:pt x="233" y="64"/>
                </a:lnTo>
                <a:lnTo>
                  <a:pt x="458" y="30"/>
                </a:lnTo>
                <a:lnTo>
                  <a:pt x="496" y="58"/>
                </a:lnTo>
                <a:lnTo>
                  <a:pt x="496" y="4"/>
                </a:lnTo>
                <a:lnTo>
                  <a:pt x="493" y="0"/>
                </a:lnTo>
                <a:lnTo>
                  <a:pt x="538" y="3"/>
                </a:lnTo>
                <a:lnTo>
                  <a:pt x="586" y="83"/>
                </a:lnTo>
                <a:lnTo>
                  <a:pt x="662" y="192"/>
                </a:lnTo>
                <a:lnTo>
                  <a:pt x="699" y="286"/>
                </a:lnTo>
                <a:lnTo>
                  <a:pt x="756" y="352"/>
                </a:lnTo>
                <a:lnTo>
                  <a:pt x="765" y="447"/>
                </a:lnTo>
                <a:lnTo>
                  <a:pt x="747" y="504"/>
                </a:lnTo>
                <a:lnTo>
                  <a:pt x="666" y="519"/>
                </a:lnTo>
                <a:lnTo>
                  <a:pt x="653" y="495"/>
                </a:lnTo>
                <a:lnTo>
                  <a:pt x="596" y="460"/>
                </a:lnTo>
                <a:lnTo>
                  <a:pt x="578" y="425"/>
                </a:lnTo>
                <a:lnTo>
                  <a:pt x="563" y="411"/>
                </a:lnTo>
                <a:lnTo>
                  <a:pt x="554" y="378"/>
                </a:lnTo>
                <a:lnTo>
                  <a:pt x="541" y="387"/>
                </a:lnTo>
                <a:lnTo>
                  <a:pt x="496" y="344"/>
                </a:lnTo>
                <a:lnTo>
                  <a:pt x="507" y="304"/>
                </a:lnTo>
                <a:lnTo>
                  <a:pt x="496" y="282"/>
                </a:lnTo>
                <a:lnTo>
                  <a:pt x="483" y="289"/>
                </a:lnTo>
                <a:lnTo>
                  <a:pt x="484" y="313"/>
                </a:lnTo>
                <a:lnTo>
                  <a:pt x="470" y="282"/>
                </a:lnTo>
                <a:lnTo>
                  <a:pt x="471" y="209"/>
                </a:lnTo>
                <a:lnTo>
                  <a:pt x="443" y="165"/>
                </a:lnTo>
                <a:lnTo>
                  <a:pt x="371" y="130"/>
                </a:lnTo>
                <a:lnTo>
                  <a:pt x="335" y="89"/>
                </a:lnTo>
                <a:lnTo>
                  <a:pt x="295" y="85"/>
                </a:lnTo>
                <a:lnTo>
                  <a:pt x="279" y="110"/>
                </a:lnTo>
                <a:lnTo>
                  <a:pt x="219" y="128"/>
                </a:lnTo>
                <a:lnTo>
                  <a:pt x="185" y="110"/>
                </a:lnTo>
                <a:lnTo>
                  <a:pt x="167" y="83"/>
                </a:lnTo>
                <a:lnTo>
                  <a:pt x="55" y="107"/>
                </a:lnTo>
                <a:lnTo>
                  <a:pt x="31" y="88"/>
                </a:lnTo>
                <a:lnTo>
                  <a:pt x="6" y="109"/>
                </a:lnTo>
                <a:lnTo>
                  <a:pt x="0" y="51"/>
                </a:lnTo>
                <a:close/>
              </a:path>
            </a:pathLst>
          </a:custGeom>
          <a:solidFill>
            <a:schemeClr val="accent1"/>
          </a:solidFill>
          <a:ln w="19050">
            <a:solidFill>
              <a:srgbClr val="000000"/>
            </a:solidFill>
            <a:prstDash val="solid"/>
            <a:round/>
            <a:headEnd/>
            <a:tailEnd/>
          </a:ln>
        </p:spPr>
        <p:txBody>
          <a:bodyPr/>
          <a:lstStyle/>
          <a:p>
            <a:endParaRPr lang="en-US" sz="1300">
              <a:solidFill>
                <a:srgbClr val="000000"/>
              </a:solidFill>
            </a:endParaRPr>
          </a:p>
        </p:txBody>
      </p:sp>
      <p:sp>
        <p:nvSpPr>
          <p:cNvPr id="125" name="Shape - Delaware"/>
          <p:cNvSpPr>
            <a:spLocks noChangeAspect="1"/>
          </p:cNvSpPr>
          <p:nvPr/>
        </p:nvSpPr>
        <p:spPr bwMode="auto">
          <a:xfrm>
            <a:off x="7707313" y="2949575"/>
            <a:ext cx="153987" cy="190500"/>
          </a:xfrm>
          <a:custGeom>
            <a:avLst/>
            <a:gdLst>
              <a:gd name="T0" fmla="*/ 0 w 98"/>
              <a:gd name="T1" fmla="*/ 2147483647 h 122"/>
              <a:gd name="T2" fmla="*/ 2147483647 w 98"/>
              <a:gd name="T3" fmla="*/ 0 h 122"/>
              <a:gd name="T4" fmla="*/ 2147483647 w 98"/>
              <a:gd name="T5" fmla="*/ 2147483647 h 122"/>
              <a:gd name="T6" fmla="*/ 2147483647 w 98"/>
              <a:gd name="T7" fmla="*/ 2147483647 h 122"/>
              <a:gd name="T8" fmla="*/ 2147483647 w 98"/>
              <a:gd name="T9" fmla="*/ 2147483647 h 122"/>
              <a:gd name="T10" fmla="*/ 2147483647 w 98"/>
              <a:gd name="T11" fmla="*/ 2147483647 h 122"/>
              <a:gd name="T12" fmla="*/ 2147483647 w 98"/>
              <a:gd name="T13" fmla="*/ 2147483647 h 122"/>
              <a:gd name="T14" fmla="*/ 0 w 98"/>
              <a:gd name="T15" fmla="*/ 2147483647 h 122"/>
              <a:gd name="T16" fmla="*/ 0 60000 65536"/>
              <a:gd name="T17" fmla="*/ 0 60000 65536"/>
              <a:gd name="T18" fmla="*/ 0 60000 65536"/>
              <a:gd name="T19" fmla="*/ 0 60000 65536"/>
              <a:gd name="T20" fmla="*/ 0 60000 65536"/>
              <a:gd name="T21" fmla="*/ 0 60000 65536"/>
              <a:gd name="T22" fmla="*/ 0 60000 65536"/>
              <a:gd name="T23" fmla="*/ 0 60000 65536"/>
              <a:gd name="T24" fmla="*/ 0 w 98"/>
              <a:gd name="T25" fmla="*/ 0 h 122"/>
              <a:gd name="T26" fmla="*/ 98 w 98"/>
              <a:gd name="T27" fmla="*/ 122 h 1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8" h="122">
                <a:moveTo>
                  <a:pt x="0" y="8"/>
                </a:moveTo>
                <a:lnTo>
                  <a:pt x="21" y="0"/>
                </a:lnTo>
                <a:lnTo>
                  <a:pt x="66" y="27"/>
                </a:lnTo>
                <a:lnTo>
                  <a:pt x="66" y="54"/>
                </a:lnTo>
                <a:lnTo>
                  <a:pt x="97" y="73"/>
                </a:lnTo>
                <a:lnTo>
                  <a:pt x="98" y="109"/>
                </a:lnTo>
                <a:lnTo>
                  <a:pt x="48" y="122"/>
                </a:lnTo>
                <a:lnTo>
                  <a:pt x="0" y="8"/>
                </a:lnTo>
                <a:close/>
              </a:path>
            </a:pathLst>
          </a:custGeom>
          <a:solidFill>
            <a:schemeClr val="accent6"/>
          </a:solidFill>
          <a:ln w="19050">
            <a:solidFill>
              <a:srgbClr val="000000"/>
            </a:solidFill>
            <a:prstDash val="solid"/>
            <a:round/>
            <a:headEnd/>
            <a:tailEnd/>
          </a:ln>
        </p:spPr>
        <p:txBody>
          <a:bodyPr/>
          <a:lstStyle/>
          <a:p>
            <a:endParaRPr lang="en-US" sz="1300">
              <a:solidFill>
                <a:srgbClr val="000000"/>
              </a:solidFill>
            </a:endParaRPr>
          </a:p>
        </p:txBody>
      </p:sp>
      <p:sp>
        <p:nvSpPr>
          <p:cNvPr id="126" name="Shape - Connecticut"/>
          <p:cNvSpPr>
            <a:spLocks noChangeAspect="1"/>
          </p:cNvSpPr>
          <p:nvPr/>
        </p:nvSpPr>
        <p:spPr bwMode="auto">
          <a:xfrm>
            <a:off x="7872413" y="2462212"/>
            <a:ext cx="242887" cy="185738"/>
          </a:xfrm>
          <a:custGeom>
            <a:avLst/>
            <a:gdLst>
              <a:gd name="T0" fmla="*/ 0 w 153"/>
              <a:gd name="T1" fmla="*/ 2147483647 h 118"/>
              <a:gd name="T2" fmla="*/ 2147483647 w 153"/>
              <a:gd name="T3" fmla="*/ 0 h 118"/>
              <a:gd name="T4" fmla="*/ 2147483647 w 153"/>
              <a:gd name="T5" fmla="*/ 2147483647 h 118"/>
              <a:gd name="T6" fmla="*/ 2147483647 w 153"/>
              <a:gd name="T7" fmla="*/ 2147483647 h 118"/>
              <a:gd name="T8" fmla="*/ 2147483647 w 153"/>
              <a:gd name="T9" fmla="*/ 2147483647 h 118"/>
              <a:gd name="T10" fmla="*/ 2147483647 w 153"/>
              <a:gd name="T11" fmla="*/ 2147483647 h 118"/>
              <a:gd name="T12" fmla="*/ 2147483647 w 153"/>
              <a:gd name="T13" fmla="*/ 2147483647 h 118"/>
              <a:gd name="T14" fmla="*/ 0 w 153"/>
              <a:gd name="T15" fmla="*/ 2147483647 h 118"/>
              <a:gd name="T16" fmla="*/ 0 60000 65536"/>
              <a:gd name="T17" fmla="*/ 0 60000 65536"/>
              <a:gd name="T18" fmla="*/ 0 60000 65536"/>
              <a:gd name="T19" fmla="*/ 0 60000 65536"/>
              <a:gd name="T20" fmla="*/ 0 60000 65536"/>
              <a:gd name="T21" fmla="*/ 0 60000 65536"/>
              <a:gd name="T22" fmla="*/ 0 60000 65536"/>
              <a:gd name="T23" fmla="*/ 0 60000 65536"/>
              <a:gd name="T24" fmla="*/ 0 w 153"/>
              <a:gd name="T25" fmla="*/ 0 h 118"/>
              <a:gd name="T26" fmla="*/ 153 w 153"/>
              <a:gd name="T27" fmla="*/ 118 h 1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3" h="118">
                <a:moveTo>
                  <a:pt x="0" y="30"/>
                </a:moveTo>
                <a:lnTo>
                  <a:pt x="118" y="0"/>
                </a:lnTo>
                <a:lnTo>
                  <a:pt x="153" y="54"/>
                </a:lnTo>
                <a:lnTo>
                  <a:pt x="133" y="78"/>
                </a:lnTo>
                <a:lnTo>
                  <a:pt x="95" y="69"/>
                </a:lnTo>
                <a:lnTo>
                  <a:pt x="37" y="118"/>
                </a:lnTo>
                <a:lnTo>
                  <a:pt x="6" y="93"/>
                </a:lnTo>
                <a:lnTo>
                  <a:pt x="0" y="30"/>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endParaRPr>
          </a:p>
        </p:txBody>
      </p:sp>
      <p:sp>
        <p:nvSpPr>
          <p:cNvPr id="127" name="Shape - Colorado"/>
          <p:cNvSpPr>
            <a:spLocks noChangeAspect="1"/>
          </p:cNvSpPr>
          <p:nvPr/>
        </p:nvSpPr>
        <p:spPr bwMode="auto">
          <a:xfrm>
            <a:off x="3549650" y="3073400"/>
            <a:ext cx="928688" cy="682625"/>
          </a:xfrm>
          <a:custGeom>
            <a:avLst/>
            <a:gdLst>
              <a:gd name="T0" fmla="*/ 2147483647 w 590"/>
              <a:gd name="T1" fmla="*/ 0 h 439"/>
              <a:gd name="T2" fmla="*/ 2147483647 w 590"/>
              <a:gd name="T3" fmla="*/ 2147483647 h 439"/>
              <a:gd name="T4" fmla="*/ 0 w 590"/>
              <a:gd name="T5" fmla="*/ 2147483647 h 439"/>
              <a:gd name="T6" fmla="*/ 2147483647 w 590"/>
              <a:gd name="T7" fmla="*/ 2147483647 h 439"/>
              <a:gd name="T8" fmla="*/ 2147483647 w 590"/>
              <a:gd name="T9" fmla="*/ 2147483647 h 439"/>
              <a:gd name="T10" fmla="*/ 2147483647 w 590"/>
              <a:gd name="T11" fmla="*/ 2147483647 h 439"/>
              <a:gd name="T12" fmla="*/ 2147483647 w 590"/>
              <a:gd name="T13" fmla="*/ 2147483647 h 439"/>
              <a:gd name="T14" fmla="*/ 2147483647 w 590"/>
              <a:gd name="T15" fmla="*/ 2147483647 h 439"/>
              <a:gd name="T16" fmla="*/ 2147483647 w 590"/>
              <a:gd name="T17" fmla="*/ 0 h 4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90"/>
              <a:gd name="T28" fmla="*/ 0 h 439"/>
              <a:gd name="T29" fmla="*/ 590 w 590"/>
              <a:gd name="T30" fmla="*/ 439 h 43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90" h="439">
                <a:moveTo>
                  <a:pt x="49" y="0"/>
                </a:moveTo>
                <a:lnTo>
                  <a:pt x="19" y="263"/>
                </a:lnTo>
                <a:lnTo>
                  <a:pt x="0" y="415"/>
                </a:lnTo>
                <a:lnTo>
                  <a:pt x="295" y="430"/>
                </a:lnTo>
                <a:lnTo>
                  <a:pt x="577" y="439"/>
                </a:lnTo>
                <a:lnTo>
                  <a:pt x="586" y="234"/>
                </a:lnTo>
                <a:lnTo>
                  <a:pt x="590" y="32"/>
                </a:lnTo>
                <a:lnTo>
                  <a:pt x="429" y="29"/>
                </a:lnTo>
                <a:lnTo>
                  <a:pt x="49" y="0"/>
                </a:lnTo>
                <a:close/>
              </a:path>
            </a:pathLst>
          </a:custGeom>
          <a:solidFill>
            <a:schemeClr val="accent6"/>
          </a:solidFill>
          <a:ln w="19050">
            <a:solidFill>
              <a:srgbClr val="000000"/>
            </a:solidFill>
            <a:prstDash val="solid"/>
            <a:round/>
            <a:headEnd/>
            <a:tailEnd/>
          </a:ln>
        </p:spPr>
        <p:txBody>
          <a:bodyPr/>
          <a:lstStyle/>
          <a:p>
            <a:endParaRPr lang="en-US" sz="1300">
              <a:solidFill>
                <a:srgbClr val="000000"/>
              </a:solidFill>
            </a:endParaRPr>
          </a:p>
        </p:txBody>
      </p:sp>
      <p:sp>
        <p:nvSpPr>
          <p:cNvPr id="128" name="Shape - California"/>
          <p:cNvSpPr>
            <a:spLocks noChangeAspect="1"/>
          </p:cNvSpPr>
          <p:nvPr/>
        </p:nvSpPr>
        <p:spPr bwMode="auto">
          <a:xfrm>
            <a:off x="1758950" y="2595562"/>
            <a:ext cx="1098550" cy="1673225"/>
          </a:xfrm>
          <a:custGeom>
            <a:avLst/>
            <a:gdLst>
              <a:gd name="T0" fmla="*/ 2147483647 w 697"/>
              <a:gd name="T1" fmla="*/ 0 h 1077"/>
              <a:gd name="T2" fmla="*/ 2147483647 w 697"/>
              <a:gd name="T3" fmla="*/ 2147483647 h 1077"/>
              <a:gd name="T4" fmla="*/ 2147483647 w 697"/>
              <a:gd name="T5" fmla="*/ 2147483647 h 1077"/>
              <a:gd name="T6" fmla="*/ 2147483647 w 697"/>
              <a:gd name="T7" fmla="*/ 2147483647 h 1077"/>
              <a:gd name="T8" fmla="*/ 2147483647 w 697"/>
              <a:gd name="T9" fmla="*/ 2147483647 h 1077"/>
              <a:gd name="T10" fmla="*/ 2147483647 w 697"/>
              <a:gd name="T11" fmla="*/ 2147483647 h 1077"/>
              <a:gd name="T12" fmla="*/ 2147483647 w 697"/>
              <a:gd name="T13" fmla="*/ 2147483647 h 1077"/>
              <a:gd name="T14" fmla="*/ 2147483647 w 697"/>
              <a:gd name="T15" fmla="*/ 2147483647 h 1077"/>
              <a:gd name="T16" fmla="*/ 2147483647 w 697"/>
              <a:gd name="T17" fmla="*/ 2147483647 h 1077"/>
              <a:gd name="T18" fmla="*/ 2147483647 w 697"/>
              <a:gd name="T19" fmla="*/ 2147483647 h 1077"/>
              <a:gd name="T20" fmla="*/ 2147483647 w 697"/>
              <a:gd name="T21" fmla="*/ 2147483647 h 1077"/>
              <a:gd name="T22" fmla="*/ 2147483647 w 697"/>
              <a:gd name="T23" fmla="*/ 2147483647 h 1077"/>
              <a:gd name="T24" fmla="*/ 2147483647 w 697"/>
              <a:gd name="T25" fmla="*/ 2147483647 h 1077"/>
              <a:gd name="T26" fmla="*/ 2147483647 w 697"/>
              <a:gd name="T27" fmla="*/ 2147483647 h 1077"/>
              <a:gd name="T28" fmla="*/ 2147483647 w 697"/>
              <a:gd name="T29" fmla="*/ 2147483647 h 1077"/>
              <a:gd name="T30" fmla="*/ 2147483647 w 697"/>
              <a:gd name="T31" fmla="*/ 2147483647 h 1077"/>
              <a:gd name="T32" fmla="*/ 2147483647 w 697"/>
              <a:gd name="T33" fmla="*/ 2147483647 h 1077"/>
              <a:gd name="T34" fmla="*/ 2147483647 w 697"/>
              <a:gd name="T35" fmla="*/ 2147483647 h 1077"/>
              <a:gd name="T36" fmla="*/ 2147483647 w 697"/>
              <a:gd name="T37" fmla="*/ 2147483647 h 1077"/>
              <a:gd name="T38" fmla="*/ 2147483647 w 697"/>
              <a:gd name="T39" fmla="*/ 2147483647 h 1077"/>
              <a:gd name="T40" fmla="*/ 2147483647 w 697"/>
              <a:gd name="T41" fmla="*/ 2147483647 h 1077"/>
              <a:gd name="T42" fmla="*/ 2147483647 w 697"/>
              <a:gd name="T43" fmla="*/ 2147483647 h 1077"/>
              <a:gd name="T44" fmla="*/ 2147483647 w 697"/>
              <a:gd name="T45" fmla="*/ 2147483647 h 1077"/>
              <a:gd name="T46" fmla="*/ 2147483647 w 697"/>
              <a:gd name="T47" fmla="*/ 2147483647 h 1077"/>
              <a:gd name="T48" fmla="*/ 2147483647 w 697"/>
              <a:gd name="T49" fmla="*/ 2147483647 h 1077"/>
              <a:gd name="T50" fmla="*/ 2147483647 w 697"/>
              <a:gd name="T51" fmla="*/ 2147483647 h 1077"/>
              <a:gd name="T52" fmla="*/ 2147483647 w 697"/>
              <a:gd name="T53" fmla="*/ 2147483647 h 1077"/>
              <a:gd name="T54" fmla="*/ 2147483647 w 697"/>
              <a:gd name="T55" fmla="*/ 2147483647 h 1077"/>
              <a:gd name="T56" fmla="*/ 2147483647 w 697"/>
              <a:gd name="T57" fmla="*/ 2147483647 h 1077"/>
              <a:gd name="T58" fmla="*/ 2147483647 w 697"/>
              <a:gd name="T59" fmla="*/ 2147483647 h 1077"/>
              <a:gd name="T60" fmla="*/ 2147483647 w 697"/>
              <a:gd name="T61" fmla="*/ 2147483647 h 1077"/>
              <a:gd name="T62" fmla="*/ 2147483647 w 697"/>
              <a:gd name="T63" fmla="*/ 2147483647 h 1077"/>
              <a:gd name="T64" fmla="*/ 2147483647 w 697"/>
              <a:gd name="T65" fmla="*/ 2147483647 h 1077"/>
              <a:gd name="T66" fmla="*/ 2147483647 w 697"/>
              <a:gd name="T67" fmla="*/ 2147483647 h 1077"/>
              <a:gd name="T68" fmla="*/ 2147483647 w 697"/>
              <a:gd name="T69" fmla="*/ 2147483647 h 1077"/>
              <a:gd name="T70" fmla="*/ 2147483647 w 697"/>
              <a:gd name="T71" fmla="*/ 2147483647 h 1077"/>
              <a:gd name="T72" fmla="*/ 2147483647 w 697"/>
              <a:gd name="T73" fmla="*/ 2147483647 h 1077"/>
              <a:gd name="T74" fmla="*/ 2147483647 w 697"/>
              <a:gd name="T75" fmla="*/ 2147483647 h 1077"/>
              <a:gd name="T76" fmla="*/ 2147483647 w 697"/>
              <a:gd name="T77" fmla="*/ 2147483647 h 1077"/>
              <a:gd name="T78" fmla="*/ 2147483647 w 697"/>
              <a:gd name="T79" fmla="*/ 2147483647 h 1077"/>
              <a:gd name="T80" fmla="*/ 2147483647 w 697"/>
              <a:gd name="T81" fmla="*/ 2147483647 h 1077"/>
              <a:gd name="T82" fmla="*/ 2147483647 w 697"/>
              <a:gd name="T83" fmla="*/ 2147483647 h 1077"/>
              <a:gd name="T84" fmla="*/ 2147483647 w 697"/>
              <a:gd name="T85" fmla="*/ 2147483647 h 1077"/>
              <a:gd name="T86" fmla="*/ 0 w 697"/>
              <a:gd name="T87" fmla="*/ 2147483647 h 1077"/>
              <a:gd name="T88" fmla="*/ 2147483647 w 697"/>
              <a:gd name="T89" fmla="*/ 2147483647 h 1077"/>
              <a:gd name="T90" fmla="*/ 2147483647 w 697"/>
              <a:gd name="T91" fmla="*/ 2147483647 h 1077"/>
              <a:gd name="T92" fmla="*/ 2147483647 w 697"/>
              <a:gd name="T93" fmla="*/ 2147483647 h 1077"/>
              <a:gd name="T94" fmla="*/ 2147483647 w 697"/>
              <a:gd name="T95" fmla="*/ 0 h 107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97"/>
              <a:gd name="T145" fmla="*/ 0 h 1077"/>
              <a:gd name="T146" fmla="*/ 697 w 697"/>
              <a:gd name="T147" fmla="*/ 1077 h 107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97" h="1077">
                <a:moveTo>
                  <a:pt x="53" y="0"/>
                </a:moveTo>
                <a:lnTo>
                  <a:pt x="374" y="64"/>
                </a:lnTo>
                <a:lnTo>
                  <a:pt x="304" y="381"/>
                </a:lnTo>
                <a:lnTo>
                  <a:pt x="664" y="864"/>
                </a:lnTo>
                <a:lnTo>
                  <a:pt x="697" y="925"/>
                </a:lnTo>
                <a:lnTo>
                  <a:pt x="663" y="955"/>
                </a:lnTo>
                <a:lnTo>
                  <a:pt x="641" y="1009"/>
                </a:lnTo>
                <a:lnTo>
                  <a:pt x="620" y="1040"/>
                </a:lnTo>
                <a:lnTo>
                  <a:pt x="642" y="1068"/>
                </a:lnTo>
                <a:lnTo>
                  <a:pt x="605" y="1077"/>
                </a:lnTo>
                <a:lnTo>
                  <a:pt x="393" y="1070"/>
                </a:lnTo>
                <a:lnTo>
                  <a:pt x="380" y="1007"/>
                </a:lnTo>
                <a:lnTo>
                  <a:pt x="343" y="961"/>
                </a:lnTo>
                <a:lnTo>
                  <a:pt x="316" y="944"/>
                </a:lnTo>
                <a:lnTo>
                  <a:pt x="308" y="912"/>
                </a:lnTo>
                <a:lnTo>
                  <a:pt x="286" y="894"/>
                </a:lnTo>
                <a:lnTo>
                  <a:pt x="263" y="871"/>
                </a:lnTo>
                <a:lnTo>
                  <a:pt x="256" y="846"/>
                </a:lnTo>
                <a:lnTo>
                  <a:pt x="235" y="830"/>
                </a:lnTo>
                <a:lnTo>
                  <a:pt x="202" y="839"/>
                </a:lnTo>
                <a:lnTo>
                  <a:pt x="165" y="825"/>
                </a:lnTo>
                <a:lnTo>
                  <a:pt x="165" y="812"/>
                </a:lnTo>
                <a:lnTo>
                  <a:pt x="164" y="782"/>
                </a:lnTo>
                <a:lnTo>
                  <a:pt x="149" y="749"/>
                </a:lnTo>
                <a:lnTo>
                  <a:pt x="147" y="722"/>
                </a:lnTo>
                <a:lnTo>
                  <a:pt x="131" y="699"/>
                </a:lnTo>
                <a:lnTo>
                  <a:pt x="135" y="676"/>
                </a:lnTo>
                <a:lnTo>
                  <a:pt x="89" y="621"/>
                </a:lnTo>
                <a:lnTo>
                  <a:pt x="89" y="590"/>
                </a:lnTo>
                <a:lnTo>
                  <a:pt x="113" y="578"/>
                </a:lnTo>
                <a:lnTo>
                  <a:pt x="113" y="559"/>
                </a:lnTo>
                <a:lnTo>
                  <a:pt x="89" y="553"/>
                </a:lnTo>
                <a:lnTo>
                  <a:pt x="79" y="523"/>
                </a:lnTo>
                <a:lnTo>
                  <a:pt x="67" y="471"/>
                </a:lnTo>
                <a:lnTo>
                  <a:pt x="101" y="499"/>
                </a:lnTo>
                <a:lnTo>
                  <a:pt x="88" y="462"/>
                </a:lnTo>
                <a:lnTo>
                  <a:pt x="113" y="462"/>
                </a:lnTo>
                <a:lnTo>
                  <a:pt x="113" y="435"/>
                </a:lnTo>
                <a:lnTo>
                  <a:pt x="88" y="417"/>
                </a:lnTo>
                <a:lnTo>
                  <a:pt x="76" y="442"/>
                </a:lnTo>
                <a:lnTo>
                  <a:pt x="53" y="433"/>
                </a:lnTo>
                <a:lnTo>
                  <a:pt x="9" y="313"/>
                </a:lnTo>
                <a:lnTo>
                  <a:pt x="21" y="226"/>
                </a:lnTo>
                <a:lnTo>
                  <a:pt x="0" y="177"/>
                </a:lnTo>
                <a:lnTo>
                  <a:pt x="10" y="140"/>
                </a:lnTo>
                <a:lnTo>
                  <a:pt x="32" y="132"/>
                </a:lnTo>
                <a:lnTo>
                  <a:pt x="53" y="73"/>
                </a:lnTo>
                <a:lnTo>
                  <a:pt x="53" y="0"/>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endParaRPr>
          </a:p>
        </p:txBody>
      </p:sp>
      <p:sp>
        <p:nvSpPr>
          <p:cNvPr id="129" name="Shape - Arkansas"/>
          <p:cNvSpPr>
            <a:spLocks noChangeAspect="1"/>
          </p:cNvSpPr>
          <p:nvPr/>
        </p:nvSpPr>
        <p:spPr bwMode="auto">
          <a:xfrm>
            <a:off x="5432425" y="3771900"/>
            <a:ext cx="633413" cy="582612"/>
          </a:xfrm>
          <a:custGeom>
            <a:avLst/>
            <a:gdLst>
              <a:gd name="T0" fmla="*/ 0 w 401"/>
              <a:gd name="T1" fmla="*/ 34 h 374"/>
              <a:gd name="T2" fmla="*/ 158 w 401"/>
              <a:gd name="T3" fmla="*/ 15 h 374"/>
              <a:gd name="T4" fmla="*/ 353 w 401"/>
              <a:gd name="T5" fmla="*/ 0 h 374"/>
              <a:gd name="T6" fmla="*/ 343 w 401"/>
              <a:gd name="T7" fmla="*/ 49 h 374"/>
              <a:gd name="T8" fmla="*/ 386 w 401"/>
              <a:gd name="T9" fmla="*/ 38 h 374"/>
              <a:gd name="T10" fmla="*/ 401 w 401"/>
              <a:gd name="T11" fmla="*/ 71 h 374"/>
              <a:gd name="T12" fmla="*/ 356 w 401"/>
              <a:gd name="T13" fmla="*/ 101 h 374"/>
              <a:gd name="T14" fmla="*/ 367 w 401"/>
              <a:gd name="T15" fmla="*/ 153 h 374"/>
              <a:gd name="T16" fmla="*/ 321 w 401"/>
              <a:gd name="T17" fmla="*/ 240 h 374"/>
              <a:gd name="T18" fmla="*/ 286 w 401"/>
              <a:gd name="T19" fmla="*/ 293 h 374"/>
              <a:gd name="T20" fmla="*/ 306 w 401"/>
              <a:gd name="T21" fmla="*/ 362 h 374"/>
              <a:gd name="T22" fmla="*/ 58 w 401"/>
              <a:gd name="T23" fmla="*/ 374 h 374"/>
              <a:gd name="T24" fmla="*/ 57 w 401"/>
              <a:gd name="T25" fmla="*/ 332 h 374"/>
              <a:gd name="T26" fmla="*/ 8 w 401"/>
              <a:gd name="T27" fmla="*/ 323 h 374"/>
              <a:gd name="T28" fmla="*/ 8 w 401"/>
              <a:gd name="T29" fmla="*/ 101 h 374"/>
              <a:gd name="T30" fmla="*/ 0 w 401"/>
              <a:gd name="T31" fmla="*/ 34 h 37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1"/>
              <a:gd name="T49" fmla="*/ 0 h 374"/>
              <a:gd name="T50" fmla="*/ 401 w 401"/>
              <a:gd name="T51" fmla="*/ 374 h 37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1" h="374">
                <a:moveTo>
                  <a:pt x="0" y="34"/>
                </a:moveTo>
                <a:lnTo>
                  <a:pt x="158" y="15"/>
                </a:lnTo>
                <a:lnTo>
                  <a:pt x="353" y="0"/>
                </a:lnTo>
                <a:lnTo>
                  <a:pt x="343" y="49"/>
                </a:lnTo>
                <a:lnTo>
                  <a:pt x="386" y="38"/>
                </a:lnTo>
                <a:lnTo>
                  <a:pt x="401" y="71"/>
                </a:lnTo>
                <a:lnTo>
                  <a:pt x="356" y="101"/>
                </a:lnTo>
                <a:lnTo>
                  <a:pt x="367" y="153"/>
                </a:lnTo>
                <a:lnTo>
                  <a:pt x="321" y="240"/>
                </a:lnTo>
                <a:lnTo>
                  <a:pt x="286" y="293"/>
                </a:lnTo>
                <a:lnTo>
                  <a:pt x="306" y="362"/>
                </a:lnTo>
                <a:lnTo>
                  <a:pt x="58" y="374"/>
                </a:lnTo>
                <a:lnTo>
                  <a:pt x="57" y="332"/>
                </a:lnTo>
                <a:lnTo>
                  <a:pt x="8" y="323"/>
                </a:lnTo>
                <a:lnTo>
                  <a:pt x="8" y="101"/>
                </a:lnTo>
                <a:lnTo>
                  <a:pt x="0" y="34"/>
                </a:lnTo>
                <a:close/>
              </a:path>
            </a:pathLst>
          </a:custGeom>
          <a:solidFill>
            <a:schemeClr val="accent4"/>
          </a:solidFill>
          <a:ln w="19050">
            <a:solidFill>
              <a:srgbClr val="000000"/>
            </a:solidFill>
            <a:prstDash val="solid"/>
            <a:round/>
            <a:headEnd/>
            <a:tailEnd/>
          </a:ln>
        </p:spPr>
        <p:txBody>
          <a:bodyPr/>
          <a:lstStyle/>
          <a:p>
            <a:pPr>
              <a:defRPr/>
            </a:pPr>
            <a:endParaRPr lang="en-US" sz="1300">
              <a:solidFill>
                <a:srgbClr val="000000"/>
              </a:solidFill>
            </a:endParaRPr>
          </a:p>
        </p:txBody>
      </p:sp>
      <p:sp>
        <p:nvSpPr>
          <p:cNvPr id="130" name="Shape - Arizona"/>
          <p:cNvSpPr>
            <a:spLocks noChangeAspect="1"/>
          </p:cNvSpPr>
          <p:nvPr/>
        </p:nvSpPr>
        <p:spPr bwMode="auto">
          <a:xfrm>
            <a:off x="2711450" y="3646487"/>
            <a:ext cx="844550" cy="927100"/>
          </a:xfrm>
          <a:custGeom>
            <a:avLst/>
            <a:gdLst>
              <a:gd name="T0" fmla="*/ 2147483647 w 536"/>
              <a:gd name="T1" fmla="*/ 0 h 595"/>
              <a:gd name="T2" fmla="*/ 2147483647 w 536"/>
              <a:gd name="T3" fmla="*/ 2147483647 h 595"/>
              <a:gd name="T4" fmla="*/ 2147483647 w 536"/>
              <a:gd name="T5" fmla="*/ 2147483647 h 595"/>
              <a:gd name="T6" fmla="*/ 2147483647 w 536"/>
              <a:gd name="T7" fmla="*/ 2147483647 h 595"/>
              <a:gd name="T8" fmla="*/ 2147483647 w 536"/>
              <a:gd name="T9" fmla="*/ 2147483647 h 595"/>
              <a:gd name="T10" fmla="*/ 2147483647 w 536"/>
              <a:gd name="T11" fmla="*/ 2147483647 h 595"/>
              <a:gd name="T12" fmla="*/ 2147483647 w 536"/>
              <a:gd name="T13" fmla="*/ 2147483647 h 595"/>
              <a:gd name="T14" fmla="*/ 2147483647 w 536"/>
              <a:gd name="T15" fmla="*/ 2147483647 h 595"/>
              <a:gd name="T16" fmla="*/ 2147483647 w 536"/>
              <a:gd name="T17" fmla="*/ 2147483647 h 595"/>
              <a:gd name="T18" fmla="*/ 2147483647 w 536"/>
              <a:gd name="T19" fmla="*/ 2147483647 h 595"/>
              <a:gd name="T20" fmla="*/ 2147483647 w 536"/>
              <a:gd name="T21" fmla="*/ 2147483647 h 595"/>
              <a:gd name="T22" fmla="*/ 0 w 536"/>
              <a:gd name="T23" fmla="*/ 2147483647 h 595"/>
              <a:gd name="T24" fmla="*/ 2147483647 w 536"/>
              <a:gd name="T25" fmla="*/ 2147483647 h 595"/>
              <a:gd name="T26" fmla="*/ 2147483647 w 536"/>
              <a:gd name="T27" fmla="*/ 2147483647 h 595"/>
              <a:gd name="T28" fmla="*/ 2147483647 w 536"/>
              <a:gd name="T29" fmla="*/ 2147483647 h 595"/>
              <a:gd name="T30" fmla="*/ 2147483647 w 536"/>
              <a:gd name="T31" fmla="*/ 0 h 59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36"/>
              <a:gd name="T49" fmla="*/ 0 h 595"/>
              <a:gd name="T50" fmla="*/ 536 w 536"/>
              <a:gd name="T51" fmla="*/ 595 h 59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36" h="595">
                <a:moveTo>
                  <a:pt x="136" y="0"/>
                </a:moveTo>
                <a:lnTo>
                  <a:pt x="126" y="78"/>
                </a:lnTo>
                <a:lnTo>
                  <a:pt x="79" y="69"/>
                </a:lnTo>
                <a:lnTo>
                  <a:pt x="82" y="169"/>
                </a:lnTo>
                <a:lnTo>
                  <a:pt x="60" y="188"/>
                </a:lnTo>
                <a:lnTo>
                  <a:pt x="93" y="249"/>
                </a:lnTo>
                <a:lnTo>
                  <a:pt x="60" y="276"/>
                </a:lnTo>
                <a:lnTo>
                  <a:pt x="42" y="321"/>
                </a:lnTo>
                <a:lnTo>
                  <a:pt x="17" y="364"/>
                </a:lnTo>
                <a:lnTo>
                  <a:pt x="35" y="389"/>
                </a:lnTo>
                <a:lnTo>
                  <a:pt x="3" y="400"/>
                </a:lnTo>
                <a:lnTo>
                  <a:pt x="0" y="440"/>
                </a:lnTo>
                <a:lnTo>
                  <a:pt x="301" y="592"/>
                </a:lnTo>
                <a:lnTo>
                  <a:pt x="471" y="595"/>
                </a:lnTo>
                <a:lnTo>
                  <a:pt x="536" y="46"/>
                </a:lnTo>
                <a:lnTo>
                  <a:pt x="136" y="0"/>
                </a:lnTo>
                <a:close/>
              </a:path>
            </a:pathLst>
          </a:custGeom>
          <a:solidFill>
            <a:schemeClr val="accent6"/>
          </a:solidFill>
          <a:ln w="19050">
            <a:solidFill>
              <a:srgbClr val="000000"/>
            </a:solidFill>
            <a:prstDash val="solid"/>
            <a:round/>
            <a:headEnd/>
            <a:tailEnd/>
          </a:ln>
        </p:spPr>
        <p:txBody>
          <a:bodyPr/>
          <a:lstStyle/>
          <a:p>
            <a:endParaRPr lang="en-US" sz="1300">
              <a:solidFill>
                <a:srgbClr val="000000"/>
              </a:solidFill>
            </a:endParaRPr>
          </a:p>
        </p:txBody>
      </p:sp>
      <p:sp>
        <p:nvSpPr>
          <p:cNvPr id="131" name="Shape - Alaska"/>
          <p:cNvSpPr>
            <a:spLocks noChangeAspect="1"/>
          </p:cNvSpPr>
          <p:nvPr/>
        </p:nvSpPr>
        <p:spPr bwMode="auto">
          <a:xfrm>
            <a:off x="304800" y="4186237"/>
            <a:ext cx="1617662" cy="1576388"/>
          </a:xfrm>
          <a:custGeom>
            <a:avLst/>
            <a:gdLst>
              <a:gd name="T0" fmla="*/ 2147483647 w 1572"/>
              <a:gd name="T1" fmla="*/ 2147483647 h 1533"/>
              <a:gd name="T2" fmla="*/ 2147483647 w 1572"/>
              <a:gd name="T3" fmla="*/ 0 h 1533"/>
              <a:gd name="T4" fmla="*/ 2147483647 w 1572"/>
              <a:gd name="T5" fmla="*/ 2147483647 h 1533"/>
              <a:gd name="T6" fmla="*/ 2147483647 w 1572"/>
              <a:gd name="T7" fmla="*/ 2147483647 h 1533"/>
              <a:gd name="T8" fmla="*/ 2147483647 w 1572"/>
              <a:gd name="T9" fmla="*/ 2147483647 h 1533"/>
              <a:gd name="T10" fmla="*/ 2147483647 w 1572"/>
              <a:gd name="T11" fmla="*/ 2147483647 h 1533"/>
              <a:gd name="T12" fmla="*/ 2147483647 w 1572"/>
              <a:gd name="T13" fmla="*/ 2147483647 h 1533"/>
              <a:gd name="T14" fmla="*/ 2147483647 w 1572"/>
              <a:gd name="T15" fmla="*/ 2147483647 h 1533"/>
              <a:gd name="T16" fmla="*/ 2147483647 w 1572"/>
              <a:gd name="T17" fmla="*/ 2147483647 h 1533"/>
              <a:gd name="T18" fmla="*/ 2147483647 w 1572"/>
              <a:gd name="T19" fmla="*/ 2147483647 h 1533"/>
              <a:gd name="T20" fmla="*/ 2147483647 w 1572"/>
              <a:gd name="T21" fmla="*/ 2147483647 h 1533"/>
              <a:gd name="T22" fmla="*/ 2147483647 w 1572"/>
              <a:gd name="T23" fmla="*/ 2147483647 h 1533"/>
              <a:gd name="T24" fmla="*/ 2147483647 w 1572"/>
              <a:gd name="T25" fmla="*/ 2147483647 h 1533"/>
              <a:gd name="T26" fmla="*/ 2147483647 w 1572"/>
              <a:gd name="T27" fmla="*/ 2147483647 h 1533"/>
              <a:gd name="T28" fmla="*/ 2147483647 w 1572"/>
              <a:gd name="T29" fmla="*/ 2147483647 h 1533"/>
              <a:gd name="T30" fmla="*/ 2147483647 w 1572"/>
              <a:gd name="T31" fmla="*/ 2147483647 h 1533"/>
              <a:gd name="T32" fmla="*/ 2147483647 w 1572"/>
              <a:gd name="T33" fmla="*/ 2147483647 h 1533"/>
              <a:gd name="T34" fmla="*/ 2147483647 w 1572"/>
              <a:gd name="T35" fmla="*/ 2147483647 h 1533"/>
              <a:gd name="T36" fmla="*/ 2147483647 w 1572"/>
              <a:gd name="T37" fmla="*/ 2147483647 h 1533"/>
              <a:gd name="T38" fmla="*/ 2147483647 w 1572"/>
              <a:gd name="T39" fmla="*/ 2147483647 h 1533"/>
              <a:gd name="T40" fmla="*/ 2147483647 w 1572"/>
              <a:gd name="T41" fmla="*/ 2147483647 h 1533"/>
              <a:gd name="T42" fmla="*/ 2147483647 w 1572"/>
              <a:gd name="T43" fmla="*/ 2147483647 h 1533"/>
              <a:gd name="T44" fmla="*/ 0 w 1572"/>
              <a:gd name="T45" fmla="*/ 2147483647 h 1533"/>
              <a:gd name="T46" fmla="*/ 2147483647 w 1572"/>
              <a:gd name="T47" fmla="*/ 2147483647 h 1533"/>
              <a:gd name="T48" fmla="*/ 2147483647 w 1572"/>
              <a:gd name="T49" fmla="*/ 2147483647 h 1533"/>
              <a:gd name="T50" fmla="*/ 2147483647 w 1572"/>
              <a:gd name="T51" fmla="*/ 2147483647 h 1533"/>
              <a:gd name="T52" fmla="*/ 2147483647 w 1572"/>
              <a:gd name="T53" fmla="*/ 2147483647 h 1533"/>
              <a:gd name="T54" fmla="*/ 2147483647 w 1572"/>
              <a:gd name="T55" fmla="*/ 2147483647 h 1533"/>
              <a:gd name="T56" fmla="*/ 2147483647 w 1572"/>
              <a:gd name="T57" fmla="*/ 2147483647 h 1533"/>
              <a:gd name="T58" fmla="*/ 2147483647 w 1572"/>
              <a:gd name="T59" fmla="*/ 2147483647 h 1533"/>
              <a:gd name="T60" fmla="*/ 2147483647 w 1572"/>
              <a:gd name="T61" fmla="*/ 2147483647 h 1533"/>
              <a:gd name="T62" fmla="*/ 2147483647 w 1572"/>
              <a:gd name="T63" fmla="*/ 2147483647 h 1533"/>
              <a:gd name="T64" fmla="*/ 2147483647 w 1572"/>
              <a:gd name="T65" fmla="*/ 2147483647 h 1533"/>
              <a:gd name="T66" fmla="*/ 2147483647 w 1572"/>
              <a:gd name="T67" fmla="*/ 2147483647 h 1533"/>
              <a:gd name="T68" fmla="*/ 2147483647 w 1572"/>
              <a:gd name="T69" fmla="*/ 2147483647 h 1533"/>
              <a:gd name="T70" fmla="*/ 2147483647 w 1572"/>
              <a:gd name="T71" fmla="*/ 2147483647 h 1533"/>
              <a:gd name="T72" fmla="*/ 2147483647 w 1572"/>
              <a:gd name="T73" fmla="*/ 2147483647 h 1533"/>
              <a:gd name="T74" fmla="*/ 2147483647 w 1572"/>
              <a:gd name="T75" fmla="*/ 2147483647 h 1533"/>
              <a:gd name="T76" fmla="*/ 2147483647 w 1572"/>
              <a:gd name="T77" fmla="*/ 2147483647 h 1533"/>
              <a:gd name="T78" fmla="*/ 2147483647 w 1572"/>
              <a:gd name="T79" fmla="*/ 2147483647 h 1533"/>
              <a:gd name="T80" fmla="*/ 2147483647 w 1572"/>
              <a:gd name="T81" fmla="*/ 2147483647 h 1533"/>
              <a:gd name="T82" fmla="*/ 2147483647 w 1572"/>
              <a:gd name="T83" fmla="*/ 2147483647 h 153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572"/>
              <a:gd name="T127" fmla="*/ 0 h 1533"/>
              <a:gd name="T128" fmla="*/ 1572 w 1572"/>
              <a:gd name="T129" fmla="*/ 1533 h 153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572" h="1533">
                <a:moveTo>
                  <a:pt x="251" y="228"/>
                </a:moveTo>
                <a:lnTo>
                  <a:pt x="567" y="0"/>
                </a:lnTo>
                <a:lnTo>
                  <a:pt x="717" y="40"/>
                </a:lnTo>
                <a:lnTo>
                  <a:pt x="790" y="113"/>
                </a:lnTo>
                <a:lnTo>
                  <a:pt x="1087" y="142"/>
                </a:lnTo>
                <a:lnTo>
                  <a:pt x="1096" y="900"/>
                </a:lnTo>
                <a:lnTo>
                  <a:pt x="1193" y="922"/>
                </a:lnTo>
                <a:lnTo>
                  <a:pt x="1238" y="1013"/>
                </a:lnTo>
                <a:lnTo>
                  <a:pt x="1306" y="982"/>
                </a:lnTo>
                <a:lnTo>
                  <a:pt x="1449" y="1188"/>
                </a:lnTo>
                <a:lnTo>
                  <a:pt x="1572" y="1283"/>
                </a:lnTo>
                <a:lnTo>
                  <a:pt x="1567" y="1365"/>
                </a:lnTo>
                <a:lnTo>
                  <a:pt x="1412" y="1375"/>
                </a:lnTo>
                <a:lnTo>
                  <a:pt x="1344" y="1124"/>
                </a:lnTo>
                <a:lnTo>
                  <a:pt x="855" y="876"/>
                </a:lnTo>
                <a:lnTo>
                  <a:pt x="868" y="954"/>
                </a:lnTo>
                <a:lnTo>
                  <a:pt x="758" y="1055"/>
                </a:lnTo>
                <a:lnTo>
                  <a:pt x="740" y="1018"/>
                </a:lnTo>
                <a:lnTo>
                  <a:pt x="709" y="1018"/>
                </a:lnTo>
                <a:lnTo>
                  <a:pt x="621" y="1228"/>
                </a:lnTo>
                <a:lnTo>
                  <a:pt x="348" y="1435"/>
                </a:lnTo>
                <a:lnTo>
                  <a:pt x="78" y="1533"/>
                </a:lnTo>
                <a:lnTo>
                  <a:pt x="0" y="1520"/>
                </a:lnTo>
                <a:lnTo>
                  <a:pt x="310" y="1343"/>
                </a:lnTo>
                <a:lnTo>
                  <a:pt x="348" y="1343"/>
                </a:lnTo>
                <a:lnTo>
                  <a:pt x="461" y="1206"/>
                </a:lnTo>
                <a:lnTo>
                  <a:pt x="512" y="1201"/>
                </a:lnTo>
                <a:lnTo>
                  <a:pt x="589" y="1097"/>
                </a:lnTo>
                <a:lnTo>
                  <a:pt x="562" y="1051"/>
                </a:lnTo>
                <a:lnTo>
                  <a:pt x="397" y="1073"/>
                </a:lnTo>
                <a:lnTo>
                  <a:pt x="284" y="812"/>
                </a:lnTo>
                <a:lnTo>
                  <a:pt x="348" y="694"/>
                </a:lnTo>
                <a:lnTo>
                  <a:pt x="452" y="653"/>
                </a:lnTo>
                <a:lnTo>
                  <a:pt x="415" y="548"/>
                </a:lnTo>
                <a:lnTo>
                  <a:pt x="306" y="598"/>
                </a:lnTo>
                <a:lnTo>
                  <a:pt x="224" y="447"/>
                </a:lnTo>
                <a:lnTo>
                  <a:pt x="315" y="411"/>
                </a:lnTo>
                <a:lnTo>
                  <a:pt x="397" y="452"/>
                </a:lnTo>
                <a:lnTo>
                  <a:pt x="434" y="429"/>
                </a:lnTo>
                <a:lnTo>
                  <a:pt x="366" y="301"/>
                </a:lnTo>
                <a:lnTo>
                  <a:pt x="246" y="292"/>
                </a:lnTo>
                <a:lnTo>
                  <a:pt x="251" y="228"/>
                </a:lnTo>
                <a:close/>
              </a:path>
            </a:pathLst>
          </a:custGeom>
          <a:solidFill>
            <a:schemeClr val="accent6"/>
          </a:solidFill>
          <a:ln w="19050">
            <a:solidFill>
              <a:srgbClr val="000000"/>
            </a:solidFill>
            <a:prstDash val="solid"/>
            <a:round/>
            <a:headEnd/>
            <a:tailEnd/>
          </a:ln>
        </p:spPr>
        <p:txBody>
          <a:bodyPr/>
          <a:lstStyle/>
          <a:p>
            <a:endParaRPr lang="en-US" sz="1300">
              <a:solidFill>
                <a:srgbClr val="000000"/>
              </a:solidFill>
            </a:endParaRPr>
          </a:p>
        </p:txBody>
      </p:sp>
      <p:sp>
        <p:nvSpPr>
          <p:cNvPr id="132" name="Shape - Alabama"/>
          <p:cNvSpPr>
            <a:spLocks noChangeAspect="1"/>
          </p:cNvSpPr>
          <p:nvPr/>
        </p:nvSpPr>
        <p:spPr bwMode="auto">
          <a:xfrm>
            <a:off x="6310313" y="3937000"/>
            <a:ext cx="509587" cy="785812"/>
          </a:xfrm>
          <a:custGeom>
            <a:avLst/>
            <a:gdLst>
              <a:gd name="T0" fmla="*/ 0 w 323"/>
              <a:gd name="T1" fmla="*/ 2147483647 h 504"/>
              <a:gd name="T2" fmla="*/ 2147483647 w 323"/>
              <a:gd name="T3" fmla="*/ 0 h 504"/>
              <a:gd name="T4" fmla="*/ 2147483647 w 323"/>
              <a:gd name="T5" fmla="*/ 2147483647 h 504"/>
              <a:gd name="T6" fmla="*/ 2147483647 w 323"/>
              <a:gd name="T7" fmla="*/ 2147483647 h 504"/>
              <a:gd name="T8" fmla="*/ 2147483647 w 323"/>
              <a:gd name="T9" fmla="*/ 2147483647 h 504"/>
              <a:gd name="T10" fmla="*/ 2147483647 w 323"/>
              <a:gd name="T11" fmla="*/ 2147483647 h 504"/>
              <a:gd name="T12" fmla="*/ 2147483647 w 323"/>
              <a:gd name="T13" fmla="*/ 2147483647 h 504"/>
              <a:gd name="T14" fmla="*/ 2147483647 w 323"/>
              <a:gd name="T15" fmla="*/ 2147483647 h 504"/>
              <a:gd name="T16" fmla="*/ 2147483647 w 323"/>
              <a:gd name="T17" fmla="*/ 2147483647 h 504"/>
              <a:gd name="T18" fmla="*/ 2147483647 w 323"/>
              <a:gd name="T19" fmla="*/ 2147483647 h 504"/>
              <a:gd name="T20" fmla="*/ 2147483647 w 323"/>
              <a:gd name="T21" fmla="*/ 2147483647 h 504"/>
              <a:gd name="T22" fmla="*/ 2147483647 w 323"/>
              <a:gd name="T23" fmla="*/ 2147483647 h 504"/>
              <a:gd name="T24" fmla="*/ 2147483647 w 323"/>
              <a:gd name="T25" fmla="*/ 2147483647 h 504"/>
              <a:gd name="T26" fmla="*/ 2147483647 w 323"/>
              <a:gd name="T27" fmla="*/ 2147483647 h 504"/>
              <a:gd name="T28" fmla="*/ 0 w 323"/>
              <a:gd name="T29" fmla="*/ 2147483647 h 50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23"/>
              <a:gd name="T46" fmla="*/ 0 h 504"/>
              <a:gd name="T47" fmla="*/ 323 w 323"/>
              <a:gd name="T48" fmla="*/ 504 h 50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23" h="504">
                <a:moveTo>
                  <a:pt x="0" y="25"/>
                </a:moveTo>
                <a:lnTo>
                  <a:pt x="210" y="0"/>
                </a:lnTo>
                <a:lnTo>
                  <a:pt x="277" y="232"/>
                </a:lnTo>
                <a:lnTo>
                  <a:pt x="323" y="270"/>
                </a:lnTo>
                <a:lnTo>
                  <a:pt x="286" y="338"/>
                </a:lnTo>
                <a:lnTo>
                  <a:pt x="322" y="404"/>
                </a:lnTo>
                <a:lnTo>
                  <a:pt x="107" y="428"/>
                </a:lnTo>
                <a:lnTo>
                  <a:pt x="116" y="484"/>
                </a:lnTo>
                <a:lnTo>
                  <a:pt x="85" y="504"/>
                </a:lnTo>
                <a:lnTo>
                  <a:pt x="59" y="432"/>
                </a:lnTo>
                <a:lnTo>
                  <a:pt x="44" y="490"/>
                </a:lnTo>
                <a:lnTo>
                  <a:pt x="18" y="484"/>
                </a:lnTo>
                <a:lnTo>
                  <a:pt x="9" y="426"/>
                </a:lnTo>
                <a:lnTo>
                  <a:pt x="1" y="375"/>
                </a:lnTo>
                <a:lnTo>
                  <a:pt x="0" y="25"/>
                </a:lnTo>
                <a:close/>
              </a:path>
            </a:pathLst>
          </a:custGeom>
          <a:solidFill>
            <a:schemeClr val="accent1"/>
          </a:solidFill>
          <a:ln w="19050">
            <a:solidFill>
              <a:srgbClr val="000000"/>
            </a:solidFill>
            <a:prstDash val="solid"/>
            <a:round/>
            <a:headEnd/>
            <a:tailEnd/>
          </a:ln>
        </p:spPr>
        <p:txBody>
          <a:bodyPr/>
          <a:lstStyle/>
          <a:p>
            <a:endParaRPr lang="en-US" sz="1300">
              <a:solidFill>
                <a:srgbClr val="000000"/>
              </a:solidFill>
            </a:endParaRPr>
          </a:p>
        </p:txBody>
      </p:sp>
      <p:sp>
        <p:nvSpPr>
          <p:cNvPr id="133" name="Shape - District of Columbia (star)"/>
          <p:cNvSpPr>
            <a:spLocks noChangeArrowheads="1"/>
          </p:cNvSpPr>
          <p:nvPr/>
        </p:nvSpPr>
        <p:spPr bwMode="auto">
          <a:xfrm>
            <a:off x="7437438" y="3032125"/>
            <a:ext cx="207962" cy="201612"/>
          </a:xfrm>
          <a:prstGeom prst="star5">
            <a:avLst/>
          </a:prstGeom>
          <a:solidFill>
            <a:schemeClr val="accent6"/>
          </a:solidFill>
          <a:ln w="9525">
            <a:solidFill>
              <a:srgbClr val="000000"/>
            </a:solidFill>
            <a:miter lim="800000"/>
            <a:headEnd/>
            <a:tailEnd/>
          </a:ln>
          <a:effectLst/>
        </p:spPr>
        <p:txBody>
          <a:bodyPr wrap="none" anchor="ctr"/>
          <a:lstStyle/>
          <a:p>
            <a:pPr>
              <a:defRPr/>
            </a:pPr>
            <a:endParaRPr lang="en-US" sz="1300">
              <a:solidFill>
                <a:srgbClr val="000000"/>
              </a:solidFill>
            </a:endParaRPr>
          </a:p>
        </p:txBody>
      </p:sp>
      <p:sp>
        <p:nvSpPr>
          <p:cNvPr id="134" name="Line - Vermont"/>
          <p:cNvSpPr>
            <a:spLocks noChangeShapeType="1"/>
          </p:cNvSpPr>
          <p:nvPr/>
        </p:nvSpPr>
        <p:spPr bwMode="auto">
          <a:xfrm>
            <a:off x="7621588" y="1909762"/>
            <a:ext cx="207962" cy="133350"/>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endParaRPr>
          </a:p>
        </p:txBody>
      </p:sp>
      <p:sp>
        <p:nvSpPr>
          <p:cNvPr id="135" name="Line - Rhode Island"/>
          <p:cNvSpPr>
            <a:spLocks noChangeShapeType="1"/>
          </p:cNvSpPr>
          <p:nvPr/>
        </p:nvSpPr>
        <p:spPr bwMode="auto">
          <a:xfrm>
            <a:off x="8132763" y="2517775"/>
            <a:ext cx="277812" cy="66675"/>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endParaRPr>
          </a:p>
        </p:txBody>
      </p:sp>
      <p:sp>
        <p:nvSpPr>
          <p:cNvPr id="197" name="Line - New Jersey"/>
          <p:cNvSpPr>
            <a:spLocks noChangeShapeType="1"/>
          </p:cNvSpPr>
          <p:nvPr/>
        </p:nvSpPr>
        <p:spPr bwMode="auto">
          <a:xfrm flipV="1">
            <a:off x="7847013" y="2887662"/>
            <a:ext cx="263525" cy="0"/>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endParaRPr>
          </a:p>
        </p:txBody>
      </p:sp>
      <p:sp>
        <p:nvSpPr>
          <p:cNvPr id="198" name="Line - New Hampshire"/>
          <p:cNvSpPr>
            <a:spLocks noChangeShapeType="1"/>
          </p:cNvSpPr>
          <p:nvPr/>
        </p:nvSpPr>
        <p:spPr bwMode="auto">
          <a:xfrm flipV="1">
            <a:off x="7994650" y="2181225"/>
            <a:ext cx="360363" cy="66675"/>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endParaRPr>
          </a:p>
        </p:txBody>
      </p:sp>
      <p:sp>
        <p:nvSpPr>
          <p:cNvPr id="199" name="Line - Massachusetts"/>
          <p:cNvSpPr>
            <a:spLocks noChangeShapeType="1"/>
          </p:cNvSpPr>
          <p:nvPr/>
        </p:nvSpPr>
        <p:spPr bwMode="auto">
          <a:xfrm>
            <a:off x="8132763" y="2408237"/>
            <a:ext cx="287783" cy="2834"/>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endParaRPr>
          </a:p>
        </p:txBody>
      </p:sp>
      <p:sp>
        <p:nvSpPr>
          <p:cNvPr id="200" name="Line - Maryland"/>
          <p:cNvSpPr>
            <a:spLocks noChangeShapeType="1"/>
          </p:cNvSpPr>
          <p:nvPr/>
        </p:nvSpPr>
        <p:spPr bwMode="auto">
          <a:xfrm>
            <a:off x="7805738" y="3178175"/>
            <a:ext cx="288131" cy="31750"/>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endParaRPr>
          </a:p>
        </p:txBody>
      </p:sp>
      <p:sp>
        <p:nvSpPr>
          <p:cNvPr id="201" name="Line - Hawaii"/>
          <p:cNvSpPr>
            <a:spLocks noChangeShapeType="1"/>
          </p:cNvSpPr>
          <p:nvPr/>
        </p:nvSpPr>
        <p:spPr bwMode="auto">
          <a:xfrm flipH="1" flipV="1">
            <a:off x="2379662" y="4949825"/>
            <a:ext cx="268288" cy="66675"/>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endParaRPr>
          </a:p>
        </p:txBody>
      </p:sp>
      <p:sp>
        <p:nvSpPr>
          <p:cNvPr id="202" name="Line - District of Columbia"/>
          <p:cNvSpPr>
            <a:spLocks noChangeShapeType="1"/>
          </p:cNvSpPr>
          <p:nvPr/>
        </p:nvSpPr>
        <p:spPr bwMode="auto">
          <a:xfrm flipH="1" flipV="1">
            <a:off x="7577928" y="3159124"/>
            <a:ext cx="440534" cy="247650"/>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endParaRPr>
          </a:p>
        </p:txBody>
      </p:sp>
      <p:sp>
        <p:nvSpPr>
          <p:cNvPr id="203" name="Line - Delaware"/>
          <p:cNvSpPr>
            <a:spLocks noChangeShapeType="1"/>
          </p:cNvSpPr>
          <p:nvPr/>
        </p:nvSpPr>
        <p:spPr bwMode="auto">
          <a:xfrm flipV="1">
            <a:off x="7799388" y="3054350"/>
            <a:ext cx="263525" cy="0"/>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endParaRPr>
          </a:p>
        </p:txBody>
      </p:sp>
      <p:sp>
        <p:nvSpPr>
          <p:cNvPr id="204" name="Line - Connecticut"/>
          <p:cNvSpPr>
            <a:spLocks noChangeShapeType="1"/>
          </p:cNvSpPr>
          <p:nvPr/>
        </p:nvSpPr>
        <p:spPr bwMode="auto">
          <a:xfrm>
            <a:off x="7985125" y="2555875"/>
            <a:ext cx="217488" cy="95250"/>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endParaRPr>
          </a:p>
        </p:txBody>
      </p:sp>
      <p:sp>
        <p:nvSpPr>
          <p:cNvPr id="205" name="Shape - Wisconsin"/>
          <p:cNvSpPr>
            <a:spLocks noChangeAspect="1"/>
          </p:cNvSpPr>
          <p:nvPr/>
        </p:nvSpPr>
        <p:spPr bwMode="auto">
          <a:xfrm>
            <a:off x="5543931" y="2089150"/>
            <a:ext cx="654050" cy="752475"/>
          </a:xfrm>
          <a:custGeom>
            <a:avLst/>
            <a:gdLst>
              <a:gd name="T0" fmla="*/ 30 w 415"/>
              <a:gd name="T1" fmla="*/ 33 h 484"/>
              <a:gd name="T2" fmla="*/ 61 w 415"/>
              <a:gd name="T3" fmla="*/ 28 h 484"/>
              <a:gd name="T4" fmla="*/ 90 w 415"/>
              <a:gd name="T5" fmla="*/ 28 h 484"/>
              <a:gd name="T6" fmla="*/ 107 w 415"/>
              <a:gd name="T7" fmla="*/ 0 h 484"/>
              <a:gd name="T8" fmla="*/ 121 w 415"/>
              <a:gd name="T9" fmla="*/ 36 h 484"/>
              <a:gd name="T10" fmla="*/ 166 w 415"/>
              <a:gd name="T11" fmla="*/ 36 h 484"/>
              <a:gd name="T12" fmla="*/ 189 w 415"/>
              <a:gd name="T13" fmla="*/ 68 h 484"/>
              <a:gd name="T14" fmla="*/ 236 w 415"/>
              <a:gd name="T15" fmla="*/ 59 h 484"/>
              <a:gd name="T16" fmla="*/ 267 w 415"/>
              <a:gd name="T17" fmla="*/ 80 h 484"/>
              <a:gd name="T18" fmla="*/ 325 w 415"/>
              <a:gd name="T19" fmla="*/ 95 h 484"/>
              <a:gd name="T20" fmla="*/ 336 w 415"/>
              <a:gd name="T21" fmla="*/ 121 h 484"/>
              <a:gd name="T22" fmla="*/ 365 w 415"/>
              <a:gd name="T23" fmla="*/ 122 h 484"/>
              <a:gd name="T24" fmla="*/ 356 w 415"/>
              <a:gd name="T25" fmla="*/ 147 h 484"/>
              <a:gd name="T26" fmla="*/ 367 w 415"/>
              <a:gd name="T27" fmla="*/ 176 h 484"/>
              <a:gd name="T28" fmla="*/ 347 w 415"/>
              <a:gd name="T29" fmla="*/ 211 h 484"/>
              <a:gd name="T30" fmla="*/ 361 w 415"/>
              <a:gd name="T31" fmla="*/ 219 h 484"/>
              <a:gd name="T32" fmla="*/ 394 w 415"/>
              <a:gd name="T33" fmla="*/ 180 h 484"/>
              <a:gd name="T34" fmla="*/ 392 w 415"/>
              <a:gd name="T35" fmla="*/ 167 h 484"/>
              <a:gd name="T36" fmla="*/ 406 w 415"/>
              <a:gd name="T37" fmla="*/ 161 h 484"/>
              <a:gd name="T38" fmla="*/ 415 w 415"/>
              <a:gd name="T39" fmla="*/ 180 h 484"/>
              <a:gd name="T40" fmla="*/ 389 w 415"/>
              <a:gd name="T41" fmla="*/ 207 h 484"/>
              <a:gd name="T42" fmla="*/ 379 w 415"/>
              <a:gd name="T43" fmla="*/ 268 h 484"/>
              <a:gd name="T44" fmla="*/ 379 w 415"/>
              <a:gd name="T45" fmla="*/ 371 h 484"/>
              <a:gd name="T46" fmla="*/ 394 w 415"/>
              <a:gd name="T47" fmla="*/ 389 h 484"/>
              <a:gd name="T48" fmla="*/ 388 w 415"/>
              <a:gd name="T49" fmla="*/ 453 h 484"/>
              <a:gd name="T50" fmla="*/ 191 w 415"/>
              <a:gd name="T51" fmla="*/ 484 h 484"/>
              <a:gd name="T52" fmla="*/ 142 w 415"/>
              <a:gd name="T53" fmla="*/ 454 h 484"/>
              <a:gd name="T54" fmla="*/ 152 w 415"/>
              <a:gd name="T55" fmla="*/ 416 h 484"/>
              <a:gd name="T56" fmla="*/ 128 w 415"/>
              <a:gd name="T57" fmla="*/ 374 h 484"/>
              <a:gd name="T58" fmla="*/ 107 w 415"/>
              <a:gd name="T59" fmla="*/ 322 h 484"/>
              <a:gd name="T60" fmla="*/ 52 w 415"/>
              <a:gd name="T61" fmla="*/ 270 h 484"/>
              <a:gd name="T62" fmla="*/ 18 w 415"/>
              <a:gd name="T63" fmla="*/ 270 h 484"/>
              <a:gd name="T64" fmla="*/ 18 w 415"/>
              <a:gd name="T65" fmla="*/ 198 h 484"/>
              <a:gd name="T66" fmla="*/ 0 w 415"/>
              <a:gd name="T67" fmla="*/ 171 h 484"/>
              <a:gd name="T68" fmla="*/ 39 w 415"/>
              <a:gd name="T69" fmla="*/ 130 h 484"/>
              <a:gd name="T70" fmla="*/ 30 w 415"/>
              <a:gd name="T71" fmla="*/ 33 h 48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15"/>
              <a:gd name="T109" fmla="*/ 0 h 484"/>
              <a:gd name="T110" fmla="*/ 415 w 415"/>
              <a:gd name="T111" fmla="*/ 484 h 48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15" h="484">
                <a:moveTo>
                  <a:pt x="30" y="33"/>
                </a:moveTo>
                <a:lnTo>
                  <a:pt x="61" y="28"/>
                </a:lnTo>
                <a:lnTo>
                  <a:pt x="90" y="28"/>
                </a:lnTo>
                <a:lnTo>
                  <a:pt x="107" y="0"/>
                </a:lnTo>
                <a:lnTo>
                  <a:pt x="121" y="36"/>
                </a:lnTo>
                <a:lnTo>
                  <a:pt x="166" y="36"/>
                </a:lnTo>
                <a:lnTo>
                  <a:pt x="189" y="68"/>
                </a:lnTo>
                <a:lnTo>
                  <a:pt x="236" y="59"/>
                </a:lnTo>
                <a:lnTo>
                  <a:pt x="267" y="80"/>
                </a:lnTo>
                <a:lnTo>
                  <a:pt x="325" y="95"/>
                </a:lnTo>
                <a:lnTo>
                  <a:pt x="336" y="121"/>
                </a:lnTo>
                <a:lnTo>
                  <a:pt x="365" y="122"/>
                </a:lnTo>
                <a:lnTo>
                  <a:pt x="356" y="147"/>
                </a:lnTo>
                <a:lnTo>
                  <a:pt x="367" y="176"/>
                </a:lnTo>
                <a:lnTo>
                  <a:pt x="347" y="211"/>
                </a:lnTo>
                <a:lnTo>
                  <a:pt x="361" y="219"/>
                </a:lnTo>
                <a:lnTo>
                  <a:pt x="394" y="180"/>
                </a:lnTo>
                <a:lnTo>
                  <a:pt x="392" y="167"/>
                </a:lnTo>
                <a:lnTo>
                  <a:pt x="406" y="161"/>
                </a:lnTo>
                <a:lnTo>
                  <a:pt x="415" y="180"/>
                </a:lnTo>
                <a:lnTo>
                  <a:pt x="389" y="207"/>
                </a:lnTo>
                <a:lnTo>
                  <a:pt x="379" y="268"/>
                </a:lnTo>
                <a:lnTo>
                  <a:pt x="379" y="371"/>
                </a:lnTo>
                <a:lnTo>
                  <a:pt x="394" y="389"/>
                </a:lnTo>
                <a:lnTo>
                  <a:pt x="388" y="453"/>
                </a:lnTo>
                <a:lnTo>
                  <a:pt x="191" y="484"/>
                </a:lnTo>
                <a:lnTo>
                  <a:pt x="142" y="454"/>
                </a:lnTo>
                <a:lnTo>
                  <a:pt x="152" y="416"/>
                </a:lnTo>
                <a:lnTo>
                  <a:pt x="128" y="374"/>
                </a:lnTo>
                <a:lnTo>
                  <a:pt x="107" y="322"/>
                </a:lnTo>
                <a:lnTo>
                  <a:pt x="52" y="270"/>
                </a:lnTo>
                <a:lnTo>
                  <a:pt x="18" y="270"/>
                </a:lnTo>
                <a:lnTo>
                  <a:pt x="18" y="198"/>
                </a:lnTo>
                <a:lnTo>
                  <a:pt x="0" y="171"/>
                </a:lnTo>
                <a:lnTo>
                  <a:pt x="39" y="130"/>
                </a:lnTo>
                <a:lnTo>
                  <a:pt x="30" y="33"/>
                </a:lnTo>
                <a:close/>
              </a:path>
            </a:pathLst>
          </a:custGeom>
          <a:solidFill>
            <a:schemeClr val="accent4"/>
          </a:solidFill>
          <a:ln w="19050">
            <a:solidFill>
              <a:srgbClr val="000000"/>
            </a:solidFill>
            <a:prstDash val="solid"/>
            <a:round/>
            <a:headEnd/>
            <a:tailEnd/>
          </a:ln>
        </p:spPr>
        <p:txBody>
          <a:bodyPr/>
          <a:lstStyle/>
          <a:p>
            <a:pPr>
              <a:defRPr/>
            </a:pPr>
            <a:endParaRPr lang="en-US" sz="1300">
              <a:solidFill>
                <a:srgbClr val="000000"/>
              </a:solidFill>
            </a:endParaRPr>
          </a:p>
        </p:txBody>
      </p:sp>
      <p:grpSp>
        <p:nvGrpSpPr>
          <p:cNvPr id="206" name="Shape - Michigan"/>
          <p:cNvGrpSpPr>
            <a:grpSpLocks/>
          </p:cNvGrpSpPr>
          <p:nvPr/>
        </p:nvGrpSpPr>
        <p:grpSpPr bwMode="auto">
          <a:xfrm>
            <a:off x="5810250" y="1981200"/>
            <a:ext cx="990600" cy="882650"/>
            <a:chOff x="3254" y="860"/>
            <a:chExt cx="623" cy="557"/>
          </a:xfrm>
          <a:solidFill>
            <a:schemeClr val="accent1"/>
          </a:solidFill>
        </p:grpSpPr>
        <p:sp>
          <p:nvSpPr>
            <p:cNvPr id="208" name="Freeform 27"/>
            <p:cNvSpPr>
              <a:spLocks noChangeAspect="1"/>
            </p:cNvSpPr>
            <p:nvPr/>
          </p:nvSpPr>
          <p:spPr bwMode="auto">
            <a:xfrm>
              <a:off x="3254" y="860"/>
              <a:ext cx="442" cy="190"/>
            </a:xfrm>
            <a:custGeom>
              <a:avLst/>
              <a:gdLst>
                <a:gd name="T0" fmla="*/ 0 w 445"/>
                <a:gd name="T1" fmla="*/ 100 h 193"/>
                <a:gd name="T2" fmla="*/ 96 w 445"/>
                <a:gd name="T3" fmla="*/ 0 h 193"/>
                <a:gd name="T4" fmla="*/ 79 w 445"/>
                <a:gd name="T5" fmla="*/ 41 h 193"/>
                <a:gd name="T6" fmla="*/ 92 w 445"/>
                <a:gd name="T7" fmla="*/ 54 h 193"/>
                <a:gd name="T8" fmla="*/ 123 w 445"/>
                <a:gd name="T9" fmla="*/ 36 h 193"/>
                <a:gd name="T10" fmla="*/ 192 w 445"/>
                <a:gd name="T11" fmla="*/ 63 h 193"/>
                <a:gd name="T12" fmla="*/ 220 w 445"/>
                <a:gd name="T13" fmla="*/ 41 h 193"/>
                <a:gd name="T14" fmla="*/ 311 w 445"/>
                <a:gd name="T15" fmla="*/ 32 h 193"/>
                <a:gd name="T16" fmla="*/ 329 w 445"/>
                <a:gd name="T17" fmla="*/ 55 h 193"/>
                <a:gd name="T18" fmla="*/ 364 w 445"/>
                <a:gd name="T19" fmla="*/ 50 h 193"/>
                <a:gd name="T20" fmla="*/ 432 w 445"/>
                <a:gd name="T21" fmla="*/ 78 h 193"/>
                <a:gd name="T22" fmla="*/ 436 w 445"/>
                <a:gd name="T23" fmla="*/ 96 h 193"/>
                <a:gd name="T24" fmla="*/ 363 w 445"/>
                <a:gd name="T25" fmla="*/ 114 h 193"/>
                <a:gd name="T26" fmla="*/ 341 w 445"/>
                <a:gd name="T27" fmla="*/ 100 h 193"/>
                <a:gd name="T28" fmla="*/ 302 w 445"/>
                <a:gd name="T29" fmla="*/ 105 h 193"/>
                <a:gd name="T30" fmla="*/ 257 w 445"/>
                <a:gd name="T31" fmla="*/ 131 h 193"/>
                <a:gd name="T32" fmla="*/ 237 w 445"/>
                <a:gd name="T33" fmla="*/ 133 h 193"/>
                <a:gd name="T34" fmla="*/ 221 w 445"/>
                <a:gd name="T35" fmla="*/ 114 h 193"/>
                <a:gd name="T36" fmla="*/ 198 w 445"/>
                <a:gd name="T37" fmla="*/ 182 h 193"/>
                <a:gd name="T38" fmla="*/ 170 w 445"/>
                <a:gd name="T39" fmla="*/ 184 h 193"/>
                <a:gd name="T40" fmla="*/ 158 w 445"/>
                <a:gd name="T41" fmla="*/ 156 h 193"/>
                <a:gd name="T42" fmla="*/ 98 w 445"/>
                <a:gd name="T43" fmla="*/ 145 h 193"/>
                <a:gd name="T44" fmla="*/ 73 w 445"/>
                <a:gd name="T45" fmla="*/ 124 h 193"/>
                <a:gd name="T46" fmla="*/ 23 w 445"/>
                <a:gd name="T47" fmla="*/ 131 h 193"/>
                <a:gd name="T48" fmla="*/ 0 w 445"/>
                <a:gd name="T49" fmla="*/ 100 h 19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45"/>
                <a:gd name="T76" fmla="*/ 0 h 193"/>
                <a:gd name="T77" fmla="*/ 445 w 445"/>
                <a:gd name="T78" fmla="*/ 193 h 19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45" h="193">
                  <a:moveTo>
                    <a:pt x="0" y="106"/>
                  </a:moveTo>
                  <a:lnTo>
                    <a:pt x="99" y="0"/>
                  </a:lnTo>
                  <a:lnTo>
                    <a:pt x="82" y="44"/>
                  </a:lnTo>
                  <a:lnTo>
                    <a:pt x="95" y="57"/>
                  </a:lnTo>
                  <a:lnTo>
                    <a:pt x="126" y="39"/>
                  </a:lnTo>
                  <a:lnTo>
                    <a:pt x="195" y="66"/>
                  </a:lnTo>
                  <a:lnTo>
                    <a:pt x="225" y="44"/>
                  </a:lnTo>
                  <a:lnTo>
                    <a:pt x="317" y="32"/>
                  </a:lnTo>
                  <a:lnTo>
                    <a:pt x="335" y="58"/>
                  </a:lnTo>
                  <a:lnTo>
                    <a:pt x="371" y="53"/>
                  </a:lnTo>
                  <a:lnTo>
                    <a:pt x="441" y="81"/>
                  </a:lnTo>
                  <a:lnTo>
                    <a:pt x="445" y="102"/>
                  </a:lnTo>
                  <a:lnTo>
                    <a:pt x="369" y="120"/>
                  </a:lnTo>
                  <a:lnTo>
                    <a:pt x="347" y="106"/>
                  </a:lnTo>
                  <a:lnTo>
                    <a:pt x="308" y="111"/>
                  </a:lnTo>
                  <a:lnTo>
                    <a:pt x="263" y="137"/>
                  </a:lnTo>
                  <a:lnTo>
                    <a:pt x="243" y="139"/>
                  </a:lnTo>
                  <a:lnTo>
                    <a:pt x="226" y="120"/>
                  </a:lnTo>
                  <a:lnTo>
                    <a:pt x="201" y="191"/>
                  </a:lnTo>
                  <a:lnTo>
                    <a:pt x="173" y="193"/>
                  </a:lnTo>
                  <a:lnTo>
                    <a:pt x="161" y="164"/>
                  </a:lnTo>
                  <a:lnTo>
                    <a:pt x="101" y="151"/>
                  </a:lnTo>
                  <a:lnTo>
                    <a:pt x="73" y="130"/>
                  </a:lnTo>
                  <a:lnTo>
                    <a:pt x="23" y="137"/>
                  </a:lnTo>
                  <a:lnTo>
                    <a:pt x="0" y="106"/>
                  </a:lnTo>
                  <a:close/>
                </a:path>
              </a:pathLst>
            </a:custGeom>
            <a:grpFill/>
            <a:ln w="19050">
              <a:solidFill>
                <a:srgbClr val="000000"/>
              </a:solidFill>
              <a:prstDash val="solid"/>
              <a:round/>
              <a:headEnd/>
              <a:tailEnd/>
            </a:ln>
          </p:spPr>
          <p:txBody>
            <a:bodyPr/>
            <a:lstStyle/>
            <a:p>
              <a:endParaRPr lang="en-US" sz="1300">
                <a:solidFill>
                  <a:srgbClr val="000000"/>
                </a:solidFill>
              </a:endParaRPr>
            </a:p>
          </p:txBody>
        </p:sp>
        <p:sp>
          <p:nvSpPr>
            <p:cNvPr id="209" name="Freeform 28"/>
            <p:cNvSpPr>
              <a:spLocks noChangeAspect="1"/>
            </p:cNvSpPr>
            <p:nvPr/>
          </p:nvSpPr>
          <p:spPr bwMode="auto">
            <a:xfrm>
              <a:off x="3560" y="994"/>
              <a:ext cx="317" cy="423"/>
            </a:xfrm>
            <a:custGeom>
              <a:avLst/>
              <a:gdLst>
                <a:gd name="T0" fmla="*/ 79 w 319"/>
                <a:gd name="T1" fmla="*/ 18 h 432"/>
                <a:gd name="T2" fmla="*/ 90 w 319"/>
                <a:gd name="T3" fmla="*/ 42 h 432"/>
                <a:gd name="T4" fmla="*/ 70 w 319"/>
                <a:gd name="T5" fmla="*/ 58 h 432"/>
                <a:gd name="T6" fmla="*/ 69 w 319"/>
                <a:gd name="T7" fmla="*/ 121 h 432"/>
                <a:gd name="T8" fmla="*/ 57 w 319"/>
                <a:gd name="T9" fmla="*/ 79 h 432"/>
                <a:gd name="T10" fmla="*/ 11 w 319"/>
                <a:gd name="T11" fmla="*/ 119 h 432"/>
                <a:gd name="T12" fmla="*/ 0 w 319"/>
                <a:gd name="T13" fmla="*/ 237 h 432"/>
                <a:gd name="T14" fmla="*/ 30 w 319"/>
                <a:gd name="T15" fmla="*/ 294 h 432"/>
                <a:gd name="T16" fmla="*/ 33 w 319"/>
                <a:gd name="T17" fmla="*/ 323 h 432"/>
                <a:gd name="T18" fmla="*/ 34 w 319"/>
                <a:gd name="T19" fmla="*/ 346 h 432"/>
                <a:gd name="T20" fmla="*/ 33 w 319"/>
                <a:gd name="T21" fmla="*/ 368 h 432"/>
                <a:gd name="T22" fmla="*/ 27 w 319"/>
                <a:gd name="T23" fmla="*/ 405 h 432"/>
                <a:gd name="T24" fmla="*/ 149 w 319"/>
                <a:gd name="T25" fmla="*/ 399 h 432"/>
                <a:gd name="T26" fmla="*/ 312 w 319"/>
                <a:gd name="T27" fmla="*/ 385 h 432"/>
                <a:gd name="T28" fmla="*/ 282 w 319"/>
                <a:gd name="T29" fmla="*/ 377 h 432"/>
                <a:gd name="T30" fmla="*/ 265 w 319"/>
                <a:gd name="T31" fmla="*/ 354 h 432"/>
                <a:gd name="T32" fmla="*/ 291 w 319"/>
                <a:gd name="T33" fmla="*/ 338 h 432"/>
                <a:gd name="T34" fmla="*/ 291 w 319"/>
                <a:gd name="T35" fmla="*/ 314 h 432"/>
                <a:gd name="T36" fmla="*/ 279 w 319"/>
                <a:gd name="T37" fmla="*/ 295 h 432"/>
                <a:gd name="T38" fmla="*/ 291 w 319"/>
                <a:gd name="T39" fmla="*/ 281 h 432"/>
                <a:gd name="T40" fmla="*/ 313 w 319"/>
                <a:gd name="T41" fmla="*/ 283 h 432"/>
                <a:gd name="T42" fmla="*/ 309 w 319"/>
                <a:gd name="T43" fmla="*/ 226 h 432"/>
                <a:gd name="T44" fmla="*/ 303 w 319"/>
                <a:gd name="T45" fmla="*/ 194 h 432"/>
                <a:gd name="T46" fmla="*/ 289 w 319"/>
                <a:gd name="T47" fmla="*/ 171 h 432"/>
                <a:gd name="T48" fmla="*/ 276 w 319"/>
                <a:gd name="T49" fmla="*/ 160 h 432"/>
                <a:gd name="T50" fmla="*/ 255 w 319"/>
                <a:gd name="T51" fmla="*/ 156 h 432"/>
                <a:gd name="T52" fmla="*/ 237 w 319"/>
                <a:gd name="T53" fmla="*/ 156 h 432"/>
                <a:gd name="T54" fmla="*/ 218 w 319"/>
                <a:gd name="T55" fmla="*/ 182 h 432"/>
                <a:gd name="T56" fmla="*/ 204 w 319"/>
                <a:gd name="T57" fmla="*/ 191 h 432"/>
                <a:gd name="T58" fmla="*/ 195 w 319"/>
                <a:gd name="T59" fmla="*/ 194 h 432"/>
                <a:gd name="T60" fmla="*/ 185 w 319"/>
                <a:gd name="T61" fmla="*/ 189 h 432"/>
                <a:gd name="T62" fmla="*/ 182 w 319"/>
                <a:gd name="T63" fmla="*/ 176 h 432"/>
                <a:gd name="T64" fmla="*/ 185 w 319"/>
                <a:gd name="T65" fmla="*/ 167 h 432"/>
                <a:gd name="T66" fmla="*/ 194 w 319"/>
                <a:gd name="T67" fmla="*/ 160 h 432"/>
                <a:gd name="T68" fmla="*/ 203 w 319"/>
                <a:gd name="T69" fmla="*/ 156 h 432"/>
                <a:gd name="T70" fmla="*/ 212 w 319"/>
                <a:gd name="T71" fmla="*/ 155 h 432"/>
                <a:gd name="T72" fmla="*/ 212 w 319"/>
                <a:gd name="T73" fmla="*/ 138 h 432"/>
                <a:gd name="T74" fmla="*/ 236 w 319"/>
                <a:gd name="T75" fmla="*/ 121 h 432"/>
                <a:gd name="T76" fmla="*/ 212 w 319"/>
                <a:gd name="T77" fmla="*/ 69 h 432"/>
                <a:gd name="T78" fmla="*/ 212 w 319"/>
                <a:gd name="T79" fmla="*/ 43 h 432"/>
                <a:gd name="T80" fmla="*/ 172 w 319"/>
                <a:gd name="T81" fmla="*/ 33 h 432"/>
                <a:gd name="T82" fmla="*/ 113 w 319"/>
                <a:gd name="T83" fmla="*/ 0 h 432"/>
                <a:gd name="T84" fmla="*/ 79 w 319"/>
                <a:gd name="T85" fmla="*/ 18 h 43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19"/>
                <a:gd name="T130" fmla="*/ 0 h 432"/>
                <a:gd name="T131" fmla="*/ 319 w 319"/>
                <a:gd name="T132" fmla="*/ 432 h 43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19" h="432">
                  <a:moveTo>
                    <a:pt x="81" y="18"/>
                  </a:moveTo>
                  <a:lnTo>
                    <a:pt x="93" y="45"/>
                  </a:lnTo>
                  <a:lnTo>
                    <a:pt x="70" y="61"/>
                  </a:lnTo>
                  <a:lnTo>
                    <a:pt x="69" y="130"/>
                  </a:lnTo>
                  <a:lnTo>
                    <a:pt x="57" y="85"/>
                  </a:lnTo>
                  <a:lnTo>
                    <a:pt x="11" y="128"/>
                  </a:lnTo>
                  <a:lnTo>
                    <a:pt x="0" y="252"/>
                  </a:lnTo>
                  <a:lnTo>
                    <a:pt x="30" y="313"/>
                  </a:lnTo>
                  <a:lnTo>
                    <a:pt x="33" y="344"/>
                  </a:lnTo>
                  <a:lnTo>
                    <a:pt x="34" y="369"/>
                  </a:lnTo>
                  <a:lnTo>
                    <a:pt x="33" y="392"/>
                  </a:lnTo>
                  <a:lnTo>
                    <a:pt x="27" y="432"/>
                  </a:lnTo>
                  <a:lnTo>
                    <a:pt x="152" y="425"/>
                  </a:lnTo>
                  <a:lnTo>
                    <a:pt x="318" y="410"/>
                  </a:lnTo>
                  <a:lnTo>
                    <a:pt x="288" y="401"/>
                  </a:lnTo>
                  <a:lnTo>
                    <a:pt x="271" y="378"/>
                  </a:lnTo>
                  <a:lnTo>
                    <a:pt x="297" y="359"/>
                  </a:lnTo>
                  <a:lnTo>
                    <a:pt x="297" y="335"/>
                  </a:lnTo>
                  <a:lnTo>
                    <a:pt x="285" y="314"/>
                  </a:lnTo>
                  <a:lnTo>
                    <a:pt x="297" y="299"/>
                  </a:lnTo>
                  <a:lnTo>
                    <a:pt x="319" y="301"/>
                  </a:lnTo>
                  <a:lnTo>
                    <a:pt x="315" y="241"/>
                  </a:lnTo>
                  <a:lnTo>
                    <a:pt x="309" y="206"/>
                  </a:lnTo>
                  <a:lnTo>
                    <a:pt x="295" y="183"/>
                  </a:lnTo>
                  <a:lnTo>
                    <a:pt x="282" y="170"/>
                  </a:lnTo>
                  <a:lnTo>
                    <a:pt x="261" y="165"/>
                  </a:lnTo>
                  <a:lnTo>
                    <a:pt x="242" y="165"/>
                  </a:lnTo>
                  <a:lnTo>
                    <a:pt x="221" y="194"/>
                  </a:lnTo>
                  <a:lnTo>
                    <a:pt x="207" y="203"/>
                  </a:lnTo>
                  <a:lnTo>
                    <a:pt x="198" y="206"/>
                  </a:lnTo>
                  <a:lnTo>
                    <a:pt x="188" y="201"/>
                  </a:lnTo>
                  <a:lnTo>
                    <a:pt x="185" y="188"/>
                  </a:lnTo>
                  <a:lnTo>
                    <a:pt x="188" y="179"/>
                  </a:lnTo>
                  <a:lnTo>
                    <a:pt x="197" y="170"/>
                  </a:lnTo>
                  <a:lnTo>
                    <a:pt x="206" y="165"/>
                  </a:lnTo>
                  <a:lnTo>
                    <a:pt x="215" y="164"/>
                  </a:lnTo>
                  <a:lnTo>
                    <a:pt x="215" y="147"/>
                  </a:lnTo>
                  <a:lnTo>
                    <a:pt x="239" y="130"/>
                  </a:lnTo>
                  <a:lnTo>
                    <a:pt x="215" y="73"/>
                  </a:lnTo>
                  <a:lnTo>
                    <a:pt x="215" y="46"/>
                  </a:lnTo>
                  <a:lnTo>
                    <a:pt x="175" y="36"/>
                  </a:lnTo>
                  <a:lnTo>
                    <a:pt x="116" y="0"/>
                  </a:lnTo>
                  <a:lnTo>
                    <a:pt x="81" y="18"/>
                  </a:lnTo>
                  <a:close/>
                </a:path>
              </a:pathLst>
            </a:custGeom>
            <a:grpFill/>
            <a:ln w="19050">
              <a:solidFill>
                <a:srgbClr val="000000"/>
              </a:solidFill>
              <a:prstDash val="solid"/>
              <a:round/>
              <a:headEnd/>
              <a:tailEnd/>
            </a:ln>
          </p:spPr>
          <p:txBody>
            <a:bodyPr/>
            <a:lstStyle/>
            <a:p>
              <a:endParaRPr lang="en-US" sz="1300">
                <a:solidFill>
                  <a:srgbClr val="000000"/>
                </a:solidFill>
              </a:endParaRPr>
            </a:p>
          </p:txBody>
        </p:sp>
      </p:grpSp>
      <p:sp>
        <p:nvSpPr>
          <p:cNvPr id="207" name="Shape - District of Columbia (box)"/>
          <p:cNvSpPr>
            <a:spLocks noChangeArrowheads="1"/>
          </p:cNvSpPr>
          <p:nvPr/>
        </p:nvSpPr>
        <p:spPr bwMode="auto">
          <a:xfrm>
            <a:off x="8011731" y="3337750"/>
            <a:ext cx="150813" cy="152400"/>
          </a:xfrm>
          <a:prstGeom prst="rect">
            <a:avLst/>
          </a:prstGeom>
          <a:solidFill>
            <a:schemeClr val="accent6"/>
          </a:solidFill>
          <a:ln w="9525">
            <a:solidFill>
              <a:srgbClr val="000000"/>
            </a:solidFill>
            <a:miter lim="800000"/>
            <a:headEnd/>
            <a:tailEnd/>
          </a:ln>
        </p:spPr>
        <p:txBody>
          <a:bodyPr wrap="none" anchor="ctr"/>
          <a:lstStyle/>
          <a:p>
            <a:endParaRPr lang="en-US">
              <a:latin typeface="+mj-lt"/>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913" y="1733550"/>
            <a:ext cx="8237537" cy="3433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15513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Placeholder 3"/>
          <p:cNvGraphicFramePr>
            <a:graphicFrameLocks noGrp="1"/>
          </p:cNvGraphicFramePr>
          <p:nvPr>
            <p:ph idx="1"/>
            <p:extLst>
              <p:ext uri="{D42A27DB-BD31-4B8C-83A1-F6EECF244321}">
                <p14:modId xmlns:p14="http://schemas.microsoft.com/office/powerpoint/2010/main" val="189890153"/>
              </p:ext>
            </p:extLst>
          </p:nvPr>
        </p:nvGraphicFramePr>
        <p:xfrm>
          <a:off x="92075" y="609600"/>
          <a:ext cx="8959850" cy="5029200"/>
        </p:xfrm>
        <a:graphic>
          <a:graphicData uri="http://schemas.openxmlformats.org/drawingml/2006/chart">
            <c:chart xmlns:c="http://schemas.openxmlformats.org/drawingml/2006/chart" xmlns:r="http://schemas.openxmlformats.org/officeDocument/2006/relationships" r:id="rId2"/>
          </a:graphicData>
        </a:graphic>
      </p:graphicFrame>
      <p:sp>
        <p:nvSpPr>
          <p:cNvPr id="14" name="Text Placeholder 13"/>
          <p:cNvSpPr>
            <a:spLocks noGrp="1"/>
          </p:cNvSpPr>
          <p:nvPr>
            <p:ph type="body" sz="quarter" idx="11"/>
          </p:nvPr>
        </p:nvSpPr>
        <p:spPr/>
        <p:txBody>
          <a:bodyPr/>
          <a:lstStyle/>
          <a:p>
            <a:r>
              <a:rPr lang="en-US" dirty="0"/>
              <a:t>NOTE: </a:t>
            </a:r>
            <a:r>
              <a:rPr lang="en-US" dirty="0" smtClean="0"/>
              <a:t>Does not sum to 100% due to rounding.  LIS </a:t>
            </a:r>
            <a:r>
              <a:rPr lang="en-US" dirty="0"/>
              <a:t>is low-income subsidy.  Total Part D and Medicare enrollment based on 2012 intermediate estimates. </a:t>
            </a:r>
          </a:p>
          <a:p>
            <a:r>
              <a:rPr lang="en-US" dirty="0" smtClean="0"/>
              <a:t>SOURCE</a:t>
            </a:r>
            <a:r>
              <a:rPr lang="en-US" dirty="0"/>
              <a:t>: 2013 Annual Report of the Boards of Trustees of the Federal Hospital Insurance and Federal Supplementary Medical Insurance Trust </a:t>
            </a:r>
            <a:r>
              <a:rPr lang="en-US" dirty="0" smtClean="0"/>
              <a:t>Funds.  </a:t>
            </a:r>
            <a:endParaRPr lang="en-US" dirty="0"/>
          </a:p>
        </p:txBody>
      </p:sp>
      <p:sp>
        <p:nvSpPr>
          <p:cNvPr id="2" name="Title 1"/>
          <p:cNvSpPr>
            <a:spLocks noGrp="1"/>
          </p:cNvSpPr>
          <p:nvPr>
            <p:ph type="title"/>
          </p:nvPr>
        </p:nvSpPr>
        <p:spPr/>
        <p:txBody>
          <a:bodyPr/>
          <a:lstStyle/>
          <a:p>
            <a:r>
              <a:rPr lang="en-US" sz="3000" dirty="0" smtClean="0"/>
              <a:t>Prescription Drug Coverage Among Medicare Beneficiaries in 2013</a:t>
            </a:r>
            <a:endParaRPr lang="en-US" sz="3000" dirty="0"/>
          </a:p>
        </p:txBody>
      </p:sp>
      <p:sp>
        <p:nvSpPr>
          <p:cNvPr id="7" name="Text Box 8"/>
          <p:cNvSpPr txBox="1">
            <a:spLocks noChangeArrowheads="1"/>
          </p:cNvSpPr>
          <p:nvPr/>
        </p:nvSpPr>
        <p:spPr bwMode="auto">
          <a:xfrm>
            <a:off x="457200" y="5105400"/>
            <a:ext cx="8153400" cy="707886"/>
          </a:xfrm>
          <a:prstGeom prst="rect">
            <a:avLst/>
          </a:prstGeom>
          <a:noFill/>
          <a:ln w="9525">
            <a:noFill/>
            <a:miter lim="800000"/>
            <a:headEnd/>
            <a:tailEnd/>
          </a:ln>
          <a:effectLst/>
        </p:spPr>
        <p:txBody>
          <a:bodyPr>
            <a:spAutoFit/>
          </a:bodyPr>
          <a:lstStyle/>
          <a:p>
            <a:pPr algn="ctr">
              <a:spcBef>
                <a:spcPct val="50000"/>
              </a:spcBef>
            </a:pPr>
            <a:r>
              <a:rPr lang="en-US" sz="2000" dirty="0">
                <a:solidFill>
                  <a:srgbClr val="000000"/>
                </a:solidFill>
                <a:latin typeface="+mj-lt"/>
                <a:cs typeface="Calibri" pitchFamily="34" charset="0"/>
              </a:rPr>
              <a:t>Total </a:t>
            </a:r>
            <a:r>
              <a:rPr lang="en-US" sz="2000" dirty="0" smtClean="0">
                <a:solidFill>
                  <a:srgbClr val="000000"/>
                </a:solidFill>
                <a:latin typeface="+mj-lt"/>
                <a:cs typeface="Calibri" pitchFamily="34" charset="0"/>
              </a:rPr>
              <a:t>Medicare Enrollment </a:t>
            </a:r>
            <a:r>
              <a:rPr lang="en-US" sz="2000" dirty="0">
                <a:solidFill>
                  <a:srgbClr val="000000"/>
                </a:solidFill>
                <a:latin typeface="+mj-lt"/>
                <a:cs typeface="Calibri" pitchFamily="34" charset="0"/>
              </a:rPr>
              <a:t>in </a:t>
            </a:r>
            <a:r>
              <a:rPr lang="en-US" sz="2000" dirty="0" smtClean="0">
                <a:solidFill>
                  <a:srgbClr val="000000"/>
                </a:solidFill>
                <a:latin typeface="+mj-lt"/>
                <a:cs typeface="Calibri" pitchFamily="34" charset="0"/>
              </a:rPr>
              <a:t>2013= 52.3 million</a:t>
            </a:r>
            <a:br>
              <a:rPr lang="en-US" sz="2000" dirty="0" smtClean="0">
                <a:solidFill>
                  <a:srgbClr val="000000"/>
                </a:solidFill>
                <a:latin typeface="+mj-lt"/>
                <a:cs typeface="Calibri" pitchFamily="34" charset="0"/>
              </a:rPr>
            </a:br>
            <a:r>
              <a:rPr lang="en-US" sz="2000" dirty="0" smtClean="0">
                <a:solidFill>
                  <a:srgbClr val="000000"/>
                </a:solidFill>
                <a:latin typeface="+mj-lt"/>
                <a:cs typeface="Calibri" pitchFamily="34" charset="0"/>
              </a:rPr>
              <a:t>Total Part D Enrollment (excluding employer subsidy) = 35.7 million </a:t>
            </a:r>
            <a:endParaRPr lang="en-US" sz="2000" dirty="0">
              <a:solidFill>
                <a:srgbClr val="000000"/>
              </a:solidFill>
              <a:latin typeface="+mj-lt"/>
              <a:cs typeface="Calibri" pitchFamily="34" charset="0"/>
            </a:endParaRPr>
          </a:p>
        </p:txBody>
      </p:sp>
      <p:sp>
        <p:nvSpPr>
          <p:cNvPr id="10" name="TextBox 9"/>
          <p:cNvSpPr txBox="1"/>
          <p:nvPr/>
        </p:nvSpPr>
        <p:spPr>
          <a:xfrm>
            <a:off x="3124200" y="3852205"/>
            <a:ext cx="787400" cy="400110"/>
          </a:xfrm>
          <a:prstGeom prst="rect">
            <a:avLst/>
          </a:prstGeom>
          <a:noFill/>
        </p:spPr>
        <p:txBody>
          <a:bodyPr wrap="square" rtlCol="0">
            <a:spAutoFit/>
          </a:bodyPr>
          <a:lstStyle/>
          <a:p>
            <a:pPr algn="ctr"/>
            <a:r>
              <a:rPr lang="en-US" sz="2000" b="1" dirty="0">
                <a:latin typeface="+mj-lt"/>
              </a:rPr>
              <a:t>6</a:t>
            </a:r>
            <a:r>
              <a:rPr lang="en-US" sz="2000" b="1" dirty="0" smtClean="0">
                <a:latin typeface="+mj-lt"/>
              </a:rPr>
              <a:t>%</a:t>
            </a:r>
            <a:endParaRPr lang="en-US" sz="2000" b="1" dirty="0">
              <a:latin typeface="+mj-lt"/>
            </a:endParaRPr>
          </a:p>
        </p:txBody>
      </p:sp>
    </p:spTree>
    <p:extLst>
      <p:ext uri="{BB962C8B-B14F-4D97-AF65-F5344CB8AC3E}">
        <p14:creationId xmlns:p14="http://schemas.microsoft.com/office/powerpoint/2010/main" val="2291495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10"/>
          <p:cNvGraphicFramePr>
            <a:graphicFrameLocks noGrp="1"/>
          </p:cNvGraphicFramePr>
          <p:nvPr>
            <p:ph idx="1"/>
            <p:extLst>
              <p:ext uri="{D42A27DB-BD31-4B8C-83A1-F6EECF244321}">
                <p14:modId xmlns:p14="http://schemas.microsoft.com/office/powerpoint/2010/main" val="167659929"/>
              </p:ext>
            </p:extLst>
          </p:nvPr>
        </p:nvGraphicFramePr>
        <p:xfrm>
          <a:off x="1219201" y="752475"/>
          <a:ext cx="7832724" cy="4754563"/>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Placeholder 7"/>
          <p:cNvSpPr>
            <a:spLocks noGrp="1"/>
          </p:cNvSpPr>
          <p:nvPr>
            <p:ph type="body" sz="quarter" idx="11"/>
          </p:nvPr>
        </p:nvSpPr>
        <p:spPr/>
        <p:txBody>
          <a:bodyPr/>
          <a:lstStyle/>
          <a:p>
            <a:r>
              <a:rPr lang="en-US" dirty="0"/>
              <a:t>NOTE:  Includes </a:t>
            </a:r>
            <a:r>
              <a:rPr lang="en-US" dirty="0" smtClean="0"/>
              <a:t>MSAs, cost plans, demonstration </a:t>
            </a:r>
            <a:r>
              <a:rPr lang="en-US" dirty="0"/>
              <a:t>plans, </a:t>
            </a:r>
            <a:r>
              <a:rPr lang="en-US" dirty="0" smtClean="0"/>
              <a:t>and </a:t>
            </a:r>
            <a:r>
              <a:rPr lang="en-US" dirty="0"/>
              <a:t>Special Needs Plans as well as other Medicare Advantage plans.</a:t>
            </a:r>
          </a:p>
          <a:p>
            <a:r>
              <a:rPr lang="en-US" dirty="0"/>
              <a:t>SOURCE:  MPR/Kaiser Family Foundation analysis of CMS Medicare Advantage enrollment files, 2008-2013, and MPR, “Tracking Medicare Health and Prescription Drug Plans Monthly Report,” 2001-2007; enrollment numbers from March of the respective year, with the exception of 2006, which is from April</a:t>
            </a:r>
            <a:r>
              <a:rPr lang="en-US" dirty="0" smtClean="0"/>
              <a:t>.</a:t>
            </a:r>
            <a:endParaRPr lang="en-US" dirty="0"/>
          </a:p>
        </p:txBody>
      </p:sp>
      <p:sp>
        <p:nvSpPr>
          <p:cNvPr id="6" name="Title 5"/>
          <p:cNvSpPr>
            <a:spLocks noGrp="1"/>
          </p:cNvSpPr>
          <p:nvPr>
            <p:ph type="title"/>
          </p:nvPr>
        </p:nvSpPr>
        <p:spPr/>
        <p:txBody>
          <a:bodyPr/>
          <a:lstStyle/>
          <a:p>
            <a:r>
              <a:rPr lang="en-US" dirty="0" smtClean="0"/>
              <a:t>Total Medicare Private Health Plan Enrollment, 1999-2013</a:t>
            </a:r>
            <a:endParaRPr lang="en-US" dirty="0"/>
          </a:p>
        </p:txBody>
      </p:sp>
      <p:sp>
        <p:nvSpPr>
          <p:cNvPr id="12" name="TextBox 11"/>
          <p:cNvSpPr txBox="1"/>
          <p:nvPr/>
        </p:nvSpPr>
        <p:spPr>
          <a:xfrm>
            <a:off x="1295400" y="990600"/>
            <a:ext cx="1295400" cy="369332"/>
          </a:xfrm>
          <a:prstGeom prst="rect">
            <a:avLst/>
          </a:prstGeom>
          <a:noFill/>
        </p:spPr>
        <p:txBody>
          <a:bodyPr wrap="square" rtlCol="0">
            <a:spAutoFit/>
          </a:bodyPr>
          <a:lstStyle/>
          <a:p>
            <a:pPr algn="ctr"/>
            <a:r>
              <a:rPr lang="en-US" dirty="0" smtClean="0">
                <a:latin typeface="+mj-lt"/>
                <a:cs typeface="Meta Offc Pro"/>
              </a:rPr>
              <a:t>In millions:</a:t>
            </a:r>
          </a:p>
        </p:txBody>
      </p:sp>
      <p:graphicFrame>
        <p:nvGraphicFramePr>
          <p:cNvPr id="13" name="Table 12"/>
          <p:cNvGraphicFramePr>
            <a:graphicFrameLocks noGrp="1"/>
          </p:cNvGraphicFramePr>
          <p:nvPr>
            <p:extLst>
              <p:ext uri="{D42A27DB-BD31-4B8C-83A1-F6EECF244321}">
                <p14:modId xmlns:p14="http://schemas.microsoft.com/office/powerpoint/2010/main" val="396513483"/>
              </p:ext>
            </p:extLst>
          </p:nvPr>
        </p:nvGraphicFramePr>
        <p:xfrm>
          <a:off x="152400" y="5450205"/>
          <a:ext cx="8763008" cy="426720"/>
        </p:xfrm>
        <a:graphic>
          <a:graphicData uri="http://schemas.openxmlformats.org/drawingml/2006/table">
            <a:tbl>
              <a:tblPr firstRow="1" bandRow="1">
                <a:tableStyleId>{5C22544A-7EE6-4342-B048-85BDC9FD1C3A}</a:tableStyleId>
              </a:tblPr>
              <a:tblGrid>
                <a:gridCol w="1143000"/>
                <a:gridCol w="513202"/>
                <a:gridCol w="507629"/>
                <a:gridCol w="507629"/>
                <a:gridCol w="507629"/>
                <a:gridCol w="507629"/>
                <a:gridCol w="507629"/>
                <a:gridCol w="507629"/>
                <a:gridCol w="507629"/>
                <a:gridCol w="507629"/>
                <a:gridCol w="507629"/>
                <a:gridCol w="507629"/>
                <a:gridCol w="507629"/>
                <a:gridCol w="507629"/>
                <a:gridCol w="507629"/>
                <a:gridCol w="507629"/>
              </a:tblGrid>
              <a:tr h="370840">
                <a:tc>
                  <a:txBody>
                    <a:bodyPr/>
                    <a:lstStyle/>
                    <a:p>
                      <a:pPr algn="ctr"/>
                      <a:r>
                        <a:rPr lang="en-US" sz="1400" b="0" dirty="0" smtClean="0">
                          <a:solidFill>
                            <a:schemeClr val="tx1"/>
                          </a:solidFill>
                        </a:rPr>
                        <a:t>% of Medicare</a:t>
                      </a:r>
                      <a:r>
                        <a:rPr lang="en-US" sz="1400" b="0" baseline="0" dirty="0" smtClean="0">
                          <a:solidFill>
                            <a:schemeClr val="tx1"/>
                          </a:solidFill>
                        </a:rPr>
                        <a:t> Beneficiaries</a:t>
                      </a:r>
                      <a:endParaRPr lang="en-US" sz="1400" b="0" dirty="0">
                        <a:solidFill>
                          <a:schemeClr val="tx1"/>
                        </a:solidFill>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600" b="0" dirty="0" smtClean="0">
                          <a:solidFill>
                            <a:schemeClr val="tx1"/>
                          </a:solidFill>
                        </a:rPr>
                        <a:t>18%</a:t>
                      </a:r>
                      <a:endParaRPr lang="en-US" sz="1600" b="0" dirty="0">
                        <a:solidFill>
                          <a:schemeClr val="tx1"/>
                        </a:solidFill>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600" b="0" dirty="0" smtClean="0">
                          <a:solidFill>
                            <a:schemeClr val="tx1"/>
                          </a:solidFill>
                        </a:rPr>
                        <a:t>17%</a:t>
                      </a:r>
                      <a:endParaRPr lang="en-US" sz="1600" b="0" dirty="0">
                        <a:solidFill>
                          <a:schemeClr val="tx1"/>
                        </a:solidFill>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600" b="0" dirty="0" smtClean="0">
                          <a:solidFill>
                            <a:schemeClr val="tx1"/>
                          </a:solidFill>
                        </a:rPr>
                        <a:t>15%</a:t>
                      </a:r>
                      <a:endParaRPr lang="en-US" sz="1600" b="0" dirty="0">
                        <a:solidFill>
                          <a:schemeClr val="tx1"/>
                        </a:solidFill>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600" b="0" dirty="0" smtClean="0">
                          <a:solidFill>
                            <a:schemeClr val="tx1"/>
                          </a:solidFill>
                        </a:rPr>
                        <a:t>14%</a:t>
                      </a:r>
                      <a:endParaRPr lang="en-US" sz="1600" b="0" dirty="0">
                        <a:solidFill>
                          <a:schemeClr val="tx1"/>
                        </a:solidFill>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600" b="0" dirty="0" smtClean="0">
                          <a:solidFill>
                            <a:schemeClr val="tx1"/>
                          </a:solidFill>
                        </a:rPr>
                        <a:t>13%</a:t>
                      </a:r>
                      <a:endParaRPr lang="en-US" sz="1600" b="0" dirty="0">
                        <a:solidFill>
                          <a:schemeClr val="tx1"/>
                        </a:solidFill>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600" b="0" dirty="0" smtClean="0">
                          <a:solidFill>
                            <a:schemeClr val="tx1"/>
                          </a:solidFill>
                        </a:rPr>
                        <a:t>13%</a:t>
                      </a:r>
                      <a:endParaRPr lang="en-US" sz="1600" b="0" dirty="0">
                        <a:solidFill>
                          <a:schemeClr val="tx1"/>
                        </a:solidFill>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600" b="0" dirty="0" smtClean="0">
                          <a:solidFill>
                            <a:schemeClr val="tx1"/>
                          </a:solidFill>
                        </a:rPr>
                        <a:t>13%</a:t>
                      </a:r>
                      <a:endParaRPr lang="en-US" sz="1600" b="0" dirty="0">
                        <a:solidFill>
                          <a:schemeClr val="tx1"/>
                        </a:solidFill>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600" b="0" dirty="0" smtClean="0">
                          <a:solidFill>
                            <a:schemeClr val="tx1"/>
                          </a:solidFill>
                        </a:rPr>
                        <a:t>16%</a:t>
                      </a:r>
                      <a:endParaRPr lang="en-US" sz="1600" b="0" dirty="0">
                        <a:solidFill>
                          <a:schemeClr val="tx1"/>
                        </a:solidFill>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600" b="0" dirty="0" smtClean="0">
                          <a:solidFill>
                            <a:schemeClr val="tx1"/>
                          </a:solidFill>
                        </a:rPr>
                        <a:t>19%</a:t>
                      </a:r>
                      <a:endParaRPr lang="en-US" sz="1600" b="0" dirty="0">
                        <a:solidFill>
                          <a:schemeClr val="tx1"/>
                        </a:solidFill>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600" b="0" dirty="0" smtClean="0">
                          <a:solidFill>
                            <a:schemeClr val="tx1"/>
                          </a:solidFill>
                        </a:rPr>
                        <a:t>22%</a:t>
                      </a:r>
                      <a:endParaRPr lang="en-US" sz="1600" b="0" dirty="0">
                        <a:solidFill>
                          <a:schemeClr val="tx1"/>
                        </a:solidFill>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600" b="0" dirty="0" smtClean="0">
                          <a:solidFill>
                            <a:schemeClr val="tx1"/>
                          </a:solidFill>
                        </a:rPr>
                        <a:t>23%</a:t>
                      </a:r>
                      <a:endParaRPr lang="en-US" sz="1600" b="0" dirty="0">
                        <a:solidFill>
                          <a:schemeClr val="tx1"/>
                        </a:solidFill>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600" b="0" dirty="0" smtClean="0">
                          <a:solidFill>
                            <a:schemeClr val="tx1"/>
                          </a:solidFill>
                        </a:rPr>
                        <a:t>24%</a:t>
                      </a:r>
                      <a:endParaRPr lang="en-US" sz="1600" b="0" dirty="0">
                        <a:solidFill>
                          <a:schemeClr val="tx1"/>
                        </a:solidFill>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600" b="0" dirty="0" smtClean="0">
                          <a:solidFill>
                            <a:schemeClr val="tx1"/>
                          </a:solidFill>
                        </a:rPr>
                        <a:t>25%</a:t>
                      </a:r>
                      <a:endParaRPr lang="en-US" sz="1600" b="0" dirty="0">
                        <a:solidFill>
                          <a:schemeClr val="tx1"/>
                        </a:solidFill>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600" b="0" dirty="0" smtClean="0">
                          <a:solidFill>
                            <a:schemeClr val="tx1"/>
                          </a:solidFill>
                        </a:rPr>
                        <a:t>27%</a:t>
                      </a:r>
                      <a:endParaRPr lang="en-US" sz="1600" b="0" dirty="0">
                        <a:solidFill>
                          <a:schemeClr val="tx1"/>
                        </a:solidFill>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600" b="0" dirty="0" smtClean="0">
                          <a:solidFill>
                            <a:schemeClr val="tx1"/>
                          </a:solidFill>
                        </a:rPr>
                        <a:t>28%</a:t>
                      </a:r>
                      <a:endParaRPr lang="en-US" sz="1600" b="0" dirty="0">
                        <a:solidFill>
                          <a:schemeClr val="tx1"/>
                        </a:solidFill>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1447880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Placeholder 4"/>
          <p:cNvGraphicFramePr>
            <a:graphicFrameLocks noGrp="1"/>
          </p:cNvGraphicFramePr>
          <p:nvPr>
            <p:ph idx="1"/>
            <p:extLst>
              <p:ext uri="{D42A27DB-BD31-4B8C-83A1-F6EECF244321}">
                <p14:modId xmlns:p14="http://schemas.microsoft.com/office/powerpoint/2010/main" val="3180858872"/>
              </p:ext>
            </p:extLst>
          </p:nvPr>
        </p:nvGraphicFramePr>
        <p:xfrm>
          <a:off x="92075" y="1219200"/>
          <a:ext cx="8959850" cy="4257645"/>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p:cNvSpPr>
            <a:spLocks noGrp="1"/>
          </p:cNvSpPr>
          <p:nvPr>
            <p:ph type="body" sz="quarter" idx="11"/>
          </p:nvPr>
        </p:nvSpPr>
        <p:spPr/>
        <p:txBody>
          <a:bodyPr/>
          <a:lstStyle/>
          <a:p>
            <a:r>
              <a:rPr lang="en-US" dirty="0">
                <a:latin typeface="+mj-lt"/>
              </a:rPr>
              <a:t>NOTE: PFFS is Private Fee-for-Service plans, PPOs are preferred provider organizations, and HMOs are Health Maintenance Organizations. Other includes </a:t>
            </a:r>
            <a:r>
              <a:rPr lang="en-US" dirty="0" smtClean="0">
                <a:latin typeface="+mj-lt"/>
              </a:rPr>
              <a:t>MSAs, cost plans, and </a:t>
            </a:r>
            <a:r>
              <a:rPr lang="en-US" dirty="0">
                <a:latin typeface="+mj-lt"/>
              </a:rPr>
              <a:t>demonstration plans.  Includes enrollees in Special Needs Plans as well as other Medicare Advantage plans.  </a:t>
            </a:r>
          </a:p>
          <a:p>
            <a:r>
              <a:rPr lang="en-US" dirty="0">
                <a:latin typeface="+mj-lt"/>
              </a:rPr>
              <a:t>SOURCE:  MPR / KFF analysis of the Centers for Medicare and Medicaid Services (CMS) Medicare Advantage enrollment files, 2013.</a:t>
            </a:r>
          </a:p>
        </p:txBody>
      </p:sp>
      <p:sp>
        <p:nvSpPr>
          <p:cNvPr id="2" name="Title 1"/>
          <p:cNvSpPr>
            <a:spLocks noGrp="1"/>
          </p:cNvSpPr>
          <p:nvPr>
            <p:ph type="title"/>
          </p:nvPr>
        </p:nvSpPr>
        <p:spPr/>
        <p:txBody>
          <a:bodyPr>
            <a:noAutofit/>
          </a:bodyPr>
          <a:lstStyle/>
          <a:p>
            <a:r>
              <a:rPr lang="en-US" sz="2900" dirty="0" smtClean="0">
                <a:latin typeface="+mj-lt"/>
              </a:rPr>
              <a:t>Distribution of Enrollment in Medicare Advantage Plans,  by Plan Type, 2013</a:t>
            </a:r>
            <a:endParaRPr lang="en-US" sz="2900" dirty="0">
              <a:latin typeface="+mj-lt"/>
            </a:endParaRPr>
          </a:p>
        </p:txBody>
      </p:sp>
      <p:sp>
        <p:nvSpPr>
          <p:cNvPr id="27" name="TextBox 26"/>
          <p:cNvSpPr txBox="1"/>
          <p:nvPr/>
        </p:nvSpPr>
        <p:spPr>
          <a:xfrm>
            <a:off x="457200" y="5429190"/>
            <a:ext cx="8229600" cy="400110"/>
          </a:xfrm>
          <a:prstGeom prst="rect">
            <a:avLst/>
          </a:prstGeom>
          <a:noFill/>
        </p:spPr>
        <p:txBody>
          <a:bodyPr wrap="square" rtlCol="0">
            <a:spAutoFit/>
          </a:bodyPr>
          <a:lstStyle/>
          <a:p>
            <a:pPr algn="ctr"/>
            <a:r>
              <a:rPr lang="en-US" sz="2000" b="1" dirty="0" smtClean="0">
                <a:solidFill>
                  <a:srgbClr val="000000"/>
                </a:solidFill>
                <a:latin typeface="+mj-lt"/>
                <a:ea typeface="Tahoma" pitchFamily="34" charset="0"/>
                <a:cs typeface="Calibri" pitchFamily="34" charset="0"/>
              </a:rPr>
              <a:t>Total Medicare Advantage Enrollment, 2013 = 14.4 Million</a:t>
            </a:r>
            <a:endParaRPr lang="en-US" sz="2000" b="1" dirty="0">
              <a:solidFill>
                <a:srgbClr val="000000"/>
              </a:solidFill>
              <a:latin typeface="+mj-lt"/>
              <a:ea typeface="Tahoma" pitchFamily="34" charset="0"/>
              <a:cs typeface="Calibri" pitchFamily="34" charset="0"/>
            </a:endParaRPr>
          </a:p>
        </p:txBody>
      </p:sp>
    </p:spTree>
    <p:extLst>
      <p:ext uri="{BB962C8B-B14F-4D97-AF65-F5344CB8AC3E}">
        <p14:creationId xmlns:p14="http://schemas.microsoft.com/office/powerpoint/2010/main" val="10488228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p:txBody>
          <a:bodyPr/>
          <a:lstStyle/>
          <a:p>
            <a:r>
              <a:rPr lang="en-US" dirty="0"/>
              <a:t>NOTE:  </a:t>
            </a:r>
            <a:r>
              <a:rPr lang="en-US" dirty="0" smtClean="0"/>
              <a:t>Includes </a:t>
            </a:r>
            <a:r>
              <a:rPr lang="en-US" dirty="0"/>
              <a:t>MSAs, cost plans and demonstrations.  Includes Special Needs Plans as well as other Medicare Advantage plans. </a:t>
            </a:r>
          </a:p>
          <a:p>
            <a:r>
              <a:rPr lang="en-US" dirty="0" smtClean="0"/>
              <a:t>SOURCE</a:t>
            </a:r>
            <a:r>
              <a:rPr lang="en-US" dirty="0"/>
              <a:t>: MPR/Kaiser Family Foundation analysis of CMS State/County Market Penetration Files, 2013. </a:t>
            </a:r>
          </a:p>
        </p:txBody>
      </p:sp>
      <p:sp>
        <p:nvSpPr>
          <p:cNvPr id="6" name="Title 5"/>
          <p:cNvSpPr>
            <a:spLocks noGrp="1"/>
          </p:cNvSpPr>
          <p:nvPr>
            <p:ph type="title"/>
          </p:nvPr>
        </p:nvSpPr>
        <p:spPr/>
        <p:txBody>
          <a:bodyPr/>
          <a:lstStyle/>
          <a:p>
            <a:r>
              <a:rPr lang="en-US" sz="3000" dirty="0"/>
              <a:t>Share of Medicare Beneficiaries Enrolled in Medicare Advantage Plans, by State, 2013</a:t>
            </a:r>
          </a:p>
        </p:txBody>
      </p:sp>
      <p:sp>
        <p:nvSpPr>
          <p:cNvPr id="268" name="Text Box 134" descr="Zig zag"/>
          <p:cNvSpPr txBox="1">
            <a:spLocks noChangeArrowheads="1"/>
          </p:cNvSpPr>
          <p:nvPr/>
        </p:nvSpPr>
        <p:spPr bwMode="auto">
          <a:xfrm>
            <a:off x="2971800" y="1349375"/>
            <a:ext cx="3200400" cy="32702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82044" tIns="41022" rIns="82044" bIns="41022">
            <a:spAutoFit/>
          </a:bodyPr>
          <a:lstStyle>
            <a:lvl1pPr defTabSz="820738">
              <a:defRPr>
                <a:solidFill>
                  <a:schemeClr val="tx1"/>
                </a:solidFill>
                <a:latin typeface="Arial" charset="0"/>
              </a:defRPr>
            </a:lvl1pPr>
            <a:lvl2pPr marL="742950" indent="-285750" defTabSz="820738">
              <a:defRPr>
                <a:solidFill>
                  <a:schemeClr val="tx1"/>
                </a:solidFill>
                <a:latin typeface="Arial" charset="0"/>
              </a:defRPr>
            </a:lvl2pPr>
            <a:lvl3pPr marL="1143000" indent="-228600" defTabSz="820738">
              <a:defRPr>
                <a:solidFill>
                  <a:schemeClr val="tx1"/>
                </a:solidFill>
                <a:latin typeface="Arial" charset="0"/>
              </a:defRPr>
            </a:lvl3pPr>
            <a:lvl4pPr marL="1600200" indent="-228600" defTabSz="820738">
              <a:defRPr>
                <a:solidFill>
                  <a:schemeClr val="tx1"/>
                </a:solidFill>
                <a:latin typeface="Arial" charset="0"/>
              </a:defRPr>
            </a:lvl4pPr>
            <a:lvl5pPr marL="2057400" indent="-228600" defTabSz="820738">
              <a:defRPr>
                <a:solidFill>
                  <a:schemeClr val="tx1"/>
                </a:solidFill>
                <a:latin typeface="Arial" charset="0"/>
              </a:defRPr>
            </a:lvl5pPr>
            <a:lvl6pPr marL="2514600" indent="-228600" defTabSz="820738" fontAlgn="base">
              <a:spcBef>
                <a:spcPct val="0"/>
              </a:spcBef>
              <a:spcAft>
                <a:spcPct val="0"/>
              </a:spcAft>
              <a:defRPr>
                <a:solidFill>
                  <a:schemeClr val="tx1"/>
                </a:solidFill>
                <a:latin typeface="Arial" charset="0"/>
              </a:defRPr>
            </a:lvl6pPr>
            <a:lvl7pPr marL="2971800" indent="-228600" defTabSz="820738" fontAlgn="base">
              <a:spcBef>
                <a:spcPct val="0"/>
              </a:spcBef>
              <a:spcAft>
                <a:spcPct val="0"/>
              </a:spcAft>
              <a:defRPr>
                <a:solidFill>
                  <a:schemeClr val="tx1"/>
                </a:solidFill>
                <a:latin typeface="Arial" charset="0"/>
              </a:defRPr>
            </a:lvl7pPr>
            <a:lvl8pPr marL="3429000" indent="-228600" defTabSz="820738" fontAlgn="base">
              <a:spcBef>
                <a:spcPct val="0"/>
              </a:spcBef>
              <a:spcAft>
                <a:spcPct val="0"/>
              </a:spcAft>
              <a:defRPr>
                <a:solidFill>
                  <a:schemeClr val="tx1"/>
                </a:solidFill>
                <a:latin typeface="Arial" charset="0"/>
              </a:defRPr>
            </a:lvl8pPr>
            <a:lvl9pPr marL="3886200" indent="-228600" defTabSz="820738" fontAlgn="base">
              <a:spcBef>
                <a:spcPct val="0"/>
              </a:spcBef>
              <a:spcAft>
                <a:spcPct val="0"/>
              </a:spcAft>
              <a:defRPr>
                <a:solidFill>
                  <a:schemeClr val="tx1"/>
                </a:solidFill>
                <a:latin typeface="Arial" charset="0"/>
              </a:defRPr>
            </a:lvl9pPr>
          </a:lstStyle>
          <a:p>
            <a:pPr algn="ctr">
              <a:spcBef>
                <a:spcPct val="50000"/>
              </a:spcBef>
              <a:buClr>
                <a:srgbClr val="000000"/>
              </a:buClr>
              <a:buFont typeface="Tahoma" pitchFamily="34" charset="0"/>
              <a:buNone/>
              <a:defRPr/>
            </a:pPr>
            <a:r>
              <a:rPr lang="en-US" sz="1600" b="1" kern="0" dirty="0" smtClean="0">
                <a:solidFill>
                  <a:srgbClr val="000000"/>
                </a:solidFill>
                <a:latin typeface="Calibri" pitchFamily="34" charset="0"/>
                <a:cs typeface="Tahoma" pitchFamily="34" charset="0"/>
                <a:sym typeface="Tahoma" pitchFamily="34" charset="0"/>
              </a:rPr>
              <a:t>National Average, 2013 = 28%</a:t>
            </a:r>
          </a:p>
        </p:txBody>
      </p:sp>
      <p:graphicFrame>
        <p:nvGraphicFramePr>
          <p:cNvPr id="4" name="Table 3"/>
          <p:cNvGraphicFramePr>
            <a:graphicFrameLocks noGrp="1"/>
          </p:cNvGraphicFramePr>
          <p:nvPr>
            <p:extLst>
              <p:ext uri="{D42A27DB-BD31-4B8C-83A1-F6EECF244321}">
                <p14:modId xmlns:p14="http://schemas.microsoft.com/office/powerpoint/2010/main" val="4006217"/>
              </p:ext>
            </p:extLst>
          </p:nvPr>
        </p:nvGraphicFramePr>
        <p:xfrm>
          <a:off x="2359023" y="5488305"/>
          <a:ext cx="4425952" cy="624840"/>
        </p:xfrm>
        <a:graphic>
          <a:graphicData uri="http://schemas.openxmlformats.org/drawingml/2006/table">
            <a:tbl>
              <a:tblPr firstRow="1" bandRow="1">
                <a:tableStyleId>{5C22544A-7EE6-4342-B048-85BDC9FD1C3A}</a:tableStyleId>
              </a:tblPr>
              <a:tblGrid>
                <a:gridCol w="1106488"/>
                <a:gridCol w="1106488"/>
                <a:gridCol w="1106488"/>
                <a:gridCol w="1106488"/>
              </a:tblGrid>
              <a:tr h="160685">
                <a:tc>
                  <a:txBody>
                    <a:bodyPr/>
                    <a:lstStyle/>
                    <a:p>
                      <a:pPr algn="ctr"/>
                      <a:endParaRPr lang="en-US" sz="12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ctr"/>
                      <a:endParaRPr lang="en-US" sz="12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12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a:endParaRPr lang="en-US" sz="12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197766">
                <a:tc>
                  <a:txBody>
                    <a:bodyPr/>
                    <a:lstStyle/>
                    <a:p>
                      <a:pPr algn="ctr"/>
                      <a:r>
                        <a:rPr lang="en-US" sz="1600" b="1" dirty="0" smtClean="0">
                          <a:solidFill>
                            <a:srgbClr val="000000"/>
                          </a:solidFill>
                          <a:latin typeface="Calibri" pitchFamily="34" charset="0"/>
                          <a:cs typeface="Calibri" pitchFamily="34" charset="0"/>
                        </a:rPr>
                        <a:t>&lt; 10</a:t>
                      </a:r>
                      <a:r>
                        <a:rPr lang="en-US" sz="1600" b="1" baseline="0" dirty="0" smtClean="0">
                          <a:solidFill>
                            <a:srgbClr val="000000"/>
                          </a:solidFill>
                          <a:latin typeface="Calibri" pitchFamily="34" charset="0"/>
                          <a:cs typeface="Calibri" pitchFamily="34" charset="0"/>
                        </a:rPr>
                        <a:t>%</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600" b="1" dirty="0" smtClean="0">
                          <a:solidFill>
                            <a:srgbClr val="000000"/>
                          </a:solidFill>
                          <a:latin typeface="Calibri" pitchFamily="34" charset="0"/>
                          <a:cs typeface="Calibri" pitchFamily="34" charset="0"/>
                        </a:rPr>
                        <a:t>10% - 19%</a:t>
                      </a:r>
                      <a:endParaRPr lang="en-US" sz="1600" b="1" dirty="0">
                        <a:solidFill>
                          <a:srgbClr val="000000"/>
                        </a:solidFill>
                        <a:latin typeface="Calibri" pitchFamily="34" charset="0"/>
                        <a:cs typeface="Calibri"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600" b="1" dirty="0" smtClean="0">
                          <a:solidFill>
                            <a:srgbClr val="000000"/>
                          </a:solidFill>
                          <a:latin typeface="Calibri" pitchFamily="34" charset="0"/>
                          <a:cs typeface="Calibri" pitchFamily="34" charset="0"/>
                        </a:rPr>
                        <a:t>20% - 29%</a:t>
                      </a:r>
                      <a:endParaRPr lang="en-US" sz="1600" b="1" dirty="0">
                        <a:solidFill>
                          <a:srgbClr val="000000"/>
                        </a:solidFill>
                        <a:latin typeface="Calibri" pitchFamily="34" charset="0"/>
                        <a:cs typeface="Calibri"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600" b="1" dirty="0" smtClean="0">
                          <a:solidFill>
                            <a:srgbClr val="000000"/>
                          </a:solidFill>
                          <a:latin typeface="Calibri" pitchFamily="34" charset="0"/>
                          <a:ea typeface="Tahoma"/>
                          <a:cs typeface="Calibri" pitchFamily="34" charset="0"/>
                        </a:rPr>
                        <a:t>≥30</a:t>
                      </a:r>
                      <a:r>
                        <a:rPr lang="en-US" sz="1600" b="1" dirty="0" smtClean="0">
                          <a:solidFill>
                            <a:srgbClr val="000000"/>
                          </a:solidFill>
                          <a:latin typeface="Calibri" pitchFamily="34" charset="0"/>
                          <a:cs typeface="Calibri" pitchFamily="34" charset="0"/>
                        </a:rPr>
                        <a:t>%</a:t>
                      </a:r>
                      <a:endParaRPr lang="en-US" sz="1600" b="1" dirty="0">
                        <a:solidFill>
                          <a:srgbClr val="000000"/>
                        </a:solidFill>
                        <a:latin typeface="Calibri" pitchFamily="34" charset="0"/>
                        <a:cs typeface="Calibri"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173045">
                <a:tc>
                  <a:txBody>
                    <a:bodyPr/>
                    <a:lstStyle/>
                    <a:p>
                      <a:pPr algn="ctr"/>
                      <a:r>
                        <a:rPr lang="en-US" sz="1300" b="0" baseline="0" dirty="0" smtClean="0">
                          <a:solidFill>
                            <a:srgbClr val="000000"/>
                          </a:solidFill>
                          <a:latin typeface="Calibri" pitchFamily="34" charset="0"/>
                          <a:cs typeface="Calibri" pitchFamily="34" charset="0"/>
                        </a:rPr>
                        <a:t>(6 states)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300" b="0" dirty="0" smtClean="0">
                          <a:solidFill>
                            <a:srgbClr val="000000"/>
                          </a:solidFill>
                          <a:latin typeface="Calibri" pitchFamily="34" charset="0"/>
                          <a:cs typeface="Calibri" pitchFamily="34" charset="0"/>
                        </a:rPr>
                        <a:t>(14 states + DC)</a:t>
                      </a:r>
                      <a:endParaRPr lang="en-US" sz="1300" b="0" dirty="0">
                        <a:solidFill>
                          <a:srgbClr val="000000"/>
                        </a:solidFill>
                        <a:latin typeface="Calibri" pitchFamily="34" charset="0"/>
                        <a:cs typeface="Calibri"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300" b="0" dirty="0" smtClean="0">
                          <a:solidFill>
                            <a:srgbClr val="000000"/>
                          </a:solidFill>
                          <a:latin typeface="Calibri" pitchFamily="34" charset="0"/>
                          <a:cs typeface="Calibri" pitchFamily="34" charset="0"/>
                        </a:rPr>
                        <a:t>(15 states)</a:t>
                      </a:r>
                      <a:endParaRPr lang="en-US" sz="1300" b="0" dirty="0">
                        <a:solidFill>
                          <a:srgbClr val="000000"/>
                        </a:solidFill>
                        <a:latin typeface="Calibri" pitchFamily="34" charset="0"/>
                        <a:cs typeface="Calibri"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300" b="0" dirty="0" smtClean="0">
                          <a:solidFill>
                            <a:srgbClr val="000000"/>
                          </a:solidFill>
                          <a:latin typeface="Calibri" pitchFamily="34" charset="0"/>
                          <a:cs typeface="Calibri" pitchFamily="34" charset="0"/>
                        </a:rPr>
                        <a:t>(15 states)</a:t>
                      </a:r>
                      <a:endParaRPr lang="en-US" sz="1300" b="0" dirty="0">
                        <a:solidFill>
                          <a:srgbClr val="000000"/>
                        </a:solidFill>
                        <a:latin typeface="Calibri" pitchFamily="34" charset="0"/>
                        <a:cs typeface="Calibri"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grpSp>
        <p:nvGrpSpPr>
          <p:cNvPr id="2" name="Group 1"/>
          <p:cNvGrpSpPr/>
          <p:nvPr/>
        </p:nvGrpSpPr>
        <p:grpSpPr>
          <a:xfrm>
            <a:off x="588962" y="1673692"/>
            <a:ext cx="8097838" cy="3965108"/>
            <a:chOff x="304800" y="1395412"/>
            <a:chExt cx="8666162" cy="4243388"/>
          </a:xfrm>
        </p:grpSpPr>
        <p:grpSp>
          <p:nvGrpSpPr>
            <p:cNvPr id="8" name="Group 7"/>
            <p:cNvGrpSpPr/>
            <p:nvPr/>
          </p:nvGrpSpPr>
          <p:grpSpPr>
            <a:xfrm>
              <a:off x="304800" y="1395412"/>
              <a:ext cx="8153400" cy="4243388"/>
              <a:chOff x="152400" y="1143000"/>
              <a:chExt cx="8153400" cy="4243388"/>
            </a:xfrm>
            <a:solidFill>
              <a:schemeClr val="bg1">
                <a:lumMod val="75000"/>
              </a:schemeClr>
            </a:solidFill>
          </p:grpSpPr>
          <p:sp>
            <p:nvSpPr>
              <p:cNvPr id="136" name="Shape - Wyoming"/>
              <p:cNvSpPr>
                <a:spLocks noChangeAspect="1"/>
              </p:cNvSpPr>
              <p:nvPr/>
            </p:nvSpPr>
            <p:spPr bwMode="auto">
              <a:xfrm>
                <a:off x="3213100" y="2024063"/>
                <a:ext cx="896938" cy="720725"/>
              </a:xfrm>
              <a:custGeom>
                <a:avLst/>
                <a:gdLst>
                  <a:gd name="T0" fmla="*/ 2147483647 w 567"/>
                  <a:gd name="T1" fmla="*/ 0 h 463"/>
                  <a:gd name="T2" fmla="*/ 2147483647 w 567"/>
                  <a:gd name="T3" fmla="*/ 2147483647 h 463"/>
                  <a:gd name="T4" fmla="*/ 0 w 567"/>
                  <a:gd name="T5" fmla="*/ 2147483647 h 463"/>
                  <a:gd name="T6" fmla="*/ 2147483647 w 567"/>
                  <a:gd name="T7" fmla="*/ 2147483647 h 463"/>
                  <a:gd name="T8" fmla="*/ 2147483647 w 567"/>
                  <a:gd name="T9" fmla="*/ 2147483647 h 463"/>
                  <a:gd name="T10" fmla="*/ 2147483647 w 567"/>
                  <a:gd name="T11" fmla="*/ 2147483647 h 463"/>
                  <a:gd name="T12" fmla="*/ 2147483647 w 567"/>
                  <a:gd name="T13" fmla="*/ 0 h 463"/>
                  <a:gd name="T14" fmla="*/ 0 60000 65536"/>
                  <a:gd name="T15" fmla="*/ 0 60000 65536"/>
                  <a:gd name="T16" fmla="*/ 0 60000 65536"/>
                  <a:gd name="T17" fmla="*/ 0 60000 65536"/>
                  <a:gd name="T18" fmla="*/ 0 60000 65536"/>
                  <a:gd name="T19" fmla="*/ 0 60000 65536"/>
                  <a:gd name="T20" fmla="*/ 0 60000 65536"/>
                  <a:gd name="T21" fmla="*/ 0 w 567"/>
                  <a:gd name="T22" fmla="*/ 0 h 463"/>
                  <a:gd name="T23" fmla="*/ 567 w 567"/>
                  <a:gd name="T24" fmla="*/ 463 h 4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7" h="463">
                    <a:moveTo>
                      <a:pt x="55" y="0"/>
                    </a:moveTo>
                    <a:lnTo>
                      <a:pt x="35" y="172"/>
                    </a:lnTo>
                    <a:lnTo>
                      <a:pt x="0" y="420"/>
                    </a:lnTo>
                    <a:lnTo>
                      <a:pt x="164" y="433"/>
                    </a:lnTo>
                    <a:lnTo>
                      <a:pt x="547" y="463"/>
                    </a:lnTo>
                    <a:lnTo>
                      <a:pt x="567" y="47"/>
                    </a:lnTo>
                    <a:lnTo>
                      <a:pt x="55" y="0"/>
                    </a:lnTo>
                    <a:close/>
                  </a:path>
                </a:pathLst>
              </a:custGeom>
              <a:solidFill>
                <a:schemeClr val="accent6"/>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37" name="Shape - West Virginia"/>
              <p:cNvSpPr>
                <a:spLocks noChangeAspect="1"/>
              </p:cNvSpPr>
              <p:nvPr/>
            </p:nvSpPr>
            <p:spPr bwMode="auto">
              <a:xfrm>
                <a:off x="6770688" y="2565400"/>
                <a:ext cx="550862" cy="566738"/>
              </a:xfrm>
              <a:custGeom>
                <a:avLst/>
                <a:gdLst>
                  <a:gd name="T0" fmla="*/ 2147483647 w 349"/>
                  <a:gd name="T1" fmla="*/ 2147483647 h 365"/>
                  <a:gd name="T2" fmla="*/ 2147483647 w 349"/>
                  <a:gd name="T3" fmla="*/ 2147483647 h 365"/>
                  <a:gd name="T4" fmla="*/ 0 w 349"/>
                  <a:gd name="T5" fmla="*/ 2147483647 h 365"/>
                  <a:gd name="T6" fmla="*/ 2147483647 w 349"/>
                  <a:gd name="T7" fmla="*/ 2147483647 h 365"/>
                  <a:gd name="T8" fmla="*/ 2147483647 w 349"/>
                  <a:gd name="T9" fmla="*/ 2147483647 h 365"/>
                  <a:gd name="T10" fmla="*/ 2147483647 w 349"/>
                  <a:gd name="T11" fmla="*/ 2147483647 h 365"/>
                  <a:gd name="T12" fmla="*/ 2147483647 w 349"/>
                  <a:gd name="T13" fmla="*/ 2147483647 h 365"/>
                  <a:gd name="T14" fmla="*/ 2147483647 w 349"/>
                  <a:gd name="T15" fmla="*/ 2147483647 h 365"/>
                  <a:gd name="T16" fmla="*/ 2147483647 w 349"/>
                  <a:gd name="T17" fmla="*/ 2147483647 h 365"/>
                  <a:gd name="T18" fmla="*/ 2147483647 w 349"/>
                  <a:gd name="T19" fmla="*/ 2147483647 h 365"/>
                  <a:gd name="T20" fmla="*/ 2147483647 w 349"/>
                  <a:gd name="T21" fmla="*/ 2147483647 h 365"/>
                  <a:gd name="T22" fmla="*/ 2147483647 w 349"/>
                  <a:gd name="T23" fmla="*/ 2147483647 h 365"/>
                  <a:gd name="T24" fmla="*/ 2147483647 w 349"/>
                  <a:gd name="T25" fmla="*/ 2147483647 h 365"/>
                  <a:gd name="T26" fmla="*/ 2147483647 w 349"/>
                  <a:gd name="T27" fmla="*/ 2147483647 h 365"/>
                  <a:gd name="T28" fmla="*/ 2147483647 w 349"/>
                  <a:gd name="T29" fmla="*/ 2147483647 h 365"/>
                  <a:gd name="T30" fmla="*/ 2147483647 w 349"/>
                  <a:gd name="T31" fmla="*/ 2147483647 h 365"/>
                  <a:gd name="T32" fmla="*/ 2147483647 w 349"/>
                  <a:gd name="T33" fmla="*/ 0 h 365"/>
                  <a:gd name="T34" fmla="*/ 2147483647 w 349"/>
                  <a:gd name="T35" fmla="*/ 2147483647 h 365"/>
                  <a:gd name="T36" fmla="*/ 2147483647 w 349"/>
                  <a:gd name="T37" fmla="*/ 2147483647 h 365"/>
                  <a:gd name="T38" fmla="*/ 2147483647 w 349"/>
                  <a:gd name="T39" fmla="*/ 2147483647 h 365"/>
                  <a:gd name="T40" fmla="*/ 2147483647 w 349"/>
                  <a:gd name="T41" fmla="*/ 2147483647 h 36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9"/>
                  <a:gd name="T64" fmla="*/ 0 h 365"/>
                  <a:gd name="T65" fmla="*/ 349 w 349"/>
                  <a:gd name="T66" fmla="*/ 365 h 36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9" h="365">
                    <a:moveTo>
                      <a:pt x="35" y="191"/>
                    </a:moveTo>
                    <a:lnTo>
                      <a:pt x="9" y="184"/>
                    </a:lnTo>
                    <a:lnTo>
                      <a:pt x="0" y="242"/>
                    </a:lnTo>
                    <a:lnTo>
                      <a:pt x="9" y="303"/>
                    </a:lnTo>
                    <a:lnTo>
                      <a:pt x="59" y="344"/>
                    </a:lnTo>
                    <a:lnTo>
                      <a:pt x="71" y="365"/>
                    </a:lnTo>
                    <a:lnTo>
                      <a:pt x="135" y="344"/>
                    </a:lnTo>
                    <a:lnTo>
                      <a:pt x="211" y="295"/>
                    </a:lnTo>
                    <a:lnTo>
                      <a:pt x="234" y="188"/>
                    </a:lnTo>
                    <a:lnTo>
                      <a:pt x="283" y="160"/>
                    </a:lnTo>
                    <a:lnTo>
                      <a:pt x="310" y="94"/>
                    </a:lnTo>
                    <a:lnTo>
                      <a:pt x="349" y="76"/>
                    </a:lnTo>
                    <a:lnTo>
                      <a:pt x="298" y="67"/>
                    </a:lnTo>
                    <a:lnTo>
                      <a:pt x="210" y="115"/>
                    </a:lnTo>
                    <a:lnTo>
                      <a:pt x="196" y="69"/>
                    </a:lnTo>
                    <a:lnTo>
                      <a:pt x="120" y="73"/>
                    </a:lnTo>
                    <a:lnTo>
                      <a:pt x="103" y="0"/>
                    </a:lnTo>
                    <a:lnTo>
                      <a:pt x="83" y="20"/>
                    </a:lnTo>
                    <a:lnTo>
                      <a:pt x="89" y="124"/>
                    </a:lnTo>
                    <a:lnTo>
                      <a:pt x="55" y="133"/>
                    </a:lnTo>
                    <a:lnTo>
                      <a:pt x="35" y="191"/>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38" name="Shape - Washington"/>
              <p:cNvSpPr>
                <a:spLocks noChangeAspect="1"/>
              </p:cNvSpPr>
              <p:nvPr/>
            </p:nvSpPr>
            <p:spPr bwMode="auto">
              <a:xfrm>
                <a:off x="1889125" y="1173163"/>
                <a:ext cx="835025" cy="603250"/>
              </a:xfrm>
              <a:custGeom>
                <a:avLst/>
                <a:gdLst>
                  <a:gd name="T0" fmla="*/ 2147483647 w 530"/>
                  <a:gd name="T1" fmla="*/ 0 h 389"/>
                  <a:gd name="T2" fmla="*/ 2147483647 w 530"/>
                  <a:gd name="T3" fmla="*/ 2147483647 h 389"/>
                  <a:gd name="T4" fmla="*/ 2147483647 w 530"/>
                  <a:gd name="T5" fmla="*/ 2147483647 h 389"/>
                  <a:gd name="T6" fmla="*/ 2147483647 w 530"/>
                  <a:gd name="T7" fmla="*/ 2147483647 h 389"/>
                  <a:gd name="T8" fmla="*/ 2147483647 w 530"/>
                  <a:gd name="T9" fmla="*/ 2147483647 h 389"/>
                  <a:gd name="T10" fmla="*/ 2147483647 w 530"/>
                  <a:gd name="T11" fmla="*/ 2147483647 h 389"/>
                  <a:gd name="T12" fmla="*/ 2147483647 w 530"/>
                  <a:gd name="T13" fmla="*/ 2147483647 h 389"/>
                  <a:gd name="T14" fmla="*/ 2147483647 w 530"/>
                  <a:gd name="T15" fmla="*/ 2147483647 h 389"/>
                  <a:gd name="T16" fmla="*/ 2147483647 w 530"/>
                  <a:gd name="T17" fmla="*/ 2147483647 h 389"/>
                  <a:gd name="T18" fmla="*/ 2147483647 w 530"/>
                  <a:gd name="T19" fmla="*/ 2147483647 h 389"/>
                  <a:gd name="T20" fmla="*/ 2147483647 w 530"/>
                  <a:gd name="T21" fmla="*/ 2147483647 h 389"/>
                  <a:gd name="T22" fmla="*/ 2147483647 w 530"/>
                  <a:gd name="T23" fmla="*/ 2147483647 h 389"/>
                  <a:gd name="T24" fmla="*/ 2147483647 w 530"/>
                  <a:gd name="T25" fmla="*/ 2147483647 h 389"/>
                  <a:gd name="T26" fmla="*/ 2147483647 w 530"/>
                  <a:gd name="T27" fmla="*/ 2147483647 h 389"/>
                  <a:gd name="T28" fmla="*/ 2147483647 w 530"/>
                  <a:gd name="T29" fmla="*/ 2147483647 h 389"/>
                  <a:gd name="T30" fmla="*/ 2147483647 w 530"/>
                  <a:gd name="T31" fmla="*/ 2147483647 h 389"/>
                  <a:gd name="T32" fmla="*/ 2147483647 w 530"/>
                  <a:gd name="T33" fmla="*/ 2147483647 h 389"/>
                  <a:gd name="T34" fmla="*/ 2147483647 w 530"/>
                  <a:gd name="T35" fmla="*/ 2147483647 h 389"/>
                  <a:gd name="T36" fmla="*/ 2147483647 w 530"/>
                  <a:gd name="T37" fmla="*/ 2147483647 h 389"/>
                  <a:gd name="T38" fmla="*/ 2147483647 w 530"/>
                  <a:gd name="T39" fmla="*/ 2147483647 h 389"/>
                  <a:gd name="T40" fmla="*/ 0 w 530"/>
                  <a:gd name="T41" fmla="*/ 2147483647 h 389"/>
                  <a:gd name="T42" fmla="*/ 2147483647 w 530"/>
                  <a:gd name="T43" fmla="*/ 2147483647 h 389"/>
                  <a:gd name="T44" fmla="*/ 2147483647 w 530"/>
                  <a:gd name="T45" fmla="*/ 2147483647 h 389"/>
                  <a:gd name="T46" fmla="*/ 2147483647 w 530"/>
                  <a:gd name="T47" fmla="*/ 2147483647 h 389"/>
                  <a:gd name="T48" fmla="*/ 2147483647 w 530"/>
                  <a:gd name="T49" fmla="*/ 2147483647 h 389"/>
                  <a:gd name="T50" fmla="*/ 2147483647 w 530"/>
                  <a:gd name="T51" fmla="*/ 2147483647 h 389"/>
                  <a:gd name="T52" fmla="*/ 2147483647 w 530"/>
                  <a:gd name="T53" fmla="*/ 2147483647 h 389"/>
                  <a:gd name="T54" fmla="*/ 2147483647 w 530"/>
                  <a:gd name="T55" fmla="*/ 2147483647 h 389"/>
                  <a:gd name="T56" fmla="*/ 2147483647 w 530"/>
                  <a:gd name="T57" fmla="*/ 2147483647 h 389"/>
                  <a:gd name="T58" fmla="*/ 2147483647 w 530"/>
                  <a:gd name="T59" fmla="*/ 2147483647 h 389"/>
                  <a:gd name="T60" fmla="*/ 2147483647 w 530"/>
                  <a:gd name="T61" fmla="*/ 2147483647 h 389"/>
                  <a:gd name="T62" fmla="*/ 2147483647 w 530"/>
                  <a:gd name="T63" fmla="*/ 2147483647 h 389"/>
                  <a:gd name="T64" fmla="*/ 2147483647 w 530"/>
                  <a:gd name="T65" fmla="*/ 2147483647 h 389"/>
                  <a:gd name="T66" fmla="*/ 2147483647 w 530"/>
                  <a:gd name="T67" fmla="*/ 2147483647 h 389"/>
                  <a:gd name="T68" fmla="*/ 2147483647 w 530"/>
                  <a:gd name="T69" fmla="*/ 2147483647 h 389"/>
                  <a:gd name="T70" fmla="*/ 2147483647 w 530"/>
                  <a:gd name="T71" fmla="*/ 2147483647 h 389"/>
                  <a:gd name="T72" fmla="*/ 2147483647 w 530"/>
                  <a:gd name="T73" fmla="*/ 2147483647 h 389"/>
                  <a:gd name="T74" fmla="*/ 2147483647 w 530"/>
                  <a:gd name="T75" fmla="*/ 0 h 38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30"/>
                  <a:gd name="T115" fmla="*/ 0 h 389"/>
                  <a:gd name="T116" fmla="*/ 530 w 530"/>
                  <a:gd name="T117" fmla="*/ 389 h 38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30" h="389">
                    <a:moveTo>
                      <a:pt x="134" y="0"/>
                    </a:moveTo>
                    <a:lnTo>
                      <a:pt x="243" y="30"/>
                    </a:lnTo>
                    <a:lnTo>
                      <a:pt x="326" y="49"/>
                    </a:lnTo>
                    <a:lnTo>
                      <a:pt x="366" y="58"/>
                    </a:lnTo>
                    <a:lnTo>
                      <a:pt x="408" y="64"/>
                    </a:lnTo>
                    <a:lnTo>
                      <a:pt x="463" y="74"/>
                    </a:lnTo>
                    <a:lnTo>
                      <a:pt x="530" y="86"/>
                    </a:lnTo>
                    <a:lnTo>
                      <a:pt x="487" y="389"/>
                    </a:lnTo>
                    <a:lnTo>
                      <a:pt x="281" y="345"/>
                    </a:lnTo>
                    <a:lnTo>
                      <a:pt x="253" y="365"/>
                    </a:lnTo>
                    <a:lnTo>
                      <a:pt x="216" y="335"/>
                    </a:lnTo>
                    <a:lnTo>
                      <a:pt x="183" y="365"/>
                    </a:lnTo>
                    <a:lnTo>
                      <a:pt x="153" y="339"/>
                    </a:lnTo>
                    <a:lnTo>
                      <a:pt x="68" y="335"/>
                    </a:lnTo>
                    <a:lnTo>
                      <a:pt x="80" y="286"/>
                    </a:lnTo>
                    <a:lnTo>
                      <a:pt x="19" y="281"/>
                    </a:lnTo>
                    <a:lnTo>
                      <a:pt x="13" y="253"/>
                    </a:lnTo>
                    <a:lnTo>
                      <a:pt x="25" y="223"/>
                    </a:lnTo>
                    <a:lnTo>
                      <a:pt x="10" y="196"/>
                    </a:lnTo>
                    <a:lnTo>
                      <a:pt x="11" y="120"/>
                    </a:lnTo>
                    <a:lnTo>
                      <a:pt x="0" y="62"/>
                    </a:lnTo>
                    <a:lnTo>
                      <a:pt x="7" y="40"/>
                    </a:lnTo>
                    <a:lnTo>
                      <a:pt x="34" y="49"/>
                    </a:lnTo>
                    <a:lnTo>
                      <a:pt x="62" y="83"/>
                    </a:lnTo>
                    <a:lnTo>
                      <a:pt x="114" y="91"/>
                    </a:lnTo>
                    <a:lnTo>
                      <a:pt x="128" y="119"/>
                    </a:lnTo>
                    <a:lnTo>
                      <a:pt x="102" y="119"/>
                    </a:lnTo>
                    <a:lnTo>
                      <a:pt x="99" y="143"/>
                    </a:lnTo>
                    <a:lnTo>
                      <a:pt x="114" y="146"/>
                    </a:lnTo>
                    <a:lnTo>
                      <a:pt x="120" y="170"/>
                    </a:lnTo>
                    <a:lnTo>
                      <a:pt x="89" y="187"/>
                    </a:lnTo>
                    <a:lnTo>
                      <a:pt x="89" y="204"/>
                    </a:lnTo>
                    <a:lnTo>
                      <a:pt x="125" y="204"/>
                    </a:lnTo>
                    <a:lnTo>
                      <a:pt x="134" y="162"/>
                    </a:lnTo>
                    <a:lnTo>
                      <a:pt x="161" y="137"/>
                    </a:lnTo>
                    <a:lnTo>
                      <a:pt x="128" y="71"/>
                    </a:lnTo>
                    <a:lnTo>
                      <a:pt x="149" y="50"/>
                    </a:lnTo>
                    <a:lnTo>
                      <a:pt x="134" y="0"/>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grpSp>
            <p:nvGrpSpPr>
              <p:cNvPr id="139" name="Shape - Virginia"/>
              <p:cNvGrpSpPr>
                <a:grpSpLocks/>
              </p:cNvGrpSpPr>
              <p:nvPr/>
            </p:nvGrpSpPr>
            <p:grpSpPr bwMode="auto">
              <a:xfrm>
                <a:off x="6702425" y="2684463"/>
                <a:ext cx="1009650" cy="596900"/>
                <a:chOff x="3911" y="1540"/>
                <a:chExt cx="636" cy="376"/>
              </a:xfrm>
              <a:grpFill/>
            </p:grpSpPr>
            <p:sp>
              <p:nvSpPr>
                <p:cNvPr id="260" name="Freeform 65"/>
                <p:cNvSpPr>
                  <a:spLocks noChangeAspect="1"/>
                </p:cNvSpPr>
                <p:nvPr/>
              </p:nvSpPr>
              <p:spPr bwMode="auto">
                <a:xfrm>
                  <a:off x="3911" y="1540"/>
                  <a:ext cx="613" cy="376"/>
                </a:xfrm>
                <a:custGeom>
                  <a:avLst/>
                  <a:gdLst>
                    <a:gd name="T0" fmla="*/ 102 w 616"/>
                    <a:gd name="T1" fmla="*/ 253 h 383"/>
                    <a:gd name="T2" fmla="*/ 84 w 616"/>
                    <a:gd name="T3" fmla="*/ 290 h 383"/>
                    <a:gd name="T4" fmla="*/ 59 w 616"/>
                    <a:gd name="T5" fmla="*/ 300 h 383"/>
                    <a:gd name="T6" fmla="*/ 57 w 616"/>
                    <a:gd name="T7" fmla="*/ 325 h 383"/>
                    <a:gd name="T8" fmla="*/ 3 w 616"/>
                    <a:gd name="T9" fmla="*/ 343 h 383"/>
                    <a:gd name="T10" fmla="*/ 0 w 616"/>
                    <a:gd name="T11" fmla="*/ 362 h 383"/>
                    <a:gd name="T12" fmla="*/ 144 w 616"/>
                    <a:gd name="T13" fmla="*/ 339 h 383"/>
                    <a:gd name="T14" fmla="*/ 406 w 616"/>
                    <a:gd name="T15" fmla="*/ 287 h 383"/>
                    <a:gd name="T16" fmla="*/ 607 w 616"/>
                    <a:gd name="T17" fmla="*/ 240 h 383"/>
                    <a:gd name="T18" fmla="*/ 607 w 616"/>
                    <a:gd name="T19" fmla="*/ 203 h 383"/>
                    <a:gd name="T20" fmla="*/ 585 w 616"/>
                    <a:gd name="T21" fmla="*/ 191 h 383"/>
                    <a:gd name="T22" fmla="*/ 567 w 616"/>
                    <a:gd name="T23" fmla="*/ 210 h 383"/>
                    <a:gd name="T24" fmla="*/ 556 w 616"/>
                    <a:gd name="T25" fmla="*/ 161 h 383"/>
                    <a:gd name="T26" fmla="*/ 567 w 616"/>
                    <a:gd name="T27" fmla="*/ 118 h 383"/>
                    <a:gd name="T28" fmla="*/ 494 w 616"/>
                    <a:gd name="T29" fmla="*/ 84 h 383"/>
                    <a:gd name="T30" fmla="*/ 442 w 616"/>
                    <a:gd name="T31" fmla="*/ 93 h 383"/>
                    <a:gd name="T32" fmla="*/ 440 w 616"/>
                    <a:gd name="T33" fmla="*/ 27 h 383"/>
                    <a:gd name="T34" fmla="*/ 387 w 616"/>
                    <a:gd name="T35" fmla="*/ 0 h 383"/>
                    <a:gd name="T36" fmla="*/ 346 w 616"/>
                    <a:gd name="T37" fmla="*/ 17 h 383"/>
                    <a:gd name="T38" fmla="*/ 319 w 616"/>
                    <a:gd name="T39" fmla="*/ 80 h 383"/>
                    <a:gd name="T40" fmla="*/ 275 w 616"/>
                    <a:gd name="T41" fmla="*/ 105 h 383"/>
                    <a:gd name="T42" fmla="*/ 255 w 616"/>
                    <a:gd name="T43" fmla="*/ 204 h 383"/>
                    <a:gd name="T44" fmla="*/ 178 w 616"/>
                    <a:gd name="T45" fmla="*/ 253 h 383"/>
                    <a:gd name="T46" fmla="*/ 115 w 616"/>
                    <a:gd name="T47" fmla="*/ 274 h 383"/>
                    <a:gd name="T48" fmla="*/ 102 w 616"/>
                    <a:gd name="T49" fmla="*/ 253 h 38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16"/>
                    <a:gd name="T76" fmla="*/ 0 h 383"/>
                    <a:gd name="T77" fmla="*/ 616 w 616"/>
                    <a:gd name="T78" fmla="*/ 383 h 38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16" h="383">
                      <a:moveTo>
                        <a:pt x="102" y="268"/>
                      </a:moveTo>
                      <a:lnTo>
                        <a:pt x="84" y="307"/>
                      </a:lnTo>
                      <a:lnTo>
                        <a:pt x="59" y="318"/>
                      </a:lnTo>
                      <a:lnTo>
                        <a:pt x="57" y="343"/>
                      </a:lnTo>
                      <a:lnTo>
                        <a:pt x="3" y="362"/>
                      </a:lnTo>
                      <a:lnTo>
                        <a:pt x="0" y="383"/>
                      </a:lnTo>
                      <a:lnTo>
                        <a:pt x="147" y="358"/>
                      </a:lnTo>
                      <a:lnTo>
                        <a:pt x="412" y="303"/>
                      </a:lnTo>
                      <a:lnTo>
                        <a:pt x="616" y="254"/>
                      </a:lnTo>
                      <a:lnTo>
                        <a:pt x="616" y="215"/>
                      </a:lnTo>
                      <a:lnTo>
                        <a:pt x="594" y="203"/>
                      </a:lnTo>
                      <a:lnTo>
                        <a:pt x="576" y="222"/>
                      </a:lnTo>
                      <a:lnTo>
                        <a:pt x="565" y="170"/>
                      </a:lnTo>
                      <a:lnTo>
                        <a:pt x="576" y="124"/>
                      </a:lnTo>
                      <a:lnTo>
                        <a:pt x="500" y="90"/>
                      </a:lnTo>
                      <a:lnTo>
                        <a:pt x="448" y="99"/>
                      </a:lnTo>
                      <a:lnTo>
                        <a:pt x="446" y="27"/>
                      </a:lnTo>
                      <a:lnTo>
                        <a:pt x="393" y="0"/>
                      </a:lnTo>
                      <a:lnTo>
                        <a:pt x="352" y="17"/>
                      </a:lnTo>
                      <a:lnTo>
                        <a:pt x="325" y="84"/>
                      </a:lnTo>
                      <a:lnTo>
                        <a:pt x="278" y="111"/>
                      </a:lnTo>
                      <a:lnTo>
                        <a:pt x="258" y="216"/>
                      </a:lnTo>
                      <a:lnTo>
                        <a:pt x="181" y="268"/>
                      </a:lnTo>
                      <a:lnTo>
                        <a:pt x="118" y="289"/>
                      </a:lnTo>
                      <a:lnTo>
                        <a:pt x="102" y="268"/>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261" name="Freeform 66"/>
                <p:cNvSpPr>
                  <a:spLocks noChangeAspect="1"/>
                </p:cNvSpPr>
                <p:nvPr/>
              </p:nvSpPr>
              <p:spPr bwMode="auto">
                <a:xfrm>
                  <a:off x="4506" y="1634"/>
                  <a:ext cx="41" cy="69"/>
                </a:xfrm>
                <a:custGeom>
                  <a:avLst/>
                  <a:gdLst>
                    <a:gd name="T0" fmla="*/ 0 w 42"/>
                    <a:gd name="T1" fmla="*/ 6 h 71"/>
                    <a:gd name="T2" fmla="*/ 39 w 42"/>
                    <a:gd name="T3" fmla="*/ 0 h 71"/>
                    <a:gd name="T4" fmla="*/ 18 w 42"/>
                    <a:gd name="T5" fmla="*/ 65 h 71"/>
                    <a:gd name="T6" fmla="*/ 2 w 42"/>
                    <a:gd name="T7" fmla="*/ 64 h 71"/>
                    <a:gd name="T8" fmla="*/ 0 w 42"/>
                    <a:gd name="T9" fmla="*/ 6 h 71"/>
                    <a:gd name="T10" fmla="*/ 0 60000 65536"/>
                    <a:gd name="T11" fmla="*/ 0 60000 65536"/>
                    <a:gd name="T12" fmla="*/ 0 60000 65536"/>
                    <a:gd name="T13" fmla="*/ 0 60000 65536"/>
                    <a:gd name="T14" fmla="*/ 0 60000 65536"/>
                    <a:gd name="T15" fmla="*/ 0 w 42"/>
                    <a:gd name="T16" fmla="*/ 0 h 71"/>
                    <a:gd name="T17" fmla="*/ 42 w 42"/>
                    <a:gd name="T18" fmla="*/ 71 h 71"/>
                  </a:gdLst>
                  <a:ahLst/>
                  <a:cxnLst>
                    <a:cxn ang="T10">
                      <a:pos x="T0" y="T1"/>
                    </a:cxn>
                    <a:cxn ang="T11">
                      <a:pos x="T2" y="T3"/>
                    </a:cxn>
                    <a:cxn ang="T12">
                      <a:pos x="T4" y="T5"/>
                    </a:cxn>
                    <a:cxn ang="T13">
                      <a:pos x="T6" y="T7"/>
                    </a:cxn>
                    <a:cxn ang="T14">
                      <a:pos x="T8" y="T9"/>
                    </a:cxn>
                  </a:cxnLst>
                  <a:rect l="T15" t="T16" r="T17" b="T18"/>
                  <a:pathLst>
                    <a:path w="42" h="71">
                      <a:moveTo>
                        <a:pt x="0" y="6"/>
                      </a:moveTo>
                      <a:lnTo>
                        <a:pt x="42" y="0"/>
                      </a:lnTo>
                      <a:lnTo>
                        <a:pt x="18" y="71"/>
                      </a:lnTo>
                      <a:lnTo>
                        <a:pt x="2" y="70"/>
                      </a:lnTo>
                      <a:lnTo>
                        <a:pt x="0" y="6"/>
                      </a:lnTo>
                      <a:close/>
                    </a:path>
                  </a:pathLst>
                </a:custGeom>
                <a:grp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grpSp>
          <p:sp>
            <p:nvSpPr>
              <p:cNvPr id="140" name="Shape - Vermont"/>
              <p:cNvSpPr>
                <a:spLocks noChangeAspect="1"/>
              </p:cNvSpPr>
              <p:nvPr/>
            </p:nvSpPr>
            <p:spPr bwMode="auto">
              <a:xfrm>
                <a:off x="7597775" y="1619250"/>
                <a:ext cx="220663" cy="401638"/>
              </a:xfrm>
              <a:custGeom>
                <a:avLst/>
                <a:gdLst>
                  <a:gd name="T0" fmla="*/ 0 w 139"/>
                  <a:gd name="T1" fmla="*/ 2147483647 h 257"/>
                  <a:gd name="T2" fmla="*/ 2147483647 w 139"/>
                  <a:gd name="T3" fmla="*/ 0 h 257"/>
                  <a:gd name="T4" fmla="*/ 2147483647 w 139"/>
                  <a:gd name="T5" fmla="*/ 2147483647 h 257"/>
                  <a:gd name="T6" fmla="*/ 2147483647 w 139"/>
                  <a:gd name="T7" fmla="*/ 2147483647 h 257"/>
                  <a:gd name="T8" fmla="*/ 2147483647 w 139"/>
                  <a:gd name="T9" fmla="*/ 2147483647 h 257"/>
                  <a:gd name="T10" fmla="*/ 2147483647 w 139"/>
                  <a:gd name="T11" fmla="*/ 2147483647 h 257"/>
                  <a:gd name="T12" fmla="*/ 2147483647 w 139"/>
                  <a:gd name="T13" fmla="*/ 2147483647 h 257"/>
                  <a:gd name="T14" fmla="*/ 2147483647 w 139"/>
                  <a:gd name="T15" fmla="*/ 2147483647 h 257"/>
                  <a:gd name="T16" fmla="*/ 2147483647 w 139"/>
                  <a:gd name="T17" fmla="*/ 2147483647 h 257"/>
                  <a:gd name="T18" fmla="*/ 0 w 139"/>
                  <a:gd name="T19" fmla="*/ 2147483647 h 2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9"/>
                  <a:gd name="T31" fmla="*/ 0 h 257"/>
                  <a:gd name="T32" fmla="*/ 139 w 139"/>
                  <a:gd name="T33" fmla="*/ 257 h 25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9" h="257">
                    <a:moveTo>
                      <a:pt x="0" y="27"/>
                    </a:moveTo>
                    <a:lnTo>
                      <a:pt x="102" y="0"/>
                    </a:lnTo>
                    <a:lnTo>
                      <a:pt x="139" y="70"/>
                    </a:lnTo>
                    <a:lnTo>
                      <a:pt x="120" y="88"/>
                    </a:lnTo>
                    <a:lnTo>
                      <a:pt x="127" y="243"/>
                    </a:lnTo>
                    <a:lnTo>
                      <a:pt x="69" y="257"/>
                    </a:lnTo>
                    <a:lnTo>
                      <a:pt x="41" y="193"/>
                    </a:lnTo>
                    <a:lnTo>
                      <a:pt x="39" y="117"/>
                    </a:lnTo>
                    <a:lnTo>
                      <a:pt x="14" y="94"/>
                    </a:lnTo>
                    <a:lnTo>
                      <a:pt x="0" y="27"/>
                    </a:lnTo>
                    <a:close/>
                  </a:path>
                </a:pathLst>
              </a:custGeom>
              <a:solidFill>
                <a:schemeClr val="accent6"/>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41" name="Shape - Utah"/>
              <p:cNvSpPr>
                <a:spLocks noChangeAspect="1"/>
              </p:cNvSpPr>
              <p:nvPr/>
            </p:nvSpPr>
            <p:spPr bwMode="auto">
              <a:xfrm>
                <a:off x="2776538" y="2457450"/>
                <a:ext cx="693737" cy="885825"/>
              </a:xfrm>
              <a:custGeom>
                <a:avLst/>
                <a:gdLst>
                  <a:gd name="T0" fmla="*/ 2147483647 w 441"/>
                  <a:gd name="T1" fmla="*/ 0 h 569"/>
                  <a:gd name="T2" fmla="*/ 2147483647 w 441"/>
                  <a:gd name="T3" fmla="*/ 2147483647 h 569"/>
                  <a:gd name="T4" fmla="*/ 2147483647 w 441"/>
                  <a:gd name="T5" fmla="*/ 2147483647 h 569"/>
                  <a:gd name="T6" fmla="*/ 2147483647 w 441"/>
                  <a:gd name="T7" fmla="*/ 2147483647 h 569"/>
                  <a:gd name="T8" fmla="*/ 2147483647 w 441"/>
                  <a:gd name="T9" fmla="*/ 2147483647 h 569"/>
                  <a:gd name="T10" fmla="*/ 0 w 441"/>
                  <a:gd name="T11" fmla="*/ 2147483647 h 569"/>
                  <a:gd name="T12" fmla="*/ 2147483647 w 441"/>
                  <a:gd name="T13" fmla="*/ 2147483647 h 569"/>
                  <a:gd name="T14" fmla="*/ 2147483647 w 441"/>
                  <a:gd name="T15" fmla="*/ 0 h 569"/>
                  <a:gd name="T16" fmla="*/ 0 60000 65536"/>
                  <a:gd name="T17" fmla="*/ 0 60000 65536"/>
                  <a:gd name="T18" fmla="*/ 0 60000 65536"/>
                  <a:gd name="T19" fmla="*/ 0 60000 65536"/>
                  <a:gd name="T20" fmla="*/ 0 60000 65536"/>
                  <a:gd name="T21" fmla="*/ 0 60000 65536"/>
                  <a:gd name="T22" fmla="*/ 0 60000 65536"/>
                  <a:gd name="T23" fmla="*/ 0 60000 65536"/>
                  <a:gd name="T24" fmla="*/ 0 w 441"/>
                  <a:gd name="T25" fmla="*/ 0 h 569"/>
                  <a:gd name="T26" fmla="*/ 441 w 441"/>
                  <a:gd name="T27" fmla="*/ 569 h 56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41" h="569">
                    <a:moveTo>
                      <a:pt x="82" y="0"/>
                    </a:moveTo>
                    <a:lnTo>
                      <a:pt x="298" y="30"/>
                    </a:lnTo>
                    <a:lnTo>
                      <a:pt x="283" y="139"/>
                    </a:lnTo>
                    <a:lnTo>
                      <a:pt x="441" y="154"/>
                    </a:lnTo>
                    <a:lnTo>
                      <a:pt x="398" y="569"/>
                    </a:lnTo>
                    <a:lnTo>
                      <a:pt x="0" y="526"/>
                    </a:lnTo>
                    <a:lnTo>
                      <a:pt x="40" y="261"/>
                    </a:lnTo>
                    <a:lnTo>
                      <a:pt x="82" y="0"/>
                    </a:lnTo>
                    <a:close/>
                  </a:path>
                </a:pathLst>
              </a:custGeom>
              <a:solidFill>
                <a:schemeClr val="accent1"/>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42" name="Shape - Texas"/>
              <p:cNvSpPr>
                <a:spLocks noChangeAspect="1"/>
              </p:cNvSpPr>
              <p:nvPr/>
            </p:nvSpPr>
            <p:spPr bwMode="auto">
              <a:xfrm>
                <a:off x="3651250" y="3463925"/>
                <a:ext cx="1816100" cy="1662113"/>
              </a:xfrm>
              <a:custGeom>
                <a:avLst/>
                <a:gdLst>
                  <a:gd name="T0" fmla="*/ 2147483647 w 1152"/>
                  <a:gd name="T1" fmla="*/ 0 h 1067"/>
                  <a:gd name="T2" fmla="*/ 2147483647 w 1152"/>
                  <a:gd name="T3" fmla="*/ 2147483647 h 1067"/>
                  <a:gd name="T4" fmla="*/ 2147483647 w 1152"/>
                  <a:gd name="T5" fmla="*/ 2147483647 h 1067"/>
                  <a:gd name="T6" fmla="*/ 2147483647 w 1152"/>
                  <a:gd name="T7" fmla="*/ 2147483647 h 1067"/>
                  <a:gd name="T8" fmla="*/ 2147483647 w 1152"/>
                  <a:gd name="T9" fmla="*/ 2147483647 h 1067"/>
                  <a:gd name="T10" fmla="*/ 2147483647 w 1152"/>
                  <a:gd name="T11" fmla="*/ 2147483647 h 1067"/>
                  <a:gd name="T12" fmla="*/ 2147483647 w 1152"/>
                  <a:gd name="T13" fmla="*/ 2147483647 h 1067"/>
                  <a:gd name="T14" fmla="*/ 2147483647 w 1152"/>
                  <a:gd name="T15" fmla="*/ 2147483647 h 1067"/>
                  <a:gd name="T16" fmla="*/ 2147483647 w 1152"/>
                  <a:gd name="T17" fmla="*/ 2147483647 h 1067"/>
                  <a:gd name="T18" fmla="*/ 2147483647 w 1152"/>
                  <a:gd name="T19" fmla="*/ 2147483647 h 1067"/>
                  <a:gd name="T20" fmla="*/ 2147483647 w 1152"/>
                  <a:gd name="T21" fmla="*/ 2147483647 h 1067"/>
                  <a:gd name="T22" fmla="*/ 2147483647 w 1152"/>
                  <a:gd name="T23" fmla="*/ 2147483647 h 1067"/>
                  <a:gd name="T24" fmla="*/ 2147483647 w 1152"/>
                  <a:gd name="T25" fmla="*/ 2147483647 h 1067"/>
                  <a:gd name="T26" fmla="*/ 2147483647 w 1152"/>
                  <a:gd name="T27" fmla="*/ 2147483647 h 1067"/>
                  <a:gd name="T28" fmla="*/ 2147483647 w 1152"/>
                  <a:gd name="T29" fmla="*/ 2147483647 h 1067"/>
                  <a:gd name="T30" fmla="*/ 2147483647 w 1152"/>
                  <a:gd name="T31" fmla="*/ 2147483647 h 1067"/>
                  <a:gd name="T32" fmla="*/ 2147483647 w 1152"/>
                  <a:gd name="T33" fmla="*/ 2147483647 h 1067"/>
                  <a:gd name="T34" fmla="*/ 2147483647 w 1152"/>
                  <a:gd name="T35" fmla="*/ 2147483647 h 1067"/>
                  <a:gd name="T36" fmla="*/ 2147483647 w 1152"/>
                  <a:gd name="T37" fmla="*/ 2147483647 h 1067"/>
                  <a:gd name="T38" fmla="*/ 2147483647 w 1152"/>
                  <a:gd name="T39" fmla="*/ 2147483647 h 1067"/>
                  <a:gd name="T40" fmla="*/ 2147483647 w 1152"/>
                  <a:gd name="T41" fmla="*/ 2147483647 h 1067"/>
                  <a:gd name="T42" fmla="*/ 2147483647 w 1152"/>
                  <a:gd name="T43" fmla="*/ 2147483647 h 1067"/>
                  <a:gd name="T44" fmla="*/ 2147483647 w 1152"/>
                  <a:gd name="T45" fmla="*/ 2147483647 h 1067"/>
                  <a:gd name="T46" fmla="*/ 2147483647 w 1152"/>
                  <a:gd name="T47" fmla="*/ 2147483647 h 1067"/>
                  <a:gd name="T48" fmla="*/ 2147483647 w 1152"/>
                  <a:gd name="T49" fmla="*/ 2147483647 h 1067"/>
                  <a:gd name="T50" fmla="*/ 2147483647 w 1152"/>
                  <a:gd name="T51" fmla="*/ 2147483647 h 1067"/>
                  <a:gd name="T52" fmla="*/ 2147483647 w 1152"/>
                  <a:gd name="T53" fmla="*/ 2147483647 h 1067"/>
                  <a:gd name="T54" fmla="*/ 2147483647 w 1152"/>
                  <a:gd name="T55" fmla="*/ 2147483647 h 1067"/>
                  <a:gd name="T56" fmla="*/ 2147483647 w 1152"/>
                  <a:gd name="T57" fmla="*/ 2147483647 h 1067"/>
                  <a:gd name="T58" fmla="*/ 2147483647 w 1152"/>
                  <a:gd name="T59" fmla="*/ 2147483647 h 1067"/>
                  <a:gd name="T60" fmla="*/ 2147483647 w 1152"/>
                  <a:gd name="T61" fmla="*/ 2147483647 h 1067"/>
                  <a:gd name="T62" fmla="*/ 2147483647 w 1152"/>
                  <a:gd name="T63" fmla="*/ 2147483647 h 1067"/>
                  <a:gd name="T64" fmla="*/ 2147483647 w 1152"/>
                  <a:gd name="T65" fmla="*/ 2147483647 h 1067"/>
                  <a:gd name="T66" fmla="*/ 2147483647 w 1152"/>
                  <a:gd name="T67" fmla="*/ 2147483647 h 1067"/>
                  <a:gd name="T68" fmla="*/ 2147483647 w 1152"/>
                  <a:gd name="T69" fmla="*/ 2147483647 h 1067"/>
                  <a:gd name="T70" fmla="*/ 2147483647 w 1152"/>
                  <a:gd name="T71" fmla="*/ 2147483647 h 1067"/>
                  <a:gd name="T72" fmla="*/ 2147483647 w 1152"/>
                  <a:gd name="T73" fmla="*/ 2147483647 h 1067"/>
                  <a:gd name="T74" fmla="*/ 2147483647 w 1152"/>
                  <a:gd name="T75" fmla="*/ 2147483647 h 1067"/>
                  <a:gd name="T76" fmla="*/ 2147483647 w 1152"/>
                  <a:gd name="T77" fmla="*/ 2147483647 h 1067"/>
                  <a:gd name="T78" fmla="*/ 2147483647 w 1152"/>
                  <a:gd name="T79" fmla="*/ 2147483647 h 1067"/>
                  <a:gd name="T80" fmla="*/ 2147483647 w 1152"/>
                  <a:gd name="T81" fmla="*/ 2147483647 h 1067"/>
                  <a:gd name="T82" fmla="*/ 2147483647 w 1152"/>
                  <a:gd name="T83" fmla="*/ 2147483647 h 1067"/>
                  <a:gd name="T84" fmla="*/ 2147483647 w 1152"/>
                  <a:gd name="T85" fmla="*/ 2147483647 h 1067"/>
                  <a:gd name="T86" fmla="*/ 2147483647 w 1152"/>
                  <a:gd name="T87" fmla="*/ 2147483647 h 1067"/>
                  <a:gd name="T88" fmla="*/ 2147483647 w 1152"/>
                  <a:gd name="T89" fmla="*/ 2147483647 h 1067"/>
                  <a:gd name="T90" fmla="*/ 2147483647 w 1152"/>
                  <a:gd name="T91" fmla="*/ 2147483647 h 1067"/>
                  <a:gd name="T92" fmla="*/ 0 w 1152"/>
                  <a:gd name="T93" fmla="*/ 2147483647 h 1067"/>
                  <a:gd name="T94" fmla="*/ 0 w 1152"/>
                  <a:gd name="T95" fmla="*/ 2147483647 h 1067"/>
                  <a:gd name="T96" fmla="*/ 2147483647 w 1152"/>
                  <a:gd name="T97" fmla="*/ 2147483647 h 1067"/>
                  <a:gd name="T98" fmla="*/ 2147483647 w 1152"/>
                  <a:gd name="T99" fmla="*/ 2147483647 h 1067"/>
                  <a:gd name="T100" fmla="*/ 2147483647 w 1152"/>
                  <a:gd name="T101" fmla="*/ 0 h 106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52"/>
                  <a:gd name="T154" fmla="*/ 0 h 1067"/>
                  <a:gd name="T155" fmla="*/ 1152 w 1152"/>
                  <a:gd name="T156" fmla="*/ 1067 h 106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52" h="1067">
                    <a:moveTo>
                      <a:pt x="334" y="0"/>
                    </a:moveTo>
                    <a:lnTo>
                      <a:pt x="589" y="9"/>
                    </a:lnTo>
                    <a:lnTo>
                      <a:pt x="589" y="203"/>
                    </a:lnTo>
                    <a:lnTo>
                      <a:pt x="719" y="257"/>
                    </a:lnTo>
                    <a:lnTo>
                      <a:pt x="754" y="239"/>
                    </a:lnTo>
                    <a:lnTo>
                      <a:pt x="839" y="281"/>
                    </a:lnTo>
                    <a:lnTo>
                      <a:pt x="890" y="278"/>
                    </a:lnTo>
                    <a:lnTo>
                      <a:pt x="988" y="236"/>
                    </a:lnTo>
                    <a:lnTo>
                      <a:pt x="1045" y="276"/>
                    </a:lnTo>
                    <a:lnTo>
                      <a:pt x="1094" y="287"/>
                    </a:lnTo>
                    <a:lnTo>
                      <a:pt x="1094" y="444"/>
                    </a:lnTo>
                    <a:lnTo>
                      <a:pt x="1152" y="543"/>
                    </a:lnTo>
                    <a:lnTo>
                      <a:pt x="1139" y="677"/>
                    </a:lnTo>
                    <a:lnTo>
                      <a:pt x="1076" y="731"/>
                    </a:lnTo>
                    <a:lnTo>
                      <a:pt x="1063" y="681"/>
                    </a:lnTo>
                    <a:lnTo>
                      <a:pt x="1045" y="704"/>
                    </a:lnTo>
                    <a:lnTo>
                      <a:pt x="1058" y="735"/>
                    </a:lnTo>
                    <a:lnTo>
                      <a:pt x="947" y="815"/>
                    </a:lnTo>
                    <a:lnTo>
                      <a:pt x="920" y="820"/>
                    </a:lnTo>
                    <a:lnTo>
                      <a:pt x="862" y="860"/>
                    </a:lnTo>
                    <a:lnTo>
                      <a:pt x="862" y="883"/>
                    </a:lnTo>
                    <a:lnTo>
                      <a:pt x="844" y="887"/>
                    </a:lnTo>
                    <a:lnTo>
                      <a:pt x="857" y="914"/>
                    </a:lnTo>
                    <a:lnTo>
                      <a:pt x="826" y="954"/>
                    </a:lnTo>
                    <a:lnTo>
                      <a:pt x="844" y="1012"/>
                    </a:lnTo>
                    <a:lnTo>
                      <a:pt x="862" y="1032"/>
                    </a:lnTo>
                    <a:lnTo>
                      <a:pt x="857" y="1067"/>
                    </a:lnTo>
                    <a:lnTo>
                      <a:pt x="812" y="1067"/>
                    </a:lnTo>
                    <a:lnTo>
                      <a:pt x="772" y="1049"/>
                    </a:lnTo>
                    <a:lnTo>
                      <a:pt x="745" y="1054"/>
                    </a:lnTo>
                    <a:lnTo>
                      <a:pt x="656" y="1023"/>
                    </a:lnTo>
                    <a:lnTo>
                      <a:pt x="616" y="900"/>
                    </a:lnTo>
                    <a:lnTo>
                      <a:pt x="553" y="842"/>
                    </a:lnTo>
                    <a:lnTo>
                      <a:pt x="498" y="735"/>
                    </a:lnTo>
                    <a:lnTo>
                      <a:pt x="473" y="725"/>
                    </a:lnTo>
                    <a:lnTo>
                      <a:pt x="443" y="698"/>
                    </a:lnTo>
                    <a:lnTo>
                      <a:pt x="414" y="698"/>
                    </a:lnTo>
                    <a:lnTo>
                      <a:pt x="371" y="689"/>
                    </a:lnTo>
                    <a:lnTo>
                      <a:pt x="338" y="698"/>
                    </a:lnTo>
                    <a:lnTo>
                      <a:pt x="316" y="751"/>
                    </a:lnTo>
                    <a:lnTo>
                      <a:pt x="282" y="760"/>
                    </a:lnTo>
                    <a:lnTo>
                      <a:pt x="209" y="719"/>
                    </a:lnTo>
                    <a:lnTo>
                      <a:pt x="166" y="668"/>
                    </a:lnTo>
                    <a:lnTo>
                      <a:pt x="158" y="607"/>
                    </a:lnTo>
                    <a:lnTo>
                      <a:pt x="127" y="565"/>
                    </a:lnTo>
                    <a:lnTo>
                      <a:pt x="54" y="507"/>
                    </a:lnTo>
                    <a:lnTo>
                      <a:pt x="0" y="446"/>
                    </a:lnTo>
                    <a:lnTo>
                      <a:pt x="0" y="421"/>
                    </a:lnTo>
                    <a:lnTo>
                      <a:pt x="174" y="422"/>
                    </a:lnTo>
                    <a:lnTo>
                      <a:pt x="316" y="434"/>
                    </a:lnTo>
                    <a:lnTo>
                      <a:pt x="334" y="0"/>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43" name="Shape - Tennessee"/>
              <p:cNvSpPr>
                <a:spLocks noChangeAspect="1"/>
              </p:cNvSpPr>
              <p:nvPr/>
            </p:nvSpPr>
            <p:spPr bwMode="auto">
              <a:xfrm>
                <a:off x="5843588" y="3233738"/>
                <a:ext cx="1100137" cy="396875"/>
              </a:xfrm>
              <a:custGeom>
                <a:avLst/>
                <a:gdLst>
                  <a:gd name="T0" fmla="*/ 2147483647 w 699"/>
                  <a:gd name="T1" fmla="*/ 2147483647 h 255"/>
                  <a:gd name="T2" fmla="*/ 2147483647 w 699"/>
                  <a:gd name="T3" fmla="*/ 2147483647 h 255"/>
                  <a:gd name="T4" fmla="*/ 2147483647 w 699"/>
                  <a:gd name="T5" fmla="*/ 2147483647 h 255"/>
                  <a:gd name="T6" fmla="*/ 2147483647 w 699"/>
                  <a:gd name="T7" fmla="*/ 2147483647 h 255"/>
                  <a:gd name="T8" fmla="*/ 0 w 699"/>
                  <a:gd name="T9" fmla="*/ 2147483647 h 255"/>
                  <a:gd name="T10" fmla="*/ 2147483647 w 699"/>
                  <a:gd name="T11" fmla="*/ 2147483647 h 255"/>
                  <a:gd name="T12" fmla="*/ 2147483647 w 699"/>
                  <a:gd name="T13" fmla="*/ 2147483647 h 255"/>
                  <a:gd name="T14" fmla="*/ 2147483647 w 699"/>
                  <a:gd name="T15" fmla="*/ 2147483647 h 255"/>
                  <a:gd name="T16" fmla="*/ 2147483647 w 699"/>
                  <a:gd name="T17" fmla="*/ 2147483647 h 255"/>
                  <a:gd name="T18" fmla="*/ 2147483647 w 699"/>
                  <a:gd name="T19" fmla="*/ 2147483647 h 255"/>
                  <a:gd name="T20" fmla="*/ 2147483647 w 699"/>
                  <a:gd name="T21" fmla="*/ 2147483647 h 255"/>
                  <a:gd name="T22" fmla="*/ 2147483647 w 699"/>
                  <a:gd name="T23" fmla="*/ 0 h 255"/>
                  <a:gd name="T24" fmla="*/ 2147483647 w 699"/>
                  <a:gd name="T25" fmla="*/ 2147483647 h 255"/>
                  <a:gd name="T26" fmla="*/ 2147483647 w 699"/>
                  <a:gd name="T27" fmla="*/ 2147483647 h 255"/>
                  <a:gd name="T28" fmla="*/ 2147483647 w 699"/>
                  <a:gd name="T29" fmla="*/ 2147483647 h 255"/>
                  <a:gd name="T30" fmla="*/ 2147483647 w 699"/>
                  <a:gd name="T31" fmla="*/ 2147483647 h 25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99"/>
                  <a:gd name="T49" fmla="*/ 0 h 255"/>
                  <a:gd name="T50" fmla="*/ 699 w 699"/>
                  <a:gd name="T51" fmla="*/ 255 h 25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99" h="255">
                    <a:moveTo>
                      <a:pt x="42" y="117"/>
                    </a:moveTo>
                    <a:lnTo>
                      <a:pt x="42" y="121"/>
                    </a:lnTo>
                    <a:lnTo>
                      <a:pt x="30" y="145"/>
                    </a:lnTo>
                    <a:lnTo>
                      <a:pt x="43" y="178"/>
                    </a:lnTo>
                    <a:lnTo>
                      <a:pt x="0" y="206"/>
                    </a:lnTo>
                    <a:lnTo>
                      <a:pt x="9" y="255"/>
                    </a:lnTo>
                    <a:lnTo>
                      <a:pt x="192" y="240"/>
                    </a:lnTo>
                    <a:lnTo>
                      <a:pt x="410" y="215"/>
                    </a:lnTo>
                    <a:lnTo>
                      <a:pt x="519" y="196"/>
                    </a:lnTo>
                    <a:lnTo>
                      <a:pt x="541" y="130"/>
                    </a:lnTo>
                    <a:lnTo>
                      <a:pt x="580" y="127"/>
                    </a:lnTo>
                    <a:lnTo>
                      <a:pt x="699" y="0"/>
                    </a:lnTo>
                    <a:lnTo>
                      <a:pt x="544" y="32"/>
                    </a:lnTo>
                    <a:lnTo>
                      <a:pt x="183" y="84"/>
                    </a:lnTo>
                    <a:lnTo>
                      <a:pt x="186" y="99"/>
                    </a:lnTo>
                    <a:lnTo>
                      <a:pt x="42" y="117"/>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44" name="Shape - South Dakota"/>
              <p:cNvSpPr>
                <a:spLocks noChangeAspect="1"/>
              </p:cNvSpPr>
              <p:nvPr/>
            </p:nvSpPr>
            <p:spPr bwMode="auto">
              <a:xfrm>
                <a:off x="4081463" y="1928813"/>
                <a:ext cx="920750" cy="593725"/>
              </a:xfrm>
              <a:custGeom>
                <a:avLst/>
                <a:gdLst>
                  <a:gd name="T0" fmla="*/ 2147483647 w 583"/>
                  <a:gd name="T1" fmla="*/ 0 h 380"/>
                  <a:gd name="T2" fmla="*/ 2147483647 w 583"/>
                  <a:gd name="T3" fmla="*/ 2147483647 h 380"/>
                  <a:gd name="T4" fmla="*/ 0 w 583"/>
                  <a:gd name="T5" fmla="*/ 2147483647 h 380"/>
                  <a:gd name="T6" fmla="*/ 2147483647 w 583"/>
                  <a:gd name="T7" fmla="*/ 2147483647 h 380"/>
                  <a:gd name="T8" fmla="*/ 2147483647 w 583"/>
                  <a:gd name="T9" fmla="*/ 2147483647 h 380"/>
                  <a:gd name="T10" fmla="*/ 2147483647 w 583"/>
                  <a:gd name="T11" fmla="*/ 2147483647 h 380"/>
                  <a:gd name="T12" fmla="*/ 2147483647 w 583"/>
                  <a:gd name="T13" fmla="*/ 2147483647 h 380"/>
                  <a:gd name="T14" fmla="*/ 2147483647 w 583"/>
                  <a:gd name="T15" fmla="*/ 2147483647 h 380"/>
                  <a:gd name="T16" fmla="*/ 2147483647 w 583"/>
                  <a:gd name="T17" fmla="*/ 2147483647 h 380"/>
                  <a:gd name="T18" fmla="*/ 2147483647 w 583"/>
                  <a:gd name="T19" fmla="*/ 2147483647 h 380"/>
                  <a:gd name="T20" fmla="*/ 2147483647 w 583"/>
                  <a:gd name="T21" fmla="*/ 2147483647 h 380"/>
                  <a:gd name="T22" fmla="*/ 2147483647 w 583"/>
                  <a:gd name="T23" fmla="*/ 2147483647 h 380"/>
                  <a:gd name="T24" fmla="*/ 2147483647 w 583"/>
                  <a:gd name="T25" fmla="*/ 2147483647 h 380"/>
                  <a:gd name="T26" fmla="*/ 2147483647 w 583"/>
                  <a:gd name="T27" fmla="*/ 0 h 38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83"/>
                  <a:gd name="T43" fmla="*/ 0 h 380"/>
                  <a:gd name="T44" fmla="*/ 583 w 583"/>
                  <a:gd name="T45" fmla="*/ 380 h 38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83" h="380">
                    <a:moveTo>
                      <a:pt x="11" y="0"/>
                    </a:moveTo>
                    <a:lnTo>
                      <a:pt x="9" y="147"/>
                    </a:lnTo>
                    <a:lnTo>
                      <a:pt x="0" y="320"/>
                    </a:lnTo>
                    <a:lnTo>
                      <a:pt x="424" y="326"/>
                    </a:lnTo>
                    <a:lnTo>
                      <a:pt x="468" y="350"/>
                    </a:lnTo>
                    <a:lnTo>
                      <a:pt x="500" y="317"/>
                    </a:lnTo>
                    <a:lnTo>
                      <a:pt x="583" y="380"/>
                    </a:lnTo>
                    <a:lnTo>
                      <a:pt x="571" y="314"/>
                    </a:lnTo>
                    <a:lnTo>
                      <a:pt x="579" y="264"/>
                    </a:lnTo>
                    <a:lnTo>
                      <a:pt x="583" y="91"/>
                    </a:lnTo>
                    <a:lnTo>
                      <a:pt x="546" y="54"/>
                    </a:lnTo>
                    <a:lnTo>
                      <a:pt x="561" y="6"/>
                    </a:lnTo>
                    <a:lnTo>
                      <a:pt x="284" y="4"/>
                    </a:lnTo>
                    <a:lnTo>
                      <a:pt x="11" y="0"/>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45" name="Shape - South Carolina"/>
              <p:cNvSpPr>
                <a:spLocks noChangeAspect="1"/>
              </p:cNvSpPr>
              <p:nvPr/>
            </p:nvSpPr>
            <p:spPr bwMode="auto">
              <a:xfrm>
                <a:off x="6784975" y="3425825"/>
                <a:ext cx="646113" cy="503238"/>
              </a:xfrm>
              <a:custGeom>
                <a:avLst/>
                <a:gdLst>
                  <a:gd name="T0" fmla="*/ 2147483647 w 408"/>
                  <a:gd name="T1" fmla="*/ 2147483647 h 323"/>
                  <a:gd name="T2" fmla="*/ 2147483647 w 408"/>
                  <a:gd name="T3" fmla="*/ 2147483647 h 323"/>
                  <a:gd name="T4" fmla="*/ 2147483647 w 408"/>
                  <a:gd name="T5" fmla="*/ 0 h 323"/>
                  <a:gd name="T6" fmla="*/ 2147483647 w 408"/>
                  <a:gd name="T7" fmla="*/ 2147483647 h 323"/>
                  <a:gd name="T8" fmla="*/ 2147483647 w 408"/>
                  <a:gd name="T9" fmla="*/ 2147483647 h 323"/>
                  <a:gd name="T10" fmla="*/ 2147483647 w 408"/>
                  <a:gd name="T11" fmla="*/ 2147483647 h 323"/>
                  <a:gd name="T12" fmla="*/ 2147483647 w 408"/>
                  <a:gd name="T13" fmla="*/ 2147483647 h 323"/>
                  <a:gd name="T14" fmla="*/ 2147483647 w 408"/>
                  <a:gd name="T15" fmla="*/ 2147483647 h 323"/>
                  <a:gd name="T16" fmla="*/ 2147483647 w 408"/>
                  <a:gd name="T17" fmla="*/ 2147483647 h 323"/>
                  <a:gd name="T18" fmla="*/ 2147483647 w 408"/>
                  <a:gd name="T19" fmla="*/ 2147483647 h 323"/>
                  <a:gd name="T20" fmla="*/ 2147483647 w 408"/>
                  <a:gd name="T21" fmla="*/ 2147483647 h 323"/>
                  <a:gd name="T22" fmla="*/ 2147483647 w 408"/>
                  <a:gd name="T23" fmla="*/ 2147483647 h 323"/>
                  <a:gd name="T24" fmla="*/ 2147483647 w 408"/>
                  <a:gd name="T25" fmla="*/ 2147483647 h 323"/>
                  <a:gd name="T26" fmla="*/ 2147483647 w 408"/>
                  <a:gd name="T27" fmla="*/ 2147483647 h 323"/>
                  <a:gd name="T28" fmla="*/ 0 w 408"/>
                  <a:gd name="T29" fmla="*/ 2147483647 h 323"/>
                  <a:gd name="T30" fmla="*/ 2147483647 w 408"/>
                  <a:gd name="T31" fmla="*/ 2147483647 h 3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8"/>
                  <a:gd name="T49" fmla="*/ 0 h 323"/>
                  <a:gd name="T50" fmla="*/ 408 w 408"/>
                  <a:gd name="T51" fmla="*/ 323 h 3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8" h="323">
                    <a:moveTo>
                      <a:pt x="15" y="58"/>
                    </a:moveTo>
                    <a:lnTo>
                      <a:pt x="47" y="27"/>
                    </a:lnTo>
                    <a:lnTo>
                      <a:pt x="170" y="0"/>
                    </a:lnTo>
                    <a:lnTo>
                      <a:pt x="207" y="18"/>
                    </a:lnTo>
                    <a:lnTo>
                      <a:pt x="286" y="5"/>
                    </a:lnTo>
                    <a:lnTo>
                      <a:pt x="350" y="51"/>
                    </a:lnTo>
                    <a:lnTo>
                      <a:pt x="408" y="86"/>
                    </a:lnTo>
                    <a:lnTo>
                      <a:pt x="375" y="183"/>
                    </a:lnTo>
                    <a:lnTo>
                      <a:pt x="326" y="233"/>
                    </a:lnTo>
                    <a:lnTo>
                      <a:pt x="272" y="247"/>
                    </a:lnTo>
                    <a:lnTo>
                      <a:pt x="283" y="286"/>
                    </a:lnTo>
                    <a:lnTo>
                      <a:pt x="250" y="323"/>
                    </a:lnTo>
                    <a:lnTo>
                      <a:pt x="187" y="233"/>
                    </a:lnTo>
                    <a:lnTo>
                      <a:pt x="26" y="86"/>
                    </a:lnTo>
                    <a:lnTo>
                      <a:pt x="0" y="86"/>
                    </a:lnTo>
                    <a:lnTo>
                      <a:pt x="15" y="58"/>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46" name="Shape - Rhode Island"/>
              <p:cNvSpPr>
                <a:spLocks noChangeAspect="1"/>
              </p:cNvSpPr>
              <p:nvPr/>
            </p:nvSpPr>
            <p:spPr bwMode="auto">
              <a:xfrm>
                <a:off x="7908925" y="2071688"/>
                <a:ext cx="120650" cy="101600"/>
              </a:xfrm>
              <a:custGeom>
                <a:avLst/>
                <a:gdLst>
                  <a:gd name="T0" fmla="*/ 0 w 77"/>
                  <a:gd name="T1" fmla="*/ 2147483647 h 64"/>
                  <a:gd name="T2" fmla="*/ 2147483647 w 77"/>
                  <a:gd name="T3" fmla="*/ 0 h 64"/>
                  <a:gd name="T4" fmla="*/ 2147483647 w 77"/>
                  <a:gd name="T5" fmla="*/ 2147483647 h 64"/>
                  <a:gd name="T6" fmla="*/ 2147483647 w 77"/>
                  <a:gd name="T7" fmla="*/ 2147483647 h 64"/>
                  <a:gd name="T8" fmla="*/ 2147483647 w 77"/>
                  <a:gd name="T9" fmla="*/ 2147483647 h 64"/>
                  <a:gd name="T10" fmla="*/ 2147483647 w 77"/>
                  <a:gd name="T11" fmla="*/ 2147483647 h 64"/>
                  <a:gd name="T12" fmla="*/ 0 w 77"/>
                  <a:gd name="T13" fmla="*/ 2147483647 h 64"/>
                  <a:gd name="T14" fmla="*/ 0 60000 65536"/>
                  <a:gd name="T15" fmla="*/ 0 60000 65536"/>
                  <a:gd name="T16" fmla="*/ 0 60000 65536"/>
                  <a:gd name="T17" fmla="*/ 0 60000 65536"/>
                  <a:gd name="T18" fmla="*/ 0 60000 65536"/>
                  <a:gd name="T19" fmla="*/ 0 60000 65536"/>
                  <a:gd name="T20" fmla="*/ 0 60000 65536"/>
                  <a:gd name="T21" fmla="*/ 0 w 77"/>
                  <a:gd name="T22" fmla="*/ 0 h 64"/>
                  <a:gd name="T23" fmla="*/ 77 w 77"/>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7" h="64">
                    <a:moveTo>
                      <a:pt x="0" y="10"/>
                    </a:moveTo>
                    <a:lnTo>
                      <a:pt x="32" y="0"/>
                    </a:lnTo>
                    <a:lnTo>
                      <a:pt x="77" y="33"/>
                    </a:lnTo>
                    <a:lnTo>
                      <a:pt x="68" y="42"/>
                    </a:lnTo>
                    <a:lnTo>
                      <a:pt x="46" y="42"/>
                    </a:lnTo>
                    <a:lnTo>
                      <a:pt x="35" y="64"/>
                    </a:lnTo>
                    <a:lnTo>
                      <a:pt x="0" y="10"/>
                    </a:lnTo>
                    <a:close/>
                  </a:path>
                </a:pathLst>
              </a:custGeom>
              <a:solidFill>
                <a:schemeClr val="accent1"/>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47" name="Shape - Pennsylvania"/>
              <p:cNvSpPr>
                <a:spLocks noChangeAspect="1"/>
              </p:cNvSpPr>
              <p:nvPr/>
            </p:nvSpPr>
            <p:spPr bwMode="auto">
              <a:xfrm>
                <a:off x="6892925" y="2201863"/>
                <a:ext cx="746125" cy="482600"/>
              </a:xfrm>
              <a:custGeom>
                <a:avLst/>
                <a:gdLst>
                  <a:gd name="T0" fmla="*/ 43 w 473"/>
                  <a:gd name="T1" fmla="*/ 45 h 310"/>
                  <a:gd name="T2" fmla="*/ 0 w 473"/>
                  <a:gd name="T3" fmla="*/ 87 h 310"/>
                  <a:gd name="T4" fmla="*/ 24 w 473"/>
                  <a:gd name="T5" fmla="*/ 237 h 310"/>
                  <a:gd name="T6" fmla="*/ 43 w 473"/>
                  <a:gd name="T7" fmla="*/ 310 h 310"/>
                  <a:gd name="T8" fmla="*/ 124 w 473"/>
                  <a:gd name="T9" fmla="*/ 304 h 310"/>
                  <a:gd name="T10" fmla="*/ 422 w 473"/>
                  <a:gd name="T11" fmla="*/ 248 h 310"/>
                  <a:gd name="T12" fmla="*/ 443 w 473"/>
                  <a:gd name="T13" fmla="*/ 239 h 310"/>
                  <a:gd name="T14" fmla="*/ 473 w 473"/>
                  <a:gd name="T15" fmla="*/ 169 h 310"/>
                  <a:gd name="T16" fmla="*/ 428 w 473"/>
                  <a:gd name="T17" fmla="*/ 130 h 310"/>
                  <a:gd name="T18" fmla="*/ 452 w 473"/>
                  <a:gd name="T19" fmla="*/ 41 h 310"/>
                  <a:gd name="T20" fmla="*/ 418 w 473"/>
                  <a:gd name="T21" fmla="*/ 32 h 310"/>
                  <a:gd name="T22" fmla="*/ 418 w 473"/>
                  <a:gd name="T23" fmla="*/ 9 h 310"/>
                  <a:gd name="T24" fmla="*/ 403 w 473"/>
                  <a:gd name="T25" fmla="*/ 0 h 310"/>
                  <a:gd name="T26" fmla="*/ 57 w 473"/>
                  <a:gd name="T27" fmla="*/ 64 h 310"/>
                  <a:gd name="T28" fmla="*/ 43 w 473"/>
                  <a:gd name="T29" fmla="*/ 45 h 3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73"/>
                  <a:gd name="T46" fmla="*/ 0 h 310"/>
                  <a:gd name="T47" fmla="*/ 473 w 473"/>
                  <a:gd name="T48" fmla="*/ 310 h 31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73" h="310">
                    <a:moveTo>
                      <a:pt x="43" y="45"/>
                    </a:moveTo>
                    <a:lnTo>
                      <a:pt x="0" y="87"/>
                    </a:lnTo>
                    <a:lnTo>
                      <a:pt x="24" y="237"/>
                    </a:lnTo>
                    <a:lnTo>
                      <a:pt x="43" y="310"/>
                    </a:lnTo>
                    <a:lnTo>
                      <a:pt x="124" y="304"/>
                    </a:lnTo>
                    <a:lnTo>
                      <a:pt x="422" y="248"/>
                    </a:lnTo>
                    <a:lnTo>
                      <a:pt x="443" y="239"/>
                    </a:lnTo>
                    <a:lnTo>
                      <a:pt x="473" y="169"/>
                    </a:lnTo>
                    <a:lnTo>
                      <a:pt x="428" y="130"/>
                    </a:lnTo>
                    <a:lnTo>
                      <a:pt x="452" y="41"/>
                    </a:lnTo>
                    <a:lnTo>
                      <a:pt x="418" y="32"/>
                    </a:lnTo>
                    <a:lnTo>
                      <a:pt x="418" y="9"/>
                    </a:lnTo>
                    <a:lnTo>
                      <a:pt x="403" y="0"/>
                    </a:lnTo>
                    <a:lnTo>
                      <a:pt x="57" y="64"/>
                    </a:lnTo>
                    <a:lnTo>
                      <a:pt x="43" y="45"/>
                    </a:lnTo>
                    <a:close/>
                  </a:path>
                </a:pathLst>
              </a:custGeom>
              <a:solidFill>
                <a:schemeClr val="accent1"/>
              </a:solidFill>
              <a:ln w="19050">
                <a:solidFill>
                  <a:srgbClr val="000000"/>
                </a:solidFill>
                <a:prstDash val="solid"/>
                <a:round/>
                <a:headEnd/>
                <a:tailEnd/>
              </a:ln>
            </p:spPr>
            <p:txBody>
              <a:bodyPr/>
              <a:lstStyle/>
              <a:p>
                <a:pPr>
                  <a:defRPr/>
                </a:pPr>
                <a:endParaRPr lang="en-US" sz="1300">
                  <a:solidFill>
                    <a:srgbClr val="000000"/>
                  </a:solidFill>
                  <a:latin typeface="Calibri" pitchFamily="34" charset="0"/>
                </a:endParaRPr>
              </a:p>
            </p:txBody>
          </p:sp>
          <p:sp>
            <p:nvSpPr>
              <p:cNvPr id="148" name="Shape - Oregon"/>
              <p:cNvSpPr>
                <a:spLocks noChangeAspect="1"/>
              </p:cNvSpPr>
              <p:nvPr/>
            </p:nvSpPr>
            <p:spPr bwMode="auto">
              <a:xfrm>
                <a:off x="1689100" y="1609725"/>
                <a:ext cx="1044575" cy="784225"/>
              </a:xfrm>
              <a:custGeom>
                <a:avLst/>
                <a:gdLst>
                  <a:gd name="T0" fmla="*/ 145 w 662"/>
                  <a:gd name="T1" fmla="*/ 0 h 505"/>
                  <a:gd name="T2" fmla="*/ 126 w 662"/>
                  <a:gd name="T3" fmla="*/ 11 h 505"/>
                  <a:gd name="T4" fmla="*/ 114 w 662"/>
                  <a:gd name="T5" fmla="*/ 55 h 505"/>
                  <a:gd name="T6" fmla="*/ 102 w 662"/>
                  <a:gd name="T7" fmla="*/ 93 h 505"/>
                  <a:gd name="T8" fmla="*/ 93 w 662"/>
                  <a:gd name="T9" fmla="*/ 123 h 505"/>
                  <a:gd name="T10" fmla="*/ 81 w 662"/>
                  <a:gd name="T11" fmla="*/ 155 h 505"/>
                  <a:gd name="T12" fmla="*/ 67 w 662"/>
                  <a:gd name="T13" fmla="*/ 188 h 505"/>
                  <a:gd name="T14" fmla="*/ 50 w 662"/>
                  <a:gd name="T15" fmla="*/ 224 h 505"/>
                  <a:gd name="T16" fmla="*/ 26 w 662"/>
                  <a:gd name="T17" fmla="*/ 266 h 505"/>
                  <a:gd name="T18" fmla="*/ 0 w 662"/>
                  <a:gd name="T19" fmla="*/ 306 h 505"/>
                  <a:gd name="T20" fmla="*/ 0 w 662"/>
                  <a:gd name="T21" fmla="*/ 394 h 505"/>
                  <a:gd name="T22" fmla="*/ 371 w 662"/>
                  <a:gd name="T23" fmla="*/ 470 h 505"/>
                  <a:gd name="T24" fmla="*/ 543 w 662"/>
                  <a:gd name="T25" fmla="*/ 505 h 505"/>
                  <a:gd name="T26" fmla="*/ 579 w 662"/>
                  <a:gd name="T27" fmla="*/ 330 h 505"/>
                  <a:gd name="T28" fmla="*/ 601 w 662"/>
                  <a:gd name="T29" fmla="*/ 315 h 505"/>
                  <a:gd name="T30" fmla="*/ 580 w 662"/>
                  <a:gd name="T31" fmla="*/ 276 h 505"/>
                  <a:gd name="T32" fmla="*/ 591 w 662"/>
                  <a:gd name="T33" fmla="*/ 236 h 505"/>
                  <a:gd name="T34" fmla="*/ 662 w 662"/>
                  <a:gd name="T35" fmla="*/ 169 h 505"/>
                  <a:gd name="T36" fmla="*/ 613 w 662"/>
                  <a:gd name="T37" fmla="*/ 108 h 505"/>
                  <a:gd name="T38" fmla="*/ 407 w 662"/>
                  <a:gd name="T39" fmla="*/ 64 h 505"/>
                  <a:gd name="T40" fmla="*/ 379 w 662"/>
                  <a:gd name="T41" fmla="*/ 82 h 505"/>
                  <a:gd name="T42" fmla="*/ 342 w 662"/>
                  <a:gd name="T43" fmla="*/ 52 h 505"/>
                  <a:gd name="T44" fmla="*/ 309 w 662"/>
                  <a:gd name="T45" fmla="*/ 84 h 505"/>
                  <a:gd name="T46" fmla="*/ 278 w 662"/>
                  <a:gd name="T47" fmla="*/ 52 h 505"/>
                  <a:gd name="T48" fmla="*/ 196 w 662"/>
                  <a:gd name="T49" fmla="*/ 54 h 505"/>
                  <a:gd name="T50" fmla="*/ 206 w 662"/>
                  <a:gd name="T51" fmla="*/ 5 h 505"/>
                  <a:gd name="T52" fmla="*/ 145 w 662"/>
                  <a:gd name="T53" fmla="*/ 0 h 50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62"/>
                  <a:gd name="T82" fmla="*/ 0 h 505"/>
                  <a:gd name="T83" fmla="*/ 662 w 662"/>
                  <a:gd name="T84" fmla="*/ 505 h 50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62" h="505">
                    <a:moveTo>
                      <a:pt x="145" y="0"/>
                    </a:moveTo>
                    <a:lnTo>
                      <a:pt x="126" y="11"/>
                    </a:lnTo>
                    <a:lnTo>
                      <a:pt x="114" y="55"/>
                    </a:lnTo>
                    <a:lnTo>
                      <a:pt x="102" y="93"/>
                    </a:lnTo>
                    <a:lnTo>
                      <a:pt x="93" y="123"/>
                    </a:lnTo>
                    <a:lnTo>
                      <a:pt x="81" y="155"/>
                    </a:lnTo>
                    <a:lnTo>
                      <a:pt x="67" y="188"/>
                    </a:lnTo>
                    <a:lnTo>
                      <a:pt x="50" y="224"/>
                    </a:lnTo>
                    <a:lnTo>
                      <a:pt x="26" y="266"/>
                    </a:lnTo>
                    <a:lnTo>
                      <a:pt x="0" y="306"/>
                    </a:lnTo>
                    <a:lnTo>
                      <a:pt x="0" y="394"/>
                    </a:lnTo>
                    <a:lnTo>
                      <a:pt x="371" y="470"/>
                    </a:lnTo>
                    <a:lnTo>
                      <a:pt x="543" y="505"/>
                    </a:lnTo>
                    <a:lnTo>
                      <a:pt x="579" y="330"/>
                    </a:lnTo>
                    <a:lnTo>
                      <a:pt x="601" y="315"/>
                    </a:lnTo>
                    <a:lnTo>
                      <a:pt x="580" y="276"/>
                    </a:lnTo>
                    <a:lnTo>
                      <a:pt x="591" y="236"/>
                    </a:lnTo>
                    <a:lnTo>
                      <a:pt x="662" y="169"/>
                    </a:lnTo>
                    <a:lnTo>
                      <a:pt x="613" y="108"/>
                    </a:lnTo>
                    <a:lnTo>
                      <a:pt x="407" y="64"/>
                    </a:lnTo>
                    <a:lnTo>
                      <a:pt x="379" y="82"/>
                    </a:lnTo>
                    <a:lnTo>
                      <a:pt x="342" y="52"/>
                    </a:lnTo>
                    <a:lnTo>
                      <a:pt x="309" y="84"/>
                    </a:lnTo>
                    <a:lnTo>
                      <a:pt x="278" y="52"/>
                    </a:lnTo>
                    <a:lnTo>
                      <a:pt x="196" y="54"/>
                    </a:lnTo>
                    <a:lnTo>
                      <a:pt x="206" y="5"/>
                    </a:lnTo>
                    <a:lnTo>
                      <a:pt x="145" y="0"/>
                    </a:lnTo>
                    <a:close/>
                  </a:path>
                </a:pathLst>
              </a:custGeom>
              <a:solidFill>
                <a:schemeClr val="accent1"/>
              </a:solidFill>
              <a:ln w="19050">
                <a:solidFill>
                  <a:srgbClr val="000000"/>
                </a:solidFill>
                <a:prstDash val="solid"/>
                <a:round/>
                <a:headEnd/>
                <a:tailEnd/>
              </a:ln>
            </p:spPr>
            <p:txBody>
              <a:bodyPr/>
              <a:lstStyle/>
              <a:p>
                <a:pPr>
                  <a:defRPr/>
                </a:pPr>
                <a:endParaRPr lang="en-US" sz="1300">
                  <a:solidFill>
                    <a:srgbClr val="000000"/>
                  </a:solidFill>
                  <a:latin typeface="Calibri" pitchFamily="34" charset="0"/>
                </a:endParaRPr>
              </a:p>
            </p:txBody>
          </p:sp>
          <p:sp>
            <p:nvSpPr>
              <p:cNvPr id="149" name="Shape - Oklahoma"/>
              <p:cNvSpPr>
                <a:spLocks noChangeAspect="1"/>
              </p:cNvSpPr>
              <p:nvPr/>
            </p:nvSpPr>
            <p:spPr bwMode="auto">
              <a:xfrm>
                <a:off x="4178300" y="3368675"/>
                <a:ext cx="1125538" cy="534988"/>
              </a:xfrm>
              <a:custGeom>
                <a:avLst/>
                <a:gdLst>
                  <a:gd name="T0" fmla="*/ 2147483647 w 713"/>
                  <a:gd name="T1" fmla="*/ 0 h 343"/>
                  <a:gd name="T2" fmla="*/ 0 w 713"/>
                  <a:gd name="T3" fmla="*/ 2147483647 h 343"/>
                  <a:gd name="T4" fmla="*/ 2147483647 w 713"/>
                  <a:gd name="T5" fmla="*/ 2147483647 h 343"/>
                  <a:gd name="T6" fmla="*/ 2147483647 w 713"/>
                  <a:gd name="T7" fmla="*/ 2147483647 h 343"/>
                  <a:gd name="T8" fmla="*/ 2147483647 w 713"/>
                  <a:gd name="T9" fmla="*/ 2147483647 h 343"/>
                  <a:gd name="T10" fmla="*/ 2147483647 w 713"/>
                  <a:gd name="T11" fmla="*/ 2147483647 h 343"/>
                  <a:gd name="T12" fmla="*/ 2147483647 w 713"/>
                  <a:gd name="T13" fmla="*/ 2147483647 h 343"/>
                  <a:gd name="T14" fmla="*/ 2147483647 w 713"/>
                  <a:gd name="T15" fmla="*/ 2147483647 h 343"/>
                  <a:gd name="T16" fmla="*/ 2147483647 w 713"/>
                  <a:gd name="T17" fmla="*/ 2147483647 h 343"/>
                  <a:gd name="T18" fmla="*/ 2147483647 w 713"/>
                  <a:gd name="T19" fmla="*/ 2147483647 h 343"/>
                  <a:gd name="T20" fmla="*/ 2147483647 w 713"/>
                  <a:gd name="T21" fmla="*/ 2147483647 h 343"/>
                  <a:gd name="T22" fmla="*/ 2147483647 w 713"/>
                  <a:gd name="T23" fmla="*/ 2147483647 h 343"/>
                  <a:gd name="T24" fmla="*/ 2147483647 w 713"/>
                  <a:gd name="T25" fmla="*/ 0 h 3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13"/>
                  <a:gd name="T40" fmla="*/ 0 h 343"/>
                  <a:gd name="T41" fmla="*/ 713 w 713"/>
                  <a:gd name="T42" fmla="*/ 343 h 3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13" h="343">
                    <a:moveTo>
                      <a:pt x="4" y="0"/>
                    </a:moveTo>
                    <a:lnTo>
                      <a:pt x="0" y="61"/>
                    </a:lnTo>
                    <a:lnTo>
                      <a:pt x="253" y="70"/>
                    </a:lnTo>
                    <a:lnTo>
                      <a:pt x="255" y="266"/>
                    </a:lnTo>
                    <a:lnTo>
                      <a:pt x="385" y="319"/>
                    </a:lnTo>
                    <a:lnTo>
                      <a:pt x="420" y="300"/>
                    </a:lnTo>
                    <a:lnTo>
                      <a:pt x="502" y="343"/>
                    </a:lnTo>
                    <a:lnTo>
                      <a:pt x="556" y="342"/>
                    </a:lnTo>
                    <a:lnTo>
                      <a:pt x="654" y="300"/>
                    </a:lnTo>
                    <a:lnTo>
                      <a:pt x="713" y="340"/>
                    </a:lnTo>
                    <a:lnTo>
                      <a:pt x="713" y="128"/>
                    </a:lnTo>
                    <a:lnTo>
                      <a:pt x="695" y="5"/>
                    </a:lnTo>
                    <a:lnTo>
                      <a:pt x="4" y="0"/>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50" name="Shape - Ohio"/>
              <p:cNvSpPr>
                <a:spLocks noChangeAspect="1"/>
              </p:cNvSpPr>
              <p:nvPr/>
            </p:nvSpPr>
            <p:spPr bwMode="auto">
              <a:xfrm>
                <a:off x="6388100" y="2335213"/>
                <a:ext cx="547688" cy="619125"/>
              </a:xfrm>
              <a:custGeom>
                <a:avLst/>
                <a:gdLst>
                  <a:gd name="T0" fmla="*/ 0 w 345"/>
                  <a:gd name="T1" fmla="*/ 89 h 398"/>
                  <a:gd name="T2" fmla="*/ 155 w 345"/>
                  <a:gd name="T3" fmla="*/ 74 h 398"/>
                  <a:gd name="T4" fmla="*/ 188 w 345"/>
                  <a:gd name="T5" fmla="*/ 80 h 398"/>
                  <a:gd name="T6" fmla="*/ 261 w 345"/>
                  <a:gd name="T7" fmla="*/ 46 h 398"/>
                  <a:gd name="T8" fmla="*/ 277 w 345"/>
                  <a:gd name="T9" fmla="*/ 15 h 398"/>
                  <a:gd name="T10" fmla="*/ 321 w 345"/>
                  <a:gd name="T11" fmla="*/ 0 h 398"/>
                  <a:gd name="T12" fmla="*/ 345 w 345"/>
                  <a:gd name="T13" fmla="*/ 150 h 398"/>
                  <a:gd name="T14" fmla="*/ 327 w 345"/>
                  <a:gd name="T15" fmla="*/ 167 h 398"/>
                  <a:gd name="T16" fmla="*/ 331 w 345"/>
                  <a:gd name="T17" fmla="*/ 271 h 398"/>
                  <a:gd name="T18" fmla="*/ 297 w 345"/>
                  <a:gd name="T19" fmla="*/ 280 h 398"/>
                  <a:gd name="T20" fmla="*/ 277 w 345"/>
                  <a:gd name="T21" fmla="*/ 338 h 398"/>
                  <a:gd name="T22" fmla="*/ 251 w 345"/>
                  <a:gd name="T23" fmla="*/ 331 h 398"/>
                  <a:gd name="T24" fmla="*/ 242 w 345"/>
                  <a:gd name="T25" fmla="*/ 398 h 398"/>
                  <a:gd name="T26" fmla="*/ 203 w 345"/>
                  <a:gd name="T27" fmla="*/ 369 h 398"/>
                  <a:gd name="T28" fmla="*/ 127 w 345"/>
                  <a:gd name="T29" fmla="*/ 387 h 398"/>
                  <a:gd name="T30" fmla="*/ 94 w 345"/>
                  <a:gd name="T31" fmla="*/ 362 h 398"/>
                  <a:gd name="T32" fmla="*/ 51 w 345"/>
                  <a:gd name="T33" fmla="*/ 360 h 398"/>
                  <a:gd name="T34" fmla="*/ 29 w 345"/>
                  <a:gd name="T35" fmla="*/ 249 h 398"/>
                  <a:gd name="T36" fmla="*/ 0 w 345"/>
                  <a:gd name="T37" fmla="*/ 89 h 39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45"/>
                  <a:gd name="T58" fmla="*/ 0 h 398"/>
                  <a:gd name="T59" fmla="*/ 345 w 345"/>
                  <a:gd name="T60" fmla="*/ 398 h 39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45" h="398">
                    <a:moveTo>
                      <a:pt x="0" y="89"/>
                    </a:moveTo>
                    <a:lnTo>
                      <a:pt x="155" y="74"/>
                    </a:lnTo>
                    <a:lnTo>
                      <a:pt x="188" y="80"/>
                    </a:lnTo>
                    <a:lnTo>
                      <a:pt x="261" y="46"/>
                    </a:lnTo>
                    <a:lnTo>
                      <a:pt x="277" y="15"/>
                    </a:lnTo>
                    <a:lnTo>
                      <a:pt x="321" y="0"/>
                    </a:lnTo>
                    <a:lnTo>
                      <a:pt x="345" y="150"/>
                    </a:lnTo>
                    <a:lnTo>
                      <a:pt x="327" y="167"/>
                    </a:lnTo>
                    <a:lnTo>
                      <a:pt x="331" y="271"/>
                    </a:lnTo>
                    <a:lnTo>
                      <a:pt x="297" y="280"/>
                    </a:lnTo>
                    <a:lnTo>
                      <a:pt x="277" y="338"/>
                    </a:lnTo>
                    <a:lnTo>
                      <a:pt x="251" y="331"/>
                    </a:lnTo>
                    <a:lnTo>
                      <a:pt x="242" y="398"/>
                    </a:lnTo>
                    <a:lnTo>
                      <a:pt x="203" y="369"/>
                    </a:lnTo>
                    <a:lnTo>
                      <a:pt x="127" y="387"/>
                    </a:lnTo>
                    <a:lnTo>
                      <a:pt x="94" y="362"/>
                    </a:lnTo>
                    <a:lnTo>
                      <a:pt x="51" y="360"/>
                    </a:lnTo>
                    <a:lnTo>
                      <a:pt x="29" y="249"/>
                    </a:lnTo>
                    <a:lnTo>
                      <a:pt x="0" y="89"/>
                    </a:lnTo>
                    <a:close/>
                  </a:path>
                </a:pathLst>
              </a:custGeom>
              <a:solidFill>
                <a:schemeClr val="accent1"/>
              </a:solidFill>
              <a:ln w="19050">
                <a:solidFill>
                  <a:srgbClr val="000000"/>
                </a:solidFill>
                <a:prstDash val="solid"/>
                <a:round/>
                <a:headEnd/>
                <a:tailEnd/>
              </a:ln>
            </p:spPr>
            <p:txBody>
              <a:bodyPr/>
              <a:lstStyle/>
              <a:p>
                <a:pPr>
                  <a:defRPr/>
                </a:pPr>
                <a:endParaRPr lang="en-US" sz="1300">
                  <a:solidFill>
                    <a:srgbClr val="000000"/>
                  </a:solidFill>
                  <a:latin typeface="Calibri" pitchFamily="34" charset="0"/>
                </a:endParaRPr>
              </a:p>
            </p:txBody>
          </p:sp>
          <p:sp>
            <p:nvSpPr>
              <p:cNvPr id="151" name="Shape - North Dakota"/>
              <p:cNvSpPr>
                <a:spLocks noChangeAspect="1"/>
              </p:cNvSpPr>
              <p:nvPr/>
            </p:nvSpPr>
            <p:spPr bwMode="auto">
              <a:xfrm>
                <a:off x="4102481" y="1443038"/>
                <a:ext cx="876300" cy="506412"/>
              </a:xfrm>
              <a:custGeom>
                <a:avLst/>
                <a:gdLst>
                  <a:gd name="T0" fmla="*/ 2147483647 w 555"/>
                  <a:gd name="T1" fmla="*/ 0 h 325"/>
                  <a:gd name="T2" fmla="*/ 2147483647 w 555"/>
                  <a:gd name="T3" fmla="*/ 2147483647 h 325"/>
                  <a:gd name="T4" fmla="*/ 2147483647 w 555"/>
                  <a:gd name="T5" fmla="*/ 2147483647 h 325"/>
                  <a:gd name="T6" fmla="*/ 2147483647 w 555"/>
                  <a:gd name="T7" fmla="*/ 2147483647 h 325"/>
                  <a:gd name="T8" fmla="*/ 2147483647 w 555"/>
                  <a:gd name="T9" fmla="*/ 2147483647 h 325"/>
                  <a:gd name="T10" fmla="*/ 2147483647 w 555"/>
                  <a:gd name="T11" fmla="*/ 2147483647 h 325"/>
                  <a:gd name="T12" fmla="*/ 2147483647 w 555"/>
                  <a:gd name="T13" fmla="*/ 2147483647 h 325"/>
                  <a:gd name="T14" fmla="*/ 0 w 555"/>
                  <a:gd name="T15" fmla="*/ 2147483647 h 325"/>
                  <a:gd name="T16" fmla="*/ 2147483647 w 555"/>
                  <a:gd name="T17" fmla="*/ 0 h 3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55"/>
                  <a:gd name="T28" fmla="*/ 0 h 325"/>
                  <a:gd name="T29" fmla="*/ 555 w 555"/>
                  <a:gd name="T30" fmla="*/ 325 h 32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55" h="325">
                    <a:moveTo>
                      <a:pt x="2" y="0"/>
                    </a:moveTo>
                    <a:lnTo>
                      <a:pt x="465" y="10"/>
                    </a:lnTo>
                    <a:lnTo>
                      <a:pt x="500" y="106"/>
                    </a:lnTo>
                    <a:lnTo>
                      <a:pt x="532" y="179"/>
                    </a:lnTo>
                    <a:lnTo>
                      <a:pt x="555" y="298"/>
                    </a:lnTo>
                    <a:lnTo>
                      <a:pt x="541" y="325"/>
                    </a:lnTo>
                    <a:lnTo>
                      <a:pt x="370" y="320"/>
                    </a:lnTo>
                    <a:lnTo>
                      <a:pt x="0" y="314"/>
                    </a:lnTo>
                    <a:lnTo>
                      <a:pt x="2" y="0"/>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52" name="Shape - North Carolina"/>
              <p:cNvSpPr>
                <a:spLocks noChangeAspect="1"/>
              </p:cNvSpPr>
              <p:nvPr/>
            </p:nvSpPr>
            <p:spPr bwMode="auto">
              <a:xfrm>
                <a:off x="6656388" y="3079750"/>
                <a:ext cx="1112837" cy="479425"/>
              </a:xfrm>
              <a:custGeom>
                <a:avLst/>
                <a:gdLst>
                  <a:gd name="T0" fmla="*/ 2147483647 w 704"/>
                  <a:gd name="T1" fmla="*/ 2147483647 h 308"/>
                  <a:gd name="T2" fmla="*/ 0 w 704"/>
                  <a:gd name="T3" fmla="*/ 2147483647 h 308"/>
                  <a:gd name="T4" fmla="*/ 2147483647 w 704"/>
                  <a:gd name="T5" fmla="*/ 2147483647 h 308"/>
                  <a:gd name="T6" fmla="*/ 2147483647 w 704"/>
                  <a:gd name="T7" fmla="*/ 2147483647 h 308"/>
                  <a:gd name="T8" fmla="*/ 2147483647 w 704"/>
                  <a:gd name="T9" fmla="*/ 2147483647 h 308"/>
                  <a:gd name="T10" fmla="*/ 2147483647 w 704"/>
                  <a:gd name="T11" fmla="*/ 2147483647 h 308"/>
                  <a:gd name="T12" fmla="*/ 2147483647 w 704"/>
                  <a:gd name="T13" fmla="*/ 2147483647 h 308"/>
                  <a:gd name="T14" fmla="*/ 2147483647 w 704"/>
                  <a:gd name="T15" fmla="*/ 2147483647 h 308"/>
                  <a:gd name="T16" fmla="*/ 2147483647 w 704"/>
                  <a:gd name="T17" fmla="*/ 2147483647 h 308"/>
                  <a:gd name="T18" fmla="*/ 2147483647 w 704"/>
                  <a:gd name="T19" fmla="*/ 2147483647 h 308"/>
                  <a:gd name="T20" fmla="*/ 2147483647 w 704"/>
                  <a:gd name="T21" fmla="*/ 2147483647 h 308"/>
                  <a:gd name="T22" fmla="*/ 2147483647 w 704"/>
                  <a:gd name="T23" fmla="*/ 2147483647 h 308"/>
                  <a:gd name="T24" fmla="*/ 2147483647 w 704"/>
                  <a:gd name="T25" fmla="*/ 2147483647 h 308"/>
                  <a:gd name="T26" fmla="*/ 2147483647 w 704"/>
                  <a:gd name="T27" fmla="*/ 2147483647 h 308"/>
                  <a:gd name="T28" fmla="*/ 2147483647 w 704"/>
                  <a:gd name="T29" fmla="*/ 2147483647 h 308"/>
                  <a:gd name="T30" fmla="*/ 2147483647 w 704"/>
                  <a:gd name="T31" fmla="*/ 2147483647 h 308"/>
                  <a:gd name="T32" fmla="*/ 2147483647 w 704"/>
                  <a:gd name="T33" fmla="*/ 2147483647 h 308"/>
                  <a:gd name="T34" fmla="*/ 2147483647 w 704"/>
                  <a:gd name="T35" fmla="*/ 2147483647 h 308"/>
                  <a:gd name="T36" fmla="*/ 2147483647 w 704"/>
                  <a:gd name="T37" fmla="*/ 2147483647 h 308"/>
                  <a:gd name="T38" fmla="*/ 2147483647 w 704"/>
                  <a:gd name="T39" fmla="*/ 2147483647 h 308"/>
                  <a:gd name="T40" fmla="*/ 2147483647 w 704"/>
                  <a:gd name="T41" fmla="*/ 2147483647 h 308"/>
                  <a:gd name="T42" fmla="*/ 2147483647 w 704"/>
                  <a:gd name="T43" fmla="*/ 2147483647 h 308"/>
                  <a:gd name="T44" fmla="*/ 2147483647 w 704"/>
                  <a:gd name="T45" fmla="*/ 2147483647 h 308"/>
                  <a:gd name="T46" fmla="*/ 2147483647 w 704"/>
                  <a:gd name="T47" fmla="*/ 2147483647 h 308"/>
                  <a:gd name="T48" fmla="*/ 2147483647 w 704"/>
                  <a:gd name="T49" fmla="*/ 2147483647 h 308"/>
                  <a:gd name="T50" fmla="*/ 2147483647 w 704"/>
                  <a:gd name="T51" fmla="*/ 2147483647 h 308"/>
                  <a:gd name="T52" fmla="*/ 2147483647 w 704"/>
                  <a:gd name="T53" fmla="*/ 2147483647 h 308"/>
                  <a:gd name="T54" fmla="*/ 2147483647 w 704"/>
                  <a:gd name="T55" fmla="*/ 2147483647 h 308"/>
                  <a:gd name="T56" fmla="*/ 2147483647 w 704"/>
                  <a:gd name="T57" fmla="*/ 2147483647 h 308"/>
                  <a:gd name="T58" fmla="*/ 2147483647 w 704"/>
                  <a:gd name="T59" fmla="*/ 0 h 308"/>
                  <a:gd name="T60" fmla="*/ 2147483647 w 704"/>
                  <a:gd name="T61" fmla="*/ 2147483647 h 308"/>
                  <a:gd name="T62" fmla="*/ 2147483647 w 704"/>
                  <a:gd name="T63" fmla="*/ 2147483647 h 308"/>
                  <a:gd name="T64" fmla="*/ 2147483647 w 704"/>
                  <a:gd name="T65" fmla="*/ 2147483647 h 308"/>
                  <a:gd name="T66" fmla="*/ 2147483647 w 704"/>
                  <a:gd name="T67" fmla="*/ 2147483647 h 30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04"/>
                  <a:gd name="T103" fmla="*/ 0 h 308"/>
                  <a:gd name="T104" fmla="*/ 704 w 704"/>
                  <a:gd name="T105" fmla="*/ 308 h 30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04" h="308">
                    <a:moveTo>
                      <a:pt x="24" y="228"/>
                    </a:moveTo>
                    <a:lnTo>
                      <a:pt x="0" y="294"/>
                    </a:lnTo>
                    <a:lnTo>
                      <a:pt x="91" y="285"/>
                    </a:lnTo>
                    <a:lnTo>
                      <a:pt x="127" y="255"/>
                    </a:lnTo>
                    <a:lnTo>
                      <a:pt x="251" y="222"/>
                    </a:lnTo>
                    <a:lnTo>
                      <a:pt x="285" y="240"/>
                    </a:lnTo>
                    <a:lnTo>
                      <a:pt x="367" y="228"/>
                    </a:lnTo>
                    <a:lnTo>
                      <a:pt x="367" y="233"/>
                    </a:lnTo>
                    <a:lnTo>
                      <a:pt x="489" y="308"/>
                    </a:lnTo>
                    <a:lnTo>
                      <a:pt x="561" y="286"/>
                    </a:lnTo>
                    <a:lnTo>
                      <a:pt x="601" y="201"/>
                    </a:lnTo>
                    <a:lnTo>
                      <a:pt x="671" y="177"/>
                    </a:lnTo>
                    <a:lnTo>
                      <a:pt x="704" y="115"/>
                    </a:lnTo>
                    <a:lnTo>
                      <a:pt x="702" y="39"/>
                    </a:lnTo>
                    <a:lnTo>
                      <a:pt x="693" y="101"/>
                    </a:lnTo>
                    <a:lnTo>
                      <a:pt x="655" y="155"/>
                    </a:lnTo>
                    <a:lnTo>
                      <a:pt x="640" y="151"/>
                    </a:lnTo>
                    <a:lnTo>
                      <a:pt x="587" y="165"/>
                    </a:lnTo>
                    <a:lnTo>
                      <a:pt x="587" y="148"/>
                    </a:lnTo>
                    <a:lnTo>
                      <a:pt x="640" y="130"/>
                    </a:lnTo>
                    <a:lnTo>
                      <a:pt x="592" y="124"/>
                    </a:lnTo>
                    <a:lnTo>
                      <a:pt x="646" y="107"/>
                    </a:lnTo>
                    <a:lnTo>
                      <a:pt x="666" y="116"/>
                    </a:lnTo>
                    <a:lnTo>
                      <a:pt x="677" y="57"/>
                    </a:lnTo>
                    <a:lnTo>
                      <a:pt x="663" y="43"/>
                    </a:lnTo>
                    <a:lnTo>
                      <a:pt x="599" y="67"/>
                    </a:lnTo>
                    <a:lnTo>
                      <a:pt x="601" y="31"/>
                    </a:lnTo>
                    <a:lnTo>
                      <a:pt x="628" y="40"/>
                    </a:lnTo>
                    <a:lnTo>
                      <a:pt x="663" y="13"/>
                    </a:lnTo>
                    <a:lnTo>
                      <a:pt x="644" y="0"/>
                    </a:lnTo>
                    <a:lnTo>
                      <a:pt x="434" y="48"/>
                    </a:lnTo>
                    <a:lnTo>
                      <a:pt x="176" y="100"/>
                    </a:lnTo>
                    <a:lnTo>
                      <a:pt x="58" y="227"/>
                    </a:lnTo>
                    <a:lnTo>
                      <a:pt x="24" y="228"/>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grpSp>
            <p:nvGrpSpPr>
              <p:cNvPr id="153" name="Shape - New York"/>
              <p:cNvGrpSpPr>
                <a:grpSpLocks/>
              </p:cNvGrpSpPr>
              <p:nvPr/>
            </p:nvGrpSpPr>
            <p:grpSpPr bwMode="auto">
              <a:xfrm>
                <a:off x="6956425" y="1655763"/>
                <a:ext cx="1044575" cy="700087"/>
                <a:chOff x="4071" y="893"/>
                <a:chExt cx="658" cy="440"/>
              </a:xfrm>
              <a:grpFill/>
            </p:grpSpPr>
            <p:sp>
              <p:nvSpPr>
                <p:cNvPr id="258" name="Shape -"/>
                <p:cNvSpPr>
                  <a:spLocks noChangeAspect="1"/>
                </p:cNvSpPr>
                <p:nvPr/>
              </p:nvSpPr>
              <p:spPr bwMode="auto">
                <a:xfrm>
                  <a:off x="4071" y="893"/>
                  <a:ext cx="521" cy="417"/>
                </a:xfrm>
                <a:custGeom>
                  <a:avLst/>
                  <a:gdLst>
                    <a:gd name="T0" fmla="*/ 41 w 524"/>
                    <a:gd name="T1" fmla="*/ 286 h 426"/>
                    <a:gd name="T2" fmla="*/ 90 w 524"/>
                    <a:gd name="T3" fmla="*/ 261 h 426"/>
                    <a:gd name="T4" fmla="*/ 157 w 524"/>
                    <a:gd name="T5" fmla="*/ 255 h 426"/>
                    <a:gd name="T6" fmla="*/ 173 w 524"/>
                    <a:gd name="T7" fmla="*/ 233 h 426"/>
                    <a:gd name="T8" fmla="*/ 197 w 524"/>
                    <a:gd name="T9" fmla="*/ 230 h 426"/>
                    <a:gd name="T10" fmla="*/ 211 w 524"/>
                    <a:gd name="T11" fmla="*/ 206 h 426"/>
                    <a:gd name="T12" fmla="*/ 233 w 524"/>
                    <a:gd name="T13" fmla="*/ 197 h 426"/>
                    <a:gd name="T14" fmla="*/ 223 w 524"/>
                    <a:gd name="T15" fmla="*/ 152 h 426"/>
                    <a:gd name="T16" fmla="*/ 209 w 524"/>
                    <a:gd name="T17" fmla="*/ 140 h 426"/>
                    <a:gd name="T18" fmla="*/ 237 w 524"/>
                    <a:gd name="T19" fmla="*/ 104 h 426"/>
                    <a:gd name="T20" fmla="*/ 255 w 524"/>
                    <a:gd name="T21" fmla="*/ 104 h 426"/>
                    <a:gd name="T22" fmla="*/ 316 w 524"/>
                    <a:gd name="T23" fmla="*/ 28 h 426"/>
                    <a:gd name="T24" fmla="*/ 410 w 524"/>
                    <a:gd name="T25" fmla="*/ 0 h 426"/>
                    <a:gd name="T26" fmla="*/ 421 w 524"/>
                    <a:gd name="T27" fmla="*/ 72 h 426"/>
                    <a:gd name="T28" fmla="*/ 425 w 524"/>
                    <a:gd name="T29" fmla="*/ 69 h 426"/>
                    <a:gd name="T30" fmla="*/ 448 w 524"/>
                    <a:gd name="T31" fmla="*/ 94 h 426"/>
                    <a:gd name="T32" fmla="*/ 449 w 524"/>
                    <a:gd name="T33" fmla="*/ 167 h 426"/>
                    <a:gd name="T34" fmla="*/ 477 w 524"/>
                    <a:gd name="T35" fmla="*/ 227 h 426"/>
                    <a:gd name="T36" fmla="*/ 488 w 524"/>
                    <a:gd name="T37" fmla="*/ 304 h 426"/>
                    <a:gd name="T38" fmla="*/ 491 w 524"/>
                    <a:gd name="T39" fmla="*/ 371 h 426"/>
                    <a:gd name="T40" fmla="*/ 524 w 524"/>
                    <a:gd name="T41" fmla="*/ 394 h 426"/>
                    <a:gd name="T42" fmla="*/ 500 w 524"/>
                    <a:gd name="T43" fmla="*/ 426 h 426"/>
                    <a:gd name="T44" fmla="*/ 439 w 524"/>
                    <a:gd name="T45" fmla="*/ 388 h 426"/>
                    <a:gd name="T46" fmla="*/ 407 w 524"/>
                    <a:gd name="T47" fmla="*/ 391 h 426"/>
                    <a:gd name="T48" fmla="*/ 376 w 524"/>
                    <a:gd name="T49" fmla="*/ 382 h 426"/>
                    <a:gd name="T50" fmla="*/ 378 w 524"/>
                    <a:gd name="T51" fmla="*/ 359 h 426"/>
                    <a:gd name="T52" fmla="*/ 358 w 524"/>
                    <a:gd name="T53" fmla="*/ 352 h 426"/>
                    <a:gd name="T54" fmla="*/ 15 w 524"/>
                    <a:gd name="T55" fmla="*/ 417 h 426"/>
                    <a:gd name="T56" fmla="*/ 0 w 524"/>
                    <a:gd name="T57" fmla="*/ 398 h 426"/>
                    <a:gd name="T58" fmla="*/ 53 w 524"/>
                    <a:gd name="T59" fmla="*/ 322 h 426"/>
                    <a:gd name="T60" fmla="*/ 41 w 524"/>
                    <a:gd name="T61" fmla="*/ 286 h 42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24"/>
                    <a:gd name="T94" fmla="*/ 0 h 426"/>
                    <a:gd name="T95" fmla="*/ 524 w 524"/>
                    <a:gd name="T96" fmla="*/ 426 h 42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24" h="426">
                      <a:moveTo>
                        <a:pt x="41" y="286"/>
                      </a:moveTo>
                      <a:lnTo>
                        <a:pt x="90" y="261"/>
                      </a:lnTo>
                      <a:lnTo>
                        <a:pt x="157" y="255"/>
                      </a:lnTo>
                      <a:lnTo>
                        <a:pt x="173" y="233"/>
                      </a:lnTo>
                      <a:lnTo>
                        <a:pt x="197" y="230"/>
                      </a:lnTo>
                      <a:lnTo>
                        <a:pt x="211" y="206"/>
                      </a:lnTo>
                      <a:lnTo>
                        <a:pt x="233" y="197"/>
                      </a:lnTo>
                      <a:lnTo>
                        <a:pt x="223" y="152"/>
                      </a:lnTo>
                      <a:lnTo>
                        <a:pt x="209" y="140"/>
                      </a:lnTo>
                      <a:lnTo>
                        <a:pt x="237" y="104"/>
                      </a:lnTo>
                      <a:lnTo>
                        <a:pt x="255" y="104"/>
                      </a:lnTo>
                      <a:lnTo>
                        <a:pt x="316" y="28"/>
                      </a:lnTo>
                      <a:lnTo>
                        <a:pt x="410" y="0"/>
                      </a:lnTo>
                      <a:lnTo>
                        <a:pt x="421" y="72"/>
                      </a:lnTo>
                      <a:lnTo>
                        <a:pt x="425" y="69"/>
                      </a:lnTo>
                      <a:lnTo>
                        <a:pt x="448" y="94"/>
                      </a:lnTo>
                      <a:lnTo>
                        <a:pt x="449" y="167"/>
                      </a:lnTo>
                      <a:lnTo>
                        <a:pt x="477" y="227"/>
                      </a:lnTo>
                      <a:lnTo>
                        <a:pt x="488" y="304"/>
                      </a:lnTo>
                      <a:lnTo>
                        <a:pt x="491" y="371"/>
                      </a:lnTo>
                      <a:lnTo>
                        <a:pt x="524" y="394"/>
                      </a:lnTo>
                      <a:lnTo>
                        <a:pt x="500" y="426"/>
                      </a:lnTo>
                      <a:lnTo>
                        <a:pt x="439" y="388"/>
                      </a:lnTo>
                      <a:lnTo>
                        <a:pt x="407" y="391"/>
                      </a:lnTo>
                      <a:lnTo>
                        <a:pt x="376" y="382"/>
                      </a:lnTo>
                      <a:lnTo>
                        <a:pt x="378" y="359"/>
                      </a:lnTo>
                      <a:lnTo>
                        <a:pt x="358" y="352"/>
                      </a:lnTo>
                      <a:lnTo>
                        <a:pt x="15" y="417"/>
                      </a:lnTo>
                      <a:lnTo>
                        <a:pt x="0" y="398"/>
                      </a:lnTo>
                      <a:lnTo>
                        <a:pt x="53" y="322"/>
                      </a:lnTo>
                      <a:lnTo>
                        <a:pt x="41" y="286"/>
                      </a:lnTo>
                      <a:close/>
                    </a:path>
                  </a:pathLst>
                </a:custGeom>
                <a:solidFill>
                  <a:schemeClr val="accent1"/>
                </a:solidFill>
                <a:ln w="19050">
                  <a:solidFill>
                    <a:srgbClr val="000000"/>
                  </a:solidFill>
                  <a:prstDash val="solid"/>
                  <a:round/>
                  <a:headEnd/>
                  <a:tailEnd/>
                </a:ln>
              </p:spPr>
              <p:txBody>
                <a:bodyPr/>
                <a:lstStyle/>
                <a:p>
                  <a:pPr>
                    <a:defRPr/>
                  </a:pPr>
                  <a:endParaRPr lang="en-US" sz="1300">
                    <a:solidFill>
                      <a:srgbClr val="000000"/>
                    </a:solidFill>
                    <a:latin typeface="Calibri" pitchFamily="34" charset="0"/>
                  </a:endParaRPr>
                </a:p>
              </p:txBody>
            </p:sp>
            <p:sp>
              <p:nvSpPr>
                <p:cNvPr id="259" name="Shape -"/>
                <p:cNvSpPr>
                  <a:spLocks noChangeAspect="1"/>
                </p:cNvSpPr>
                <p:nvPr/>
              </p:nvSpPr>
              <p:spPr bwMode="auto">
                <a:xfrm>
                  <a:off x="4578" y="1244"/>
                  <a:ext cx="151" cy="89"/>
                </a:xfrm>
                <a:custGeom>
                  <a:avLst/>
                  <a:gdLst>
                    <a:gd name="T0" fmla="*/ 0 w 152"/>
                    <a:gd name="T1" fmla="*/ 67 h 91"/>
                    <a:gd name="T2" fmla="*/ 63 w 152"/>
                    <a:gd name="T3" fmla="*/ 37 h 91"/>
                    <a:gd name="T4" fmla="*/ 124 w 152"/>
                    <a:gd name="T5" fmla="*/ 0 h 91"/>
                    <a:gd name="T6" fmla="*/ 134 w 152"/>
                    <a:gd name="T7" fmla="*/ 1 h 91"/>
                    <a:gd name="T8" fmla="*/ 152 w 152"/>
                    <a:gd name="T9" fmla="*/ 3 h 91"/>
                    <a:gd name="T10" fmla="*/ 93 w 152"/>
                    <a:gd name="T11" fmla="*/ 50 h 91"/>
                    <a:gd name="T12" fmla="*/ 18 w 152"/>
                    <a:gd name="T13" fmla="*/ 91 h 91"/>
                    <a:gd name="T14" fmla="*/ 0 w 152"/>
                    <a:gd name="T15" fmla="*/ 67 h 91"/>
                    <a:gd name="T16" fmla="*/ 0 60000 65536"/>
                    <a:gd name="T17" fmla="*/ 0 60000 65536"/>
                    <a:gd name="T18" fmla="*/ 0 60000 65536"/>
                    <a:gd name="T19" fmla="*/ 0 60000 65536"/>
                    <a:gd name="T20" fmla="*/ 0 60000 65536"/>
                    <a:gd name="T21" fmla="*/ 0 60000 65536"/>
                    <a:gd name="T22" fmla="*/ 0 60000 65536"/>
                    <a:gd name="T23" fmla="*/ 0 60000 65536"/>
                    <a:gd name="T24" fmla="*/ 0 w 152"/>
                    <a:gd name="T25" fmla="*/ 0 h 91"/>
                    <a:gd name="T26" fmla="*/ 152 w 152"/>
                    <a:gd name="T27" fmla="*/ 91 h 9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2" h="91">
                      <a:moveTo>
                        <a:pt x="0" y="67"/>
                      </a:moveTo>
                      <a:lnTo>
                        <a:pt x="63" y="37"/>
                      </a:lnTo>
                      <a:lnTo>
                        <a:pt x="124" y="0"/>
                      </a:lnTo>
                      <a:lnTo>
                        <a:pt x="134" y="1"/>
                      </a:lnTo>
                      <a:lnTo>
                        <a:pt x="152" y="3"/>
                      </a:lnTo>
                      <a:lnTo>
                        <a:pt x="93" y="50"/>
                      </a:lnTo>
                      <a:lnTo>
                        <a:pt x="18" y="91"/>
                      </a:lnTo>
                      <a:lnTo>
                        <a:pt x="0" y="67"/>
                      </a:lnTo>
                      <a:close/>
                    </a:path>
                  </a:pathLst>
                </a:custGeom>
                <a:grpFill/>
                <a:ln w="19050">
                  <a:solidFill>
                    <a:srgbClr val="000000"/>
                  </a:solidFill>
                  <a:prstDash val="solid"/>
                  <a:round/>
                  <a:headEnd/>
                  <a:tailEnd/>
                </a:ln>
              </p:spPr>
              <p:txBody>
                <a:bodyPr/>
                <a:lstStyle/>
                <a:p>
                  <a:pPr>
                    <a:defRPr/>
                  </a:pPr>
                  <a:endParaRPr lang="en-US" sz="1300">
                    <a:solidFill>
                      <a:srgbClr val="000000"/>
                    </a:solidFill>
                    <a:latin typeface="Calibri" pitchFamily="34" charset="0"/>
                  </a:endParaRPr>
                </a:p>
              </p:txBody>
            </p:sp>
          </p:grpSp>
          <p:sp>
            <p:nvSpPr>
              <p:cNvPr id="154" name="Shape - New Mexico"/>
              <p:cNvSpPr>
                <a:spLocks noChangeAspect="1"/>
              </p:cNvSpPr>
              <p:nvPr/>
            </p:nvSpPr>
            <p:spPr bwMode="auto">
              <a:xfrm>
                <a:off x="3294063" y="3335338"/>
                <a:ext cx="898525" cy="877887"/>
              </a:xfrm>
              <a:custGeom>
                <a:avLst/>
                <a:gdLst>
                  <a:gd name="T0" fmla="*/ 2147483647 w 568"/>
                  <a:gd name="T1" fmla="*/ 0 h 563"/>
                  <a:gd name="T2" fmla="*/ 2147483647 w 568"/>
                  <a:gd name="T3" fmla="*/ 2147483647 h 563"/>
                  <a:gd name="T4" fmla="*/ 2147483647 w 568"/>
                  <a:gd name="T5" fmla="*/ 2147483647 h 563"/>
                  <a:gd name="T6" fmla="*/ 2147483647 w 568"/>
                  <a:gd name="T7" fmla="*/ 2147483647 h 563"/>
                  <a:gd name="T8" fmla="*/ 2147483647 w 568"/>
                  <a:gd name="T9" fmla="*/ 2147483647 h 563"/>
                  <a:gd name="T10" fmla="*/ 2147483647 w 568"/>
                  <a:gd name="T11" fmla="*/ 2147483647 h 563"/>
                  <a:gd name="T12" fmla="*/ 2147483647 w 568"/>
                  <a:gd name="T13" fmla="*/ 2147483647 h 563"/>
                  <a:gd name="T14" fmla="*/ 2147483647 w 568"/>
                  <a:gd name="T15" fmla="*/ 2147483647 h 563"/>
                  <a:gd name="T16" fmla="*/ 0 w 568"/>
                  <a:gd name="T17" fmla="*/ 2147483647 h 563"/>
                  <a:gd name="T18" fmla="*/ 2147483647 w 568"/>
                  <a:gd name="T19" fmla="*/ 2147483647 h 563"/>
                  <a:gd name="T20" fmla="*/ 2147483647 w 568"/>
                  <a:gd name="T21" fmla="*/ 0 h 5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8"/>
                  <a:gd name="T34" fmla="*/ 0 h 563"/>
                  <a:gd name="T35" fmla="*/ 568 w 568"/>
                  <a:gd name="T36" fmla="*/ 563 h 56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8" h="563">
                    <a:moveTo>
                      <a:pt x="69" y="0"/>
                    </a:moveTo>
                    <a:lnTo>
                      <a:pt x="568" y="22"/>
                    </a:lnTo>
                    <a:lnTo>
                      <a:pt x="544" y="520"/>
                    </a:lnTo>
                    <a:lnTo>
                      <a:pt x="382" y="511"/>
                    </a:lnTo>
                    <a:lnTo>
                      <a:pt x="230" y="507"/>
                    </a:lnTo>
                    <a:lnTo>
                      <a:pt x="230" y="526"/>
                    </a:lnTo>
                    <a:lnTo>
                      <a:pt x="103" y="526"/>
                    </a:lnTo>
                    <a:lnTo>
                      <a:pt x="95" y="563"/>
                    </a:lnTo>
                    <a:lnTo>
                      <a:pt x="0" y="551"/>
                    </a:lnTo>
                    <a:lnTo>
                      <a:pt x="54" y="130"/>
                    </a:lnTo>
                    <a:lnTo>
                      <a:pt x="69" y="0"/>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55" name="Shape - New Jersey"/>
              <p:cNvSpPr>
                <a:spLocks noChangeAspect="1"/>
              </p:cNvSpPr>
              <p:nvPr/>
            </p:nvSpPr>
            <p:spPr bwMode="auto">
              <a:xfrm>
                <a:off x="7569200" y="2257425"/>
                <a:ext cx="196850" cy="385763"/>
              </a:xfrm>
              <a:custGeom>
                <a:avLst/>
                <a:gdLst>
                  <a:gd name="T0" fmla="*/ 2147483647 w 125"/>
                  <a:gd name="T1" fmla="*/ 2147483647 h 247"/>
                  <a:gd name="T2" fmla="*/ 2147483647 w 125"/>
                  <a:gd name="T3" fmla="*/ 0 h 247"/>
                  <a:gd name="T4" fmla="*/ 2147483647 w 125"/>
                  <a:gd name="T5" fmla="*/ 2147483647 h 247"/>
                  <a:gd name="T6" fmla="*/ 2147483647 w 125"/>
                  <a:gd name="T7" fmla="*/ 2147483647 h 247"/>
                  <a:gd name="T8" fmla="*/ 2147483647 w 125"/>
                  <a:gd name="T9" fmla="*/ 2147483647 h 247"/>
                  <a:gd name="T10" fmla="*/ 2147483647 w 125"/>
                  <a:gd name="T11" fmla="*/ 2147483647 h 247"/>
                  <a:gd name="T12" fmla="*/ 2147483647 w 125"/>
                  <a:gd name="T13" fmla="*/ 2147483647 h 247"/>
                  <a:gd name="T14" fmla="*/ 2147483647 w 125"/>
                  <a:gd name="T15" fmla="*/ 2147483647 h 247"/>
                  <a:gd name="T16" fmla="*/ 2147483647 w 125"/>
                  <a:gd name="T17" fmla="*/ 2147483647 h 247"/>
                  <a:gd name="T18" fmla="*/ 2147483647 w 125"/>
                  <a:gd name="T19" fmla="*/ 2147483647 h 247"/>
                  <a:gd name="T20" fmla="*/ 2147483647 w 125"/>
                  <a:gd name="T21" fmla="*/ 2147483647 h 247"/>
                  <a:gd name="T22" fmla="*/ 0 w 125"/>
                  <a:gd name="T23" fmla="*/ 2147483647 h 247"/>
                  <a:gd name="T24" fmla="*/ 2147483647 w 125"/>
                  <a:gd name="T25" fmla="*/ 2147483647 h 2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5"/>
                  <a:gd name="T40" fmla="*/ 0 h 247"/>
                  <a:gd name="T41" fmla="*/ 125 w 125"/>
                  <a:gd name="T42" fmla="*/ 247 h 24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5" h="247">
                    <a:moveTo>
                      <a:pt x="22" y="2"/>
                    </a:moveTo>
                    <a:lnTo>
                      <a:pt x="52" y="0"/>
                    </a:lnTo>
                    <a:lnTo>
                      <a:pt x="112" y="37"/>
                    </a:lnTo>
                    <a:lnTo>
                      <a:pt x="103" y="67"/>
                    </a:lnTo>
                    <a:lnTo>
                      <a:pt x="124" y="86"/>
                    </a:lnTo>
                    <a:lnTo>
                      <a:pt x="125" y="203"/>
                    </a:lnTo>
                    <a:lnTo>
                      <a:pt x="104" y="247"/>
                    </a:lnTo>
                    <a:lnTo>
                      <a:pt x="81" y="231"/>
                    </a:lnTo>
                    <a:lnTo>
                      <a:pt x="55" y="230"/>
                    </a:lnTo>
                    <a:lnTo>
                      <a:pt x="12" y="206"/>
                    </a:lnTo>
                    <a:lnTo>
                      <a:pt x="45" y="133"/>
                    </a:lnTo>
                    <a:lnTo>
                      <a:pt x="0" y="94"/>
                    </a:lnTo>
                    <a:lnTo>
                      <a:pt x="22" y="2"/>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56" name="Shape - New Hampshire"/>
              <p:cNvSpPr>
                <a:spLocks noChangeAspect="1"/>
              </p:cNvSpPr>
              <p:nvPr/>
            </p:nvSpPr>
            <p:spPr bwMode="auto">
              <a:xfrm>
                <a:off x="7759700" y="1543050"/>
                <a:ext cx="257175" cy="447675"/>
              </a:xfrm>
              <a:custGeom>
                <a:avLst/>
                <a:gdLst>
                  <a:gd name="T0" fmla="*/ 2147483647 w 162"/>
                  <a:gd name="T1" fmla="*/ 0 h 289"/>
                  <a:gd name="T2" fmla="*/ 0 w 162"/>
                  <a:gd name="T3" fmla="*/ 2147483647 h 289"/>
                  <a:gd name="T4" fmla="*/ 2147483647 w 162"/>
                  <a:gd name="T5" fmla="*/ 2147483647 h 289"/>
                  <a:gd name="T6" fmla="*/ 2147483647 w 162"/>
                  <a:gd name="T7" fmla="*/ 2147483647 h 289"/>
                  <a:gd name="T8" fmla="*/ 2147483647 w 162"/>
                  <a:gd name="T9" fmla="*/ 2147483647 h 289"/>
                  <a:gd name="T10" fmla="*/ 2147483647 w 162"/>
                  <a:gd name="T11" fmla="*/ 2147483647 h 289"/>
                  <a:gd name="T12" fmla="*/ 2147483647 w 162"/>
                  <a:gd name="T13" fmla="*/ 2147483647 h 289"/>
                  <a:gd name="T14" fmla="*/ 2147483647 w 162"/>
                  <a:gd name="T15" fmla="*/ 2147483647 h 289"/>
                  <a:gd name="T16" fmla="*/ 2147483647 w 162"/>
                  <a:gd name="T17" fmla="*/ 2147483647 h 289"/>
                  <a:gd name="T18" fmla="*/ 2147483647 w 162"/>
                  <a:gd name="T19" fmla="*/ 2147483647 h 289"/>
                  <a:gd name="T20" fmla="*/ 2147483647 w 162"/>
                  <a:gd name="T21" fmla="*/ 2147483647 h 289"/>
                  <a:gd name="T22" fmla="*/ 2147483647 w 162"/>
                  <a:gd name="T23" fmla="*/ 2147483647 h 289"/>
                  <a:gd name="T24" fmla="*/ 2147483647 w 162"/>
                  <a:gd name="T25" fmla="*/ 0 h 2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2"/>
                  <a:gd name="T40" fmla="*/ 0 h 289"/>
                  <a:gd name="T41" fmla="*/ 162 w 162"/>
                  <a:gd name="T42" fmla="*/ 289 h 2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2" h="289">
                    <a:moveTo>
                      <a:pt x="34" y="0"/>
                    </a:moveTo>
                    <a:lnTo>
                      <a:pt x="0" y="51"/>
                    </a:lnTo>
                    <a:lnTo>
                      <a:pt x="37" y="118"/>
                    </a:lnTo>
                    <a:lnTo>
                      <a:pt x="15" y="136"/>
                    </a:lnTo>
                    <a:lnTo>
                      <a:pt x="24" y="289"/>
                    </a:lnTo>
                    <a:lnTo>
                      <a:pt x="115" y="267"/>
                    </a:lnTo>
                    <a:lnTo>
                      <a:pt x="138" y="267"/>
                    </a:lnTo>
                    <a:lnTo>
                      <a:pt x="152" y="250"/>
                    </a:lnTo>
                    <a:lnTo>
                      <a:pt x="152" y="222"/>
                    </a:lnTo>
                    <a:lnTo>
                      <a:pt x="162" y="204"/>
                    </a:lnTo>
                    <a:lnTo>
                      <a:pt x="112" y="182"/>
                    </a:lnTo>
                    <a:lnTo>
                      <a:pt x="46" y="14"/>
                    </a:lnTo>
                    <a:lnTo>
                      <a:pt x="34" y="0"/>
                    </a:lnTo>
                    <a:close/>
                  </a:path>
                </a:pathLst>
              </a:custGeom>
              <a:solidFill>
                <a:schemeClr val="accent6"/>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57" name="Shape - Nevada"/>
              <p:cNvSpPr>
                <a:spLocks noChangeAspect="1"/>
              </p:cNvSpPr>
              <p:nvPr/>
            </p:nvSpPr>
            <p:spPr bwMode="auto">
              <a:xfrm>
                <a:off x="2085975" y="2320925"/>
                <a:ext cx="831850" cy="1239838"/>
              </a:xfrm>
              <a:custGeom>
                <a:avLst/>
                <a:gdLst>
                  <a:gd name="T0" fmla="*/ 2147483647 w 527"/>
                  <a:gd name="T1" fmla="*/ 0 h 797"/>
                  <a:gd name="T2" fmla="*/ 0 w 527"/>
                  <a:gd name="T3" fmla="*/ 2147483647 h 797"/>
                  <a:gd name="T4" fmla="*/ 2147483647 w 527"/>
                  <a:gd name="T5" fmla="*/ 2147483647 h 797"/>
                  <a:gd name="T6" fmla="*/ 2147483647 w 527"/>
                  <a:gd name="T7" fmla="*/ 2147483647 h 797"/>
                  <a:gd name="T8" fmla="*/ 2147483647 w 527"/>
                  <a:gd name="T9" fmla="*/ 2147483647 h 797"/>
                  <a:gd name="T10" fmla="*/ 2147483647 w 527"/>
                  <a:gd name="T11" fmla="*/ 2147483647 h 797"/>
                  <a:gd name="T12" fmla="*/ 2147483647 w 527"/>
                  <a:gd name="T13" fmla="*/ 2147483647 h 797"/>
                  <a:gd name="T14" fmla="*/ 2147483647 w 527"/>
                  <a:gd name="T15" fmla="*/ 2147483647 h 797"/>
                  <a:gd name="T16" fmla="*/ 2147483647 w 527"/>
                  <a:gd name="T17" fmla="*/ 2147483647 h 797"/>
                  <a:gd name="T18" fmla="*/ 2147483647 w 527"/>
                  <a:gd name="T19" fmla="*/ 2147483647 h 797"/>
                  <a:gd name="T20" fmla="*/ 2147483647 w 527"/>
                  <a:gd name="T21" fmla="*/ 2147483647 h 797"/>
                  <a:gd name="T22" fmla="*/ 2147483647 w 527"/>
                  <a:gd name="T23" fmla="*/ 0 h 7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27"/>
                  <a:gd name="T37" fmla="*/ 0 h 797"/>
                  <a:gd name="T38" fmla="*/ 527 w 527"/>
                  <a:gd name="T39" fmla="*/ 797 h 79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27" h="797">
                    <a:moveTo>
                      <a:pt x="67" y="0"/>
                    </a:moveTo>
                    <a:lnTo>
                      <a:pt x="0" y="316"/>
                    </a:lnTo>
                    <a:lnTo>
                      <a:pt x="359" y="797"/>
                    </a:lnTo>
                    <a:lnTo>
                      <a:pt x="381" y="776"/>
                    </a:lnTo>
                    <a:lnTo>
                      <a:pt x="380" y="681"/>
                    </a:lnTo>
                    <a:lnTo>
                      <a:pt x="425" y="688"/>
                    </a:lnTo>
                    <a:lnTo>
                      <a:pt x="471" y="396"/>
                    </a:lnTo>
                    <a:lnTo>
                      <a:pt x="502" y="198"/>
                    </a:lnTo>
                    <a:lnTo>
                      <a:pt x="511" y="138"/>
                    </a:lnTo>
                    <a:lnTo>
                      <a:pt x="527" y="85"/>
                    </a:lnTo>
                    <a:lnTo>
                      <a:pt x="290" y="47"/>
                    </a:lnTo>
                    <a:lnTo>
                      <a:pt x="67" y="0"/>
                    </a:lnTo>
                    <a:close/>
                  </a:path>
                </a:pathLst>
              </a:custGeom>
              <a:solidFill>
                <a:schemeClr val="accent1"/>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58" name="Shape - Nebraska"/>
              <p:cNvSpPr>
                <a:spLocks noChangeAspect="1"/>
              </p:cNvSpPr>
              <p:nvPr/>
            </p:nvSpPr>
            <p:spPr bwMode="auto">
              <a:xfrm>
                <a:off x="4073525" y="2422525"/>
                <a:ext cx="1095375" cy="487363"/>
              </a:xfrm>
              <a:custGeom>
                <a:avLst/>
                <a:gdLst>
                  <a:gd name="T0" fmla="*/ 2147483647 w 695"/>
                  <a:gd name="T1" fmla="*/ 0 h 313"/>
                  <a:gd name="T2" fmla="*/ 0 w 695"/>
                  <a:gd name="T3" fmla="*/ 2147483647 h 313"/>
                  <a:gd name="T4" fmla="*/ 2147483647 w 695"/>
                  <a:gd name="T5" fmla="*/ 2147483647 h 313"/>
                  <a:gd name="T6" fmla="*/ 2147483647 w 695"/>
                  <a:gd name="T7" fmla="*/ 2147483647 h 313"/>
                  <a:gd name="T8" fmla="*/ 2147483647 w 695"/>
                  <a:gd name="T9" fmla="*/ 2147483647 h 313"/>
                  <a:gd name="T10" fmla="*/ 2147483647 w 695"/>
                  <a:gd name="T11" fmla="*/ 2147483647 h 313"/>
                  <a:gd name="T12" fmla="*/ 2147483647 w 695"/>
                  <a:gd name="T13" fmla="*/ 2147483647 h 313"/>
                  <a:gd name="T14" fmla="*/ 2147483647 w 695"/>
                  <a:gd name="T15" fmla="*/ 2147483647 h 313"/>
                  <a:gd name="T16" fmla="*/ 2147483647 w 695"/>
                  <a:gd name="T17" fmla="*/ 2147483647 h 313"/>
                  <a:gd name="T18" fmla="*/ 2147483647 w 695"/>
                  <a:gd name="T19" fmla="*/ 2147483647 h 313"/>
                  <a:gd name="T20" fmla="*/ 2147483647 w 695"/>
                  <a:gd name="T21" fmla="*/ 2147483647 h 313"/>
                  <a:gd name="T22" fmla="*/ 2147483647 w 695"/>
                  <a:gd name="T23" fmla="*/ 2147483647 h 313"/>
                  <a:gd name="T24" fmla="*/ 2147483647 w 695"/>
                  <a:gd name="T25" fmla="*/ 2147483647 h 313"/>
                  <a:gd name="T26" fmla="*/ 2147483647 w 695"/>
                  <a:gd name="T27" fmla="*/ 2147483647 h 313"/>
                  <a:gd name="T28" fmla="*/ 2147483647 w 695"/>
                  <a:gd name="T29" fmla="*/ 0 h 3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95"/>
                  <a:gd name="T46" fmla="*/ 0 h 313"/>
                  <a:gd name="T47" fmla="*/ 695 w 695"/>
                  <a:gd name="T48" fmla="*/ 313 h 3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95" h="313">
                    <a:moveTo>
                      <a:pt x="8" y="0"/>
                    </a:moveTo>
                    <a:lnTo>
                      <a:pt x="0" y="207"/>
                    </a:lnTo>
                    <a:lnTo>
                      <a:pt x="157" y="211"/>
                    </a:lnTo>
                    <a:lnTo>
                      <a:pt x="155" y="313"/>
                    </a:lnTo>
                    <a:lnTo>
                      <a:pt x="367" y="310"/>
                    </a:lnTo>
                    <a:lnTo>
                      <a:pt x="556" y="307"/>
                    </a:lnTo>
                    <a:lnTo>
                      <a:pt x="695" y="310"/>
                    </a:lnTo>
                    <a:lnTo>
                      <a:pt x="652" y="222"/>
                    </a:lnTo>
                    <a:lnTo>
                      <a:pt x="622" y="140"/>
                    </a:lnTo>
                    <a:lnTo>
                      <a:pt x="589" y="55"/>
                    </a:lnTo>
                    <a:lnTo>
                      <a:pt x="510" y="1"/>
                    </a:lnTo>
                    <a:lnTo>
                      <a:pt x="474" y="33"/>
                    </a:lnTo>
                    <a:lnTo>
                      <a:pt x="431" y="10"/>
                    </a:lnTo>
                    <a:lnTo>
                      <a:pt x="242" y="4"/>
                    </a:lnTo>
                    <a:lnTo>
                      <a:pt x="8" y="0"/>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59" name="Shape - Montana"/>
              <p:cNvSpPr>
                <a:spLocks noChangeAspect="1"/>
              </p:cNvSpPr>
              <p:nvPr/>
            </p:nvSpPr>
            <p:spPr bwMode="auto">
              <a:xfrm>
                <a:off x="2799410" y="1316038"/>
                <a:ext cx="1306512" cy="803275"/>
              </a:xfrm>
              <a:custGeom>
                <a:avLst/>
                <a:gdLst>
                  <a:gd name="T0" fmla="*/ 2147483647 w 828"/>
                  <a:gd name="T1" fmla="*/ 0 h 516"/>
                  <a:gd name="T2" fmla="*/ 2147483647 w 828"/>
                  <a:gd name="T3" fmla="*/ 2147483647 h 516"/>
                  <a:gd name="T4" fmla="*/ 2147483647 w 828"/>
                  <a:gd name="T5" fmla="*/ 2147483647 h 516"/>
                  <a:gd name="T6" fmla="*/ 2147483647 w 828"/>
                  <a:gd name="T7" fmla="*/ 2147483647 h 516"/>
                  <a:gd name="T8" fmla="*/ 2147483647 w 828"/>
                  <a:gd name="T9" fmla="*/ 2147483647 h 516"/>
                  <a:gd name="T10" fmla="*/ 2147483647 w 828"/>
                  <a:gd name="T11" fmla="*/ 2147483647 h 516"/>
                  <a:gd name="T12" fmla="*/ 2147483647 w 828"/>
                  <a:gd name="T13" fmla="*/ 2147483647 h 516"/>
                  <a:gd name="T14" fmla="*/ 2147483647 w 828"/>
                  <a:gd name="T15" fmla="*/ 2147483647 h 516"/>
                  <a:gd name="T16" fmla="*/ 2147483647 w 828"/>
                  <a:gd name="T17" fmla="*/ 2147483647 h 516"/>
                  <a:gd name="T18" fmla="*/ 2147483647 w 828"/>
                  <a:gd name="T19" fmla="*/ 2147483647 h 516"/>
                  <a:gd name="T20" fmla="*/ 2147483647 w 828"/>
                  <a:gd name="T21" fmla="*/ 2147483647 h 516"/>
                  <a:gd name="T22" fmla="*/ 2147483647 w 828"/>
                  <a:gd name="T23" fmla="*/ 2147483647 h 516"/>
                  <a:gd name="T24" fmla="*/ 2147483647 w 828"/>
                  <a:gd name="T25" fmla="*/ 2147483647 h 516"/>
                  <a:gd name="T26" fmla="*/ 2147483647 w 828"/>
                  <a:gd name="T27" fmla="*/ 2147483647 h 516"/>
                  <a:gd name="T28" fmla="*/ 2147483647 w 828"/>
                  <a:gd name="T29" fmla="*/ 2147483647 h 516"/>
                  <a:gd name="T30" fmla="*/ 2147483647 w 828"/>
                  <a:gd name="T31" fmla="*/ 2147483647 h 516"/>
                  <a:gd name="T32" fmla="*/ 2147483647 w 828"/>
                  <a:gd name="T33" fmla="*/ 2147483647 h 516"/>
                  <a:gd name="T34" fmla="*/ 0 w 828"/>
                  <a:gd name="T35" fmla="*/ 2147483647 h 516"/>
                  <a:gd name="T36" fmla="*/ 2147483647 w 828"/>
                  <a:gd name="T37" fmla="*/ 0 h 5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28"/>
                  <a:gd name="T58" fmla="*/ 0 h 516"/>
                  <a:gd name="T59" fmla="*/ 828 w 828"/>
                  <a:gd name="T60" fmla="*/ 516 h 5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28" h="516">
                    <a:moveTo>
                      <a:pt x="14" y="0"/>
                    </a:moveTo>
                    <a:lnTo>
                      <a:pt x="176" y="21"/>
                    </a:lnTo>
                    <a:lnTo>
                      <a:pt x="275" y="34"/>
                    </a:lnTo>
                    <a:lnTo>
                      <a:pt x="404" y="48"/>
                    </a:lnTo>
                    <a:lnTo>
                      <a:pt x="524" y="60"/>
                    </a:lnTo>
                    <a:lnTo>
                      <a:pt x="731" y="75"/>
                    </a:lnTo>
                    <a:lnTo>
                      <a:pt x="828" y="82"/>
                    </a:lnTo>
                    <a:lnTo>
                      <a:pt x="825" y="502"/>
                    </a:lnTo>
                    <a:lnTo>
                      <a:pt x="318" y="459"/>
                    </a:lnTo>
                    <a:lnTo>
                      <a:pt x="307" y="516"/>
                    </a:lnTo>
                    <a:lnTo>
                      <a:pt x="288" y="489"/>
                    </a:lnTo>
                    <a:lnTo>
                      <a:pt x="242" y="493"/>
                    </a:lnTo>
                    <a:lnTo>
                      <a:pt x="175" y="504"/>
                    </a:lnTo>
                    <a:lnTo>
                      <a:pt x="163" y="431"/>
                    </a:lnTo>
                    <a:lnTo>
                      <a:pt x="84" y="373"/>
                    </a:lnTo>
                    <a:lnTo>
                      <a:pt x="96" y="317"/>
                    </a:lnTo>
                    <a:lnTo>
                      <a:pt x="103" y="273"/>
                    </a:lnTo>
                    <a:lnTo>
                      <a:pt x="0" y="128"/>
                    </a:lnTo>
                    <a:lnTo>
                      <a:pt x="14" y="0"/>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60" name="Shape - Missouri"/>
              <p:cNvSpPr>
                <a:spLocks noChangeAspect="1"/>
              </p:cNvSpPr>
              <p:nvPr/>
            </p:nvSpPr>
            <p:spPr bwMode="auto">
              <a:xfrm>
                <a:off x="5113338" y="2773363"/>
                <a:ext cx="863600" cy="701675"/>
              </a:xfrm>
              <a:custGeom>
                <a:avLst/>
                <a:gdLst>
                  <a:gd name="T0" fmla="*/ 0 w 548"/>
                  <a:gd name="T1" fmla="*/ 15 h 451"/>
                  <a:gd name="T2" fmla="*/ 240 w 548"/>
                  <a:gd name="T3" fmla="*/ 0 h 451"/>
                  <a:gd name="T4" fmla="*/ 290 w 548"/>
                  <a:gd name="T5" fmla="*/ 0 h 451"/>
                  <a:gd name="T6" fmla="*/ 329 w 548"/>
                  <a:gd name="T7" fmla="*/ 13 h 451"/>
                  <a:gd name="T8" fmla="*/ 308 w 548"/>
                  <a:gd name="T9" fmla="*/ 52 h 451"/>
                  <a:gd name="T10" fmla="*/ 378 w 548"/>
                  <a:gd name="T11" fmla="*/ 116 h 451"/>
                  <a:gd name="T12" fmla="*/ 401 w 548"/>
                  <a:gd name="T13" fmla="*/ 170 h 451"/>
                  <a:gd name="T14" fmla="*/ 442 w 548"/>
                  <a:gd name="T15" fmla="*/ 156 h 451"/>
                  <a:gd name="T16" fmla="*/ 441 w 548"/>
                  <a:gd name="T17" fmla="*/ 232 h 451"/>
                  <a:gd name="T18" fmla="*/ 483 w 548"/>
                  <a:gd name="T19" fmla="*/ 255 h 451"/>
                  <a:gd name="T20" fmla="*/ 502 w 548"/>
                  <a:gd name="T21" fmla="*/ 322 h 451"/>
                  <a:gd name="T22" fmla="*/ 532 w 548"/>
                  <a:gd name="T23" fmla="*/ 328 h 451"/>
                  <a:gd name="T24" fmla="*/ 548 w 548"/>
                  <a:gd name="T25" fmla="*/ 356 h 451"/>
                  <a:gd name="T26" fmla="*/ 511 w 548"/>
                  <a:gd name="T27" fmla="*/ 395 h 451"/>
                  <a:gd name="T28" fmla="*/ 499 w 548"/>
                  <a:gd name="T29" fmla="*/ 439 h 451"/>
                  <a:gd name="T30" fmla="*/ 447 w 548"/>
                  <a:gd name="T31" fmla="*/ 451 h 451"/>
                  <a:gd name="T32" fmla="*/ 460 w 548"/>
                  <a:gd name="T33" fmla="*/ 402 h 451"/>
                  <a:gd name="T34" fmla="*/ 255 w 548"/>
                  <a:gd name="T35" fmla="*/ 420 h 451"/>
                  <a:gd name="T36" fmla="*/ 107 w 548"/>
                  <a:gd name="T37" fmla="*/ 438 h 451"/>
                  <a:gd name="T38" fmla="*/ 98 w 548"/>
                  <a:gd name="T39" fmla="*/ 390 h 451"/>
                  <a:gd name="T40" fmla="*/ 88 w 548"/>
                  <a:gd name="T41" fmla="*/ 246 h 451"/>
                  <a:gd name="T42" fmla="*/ 86 w 548"/>
                  <a:gd name="T43" fmla="*/ 167 h 451"/>
                  <a:gd name="T44" fmla="*/ 37 w 548"/>
                  <a:gd name="T45" fmla="*/ 131 h 451"/>
                  <a:gd name="T46" fmla="*/ 55 w 548"/>
                  <a:gd name="T47" fmla="*/ 98 h 451"/>
                  <a:gd name="T48" fmla="*/ 31 w 548"/>
                  <a:gd name="T49" fmla="*/ 80 h 451"/>
                  <a:gd name="T50" fmla="*/ 0 w 548"/>
                  <a:gd name="T51" fmla="*/ 15 h 45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48"/>
                  <a:gd name="T79" fmla="*/ 0 h 451"/>
                  <a:gd name="T80" fmla="*/ 548 w 548"/>
                  <a:gd name="T81" fmla="*/ 451 h 45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48" h="451">
                    <a:moveTo>
                      <a:pt x="0" y="15"/>
                    </a:moveTo>
                    <a:lnTo>
                      <a:pt x="240" y="0"/>
                    </a:lnTo>
                    <a:lnTo>
                      <a:pt x="290" y="0"/>
                    </a:lnTo>
                    <a:lnTo>
                      <a:pt x="329" y="13"/>
                    </a:lnTo>
                    <a:lnTo>
                      <a:pt x="308" y="52"/>
                    </a:lnTo>
                    <a:lnTo>
                      <a:pt x="378" y="116"/>
                    </a:lnTo>
                    <a:lnTo>
                      <a:pt x="401" y="170"/>
                    </a:lnTo>
                    <a:lnTo>
                      <a:pt x="442" y="156"/>
                    </a:lnTo>
                    <a:lnTo>
                      <a:pt x="441" y="232"/>
                    </a:lnTo>
                    <a:lnTo>
                      <a:pt x="483" y="255"/>
                    </a:lnTo>
                    <a:lnTo>
                      <a:pt x="502" y="322"/>
                    </a:lnTo>
                    <a:lnTo>
                      <a:pt x="532" y="328"/>
                    </a:lnTo>
                    <a:lnTo>
                      <a:pt x="548" y="356"/>
                    </a:lnTo>
                    <a:lnTo>
                      <a:pt x="511" y="395"/>
                    </a:lnTo>
                    <a:lnTo>
                      <a:pt x="499" y="439"/>
                    </a:lnTo>
                    <a:lnTo>
                      <a:pt x="447" y="451"/>
                    </a:lnTo>
                    <a:lnTo>
                      <a:pt x="460" y="402"/>
                    </a:lnTo>
                    <a:lnTo>
                      <a:pt x="255" y="420"/>
                    </a:lnTo>
                    <a:lnTo>
                      <a:pt x="107" y="438"/>
                    </a:lnTo>
                    <a:lnTo>
                      <a:pt x="98" y="390"/>
                    </a:lnTo>
                    <a:lnTo>
                      <a:pt x="88" y="246"/>
                    </a:lnTo>
                    <a:lnTo>
                      <a:pt x="86" y="167"/>
                    </a:lnTo>
                    <a:lnTo>
                      <a:pt x="37" y="131"/>
                    </a:lnTo>
                    <a:lnTo>
                      <a:pt x="55" y="98"/>
                    </a:lnTo>
                    <a:lnTo>
                      <a:pt x="31" y="80"/>
                    </a:lnTo>
                    <a:lnTo>
                      <a:pt x="0" y="15"/>
                    </a:lnTo>
                    <a:close/>
                  </a:path>
                </a:pathLst>
              </a:custGeom>
              <a:solidFill>
                <a:schemeClr val="accent3"/>
              </a:solidFill>
              <a:ln w="19050">
                <a:solidFill>
                  <a:srgbClr val="000000"/>
                </a:solidFill>
                <a:prstDash val="solid"/>
                <a:round/>
                <a:headEnd/>
                <a:tailEnd/>
              </a:ln>
            </p:spPr>
            <p:txBody>
              <a:bodyPr/>
              <a:lstStyle/>
              <a:p>
                <a:pPr>
                  <a:defRPr/>
                </a:pPr>
                <a:endParaRPr lang="en-US" sz="1300">
                  <a:solidFill>
                    <a:srgbClr val="000000"/>
                  </a:solidFill>
                  <a:latin typeface="Calibri" pitchFamily="34" charset="0"/>
                </a:endParaRPr>
              </a:p>
            </p:txBody>
          </p:sp>
          <p:sp>
            <p:nvSpPr>
              <p:cNvPr id="161" name="Shape - Mississippi"/>
              <p:cNvSpPr>
                <a:spLocks noChangeAspect="1"/>
              </p:cNvSpPr>
              <p:nvPr/>
            </p:nvSpPr>
            <p:spPr bwMode="auto">
              <a:xfrm>
                <a:off x="5729288" y="3606800"/>
                <a:ext cx="450850" cy="774700"/>
              </a:xfrm>
              <a:custGeom>
                <a:avLst/>
                <a:gdLst>
                  <a:gd name="T0" fmla="*/ 2147483647 w 287"/>
                  <a:gd name="T1" fmla="*/ 2147483647 h 499"/>
                  <a:gd name="T2" fmla="*/ 2147483647 w 287"/>
                  <a:gd name="T3" fmla="*/ 2147483647 h 499"/>
                  <a:gd name="T4" fmla="*/ 0 w 287"/>
                  <a:gd name="T5" fmla="*/ 2147483647 h 499"/>
                  <a:gd name="T6" fmla="*/ 2147483647 w 287"/>
                  <a:gd name="T7" fmla="*/ 2147483647 h 499"/>
                  <a:gd name="T8" fmla="*/ 2147483647 w 287"/>
                  <a:gd name="T9" fmla="*/ 2147483647 h 499"/>
                  <a:gd name="T10" fmla="*/ 2147483647 w 287"/>
                  <a:gd name="T11" fmla="*/ 2147483647 h 499"/>
                  <a:gd name="T12" fmla="*/ 2147483647 w 287"/>
                  <a:gd name="T13" fmla="*/ 2147483647 h 499"/>
                  <a:gd name="T14" fmla="*/ 2147483647 w 287"/>
                  <a:gd name="T15" fmla="*/ 2147483647 h 499"/>
                  <a:gd name="T16" fmla="*/ 2147483647 w 287"/>
                  <a:gd name="T17" fmla="*/ 2147483647 h 499"/>
                  <a:gd name="T18" fmla="*/ 2147483647 w 287"/>
                  <a:gd name="T19" fmla="*/ 2147483647 h 499"/>
                  <a:gd name="T20" fmla="*/ 2147483647 w 287"/>
                  <a:gd name="T21" fmla="*/ 2147483647 h 499"/>
                  <a:gd name="T22" fmla="*/ 2147483647 w 287"/>
                  <a:gd name="T23" fmla="*/ 2147483647 h 499"/>
                  <a:gd name="T24" fmla="*/ 2147483647 w 287"/>
                  <a:gd name="T25" fmla="*/ 2147483647 h 499"/>
                  <a:gd name="T26" fmla="*/ 2147483647 w 287"/>
                  <a:gd name="T27" fmla="*/ 0 h 499"/>
                  <a:gd name="T28" fmla="*/ 2147483647 w 287"/>
                  <a:gd name="T29" fmla="*/ 2147483647 h 4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7"/>
                  <a:gd name="T46" fmla="*/ 0 h 499"/>
                  <a:gd name="T47" fmla="*/ 287 w 287"/>
                  <a:gd name="T48" fmla="*/ 499 h 4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7" h="499">
                    <a:moveTo>
                      <a:pt x="81" y="16"/>
                    </a:moveTo>
                    <a:lnTo>
                      <a:pt x="38" y="101"/>
                    </a:lnTo>
                    <a:lnTo>
                      <a:pt x="0" y="156"/>
                    </a:lnTo>
                    <a:lnTo>
                      <a:pt x="12" y="222"/>
                    </a:lnTo>
                    <a:lnTo>
                      <a:pt x="57" y="311"/>
                    </a:lnTo>
                    <a:lnTo>
                      <a:pt x="23" y="402"/>
                    </a:lnTo>
                    <a:lnTo>
                      <a:pt x="8" y="450"/>
                    </a:lnTo>
                    <a:lnTo>
                      <a:pt x="175" y="430"/>
                    </a:lnTo>
                    <a:lnTo>
                      <a:pt x="182" y="492"/>
                    </a:lnTo>
                    <a:lnTo>
                      <a:pt x="216" y="499"/>
                    </a:lnTo>
                    <a:lnTo>
                      <a:pt x="225" y="468"/>
                    </a:lnTo>
                    <a:lnTo>
                      <a:pt x="287" y="459"/>
                    </a:lnTo>
                    <a:lnTo>
                      <a:pt x="273" y="357"/>
                    </a:lnTo>
                    <a:lnTo>
                      <a:pt x="270" y="0"/>
                    </a:lnTo>
                    <a:lnTo>
                      <a:pt x="81" y="16"/>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62" name="Shape - Minnesota"/>
              <p:cNvSpPr>
                <a:spLocks noChangeAspect="1"/>
              </p:cNvSpPr>
              <p:nvPr/>
            </p:nvSpPr>
            <p:spPr bwMode="auto">
              <a:xfrm>
                <a:off x="4835906" y="1381125"/>
                <a:ext cx="857250" cy="957263"/>
              </a:xfrm>
              <a:custGeom>
                <a:avLst/>
                <a:gdLst>
                  <a:gd name="T0" fmla="*/ 0 w 545"/>
                  <a:gd name="T1" fmla="*/ 2147483647 h 614"/>
                  <a:gd name="T2" fmla="*/ 2147483647 w 545"/>
                  <a:gd name="T3" fmla="*/ 2147483647 h 614"/>
                  <a:gd name="T4" fmla="*/ 2147483647 w 545"/>
                  <a:gd name="T5" fmla="*/ 0 h 614"/>
                  <a:gd name="T6" fmla="*/ 2147483647 w 545"/>
                  <a:gd name="T7" fmla="*/ 2147483647 h 614"/>
                  <a:gd name="T8" fmla="*/ 2147483647 w 545"/>
                  <a:gd name="T9" fmla="*/ 2147483647 h 614"/>
                  <a:gd name="T10" fmla="*/ 2147483647 w 545"/>
                  <a:gd name="T11" fmla="*/ 2147483647 h 614"/>
                  <a:gd name="T12" fmla="*/ 2147483647 w 545"/>
                  <a:gd name="T13" fmla="*/ 2147483647 h 614"/>
                  <a:gd name="T14" fmla="*/ 2147483647 w 545"/>
                  <a:gd name="T15" fmla="*/ 2147483647 h 614"/>
                  <a:gd name="T16" fmla="*/ 2147483647 w 545"/>
                  <a:gd name="T17" fmla="*/ 2147483647 h 614"/>
                  <a:gd name="T18" fmla="*/ 2147483647 w 545"/>
                  <a:gd name="T19" fmla="*/ 2147483647 h 614"/>
                  <a:gd name="T20" fmla="*/ 2147483647 w 545"/>
                  <a:gd name="T21" fmla="*/ 2147483647 h 614"/>
                  <a:gd name="T22" fmla="*/ 2147483647 w 545"/>
                  <a:gd name="T23" fmla="*/ 2147483647 h 614"/>
                  <a:gd name="T24" fmla="*/ 2147483647 w 545"/>
                  <a:gd name="T25" fmla="*/ 2147483647 h 614"/>
                  <a:gd name="T26" fmla="*/ 2147483647 w 545"/>
                  <a:gd name="T27" fmla="*/ 2147483647 h 614"/>
                  <a:gd name="T28" fmla="*/ 2147483647 w 545"/>
                  <a:gd name="T29" fmla="*/ 2147483647 h 614"/>
                  <a:gd name="T30" fmla="*/ 2147483647 w 545"/>
                  <a:gd name="T31" fmla="*/ 2147483647 h 614"/>
                  <a:gd name="T32" fmla="*/ 2147483647 w 545"/>
                  <a:gd name="T33" fmla="*/ 2147483647 h 614"/>
                  <a:gd name="T34" fmla="*/ 2147483647 w 545"/>
                  <a:gd name="T35" fmla="*/ 2147483647 h 614"/>
                  <a:gd name="T36" fmla="*/ 2147483647 w 545"/>
                  <a:gd name="T37" fmla="*/ 2147483647 h 614"/>
                  <a:gd name="T38" fmla="*/ 2147483647 w 545"/>
                  <a:gd name="T39" fmla="*/ 2147483647 h 614"/>
                  <a:gd name="T40" fmla="*/ 2147483647 w 545"/>
                  <a:gd name="T41" fmla="*/ 2147483647 h 614"/>
                  <a:gd name="T42" fmla="*/ 2147483647 w 545"/>
                  <a:gd name="T43" fmla="*/ 2147483647 h 614"/>
                  <a:gd name="T44" fmla="*/ 2147483647 w 545"/>
                  <a:gd name="T45" fmla="*/ 2147483647 h 614"/>
                  <a:gd name="T46" fmla="*/ 2147483647 w 545"/>
                  <a:gd name="T47" fmla="*/ 2147483647 h 614"/>
                  <a:gd name="T48" fmla="*/ 2147483647 w 545"/>
                  <a:gd name="T49" fmla="*/ 2147483647 h 614"/>
                  <a:gd name="T50" fmla="*/ 2147483647 w 545"/>
                  <a:gd name="T51" fmla="*/ 2147483647 h 614"/>
                  <a:gd name="T52" fmla="*/ 2147483647 w 545"/>
                  <a:gd name="T53" fmla="*/ 2147483647 h 614"/>
                  <a:gd name="T54" fmla="*/ 2147483647 w 545"/>
                  <a:gd name="T55" fmla="*/ 2147483647 h 614"/>
                  <a:gd name="T56" fmla="*/ 2147483647 w 545"/>
                  <a:gd name="T57" fmla="*/ 2147483647 h 614"/>
                  <a:gd name="T58" fmla="*/ 2147483647 w 545"/>
                  <a:gd name="T59" fmla="*/ 2147483647 h 614"/>
                  <a:gd name="T60" fmla="*/ 0 w 545"/>
                  <a:gd name="T61" fmla="*/ 2147483647 h 61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45"/>
                  <a:gd name="T94" fmla="*/ 0 h 614"/>
                  <a:gd name="T95" fmla="*/ 545 w 545"/>
                  <a:gd name="T96" fmla="*/ 614 h 61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45" h="614">
                    <a:moveTo>
                      <a:pt x="0" y="48"/>
                    </a:moveTo>
                    <a:lnTo>
                      <a:pt x="143" y="48"/>
                    </a:lnTo>
                    <a:lnTo>
                      <a:pt x="141" y="0"/>
                    </a:lnTo>
                    <a:lnTo>
                      <a:pt x="173" y="14"/>
                    </a:lnTo>
                    <a:lnTo>
                      <a:pt x="179" y="51"/>
                    </a:lnTo>
                    <a:lnTo>
                      <a:pt x="247" y="91"/>
                    </a:lnTo>
                    <a:lnTo>
                      <a:pt x="268" y="73"/>
                    </a:lnTo>
                    <a:lnTo>
                      <a:pt x="308" y="73"/>
                    </a:lnTo>
                    <a:lnTo>
                      <a:pt x="340" y="109"/>
                    </a:lnTo>
                    <a:lnTo>
                      <a:pt x="361" y="96"/>
                    </a:lnTo>
                    <a:lnTo>
                      <a:pt x="420" y="111"/>
                    </a:lnTo>
                    <a:lnTo>
                      <a:pt x="441" y="84"/>
                    </a:lnTo>
                    <a:lnTo>
                      <a:pt x="478" y="105"/>
                    </a:lnTo>
                    <a:lnTo>
                      <a:pt x="545" y="102"/>
                    </a:lnTo>
                    <a:lnTo>
                      <a:pt x="437" y="178"/>
                    </a:lnTo>
                    <a:lnTo>
                      <a:pt x="383" y="245"/>
                    </a:lnTo>
                    <a:lnTo>
                      <a:pt x="393" y="342"/>
                    </a:lnTo>
                    <a:lnTo>
                      <a:pt x="356" y="382"/>
                    </a:lnTo>
                    <a:lnTo>
                      <a:pt x="371" y="410"/>
                    </a:lnTo>
                    <a:lnTo>
                      <a:pt x="371" y="482"/>
                    </a:lnTo>
                    <a:lnTo>
                      <a:pt x="408" y="482"/>
                    </a:lnTo>
                    <a:lnTo>
                      <a:pt x="463" y="534"/>
                    </a:lnTo>
                    <a:lnTo>
                      <a:pt x="486" y="596"/>
                    </a:lnTo>
                    <a:lnTo>
                      <a:pt x="100" y="614"/>
                    </a:lnTo>
                    <a:lnTo>
                      <a:pt x="101" y="444"/>
                    </a:lnTo>
                    <a:lnTo>
                      <a:pt x="67" y="407"/>
                    </a:lnTo>
                    <a:lnTo>
                      <a:pt x="79" y="362"/>
                    </a:lnTo>
                    <a:lnTo>
                      <a:pt x="91" y="337"/>
                    </a:lnTo>
                    <a:lnTo>
                      <a:pt x="67" y="219"/>
                    </a:lnTo>
                    <a:lnTo>
                      <a:pt x="34" y="142"/>
                    </a:lnTo>
                    <a:lnTo>
                      <a:pt x="0" y="48"/>
                    </a:lnTo>
                    <a:close/>
                  </a:path>
                </a:pathLst>
              </a:custGeom>
              <a:solidFill>
                <a:schemeClr val="accent1"/>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63" name="Shape - Massachusetts"/>
              <p:cNvSpPr>
                <a:spLocks noChangeAspect="1"/>
              </p:cNvSpPr>
              <p:nvPr/>
            </p:nvSpPr>
            <p:spPr bwMode="auto">
              <a:xfrm>
                <a:off x="7704138" y="1928813"/>
                <a:ext cx="468312" cy="211137"/>
              </a:xfrm>
              <a:custGeom>
                <a:avLst/>
                <a:gdLst>
                  <a:gd name="T0" fmla="*/ 0 w 296"/>
                  <a:gd name="T1" fmla="*/ 2147483647 h 134"/>
                  <a:gd name="T2" fmla="*/ 2147483647 w 296"/>
                  <a:gd name="T3" fmla="*/ 2147483647 h 134"/>
                  <a:gd name="T4" fmla="*/ 2147483647 w 296"/>
                  <a:gd name="T5" fmla="*/ 2147483647 h 134"/>
                  <a:gd name="T6" fmla="*/ 2147483647 w 296"/>
                  <a:gd name="T7" fmla="*/ 0 h 134"/>
                  <a:gd name="T8" fmla="*/ 2147483647 w 296"/>
                  <a:gd name="T9" fmla="*/ 2147483647 h 134"/>
                  <a:gd name="T10" fmla="*/ 2147483647 w 296"/>
                  <a:gd name="T11" fmla="*/ 2147483647 h 134"/>
                  <a:gd name="T12" fmla="*/ 2147483647 w 296"/>
                  <a:gd name="T13" fmla="*/ 2147483647 h 134"/>
                  <a:gd name="T14" fmla="*/ 2147483647 w 296"/>
                  <a:gd name="T15" fmla="*/ 2147483647 h 134"/>
                  <a:gd name="T16" fmla="*/ 2147483647 w 296"/>
                  <a:gd name="T17" fmla="*/ 2147483647 h 134"/>
                  <a:gd name="T18" fmla="*/ 2147483647 w 296"/>
                  <a:gd name="T19" fmla="*/ 2147483647 h 134"/>
                  <a:gd name="T20" fmla="*/ 2147483647 w 296"/>
                  <a:gd name="T21" fmla="*/ 2147483647 h 134"/>
                  <a:gd name="T22" fmla="*/ 2147483647 w 296"/>
                  <a:gd name="T23" fmla="*/ 2147483647 h 134"/>
                  <a:gd name="T24" fmla="*/ 2147483647 w 296"/>
                  <a:gd name="T25" fmla="*/ 2147483647 h 134"/>
                  <a:gd name="T26" fmla="*/ 2147483647 w 296"/>
                  <a:gd name="T27" fmla="*/ 2147483647 h 134"/>
                  <a:gd name="T28" fmla="*/ 2147483647 w 296"/>
                  <a:gd name="T29" fmla="*/ 2147483647 h 134"/>
                  <a:gd name="T30" fmla="*/ 2147483647 w 296"/>
                  <a:gd name="T31" fmla="*/ 2147483647 h 134"/>
                  <a:gd name="T32" fmla="*/ 2147483647 w 296"/>
                  <a:gd name="T33" fmla="*/ 2147483647 h 134"/>
                  <a:gd name="T34" fmla="*/ 2147483647 w 296"/>
                  <a:gd name="T35" fmla="*/ 2147483647 h 134"/>
                  <a:gd name="T36" fmla="*/ 2147483647 w 296"/>
                  <a:gd name="T37" fmla="*/ 2147483647 h 134"/>
                  <a:gd name="T38" fmla="*/ 0 w 296"/>
                  <a:gd name="T39" fmla="*/ 2147483647 h 13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96"/>
                  <a:gd name="T61" fmla="*/ 0 h 134"/>
                  <a:gd name="T62" fmla="*/ 296 w 296"/>
                  <a:gd name="T63" fmla="*/ 134 h 13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96" h="134">
                    <a:moveTo>
                      <a:pt x="0" y="54"/>
                    </a:moveTo>
                    <a:lnTo>
                      <a:pt x="151" y="16"/>
                    </a:lnTo>
                    <a:lnTo>
                      <a:pt x="169" y="18"/>
                    </a:lnTo>
                    <a:lnTo>
                      <a:pt x="187" y="0"/>
                    </a:lnTo>
                    <a:lnTo>
                      <a:pt x="202" y="9"/>
                    </a:lnTo>
                    <a:lnTo>
                      <a:pt x="184" y="48"/>
                    </a:lnTo>
                    <a:lnTo>
                      <a:pt x="215" y="45"/>
                    </a:lnTo>
                    <a:lnTo>
                      <a:pt x="233" y="74"/>
                    </a:lnTo>
                    <a:lnTo>
                      <a:pt x="254" y="77"/>
                    </a:lnTo>
                    <a:lnTo>
                      <a:pt x="269" y="73"/>
                    </a:lnTo>
                    <a:lnTo>
                      <a:pt x="269" y="57"/>
                    </a:lnTo>
                    <a:lnTo>
                      <a:pt x="243" y="36"/>
                    </a:lnTo>
                    <a:lnTo>
                      <a:pt x="263" y="34"/>
                    </a:lnTo>
                    <a:lnTo>
                      <a:pt x="296" y="79"/>
                    </a:lnTo>
                    <a:lnTo>
                      <a:pt x="264" y="106"/>
                    </a:lnTo>
                    <a:lnTo>
                      <a:pt x="229" y="92"/>
                    </a:lnTo>
                    <a:lnTo>
                      <a:pt x="206" y="125"/>
                    </a:lnTo>
                    <a:lnTo>
                      <a:pt x="161" y="92"/>
                    </a:lnTo>
                    <a:lnTo>
                      <a:pt x="12" y="134"/>
                    </a:lnTo>
                    <a:lnTo>
                      <a:pt x="0" y="54"/>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64" name="Shape - Maryland"/>
              <p:cNvSpPr>
                <a:spLocks noChangeAspect="1"/>
              </p:cNvSpPr>
              <p:nvPr/>
            </p:nvSpPr>
            <p:spPr bwMode="auto">
              <a:xfrm>
                <a:off x="7077075" y="2586038"/>
                <a:ext cx="635000" cy="258762"/>
              </a:xfrm>
              <a:custGeom>
                <a:avLst/>
                <a:gdLst>
                  <a:gd name="T0" fmla="*/ 0 w 403"/>
                  <a:gd name="T1" fmla="*/ 2147483647 h 165"/>
                  <a:gd name="T2" fmla="*/ 2147483647 w 403"/>
                  <a:gd name="T3" fmla="*/ 0 h 165"/>
                  <a:gd name="T4" fmla="*/ 2147483647 w 403"/>
                  <a:gd name="T5" fmla="*/ 2147483647 h 165"/>
                  <a:gd name="T6" fmla="*/ 2147483647 w 403"/>
                  <a:gd name="T7" fmla="*/ 2147483647 h 165"/>
                  <a:gd name="T8" fmla="*/ 2147483647 w 403"/>
                  <a:gd name="T9" fmla="*/ 2147483647 h 165"/>
                  <a:gd name="T10" fmla="*/ 2147483647 w 403"/>
                  <a:gd name="T11" fmla="*/ 2147483647 h 165"/>
                  <a:gd name="T12" fmla="*/ 2147483647 w 403"/>
                  <a:gd name="T13" fmla="*/ 2147483647 h 165"/>
                  <a:gd name="T14" fmla="*/ 2147483647 w 403"/>
                  <a:gd name="T15" fmla="*/ 2147483647 h 165"/>
                  <a:gd name="T16" fmla="*/ 2147483647 w 403"/>
                  <a:gd name="T17" fmla="*/ 2147483647 h 165"/>
                  <a:gd name="T18" fmla="*/ 2147483647 w 403"/>
                  <a:gd name="T19" fmla="*/ 2147483647 h 165"/>
                  <a:gd name="T20" fmla="*/ 2147483647 w 403"/>
                  <a:gd name="T21" fmla="*/ 2147483647 h 165"/>
                  <a:gd name="T22" fmla="*/ 2147483647 w 403"/>
                  <a:gd name="T23" fmla="*/ 2147483647 h 165"/>
                  <a:gd name="T24" fmla="*/ 2147483647 w 403"/>
                  <a:gd name="T25" fmla="*/ 2147483647 h 165"/>
                  <a:gd name="T26" fmla="*/ 2147483647 w 403"/>
                  <a:gd name="T27" fmla="*/ 2147483647 h 165"/>
                  <a:gd name="T28" fmla="*/ 2147483647 w 403"/>
                  <a:gd name="T29" fmla="*/ 2147483647 h 165"/>
                  <a:gd name="T30" fmla="*/ 2147483647 w 403"/>
                  <a:gd name="T31" fmla="*/ 2147483647 h 165"/>
                  <a:gd name="T32" fmla="*/ 0 w 403"/>
                  <a:gd name="T33" fmla="*/ 2147483647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3"/>
                  <a:gd name="T52" fmla="*/ 0 h 165"/>
                  <a:gd name="T53" fmla="*/ 403 w 403"/>
                  <a:gd name="T54" fmla="*/ 165 h 16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3" h="165">
                    <a:moveTo>
                      <a:pt x="0" y="56"/>
                    </a:moveTo>
                    <a:lnTo>
                      <a:pt x="300" y="0"/>
                    </a:lnTo>
                    <a:lnTo>
                      <a:pt x="349" y="113"/>
                    </a:lnTo>
                    <a:lnTo>
                      <a:pt x="401" y="101"/>
                    </a:lnTo>
                    <a:lnTo>
                      <a:pt x="403" y="158"/>
                    </a:lnTo>
                    <a:lnTo>
                      <a:pt x="361" y="165"/>
                    </a:lnTo>
                    <a:lnTo>
                      <a:pt x="324" y="128"/>
                    </a:lnTo>
                    <a:lnTo>
                      <a:pt x="300" y="83"/>
                    </a:lnTo>
                    <a:lnTo>
                      <a:pt x="296" y="21"/>
                    </a:lnTo>
                    <a:lnTo>
                      <a:pt x="278" y="52"/>
                    </a:lnTo>
                    <a:lnTo>
                      <a:pt x="299" y="146"/>
                    </a:lnTo>
                    <a:lnTo>
                      <a:pt x="211" y="159"/>
                    </a:lnTo>
                    <a:lnTo>
                      <a:pt x="208" y="91"/>
                    </a:lnTo>
                    <a:lnTo>
                      <a:pt x="154" y="61"/>
                    </a:lnTo>
                    <a:lnTo>
                      <a:pt x="108" y="53"/>
                    </a:lnTo>
                    <a:lnTo>
                      <a:pt x="12" y="101"/>
                    </a:lnTo>
                    <a:lnTo>
                      <a:pt x="0" y="56"/>
                    </a:lnTo>
                    <a:close/>
                  </a:path>
                </a:pathLst>
              </a:custGeom>
              <a:solidFill>
                <a:schemeClr val="accent6"/>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65" name="Shape - Maine"/>
              <p:cNvSpPr>
                <a:spLocks noChangeAspect="1"/>
              </p:cNvSpPr>
              <p:nvPr/>
            </p:nvSpPr>
            <p:spPr bwMode="auto">
              <a:xfrm>
                <a:off x="7813675" y="1143000"/>
                <a:ext cx="492125" cy="708025"/>
              </a:xfrm>
              <a:custGeom>
                <a:avLst/>
                <a:gdLst>
                  <a:gd name="T0" fmla="*/ 2147483647 w 313"/>
                  <a:gd name="T1" fmla="*/ 2147483647 h 478"/>
                  <a:gd name="T2" fmla="*/ 2147483647 w 313"/>
                  <a:gd name="T3" fmla="*/ 2147483647 h 478"/>
                  <a:gd name="T4" fmla="*/ 2147483647 w 313"/>
                  <a:gd name="T5" fmla="*/ 2147483647 h 478"/>
                  <a:gd name="T6" fmla="*/ 2147483647 w 313"/>
                  <a:gd name="T7" fmla="*/ 2147483647 h 478"/>
                  <a:gd name="T8" fmla="*/ 2147483647 w 313"/>
                  <a:gd name="T9" fmla="*/ 2147483647 h 478"/>
                  <a:gd name="T10" fmla="*/ 2147483647 w 313"/>
                  <a:gd name="T11" fmla="*/ 2147483647 h 478"/>
                  <a:gd name="T12" fmla="*/ 2147483647 w 313"/>
                  <a:gd name="T13" fmla="*/ 2147483647 h 478"/>
                  <a:gd name="T14" fmla="*/ 0 w 313"/>
                  <a:gd name="T15" fmla="*/ 2147483647 h 478"/>
                  <a:gd name="T16" fmla="*/ 2147483647 w 313"/>
                  <a:gd name="T17" fmla="*/ 2147483647 h 478"/>
                  <a:gd name="T18" fmla="*/ 2147483647 w 313"/>
                  <a:gd name="T19" fmla="*/ 2147483647 h 478"/>
                  <a:gd name="T20" fmla="*/ 2147483647 w 313"/>
                  <a:gd name="T21" fmla="*/ 2147483647 h 478"/>
                  <a:gd name="T22" fmla="*/ 2147483647 w 313"/>
                  <a:gd name="T23" fmla="*/ 2147483647 h 478"/>
                  <a:gd name="T24" fmla="*/ 2147483647 w 313"/>
                  <a:gd name="T25" fmla="*/ 2147483647 h 478"/>
                  <a:gd name="T26" fmla="*/ 2147483647 w 313"/>
                  <a:gd name="T27" fmla="*/ 2147483647 h 478"/>
                  <a:gd name="T28" fmla="*/ 2147483647 w 313"/>
                  <a:gd name="T29" fmla="*/ 2147483647 h 478"/>
                  <a:gd name="T30" fmla="*/ 2147483647 w 313"/>
                  <a:gd name="T31" fmla="*/ 2147483647 h 478"/>
                  <a:gd name="T32" fmla="*/ 2147483647 w 313"/>
                  <a:gd name="T33" fmla="*/ 2147483647 h 478"/>
                  <a:gd name="T34" fmla="*/ 2147483647 w 313"/>
                  <a:gd name="T35" fmla="*/ 2147483647 h 478"/>
                  <a:gd name="T36" fmla="*/ 2147483647 w 313"/>
                  <a:gd name="T37" fmla="*/ 2147483647 h 478"/>
                  <a:gd name="T38" fmla="*/ 2147483647 w 313"/>
                  <a:gd name="T39" fmla="*/ 2147483647 h 478"/>
                  <a:gd name="T40" fmla="*/ 2147483647 w 313"/>
                  <a:gd name="T41" fmla="*/ 2147483647 h 478"/>
                  <a:gd name="T42" fmla="*/ 2147483647 w 313"/>
                  <a:gd name="T43" fmla="*/ 2147483647 h 478"/>
                  <a:gd name="T44" fmla="*/ 2147483647 w 313"/>
                  <a:gd name="T45" fmla="*/ 2147483647 h 478"/>
                  <a:gd name="T46" fmla="*/ 2147483647 w 313"/>
                  <a:gd name="T47" fmla="*/ 2147483647 h 478"/>
                  <a:gd name="T48" fmla="*/ 2147483647 w 313"/>
                  <a:gd name="T49" fmla="*/ 0 h 478"/>
                  <a:gd name="T50" fmla="*/ 2147483647 w 313"/>
                  <a:gd name="T51" fmla="*/ 2147483647 h 478"/>
                  <a:gd name="T52" fmla="*/ 2147483647 w 313"/>
                  <a:gd name="T53" fmla="*/ 2147483647 h 478"/>
                  <a:gd name="T54" fmla="*/ 2147483647 w 313"/>
                  <a:gd name="T55" fmla="*/ 2147483647 h 47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13"/>
                  <a:gd name="T85" fmla="*/ 0 h 478"/>
                  <a:gd name="T86" fmla="*/ 313 w 313"/>
                  <a:gd name="T87" fmla="*/ 478 h 47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13" h="478">
                    <a:moveTo>
                      <a:pt x="73" y="15"/>
                    </a:moveTo>
                    <a:lnTo>
                      <a:pt x="27" y="103"/>
                    </a:lnTo>
                    <a:lnTo>
                      <a:pt x="49" y="136"/>
                    </a:lnTo>
                    <a:lnTo>
                      <a:pt x="27" y="176"/>
                    </a:lnTo>
                    <a:lnTo>
                      <a:pt x="40" y="189"/>
                    </a:lnTo>
                    <a:lnTo>
                      <a:pt x="31" y="216"/>
                    </a:lnTo>
                    <a:lnTo>
                      <a:pt x="31" y="261"/>
                    </a:lnTo>
                    <a:lnTo>
                      <a:pt x="0" y="277"/>
                    </a:lnTo>
                    <a:lnTo>
                      <a:pt x="12" y="291"/>
                    </a:lnTo>
                    <a:lnTo>
                      <a:pt x="78" y="457"/>
                    </a:lnTo>
                    <a:lnTo>
                      <a:pt x="130" y="478"/>
                    </a:lnTo>
                    <a:lnTo>
                      <a:pt x="127" y="444"/>
                    </a:lnTo>
                    <a:lnTo>
                      <a:pt x="152" y="417"/>
                    </a:lnTo>
                    <a:lnTo>
                      <a:pt x="143" y="389"/>
                    </a:lnTo>
                    <a:lnTo>
                      <a:pt x="207" y="355"/>
                    </a:lnTo>
                    <a:lnTo>
                      <a:pt x="210" y="308"/>
                    </a:lnTo>
                    <a:lnTo>
                      <a:pt x="248" y="305"/>
                    </a:lnTo>
                    <a:lnTo>
                      <a:pt x="277" y="270"/>
                    </a:lnTo>
                    <a:lnTo>
                      <a:pt x="313" y="246"/>
                    </a:lnTo>
                    <a:lnTo>
                      <a:pt x="313" y="216"/>
                    </a:lnTo>
                    <a:lnTo>
                      <a:pt x="264" y="207"/>
                    </a:lnTo>
                    <a:lnTo>
                      <a:pt x="255" y="174"/>
                    </a:lnTo>
                    <a:lnTo>
                      <a:pt x="206" y="170"/>
                    </a:lnTo>
                    <a:lnTo>
                      <a:pt x="166" y="28"/>
                    </a:lnTo>
                    <a:lnTo>
                      <a:pt x="148" y="0"/>
                    </a:lnTo>
                    <a:lnTo>
                      <a:pt x="98" y="12"/>
                    </a:lnTo>
                    <a:lnTo>
                      <a:pt x="90" y="25"/>
                    </a:lnTo>
                    <a:lnTo>
                      <a:pt x="73" y="15"/>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66" name="Shape - Louisiana"/>
              <p:cNvSpPr>
                <a:spLocks noChangeAspect="1"/>
              </p:cNvSpPr>
              <p:nvPr/>
            </p:nvSpPr>
            <p:spPr bwMode="auto">
              <a:xfrm>
                <a:off x="5372100" y="3957638"/>
                <a:ext cx="773113" cy="609600"/>
              </a:xfrm>
              <a:custGeom>
                <a:avLst/>
                <a:gdLst>
                  <a:gd name="T0" fmla="*/ 0 w 489"/>
                  <a:gd name="T1" fmla="*/ 2147483647 h 392"/>
                  <a:gd name="T2" fmla="*/ 2147483647 w 489"/>
                  <a:gd name="T3" fmla="*/ 0 h 392"/>
                  <a:gd name="T4" fmla="*/ 2147483647 w 489"/>
                  <a:gd name="T5" fmla="*/ 2147483647 h 392"/>
                  <a:gd name="T6" fmla="*/ 2147483647 w 489"/>
                  <a:gd name="T7" fmla="*/ 2147483647 h 392"/>
                  <a:gd name="T8" fmla="*/ 2147483647 w 489"/>
                  <a:gd name="T9" fmla="*/ 2147483647 h 392"/>
                  <a:gd name="T10" fmla="*/ 2147483647 w 489"/>
                  <a:gd name="T11" fmla="*/ 2147483647 h 392"/>
                  <a:gd name="T12" fmla="*/ 2147483647 w 489"/>
                  <a:gd name="T13" fmla="*/ 2147483647 h 392"/>
                  <a:gd name="T14" fmla="*/ 2147483647 w 489"/>
                  <a:gd name="T15" fmla="*/ 2147483647 h 392"/>
                  <a:gd name="T16" fmla="*/ 2147483647 w 489"/>
                  <a:gd name="T17" fmla="*/ 2147483647 h 392"/>
                  <a:gd name="T18" fmla="*/ 2147483647 w 489"/>
                  <a:gd name="T19" fmla="*/ 2147483647 h 392"/>
                  <a:gd name="T20" fmla="*/ 2147483647 w 489"/>
                  <a:gd name="T21" fmla="*/ 2147483647 h 392"/>
                  <a:gd name="T22" fmla="*/ 2147483647 w 489"/>
                  <a:gd name="T23" fmla="*/ 2147483647 h 392"/>
                  <a:gd name="T24" fmla="*/ 2147483647 w 489"/>
                  <a:gd name="T25" fmla="*/ 2147483647 h 392"/>
                  <a:gd name="T26" fmla="*/ 2147483647 w 489"/>
                  <a:gd name="T27" fmla="*/ 2147483647 h 392"/>
                  <a:gd name="T28" fmla="*/ 2147483647 w 489"/>
                  <a:gd name="T29" fmla="*/ 2147483647 h 392"/>
                  <a:gd name="T30" fmla="*/ 2147483647 w 489"/>
                  <a:gd name="T31" fmla="*/ 2147483647 h 392"/>
                  <a:gd name="T32" fmla="*/ 2147483647 w 489"/>
                  <a:gd name="T33" fmla="*/ 2147483647 h 392"/>
                  <a:gd name="T34" fmla="*/ 2147483647 w 489"/>
                  <a:gd name="T35" fmla="*/ 2147483647 h 392"/>
                  <a:gd name="T36" fmla="*/ 2147483647 w 489"/>
                  <a:gd name="T37" fmla="*/ 2147483647 h 392"/>
                  <a:gd name="T38" fmla="*/ 2147483647 w 489"/>
                  <a:gd name="T39" fmla="*/ 2147483647 h 392"/>
                  <a:gd name="T40" fmla="*/ 2147483647 w 489"/>
                  <a:gd name="T41" fmla="*/ 2147483647 h 392"/>
                  <a:gd name="T42" fmla="*/ 2147483647 w 489"/>
                  <a:gd name="T43" fmla="*/ 2147483647 h 392"/>
                  <a:gd name="T44" fmla="*/ 2147483647 w 489"/>
                  <a:gd name="T45" fmla="*/ 2147483647 h 392"/>
                  <a:gd name="T46" fmla="*/ 2147483647 w 489"/>
                  <a:gd name="T47" fmla="*/ 2147483647 h 392"/>
                  <a:gd name="T48" fmla="*/ 2147483647 w 489"/>
                  <a:gd name="T49" fmla="*/ 2147483647 h 392"/>
                  <a:gd name="T50" fmla="*/ 2147483647 w 489"/>
                  <a:gd name="T51" fmla="*/ 2147483647 h 392"/>
                  <a:gd name="T52" fmla="*/ 2147483647 w 489"/>
                  <a:gd name="T53" fmla="*/ 2147483647 h 392"/>
                  <a:gd name="T54" fmla="*/ 2147483647 w 489"/>
                  <a:gd name="T55" fmla="*/ 2147483647 h 392"/>
                  <a:gd name="T56" fmla="*/ 2147483647 w 489"/>
                  <a:gd name="T57" fmla="*/ 2147483647 h 392"/>
                  <a:gd name="T58" fmla="*/ 2147483647 w 489"/>
                  <a:gd name="T59" fmla="*/ 2147483647 h 392"/>
                  <a:gd name="T60" fmla="*/ 2147483647 w 489"/>
                  <a:gd name="T61" fmla="*/ 2147483647 h 392"/>
                  <a:gd name="T62" fmla="*/ 2147483647 w 489"/>
                  <a:gd name="T63" fmla="*/ 2147483647 h 392"/>
                  <a:gd name="T64" fmla="*/ 2147483647 w 489"/>
                  <a:gd name="T65" fmla="*/ 2147483647 h 392"/>
                  <a:gd name="T66" fmla="*/ 2147483647 w 489"/>
                  <a:gd name="T67" fmla="*/ 2147483647 h 392"/>
                  <a:gd name="T68" fmla="*/ 0 w 489"/>
                  <a:gd name="T69" fmla="*/ 2147483647 h 3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89"/>
                  <a:gd name="T106" fmla="*/ 0 h 392"/>
                  <a:gd name="T107" fmla="*/ 489 w 489"/>
                  <a:gd name="T108" fmla="*/ 392 h 39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89" h="392">
                    <a:moveTo>
                      <a:pt x="0" y="9"/>
                    </a:moveTo>
                    <a:lnTo>
                      <a:pt x="245" y="0"/>
                    </a:lnTo>
                    <a:lnTo>
                      <a:pt x="288" y="81"/>
                    </a:lnTo>
                    <a:lnTo>
                      <a:pt x="251" y="176"/>
                    </a:lnTo>
                    <a:lnTo>
                      <a:pt x="239" y="219"/>
                    </a:lnTo>
                    <a:lnTo>
                      <a:pt x="403" y="201"/>
                    </a:lnTo>
                    <a:lnTo>
                      <a:pt x="413" y="264"/>
                    </a:lnTo>
                    <a:lnTo>
                      <a:pt x="364" y="258"/>
                    </a:lnTo>
                    <a:lnTo>
                      <a:pt x="342" y="285"/>
                    </a:lnTo>
                    <a:lnTo>
                      <a:pt x="367" y="303"/>
                    </a:lnTo>
                    <a:lnTo>
                      <a:pt x="412" y="282"/>
                    </a:lnTo>
                    <a:lnTo>
                      <a:pt x="413" y="312"/>
                    </a:lnTo>
                    <a:lnTo>
                      <a:pt x="440" y="286"/>
                    </a:lnTo>
                    <a:lnTo>
                      <a:pt x="458" y="286"/>
                    </a:lnTo>
                    <a:lnTo>
                      <a:pt x="437" y="339"/>
                    </a:lnTo>
                    <a:lnTo>
                      <a:pt x="477" y="347"/>
                    </a:lnTo>
                    <a:lnTo>
                      <a:pt x="489" y="376"/>
                    </a:lnTo>
                    <a:lnTo>
                      <a:pt x="471" y="385"/>
                    </a:lnTo>
                    <a:lnTo>
                      <a:pt x="446" y="367"/>
                    </a:lnTo>
                    <a:lnTo>
                      <a:pt x="398" y="353"/>
                    </a:lnTo>
                    <a:lnTo>
                      <a:pt x="409" y="388"/>
                    </a:lnTo>
                    <a:lnTo>
                      <a:pt x="385" y="392"/>
                    </a:lnTo>
                    <a:lnTo>
                      <a:pt x="365" y="361"/>
                    </a:lnTo>
                    <a:lnTo>
                      <a:pt x="354" y="380"/>
                    </a:lnTo>
                    <a:lnTo>
                      <a:pt x="282" y="380"/>
                    </a:lnTo>
                    <a:lnTo>
                      <a:pt x="282" y="361"/>
                    </a:lnTo>
                    <a:lnTo>
                      <a:pt x="255" y="339"/>
                    </a:lnTo>
                    <a:lnTo>
                      <a:pt x="201" y="336"/>
                    </a:lnTo>
                    <a:lnTo>
                      <a:pt x="246" y="361"/>
                    </a:lnTo>
                    <a:lnTo>
                      <a:pt x="184" y="374"/>
                    </a:lnTo>
                    <a:lnTo>
                      <a:pt x="85" y="356"/>
                    </a:lnTo>
                    <a:lnTo>
                      <a:pt x="48" y="361"/>
                    </a:lnTo>
                    <a:lnTo>
                      <a:pt x="61" y="230"/>
                    </a:lnTo>
                    <a:lnTo>
                      <a:pt x="2" y="125"/>
                    </a:lnTo>
                    <a:lnTo>
                      <a:pt x="0" y="9"/>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67" name="Shape - Kentucky"/>
              <p:cNvSpPr>
                <a:spLocks noChangeAspect="1"/>
              </p:cNvSpPr>
              <p:nvPr/>
            </p:nvSpPr>
            <p:spPr bwMode="auto">
              <a:xfrm>
                <a:off x="5905500" y="2894013"/>
                <a:ext cx="957263" cy="525462"/>
              </a:xfrm>
              <a:custGeom>
                <a:avLst/>
                <a:gdLst>
                  <a:gd name="T0" fmla="*/ 0 w 607"/>
                  <a:gd name="T1" fmla="*/ 2147483647 h 337"/>
                  <a:gd name="T2" fmla="*/ 2147483647 w 607"/>
                  <a:gd name="T3" fmla="*/ 2147483647 h 337"/>
                  <a:gd name="T4" fmla="*/ 2147483647 w 607"/>
                  <a:gd name="T5" fmla="*/ 2147483647 h 337"/>
                  <a:gd name="T6" fmla="*/ 2147483647 w 607"/>
                  <a:gd name="T7" fmla="*/ 2147483647 h 337"/>
                  <a:gd name="T8" fmla="*/ 2147483647 w 607"/>
                  <a:gd name="T9" fmla="*/ 2147483647 h 337"/>
                  <a:gd name="T10" fmla="*/ 2147483647 w 607"/>
                  <a:gd name="T11" fmla="*/ 2147483647 h 337"/>
                  <a:gd name="T12" fmla="*/ 2147483647 w 607"/>
                  <a:gd name="T13" fmla="*/ 2147483647 h 337"/>
                  <a:gd name="T14" fmla="*/ 2147483647 w 607"/>
                  <a:gd name="T15" fmla="*/ 2147483647 h 337"/>
                  <a:gd name="T16" fmla="*/ 2147483647 w 607"/>
                  <a:gd name="T17" fmla="*/ 2147483647 h 337"/>
                  <a:gd name="T18" fmla="*/ 2147483647 w 607"/>
                  <a:gd name="T19" fmla="*/ 2147483647 h 337"/>
                  <a:gd name="T20" fmla="*/ 2147483647 w 607"/>
                  <a:gd name="T21" fmla="*/ 2147483647 h 337"/>
                  <a:gd name="T22" fmla="*/ 2147483647 w 607"/>
                  <a:gd name="T23" fmla="*/ 2147483647 h 337"/>
                  <a:gd name="T24" fmla="*/ 2147483647 w 607"/>
                  <a:gd name="T25" fmla="*/ 2147483647 h 337"/>
                  <a:gd name="T26" fmla="*/ 2147483647 w 607"/>
                  <a:gd name="T27" fmla="*/ 2147483647 h 337"/>
                  <a:gd name="T28" fmla="*/ 2147483647 w 607"/>
                  <a:gd name="T29" fmla="*/ 0 h 337"/>
                  <a:gd name="T30" fmla="*/ 2147483647 w 607"/>
                  <a:gd name="T31" fmla="*/ 2147483647 h 337"/>
                  <a:gd name="T32" fmla="*/ 2147483647 w 607"/>
                  <a:gd name="T33" fmla="*/ 2147483647 h 337"/>
                  <a:gd name="T34" fmla="*/ 2147483647 w 607"/>
                  <a:gd name="T35" fmla="*/ 2147483647 h 337"/>
                  <a:gd name="T36" fmla="*/ 2147483647 w 607"/>
                  <a:gd name="T37" fmla="*/ 2147483647 h 337"/>
                  <a:gd name="T38" fmla="*/ 2147483647 w 607"/>
                  <a:gd name="T39" fmla="*/ 2147483647 h 337"/>
                  <a:gd name="T40" fmla="*/ 2147483647 w 607"/>
                  <a:gd name="T41" fmla="*/ 2147483647 h 337"/>
                  <a:gd name="T42" fmla="*/ 2147483647 w 607"/>
                  <a:gd name="T43" fmla="*/ 2147483647 h 337"/>
                  <a:gd name="T44" fmla="*/ 2147483647 w 607"/>
                  <a:gd name="T45" fmla="*/ 2147483647 h 337"/>
                  <a:gd name="T46" fmla="*/ 2147483647 w 607"/>
                  <a:gd name="T47" fmla="*/ 2147483647 h 337"/>
                  <a:gd name="T48" fmla="*/ 2147483647 w 607"/>
                  <a:gd name="T49" fmla="*/ 2147483647 h 337"/>
                  <a:gd name="T50" fmla="*/ 2147483647 w 607"/>
                  <a:gd name="T51" fmla="*/ 2147483647 h 337"/>
                  <a:gd name="T52" fmla="*/ 2147483647 w 607"/>
                  <a:gd name="T53" fmla="*/ 2147483647 h 337"/>
                  <a:gd name="T54" fmla="*/ 2147483647 w 607"/>
                  <a:gd name="T55" fmla="*/ 2147483647 h 337"/>
                  <a:gd name="T56" fmla="*/ 0 w 607"/>
                  <a:gd name="T57" fmla="*/ 2147483647 h 33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7"/>
                  <a:gd name="T88" fmla="*/ 0 h 337"/>
                  <a:gd name="T89" fmla="*/ 607 w 607"/>
                  <a:gd name="T90" fmla="*/ 337 h 33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7" h="337">
                    <a:moveTo>
                      <a:pt x="0" y="337"/>
                    </a:moveTo>
                    <a:lnTo>
                      <a:pt x="148" y="316"/>
                    </a:lnTo>
                    <a:lnTo>
                      <a:pt x="148" y="301"/>
                    </a:lnTo>
                    <a:lnTo>
                      <a:pt x="504" y="252"/>
                    </a:lnTo>
                    <a:lnTo>
                      <a:pt x="510" y="226"/>
                    </a:lnTo>
                    <a:lnTo>
                      <a:pt x="562" y="207"/>
                    </a:lnTo>
                    <a:lnTo>
                      <a:pt x="568" y="180"/>
                    </a:lnTo>
                    <a:lnTo>
                      <a:pt x="590" y="171"/>
                    </a:lnTo>
                    <a:lnTo>
                      <a:pt x="607" y="131"/>
                    </a:lnTo>
                    <a:lnTo>
                      <a:pt x="558" y="91"/>
                    </a:lnTo>
                    <a:lnTo>
                      <a:pt x="549" y="37"/>
                    </a:lnTo>
                    <a:lnTo>
                      <a:pt x="510" y="10"/>
                    </a:lnTo>
                    <a:lnTo>
                      <a:pt x="431" y="25"/>
                    </a:lnTo>
                    <a:lnTo>
                      <a:pt x="394" y="1"/>
                    </a:lnTo>
                    <a:lnTo>
                      <a:pt x="358" y="0"/>
                    </a:lnTo>
                    <a:lnTo>
                      <a:pt x="365" y="37"/>
                    </a:lnTo>
                    <a:lnTo>
                      <a:pt x="316" y="56"/>
                    </a:lnTo>
                    <a:lnTo>
                      <a:pt x="283" y="140"/>
                    </a:lnTo>
                    <a:lnTo>
                      <a:pt x="239" y="126"/>
                    </a:lnTo>
                    <a:lnTo>
                      <a:pt x="185" y="158"/>
                    </a:lnTo>
                    <a:lnTo>
                      <a:pt x="116" y="170"/>
                    </a:lnTo>
                    <a:lnTo>
                      <a:pt x="116" y="217"/>
                    </a:lnTo>
                    <a:lnTo>
                      <a:pt x="82" y="216"/>
                    </a:lnTo>
                    <a:lnTo>
                      <a:pt x="84" y="258"/>
                    </a:lnTo>
                    <a:lnTo>
                      <a:pt x="48" y="241"/>
                    </a:lnTo>
                    <a:lnTo>
                      <a:pt x="27" y="249"/>
                    </a:lnTo>
                    <a:lnTo>
                      <a:pt x="45" y="277"/>
                    </a:lnTo>
                    <a:lnTo>
                      <a:pt x="8" y="314"/>
                    </a:lnTo>
                    <a:lnTo>
                      <a:pt x="0" y="337"/>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68" name="Shape - Kansas"/>
              <p:cNvSpPr>
                <a:spLocks noChangeAspect="1"/>
              </p:cNvSpPr>
              <p:nvPr/>
            </p:nvSpPr>
            <p:spPr bwMode="auto">
              <a:xfrm>
                <a:off x="4305300" y="2895600"/>
                <a:ext cx="966788" cy="485775"/>
              </a:xfrm>
              <a:custGeom>
                <a:avLst/>
                <a:gdLst>
                  <a:gd name="T0" fmla="*/ 2147483647 w 611"/>
                  <a:gd name="T1" fmla="*/ 2147483647 h 312"/>
                  <a:gd name="T2" fmla="*/ 2147483647 w 611"/>
                  <a:gd name="T3" fmla="*/ 2147483647 h 312"/>
                  <a:gd name="T4" fmla="*/ 0 w 611"/>
                  <a:gd name="T5" fmla="*/ 2147483647 h 312"/>
                  <a:gd name="T6" fmla="*/ 2147483647 w 611"/>
                  <a:gd name="T7" fmla="*/ 2147483647 h 312"/>
                  <a:gd name="T8" fmla="*/ 2147483647 w 611"/>
                  <a:gd name="T9" fmla="*/ 2147483647 h 312"/>
                  <a:gd name="T10" fmla="*/ 2147483647 w 611"/>
                  <a:gd name="T11" fmla="*/ 2147483647 h 312"/>
                  <a:gd name="T12" fmla="*/ 2147483647 w 611"/>
                  <a:gd name="T13" fmla="*/ 2147483647 h 312"/>
                  <a:gd name="T14" fmla="*/ 2147483647 w 611"/>
                  <a:gd name="T15" fmla="*/ 2147483647 h 312"/>
                  <a:gd name="T16" fmla="*/ 2147483647 w 611"/>
                  <a:gd name="T17" fmla="*/ 0 h 312"/>
                  <a:gd name="T18" fmla="*/ 2147483647 w 611"/>
                  <a:gd name="T19" fmla="*/ 2147483647 h 312"/>
                  <a:gd name="T20" fmla="*/ 2147483647 w 611"/>
                  <a:gd name="T21" fmla="*/ 2147483647 h 3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11"/>
                  <a:gd name="T34" fmla="*/ 0 h 312"/>
                  <a:gd name="T35" fmla="*/ 611 w 611"/>
                  <a:gd name="T36" fmla="*/ 312 h 3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11" h="312">
                    <a:moveTo>
                      <a:pt x="6" y="3"/>
                    </a:moveTo>
                    <a:lnTo>
                      <a:pt x="4" y="182"/>
                    </a:lnTo>
                    <a:lnTo>
                      <a:pt x="0" y="309"/>
                    </a:lnTo>
                    <a:lnTo>
                      <a:pt x="611" y="312"/>
                    </a:lnTo>
                    <a:lnTo>
                      <a:pt x="599" y="149"/>
                    </a:lnTo>
                    <a:lnTo>
                      <a:pt x="599" y="88"/>
                    </a:lnTo>
                    <a:lnTo>
                      <a:pt x="550" y="51"/>
                    </a:lnTo>
                    <a:lnTo>
                      <a:pt x="565" y="18"/>
                    </a:lnTo>
                    <a:lnTo>
                      <a:pt x="544" y="0"/>
                    </a:lnTo>
                    <a:lnTo>
                      <a:pt x="267" y="3"/>
                    </a:lnTo>
                    <a:lnTo>
                      <a:pt x="6" y="3"/>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69" name="Shape - Iowa"/>
              <p:cNvSpPr>
                <a:spLocks noChangeAspect="1"/>
              </p:cNvSpPr>
              <p:nvPr/>
            </p:nvSpPr>
            <p:spPr bwMode="auto">
              <a:xfrm>
                <a:off x="4987925" y="2309813"/>
                <a:ext cx="758825" cy="487362"/>
              </a:xfrm>
              <a:custGeom>
                <a:avLst/>
                <a:gdLst>
                  <a:gd name="T0" fmla="*/ 2147483647 w 481"/>
                  <a:gd name="T1" fmla="*/ 2147483647 h 313"/>
                  <a:gd name="T2" fmla="*/ 0 w 481"/>
                  <a:gd name="T3" fmla="*/ 2147483647 h 313"/>
                  <a:gd name="T4" fmla="*/ 2147483647 w 481"/>
                  <a:gd name="T5" fmla="*/ 2147483647 h 313"/>
                  <a:gd name="T6" fmla="*/ 2147483647 w 481"/>
                  <a:gd name="T7" fmla="*/ 2147483647 h 313"/>
                  <a:gd name="T8" fmla="*/ 2147483647 w 481"/>
                  <a:gd name="T9" fmla="*/ 2147483647 h 313"/>
                  <a:gd name="T10" fmla="*/ 2147483647 w 481"/>
                  <a:gd name="T11" fmla="*/ 2147483647 h 313"/>
                  <a:gd name="T12" fmla="*/ 2147483647 w 481"/>
                  <a:gd name="T13" fmla="*/ 2147483647 h 313"/>
                  <a:gd name="T14" fmla="*/ 2147483647 w 481"/>
                  <a:gd name="T15" fmla="*/ 2147483647 h 313"/>
                  <a:gd name="T16" fmla="*/ 2147483647 w 481"/>
                  <a:gd name="T17" fmla="*/ 2147483647 h 313"/>
                  <a:gd name="T18" fmla="*/ 2147483647 w 481"/>
                  <a:gd name="T19" fmla="*/ 2147483647 h 313"/>
                  <a:gd name="T20" fmla="*/ 2147483647 w 481"/>
                  <a:gd name="T21" fmla="*/ 2147483647 h 313"/>
                  <a:gd name="T22" fmla="*/ 2147483647 w 481"/>
                  <a:gd name="T23" fmla="*/ 2147483647 h 313"/>
                  <a:gd name="T24" fmla="*/ 2147483647 w 481"/>
                  <a:gd name="T25" fmla="*/ 2147483647 h 313"/>
                  <a:gd name="T26" fmla="*/ 2147483647 w 481"/>
                  <a:gd name="T27" fmla="*/ 2147483647 h 313"/>
                  <a:gd name="T28" fmla="*/ 2147483647 w 481"/>
                  <a:gd name="T29" fmla="*/ 0 h 313"/>
                  <a:gd name="T30" fmla="*/ 2147483647 w 481"/>
                  <a:gd name="T31" fmla="*/ 2147483647 h 313"/>
                  <a:gd name="T32" fmla="*/ 2147483647 w 481"/>
                  <a:gd name="T33" fmla="*/ 2147483647 h 313"/>
                  <a:gd name="T34" fmla="*/ 2147483647 w 481"/>
                  <a:gd name="T35" fmla="*/ 2147483647 h 3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81"/>
                  <a:gd name="T55" fmla="*/ 0 h 313"/>
                  <a:gd name="T56" fmla="*/ 481 w 481"/>
                  <a:gd name="T57" fmla="*/ 313 h 3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81" h="313">
                    <a:moveTo>
                      <a:pt x="7" y="16"/>
                    </a:moveTo>
                    <a:lnTo>
                      <a:pt x="0" y="71"/>
                    </a:lnTo>
                    <a:lnTo>
                      <a:pt x="10" y="129"/>
                    </a:lnTo>
                    <a:lnTo>
                      <a:pt x="55" y="249"/>
                    </a:lnTo>
                    <a:lnTo>
                      <a:pt x="80" y="313"/>
                    </a:lnTo>
                    <a:lnTo>
                      <a:pt x="363" y="298"/>
                    </a:lnTo>
                    <a:lnTo>
                      <a:pt x="410" y="313"/>
                    </a:lnTo>
                    <a:lnTo>
                      <a:pt x="438" y="252"/>
                    </a:lnTo>
                    <a:lnTo>
                      <a:pt x="428" y="208"/>
                    </a:lnTo>
                    <a:lnTo>
                      <a:pt x="475" y="200"/>
                    </a:lnTo>
                    <a:lnTo>
                      <a:pt x="481" y="131"/>
                    </a:lnTo>
                    <a:lnTo>
                      <a:pt x="453" y="101"/>
                    </a:lnTo>
                    <a:lnTo>
                      <a:pt x="404" y="71"/>
                    </a:lnTo>
                    <a:lnTo>
                      <a:pt x="414" y="30"/>
                    </a:lnTo>
                    <a:lnTo>
                      <a:pt x="393" y="0"/>
                    </a:lnTo>
                    <a:lnTo>
                      <a:pt x="287" y="4"/>
                    </a:lnTo>
                    <a:lnTo>
                      <a:pt x="180" y="9"/>
                    </a:lnTo>
                    <a:lnTo>
                      <a:pt x="7" y="16"/>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70" name="Shape - Indiana"/>
              <p:cNvSpPr>
                <a:spLocks noChangeAspect="1"/>
              </p:cNvSpPr>
              <p:nvPr/>
            </p:nvSpPr>
            <p:spPr bwMode="auto">
              <a:xfrm>
                <a:off x="6061075" y="2474913"/>
                <a:ext cx="422275" cy="687387"/>
              </a:xfrm>
              <a:custGeom>
                <a:avLst/>
                <a:gdLst>
                  <a:gd name="T0" fmla="*/ 0 w 268"/>
                  <a:gd name="T1" fmla="*/ 2147483647 h 441"/>
                  <a:gd name="T2" fmla="*/ 2147483647 w 268"/>
                  <a:gd name="T3" fmla="*/ 2147483647 h 441"/>
                  <a:gd name="T4" fmla="*/ 2147483647 w 268"/>
                  <a:gd name="T5" fmla="*/ 2147483647 h 441"/>
                  <a:gd name="T6" fmla="*/ 2147483647 w 268"/>
                  <a:gd name="T7" fmla="*/ 2147483647 h 441"/>
                  <a:gd name="T8" fmla="*/ 2147483647 w 268"/>
                  <a:gd name="T9" fmla="*/ 2147483647 h 441"/>
                  <a:gd name="T10" fmla="*/ 2147483647 w 268"/>
                  <a:gd name="T11" fmla="*/ 0 h 441"/>
                  <a:gd name="T12" fmla="*/ 2147483647 w 268"/>
                  <a:gd name="T13" fmla="*/ 2147483647 h 441"/>
                  <a:gd name="T14" fmla="*/ 2147483647 w 268"/>
                  <a:gd name="T15" fmla="*/ 2147483647 h 441"/>
                  <a:gd name="T16" fmla="*/ 2147483647 w 268"/>
                  <a:gd name="T17" fmla="*/ 2147483647 h 441"/>
                  <a:gd name="T18" fmla="*/ 2147483647 w 268"/>
                  <a:gd name="T19" fmla="*/ 2147483647 h 441"/>
                  <a:gd name="T20" fmla="*/ 2147483647 w 268"/>
                  <a:gd name="T21" fmla="*/ 2147483647 h 441"/>
                  <a:gd name="T22" fmla="*/ 2147483647 w 268"/>
                  <a:gd name="T23" fmla="*/ 2147483647 h 441"/>
                  <a:gd name="T24" fmla="*/ 2147483647 w 268"/>
                  <a:gd name="T25" fmla="*/ 2147483647 h 441"/>
                  <a:gd name="T26" fmla="*/ 2147483647 w 268"/>
                  <a:gd name="T27" fmla="*/ 2147483647 h 441"/>
                  <a:gd name="T28" fmla="*/ 2147483647 w 268"/>
                  <a:gd name="T29" fmla="*/ 2147483647 h 441"/>
                  <a:gd name="T30" fmla="*/ 0 w 268"/>
                  <a:gd name="T31" fmla="*/ 2147483647 h 44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68"/>
                  <a:gd name="T49" fmla="*/ 0 h 441"/>
                  <a:gd name="T50" fmla="*/ 268 w 268"/>
                  <a:gd name="T51" fmla="*/ 441 h 44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68" h="441">
                    <a:moveTo>
                      <a:pt x="0" y="31"/>
                    </a:moveTo>
                    <a:lnTo>
                      <a:pt x="31" y="48"/>
                    </a:lnTo>
                    <a:lnTo>
                      <a:pt x="61" y="45"/>
                    </a:lnTo>
                    <a:lnTo>
                      <a:pt x="71" y="36"/>
                    </a:lnTo>
                    <a:lnTo>
                      <a:pt x="79" y="9"/>
                    </a:lnTo>
                    <a:lnTo>
                      <a:pt x="208" y="0"/>
                    </a:lnTo>
                    <a:lnTo>
                      <a:pt x="268" y="312"/>
                    </a:lnTo>
                    <a:lnTo>
                      <a:pt x="263" y="309"/>
                    </a:lnTo>
                    <a:lnTo>
                      <a:pt x="219" y="326"/>
                    </a:lnTo>
                    <a:lnTo>
                      <a:pt x="187" y="410"/>
                    </a:lnTo>
                    <a:lnTo>
                      <a:pt x="141" y="398"/>
                    </a:lnTo>
                    <a:lnTo>
                      <a:pt x="87" y="429"/>
                    </a:lnTo>
                    <a:lnTo>
                      <a:pt x="17" y="441"/>
                    </a:lnTo>
                    <a:lnTo>
                      <a:pt x="49" y="359"/>
                    </a:lnTo>
                    <a:lnTo>
                      <a:pt x="35" y="313"/>
                    </a:lnTo>
                    <a:lnTo>
                      <a:pt x="0" y="31"/>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71" name="Shape - Illinois"/>
              <p:cNvSpPr>
                <a:spLocks noChangeAspect="1"/>
              </p:cNvSpPr>
              <p:nvPr/>
            </p:nvSpPr>
            <p:spPr bwMode="auto">
              <a:xfrm>
                <a:off x="5598584" y="2413000"/>
                <a:ext cx="547688" cy="887413"/>
              </a:xfrm>
              <a:custGeom>
                <a:avLst/>
                <a:gdLst>
                  <a:gd name="T0" fmla="*/ 64 w 346"/>
                  <a:gd name="T1" fmla="*/ 33 h 571"/>
                  <a:gd name="T2" fmla="*/ 262 w 346"/>
                  <a:gd name="T3" fmla="*/ 0 h 571"/>
                  <a:gd name="T4" fmla="*/ 294 w 346"/>
                  <a:gd name="T5" fmla="*/ 70 h 571"/>
                  <a:gd name="T6" fmla="*/ 334 w 346"/>
                  <a:gd name="T7" fmla="*/ 362 h 571"/>
                  <a:gd name="T8" fmla="*/ 346 w 346"/>
                  <a:gd name="T9" fmla="*/ 401 h 571"/>
                  <a:gd name="T10" fmla="*/ 314 w 346"/>
                  <a:gd name="T11" fmla="*/ 478 h 571"/>
                  <a:gd name="T12" fmla="*/ 314 w 346"/>
                  <a:gd name="T13" fmla="*/ 532 h 571"/>
                  <a:gd name="T14" fmla="*/ 279 w 346"/>
                  <a:gd name="T15" fmla="*/ 526 h 571"/>
                  <a:gd name="T16" fmla="*/ 280 w 346"/>
                  <a:gd name="T17" fmla="*/ 571 h 571"/>
                  <a:gd name="T18" fmla="*/ 243 w 346"/>
                  <a:gd name="T19" fmla="*/ 553 h 571"/>
                  <a:gd name="T20" fmla="*/ 223 w 346"/>
                  <a:gd name="T21" fmla="*/ 559 h 571"/>
                  <a:gd name="T22" fmla="*/ 195 w 346"/>
                  <a:gd name="T23" fmla="*/ 554 h 571"/>
                  <a:gd name="T24" fmla="*/ 174 w 346"/>
                  <a:gd name="T25" fmla="*/ 486 h 571"/>
                  <a:gd name="T26" fmla="*/ 134 w 346"/>
                  <a:gd name="T27" fmla="*/ 465 h 571"/>
                  <a:gd name="T28" fmla="*/ 134 w 346"/>
                  <a:gd name="T29" fmla="*/ 392 h 571"/>
                  <a:gd name="T30" fmla="*/ 94 w 346"/>
                  <a:gd name="T31" fmla="*/ 401 h 571"/>
                  <a:gd name="T32" fmla="*/ 71 w 346"/>
                  <a:gd name="T33" fmla="*/ 347 h 571"/>
                  <a:gd name="T34" fmla="*/ 0 w 346"/>
                  <a:gd name="T35" fmla="*/ 285 h 571"/>
                  <a:gd name="T36" fmla="*/ 52 w 346"/>
                  <a:gd name="T37" fmla="*/ 186 h 571"/>
                  <a:gd name="T38" fmla="*/ 37 w 346"/>
                  <a:gd name="T39" fmla="*/ 140 h 571"/>
                  <a:gd name="T40" fmla="*/ 89 w 346"/>
                  <a:gd name="T41" fmla="*/ 131 h 571"/>
                  <a:gd name="T42" fmla="*/ 94 w 346"/>
                  <a:gd name="T43" fmla="*/ 67 h 571"/>
                  <a:gd name="T44" fmla="*/ 64 w 346"/>
                  <a:gd name="T45" fmla="*/ 33 h 57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46"/>
                  <a:gd name="T70" fmla="*/ 0 h 571"/>
                  <a:gd name="T71" fmla="*/ 346 w 346"/>
                  <a:gd name="T72" fmla="*/ 571 h 57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46" h="571">
                    <a:moveTo>
                      <a:pt x="64" y="33"/>
                    </a:moveTo>
                    <a:lnTo>
                      <a:pt x="262" y="0"/>
                    </a:lnTo>
                    <a:lnTo>
                      <a:pt x="294" y="70"/>
                    </a:lnTo>
                    <a:lnTo>
                      <a:pt x="334" y="362"/>
                    </a:lnTo>
                    <a:lnTo>
                      <a:pt x="346" y="401"/>
                    </a:lnTo>
                    <a:lnTo>
                      <a:pt x="314" y="478"/>
                    </a:lnTo>
                    <a:lnTo>
                      <a:pt x="314" y="532"/>
                    </a:lnTo>
                    <a:lnTo>
                      <a:pt x="279" y="526"/>
                    </a:lnTo>
                    <a:lnTo>
                      <a:pt x="280" y="571"/>
                    </a:lnTo>
                    <a:lnTo>
                      <a:pt x="243" y="553"/>
                    </a:lnTo>
                    <a:lnTo>
                      <a:pt x="223" y="559"/>
                    </a:lnTo>
                    <a:lnTo>
                      <a:pt x="195" y="554"/>
                    </a:lnTo>
                    <a:lnTo>
                      <a:pt x="174" y="486"/>
                    </a:lnTo>
                    <a:lnTo>
                      <a:pt x="134" y="465"/>
                    </a:lnTo>
                    <a:lnTo>
                      <a:pt x="134" y="392"/>
                    </a:lnTo>
                    <a:lnTo>
                      <a:pt x="94" y="401"/>
                    </a:lnTo>
                    <a:lnTo>
                      <a:pt x="71" y="347"/>
                    </a:lnTo>
                    <a:lnTo>
                      <a:pt x="0" y="285"/>
                    </a:lnTo>
                    <a:lnTo>
                      <a:pt x="52" y="186"/>
                    </a:lnTo>
                    <a:lnTo>
                      <a:pt x="37" y="140"/>
                    </a:lnTo>
                    <a:lnTo>
                      <a:pt x="89" y="131"/>
                    </a:lnTo>
                    <a:lnTo>
                      <a:pt x="94" y="67"/>
                    </a:lnTo>
                    <a:lnTo>
                      <a:pt x="64" y="33"/>
                    </a:lnTo>
                    <a:close/>
                  </a:path>
                </a:pathLst>
              </a:custGeom>
              <a:solidFill>
                <a:schemeClr val="accent4"/>
              </a:solidFill>
              <a:ln w="19050">
                <a:solidFill>
                  <a:srgbClr val="000000"/>
                </a:solidFill>
                <a:prstDash val="solid"/>
                <a:round/>
                <a:headEnd/>
                <a:tailEnd/>
              </a:ln>
            </p:spPr>
            <p:txBody>
              <a:bodyPr/>
              <a:lstStyle/>
              <a:p>
                <a:pPr>
                  <a:defRPr/>
                </a:pPr>
                <a:endParaRPr lang="en-US" sz="1300">
                  <a:solidFill>
                    <a:srgbClr val="000000"/>
                  </a:solidFill>
                  <a:latin typeface="Calibri" pitchFamily="34" charset="0"/>
                </a:endParaRPr>
              </a:p>
            </p:txBody>
          </p:sp>
          <p:sp>
            <p:nvSpPr>
              <p:cNvPr id="172" name="Shape - Idaho"/>
              <p:cNvSpPr>
                <a:spLocks noChangeAspect="1"/>
              </p:cNvSpPr>
              <p:nvPr/>
            </p:nvSpPr>
            <p:spPr bwMode="auto">
              <a:xfrm>
                <a:off x="2543175" y="1304925"/>
                <a:ext cx="750888" cy="1196975"/>
              </a:xfrm>
              <a:custGeom>
                <a:avLst/>
                <a:gdLst>
                  <a:gd name="T0" fmla="*/ 2147483647 w 476"/>
                  <a:gd name="T1" fmla="*/ 0 h 770"/>
                  <a:gd name="T2" fmla="*/ 2147483647 w 476"/>
                  <a:gd name="T3" fmla="*/ 2147483647 h 770"/>
                  <a:gd name="T4" fmla="*/ 2147483647 w 476"/>
                  <a:gd name="T5" fmla="*/ 2147483647 h 770"/>
                  <a:gd name="T6" fmla="*/ 2147483647 w 476"/>
                  <a:gd name="T7" fmla="*/ 2147483647 h 770"/>
                  <a:gd name="T8" fmla="*/ 2147483647 w 476"/>
                  <a:gd name="T9" fmla="*/ 2147483647 h 770"/>
                  <a:gd name="T10" fmla="*/ 2147483647 w 476"/>
                  <a:gd name="T11" fmla="*/ 2147483647 h 770"/>
                  <a:gd name="T12" fmla="*/ 2147483647 w 476"/>
                  <a:gd name="T13" fmla="*/ 2147483647 h 770"/>
                  <a:gd name="T14" fmla="*/ 0 w 476"/>
                  <a:gd name="T15" fmla="*/ 2147483647 h 770"/>
                  <a:gd name="T16" fmla="*/ 2147483647 w 476"/>
                  <a:gd name="T17" fmla="*/ 2147483647 h 770"/>
                  <a:gd name="T18" fmla="*/ 2147483647 w 476"/>
                  <a:gd name="T19" fmla="*/ 2147483647 h 770"/>
                  <a:gd name="T20" fmla="*/ 2147483647 w 476"/>
                  <a:gd name="T21" fmla="*/ 2147483647 h 770"/>
                  <a:gd name="T22" fmla="*/ 2147483647 w 476"/>
                  <a:gd name="T23" fmla="*/ 2147483647 h 770"/>
                  <a:gd name="T24" fmla="*/ 2147483647 w 476"/>
                  <a:gd name="T25" fmla="*/ 2147483647 h 770"/>
                  <a:gd name="T26" fmla="*/ 2147483647 w 476"/>
                  <a:gd name="T27" fmla="*/ 2147483647 h 770"/>
                  <a:gd name="T28" fmla="*/ 2147483647 w 476"/>
                  <a:gd name="T29" fmla="*/ 2147483647 h 770"/>
                  <a:gd name="T30" fmla="*/ 2147483647 w 476"/>
                  <a:gd name="T31" fmla="*/ 2147483647 h 770"/>
                  <a:gd name="T32" fmla="*/ 2147483647 w 476"/>
                  <a:gd name="T33" fmla="*/ 2147483647 h 770"/>
                  <a:gd name="T34" fmla="*/ 2147483647 w 476"/>
                  <a:gd name="T35" fmla="*/ 2147483647 h 770"/>
                  <a:gd name="T36" fmla="*/ 2147483647 w 476"/>
                  <a:gd name="T37" fmla="*/ 2147483647 h 770"/>
                  <a:gd name="T38" fmla="*/ 2147483647 w 476"/>
                  <a:gd name="T39" fmla="*/ 2147483647 h 770"/>
                  <a:gd name="T40" fmla="*/ 2147483647 w 476"/>
                  <a:gd name="T41" fmla="*/ 2147483647 h 770"/>
                  <a:gd name="T42" fmla="*/ 2147483647 w 476"/>
                  <a:gd name="T43" fmla="*/ 0 h 77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76"/>
                  <a:gd name="T67" fmla="*/ 0 h 770"/>
                  <a:gd name="T68" fmla="*/ 476 w 476"/>
                  <a:gd name="T69" fmla="*/ 770 h 77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76" h="770">
                    <a:moveTo>
                      <a:pt x="115" y="0"/>
                    </a:moveTo>
                    <a:lnTo>
                      <a:pt x="72" y="301"/>
                    </a:lnTo>
                    <a:lnTo>
                      <a:pt x="117" y="365"/>
                    </a:lnTo>
                    <a:lnTo>
                      <a:pt x="47" y="432"/>
                    </a:lnTo>
                    <a:lnTo>
                      <a:pt x="38" y="478"/>
                    </a:lnTo>
                    <a:lnTo>
                      <a:pt x="57" y="511"/>
                    </a:lnTo>
                    <a:lnTo>
                      <a:pt x="38" y="527"/>
                    </a:lnTo>
                    <a:lnTo>
                      <a:pt x="0" y="701"/>
                    </a:lnTo>
                    <a:lnTo>
                      <a:pt x="227" y="742"/>
                    </a:lnTo>
                    <a:lnTo>
                      <a:pt x="442" y="770"/>
                    </a:lnTo>
                    <a:lnTo>
                      <a:pt x="464" y="611"/>
                    </a:lnTo>
                    <a:lnTo>
                      <a:pt x="476" y="523"/>
                    </a:lnTo>
                    <a:lnTo>
                      <a:pt x="455" y="491"/>
                    </a:lnTo>
                    <a:lnTo>
                      <a:pt x="406" y="500"/>
                    </a:lnTo>
                    <a:lnTo>
                      <a:pt x="342" y="508"/>
                    </a:lnTo>
                    <a:lnTo>
                      <a:pt x="330" y="436"/>
                    </a:lnTo>
                    <a:lnTo>
                      <a:pt x="252" y="378"/>
                    </a:lnTo>
                    <a:lnTo>
                      <a:pt x="263" y="341"/>
                    </a:lnTo>
                    <a:lnTo>
                      <a:pt x="270" y="275"/>
                    </a:lnTo>
                    <a:lnTo>
                      <a:pt x="170" y="134"/>
                    </a:lnTo>
                    <a:lnTo>
                      <a:pt x="184" y="9"/>
                    </a:lnTo>
                    <a:lnTo>
                      <a:pt x="115" y="0"/>
                    </a:lnTo>
                    <a:close/>
                  </a:path>
                </a:pathLst>
              </a:custGeom>
              <a:solidFill>
                <a:schemeClr val="accent1"/>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grpSp>
            <p:nvGrpSpPr>
              <p:cNvPr id="173" name="Shape - Hawaii"/>
              <p:cNvGrpSpPr/>
              <p:nvPr/>
            </p:nvGrpSpPr>
            <p:grpSpPr>
              <a:xfrm>
                <a:off x="1712912" y="4222750"/>
                <a:ext cx="622300" cy="477838"/>
                <a:chOff x="2322512" y="5000625"/>
                <a:chExt cx="622300" cy="477838"/>
              </a:xfrm>
              <a:grpFill/>
            </p:grpSpPr>
            <p:sp>
              <p:nvSpPr>
                <p:cNvPr id="250" name="Freeform 4"/>
                <p:cNvSpPr>
                  <a:spLocks noChangeAspect="1"/>
                </p:cNvSpPr>
                <p:nvPr/>
              </p:nvSpPr>
              <p:spPr bwMode="auto">
                <a:xfrm>
                  <a:off x="2322512" y="5060535"/>
                  <a:ext cx="47758" cy="69294"/>
                </a:xfrm>
                <a:custGeom>
                  <a:avLst/>
                  <a:gdLst>
                    <a:gd name="T0" fmla="*/ 0 w 66"/>
                    <a:gd name="T1" fmla="*/ 96 h 96"/>
                    <a:gd name="T2" fmla="*/ 0 w 66"/>
                    <a:gd name="T3" fmla="*/ 68 h 96"/>
                    <a:gd name="T4" fmla="*/ 37 w 66"/>
                    <a:gd name="T5" fmla="*/ 0 h 96"/>
                    <a:gd name="T6" fmla="*/ 66 w 66"/>
                    <a:gd name="T7" fmla="*/ 20 h 96"/>
                    <a:gd name="T8" fmla="*/ 34 w 66"/>
                    <a:gd name="T9" fmla="*/ 96 h 96"/>
                    <a:gd name="T10" fmla="*/ 0 w 66"/>
                    <a:gd name="T11" fmla="*/ 96 h 96"/>
                    <a:gd name="T12" fmla="*/ 0 60000 65536"/>
                    <a:gd name="T13" fmla="*/ 0 60000 65536"/>
                    <a:gd name="T14" fmla="*/ 0 60000 65536"/>
                    <a:gd name="T15" fmla="*/ 0 60000 65536"/>
                    <a:gd name="T16" fmla="*/ 0 60000 65536"/>
                    <a:gd name="T17" fmla="*/ 0 60000 65536"/>
                    <a:gd name="T18" fmla="*/ 0 w 66"/>
                    <a:gd name="T19" fmla="*/ 0 h 96"/>
                    <a:gd name="T20" fmla="*/ 66 w 66"/>
                    <a:gd name="T21" fmla="*/ 96 h 96"/>
                  </a:gdLst>
                  <a:ahLst/>
                  <a:cxnLst>
                    <a:cxn ang="T12">
                      <a:pos x="T0" y="T1"/>
                    </a:cxn>
                    <a:cxn ang="T13">
                      <a:pos x="T2" y="T3"/>
                    </a:cxn>
                    <a:cxn ang="T14">
                      <a:pos x="T4" y="T5"/>
                    </a:cxn>
                    <a:cxn ang="T15">
                      <a:pos x="T6" y="T7"/>
                    </a:cxn>
                    <a:cxn ang="T16">
                      <a:pos x="T8" y="T9"/>
                    </a:cxn>
                    <a:cxn ang="T17">
                      <a:pos x="T10" y="T11"/>
                    </a:cxn>
                  </a:cxnLst>
                  <a:rect l="T18" t="T19" r="T20" b="T21"/>
                  <a:pathLst>
                    <a:path w="66" h="96">
                      <a:moveTo>
                        <a:pt x="0" y="96"/>
                      </a:moveTo>
                      <a:lnTo>
                        <a:pt x="0" y="68"/>
                      </a:lnTo>
                      <a:lnTo>
                        <a:pt x="37" y="0"/>
                      </a:lnTo>
                      <a:lnTo>
                        <a:pt x="66" y="20"/>
                      </a:lnTo>
                      <a:lnTo>
                        <a:pt x="34" y="96"/>
                      </a:lnTo>
                      <a:lnTo>
                        <a:pt x="0" y="96"/>
                      </a:lnTo>
                      <a:close/>
                    </a:path>
                  </a:pathLst>
                </a:custGeom>
                <a:solidFill>
                  <a:schemeClr val="accent1"/>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251" name="Freeform 5"/>
                <p:cNvSpPr>
                  <a:spLocks noChangeAspect="1"/>
                </p:cNvSpPr>
                <p:nvPr/>
              </p:nvSpPr>
              <p:spPr bwMode="auto">
                <a:xfrm>
                  <a:off x="2390531" y="5000625"/>
                  <a:ext cx="89727" cy="87339"/>
                </a:xfrm>
                <a:custGeom>
                  <a:avLst/>
                  <a:gdLst>
                    <a:gd name="T0" fmla="*/ 27 w 124"/>
                    <a:gd name="T1" fmla="*/ 13 h 121"/>
                    <a:gd name="T2" fmla="*/ 0 w 124"/>
                    <a:gd name="T3" fmla="*/ 72 h 121"/>
                    <a:gd name="T4" fmla="*/ 48 w 124"/>
                    <a:gd name="T5" fmla="*/ 110 h 121"/>
                    <a:gd name="T6" fmla="*/ 103 w 124"/>
                    <a:gd name="T7" fmla="*/ 121 h 121"/>
                    <a:gd name="T8" fmla="*/ 124 w 124"/>
                    <a:gd name="T9" fmla="*/ 73 h 121"/>
                    <a:gd name="T10" fmla="*/ 110 w 124"/>
                    <a:gd name="T11" fmla="*/ 0 h 121"/>
                    <a:gd name="T12" fmla="*/ 27 w 124"/>
                    <a:gd name="T13" fmla="*/ 13 h 121"/>
                    <a:gd name="T14" fmla="*/ 0 60000 65536"/>
                    <a:gd name="T15" fmla="*/ 0 60000 65536"/>
                    <a:gd name="T16" fmla="*/ 0 60000 65536"/>
                    <a:gd name="T17" fmla="*/ 0 60000 65536"/>
                    <a:gd name="T18" fmla="*/ 0 60000 65536"/>
                    <a:gd name="T19" fmla="*/ 0 60000 65536"/>
                    <a:gd name="T20" fmla="*/ 0 60000 65536"/>
                    <a:gd name="T21" fmla="*/ 0 w 124"/>
                    <a:gd name="T22" fmla="*/ 0 h 121"/>
                    <a:gd name="T23" fmla="*/ 124 w 124"/>
                    <a:gd name="T24" fmla="*/ 121 h 1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4" h="121">
                      <a:moveTo>
                        <a:pt x="27" y="13"/>
                      </a:moveTo>
                      <a:lnTo>
                        <a:pt x="0" y="72"/>
                      </a:lnTo>
                      <a:lnTo>
                        <a:pt x="48" y="110"/>
                      </a:lnTo>
                      <a:lnTo>
                        <a:pt x="103" y="121"/>
                      </a:lnTo>
                      <a:lnTo>
                        <a:pt x="124" y="73"/>
                      </a:lnTo>
                      <a:lnTo>
                        <a:pt x="110" y="0"/>
                      </a:lnTo>
                      <a:lnTo>
                        <a:pt x="27" y="13"/>
                      </a:lnTo>
                      <a:close/>
                    </a:path>
                  </a:pathLst>
                </a:custGeom>
                <a:solidFill>
                  <a:schemeClr val="accent1"/>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252" name="Freeform 6"/>
                <p:cNvSpPr>
                  <a:spLocks noChangeAspect="1"/>
                </p:cNvSpPr>
                <p:nvPr/>
              </p:nvSpPr>
              <p:spPr bwMode="auto">
                <a:xfrm>
                  <a:off x="2474469" y="5060535"/>
                  <a:ext cx="133143" cy="98166"/>
                </a:xfrm>
                <a:custGeom>
                  <a:avLst/>
                  <a:gdLst>
                    <a:gd name="T0" fmla="*/ 0 w 184"/>
                    <a:gd name="T1" fmla="*/ 48 h 136"/>
                    <a:gd name="T2" fmla="*/ 126 w 184"/>
                    <a:gd name="T3" fmla="*/ 0 h 136"/>
                    <a:gd name="T4" fmla="*/ 149 w 184"/>
                    <a:gd name="T5" fmla="*/ 59 h 136"/>
                    <a:gd name="T6" fmla="*/ 173 w 184"/>
                    <a:gd name="T7" fmla="*/ 72 h 136"/>
                    <a:gd name="T8" fmla="*/ 184 w 184"/>
                    <a:gd name="T9" fmla="*/ 120 h 136"/>
                    <a:gd name="T10" fmla="*/ 121 w 184"/>
                    <a:gd name="T11" fmla="*/ 127 h 136"/>
                    <a:gd name="T12" fmla="*/ 76 w 184"/>
                    <a:gd name="T13" fmla="*/ 136 h 136"/>
                    <a:gd name="T14" fmla="*/ 0 w 184"/>
                    <a:gd name="T15" fmla="*/ 48 h 136"/>
                    <a:gd name="T16" fmla="*/ 0 60000 65536"/>
                    <a:gd name="T17" fmla="*/ 0 60000 65536"/>
                    <a:gd name="T18" fmla="*/ 0 60000 65536"/>
                    <a:gd name="T19" fmla="*/ 0 60000 65536"/>
                    <a:gd name="T20" fmla="*/ 0 60000 65536"/>
                    <a:gd name="T21" fmla="*/ 0 60000 65536"/>
                    <a:gd name="T22" fmla="*/ 0 60000 65536"/>
                    <a:gd name="T23" fmla="*/ 0 60000 65536"/>
                    <a:gd name="T24" fmla="*/ 0 w 184"/>
                    <a:gd name="T25" fmla="*/ 0 h 136"/>
                    <a:gd name="T26" fmla="*/ 184 w 184"/>
                    <a:gd name="T27" fmla="*/ 136 h 1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4" h="136">
                      <a:moveTo>
                        <a:pt x="0" y="48"/>
                      </a:moveTo>
                      <a:lnTo>
                        <a:pt x="126" y="0"/>
                      </a:lnTo>
                      <a:lnTo>
                        <a:pt x="149" y="59"/>
                      </a:lnTo>
                      <a:lnTo>
                        <a:pt x="173" y="72"/>
                      </a:lnTo>
                      <a:lnTo>
                        <a:pt x="184" y="120"/>
                      </a:lnTo>
                      <a:lnTo>
                        <a:pt x="121" y="127"/>
                      </a:lnTo>
                      <a:lnTo>
                        <a:pt x="76" y="136"/>
                      </a:lnTo>
                      <a:lnTo>
                        <a:pt x="0" y="48"/>
                      </a:lnTo>
                      <a:close/>
                    </a:path>
                  </a:pathLst>
                </a:custGeom>
                <a:solidFill>
                  <a:schemeClr val="accent1"/>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253" name="Freeform 7"/>
                <p:cNvSpPr>
                  <a:spLocks noChangeAspect="1"/>
                </p:cNvSpPr>
                <p:nvPr/>
              </p:nvSpPr>
              <p:spPr bwMode="auto">
                <a:xfrm>
                  <a:off x="2611954" y="5134882"/>
                  <a:ext cx="105646" cy="51970"/>
                </a:xfrm>
                <a:custGeom>
                  <a:avLst/>
                  <a:gdLst>
                    <a:gd name="T0" fmla="*/ 22 w 146"/>
                    <a:gd name="T1" fmla="*/ 3 h 72"/>
                    <a:gd name="T2" fmla="*/ 0 w 146"/>
                    <a:gd name="T3" fmla="*/ 67 h 72"/>
                    <a:gd name="T4" fmla="*/ 38 w 146"/>
                    <a:gd name="T5" fmla="*/ 72 h 72"/>
                    <a:gd name="T6" fmla="*/ 62 w 146"/>
                    <a:gd name="T7" fmla="*/ 57 h 72"/>
                    <a:gd name="T8" fmla="*/ 107 w 146"/>
                    <a:gd name="T9" fmla="*/ 58 h 72"/>
                    <a:gd name="T10" fmla="*/ 146 w 146"/>
                    <a:gd name="T11" fmla="*/ 30 h 72"/>
                    <a:gd name="T12" fmla="*/ 120 w 146"/>
                    <a:gd name="T13" fmla="*/ 20 h 72"/>
                    <a:gd name="T14" fmla="*/ 101 w 146"/>
                    <a:gd name="T15" fmla="*/ 0 h 72"/>
                    <a:gd name="T16" fmla="*/ 22 w 146"/>
                    <a:gd name="T17" fmla="*/ 3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6"/>
                    <a:gd name="T28" fmla="*/ 0 h 72"/>
                    <a:gd name="T29" fmla="*/ 146 w 146"/>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6" h="72">
                      <a:moveTo>
                        <a:pt x="22" y="3"/>
                      </a:moveTo>
                      <a:lnTo>
                        <a:pt x="0" y="67"/>
                      </a:lnTo>
                      <a:lnTo>
                        <a:pt x="38" y="72"/>
                      </a:lnTo>
                      <a:lnTo>
                        <a:pt x="62" y="57"/>
                      </a:lnTo>
                      <a:lnTo>
                        <a:pt x="107" y="58"/>
                      </a:lnTo>
                      <a:lnTo>
                        <a:pt x="146" y="30"/>
                      </a:lnTo>
                      <a:lnTo>
                        <a:pt x="120" y="20"/>
                      </a:lnTo>
                      <a:lnTo>
                        <a:pt x="101" y="0"/>
                      </a:lnTo>
                      <a:lnTo>
                        <a:pt x="22" y="3"/>
                      </a:lnTo>
                      <a:close/>
                    </a:path>
                  </a:pathLst>
                </a:custGeom>
                <a:solidFill>
                  <a:schemeClr val="accent1"/>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254" name="Freeform 8"/>
                <p:cNvSpPr>
                  <a:spLocks noChangeAspect="1"/>
                </p:cNvSpPr>
                <p:nvPr/>
              </p:nvSpPr>
              <p:spPr bwMode="auto">
                <a:xfrm>
                  <a:off x="2643069" y="5208506"/>
                  <a:ext cx="43416" cy="37534"/>
                </a:xfrm>
                <a:custGeom>
                  <a:avLst/>
                  <a:gdLst>
                    <a:gd name="T0" fmla="*/ 52 w 60"/>
                    <a:gd name="T1" fmla="*/ 0 h 52"/>
                    <a:gd name="T2" fmla="*/ 0 w 60"/>
                    <a:gd name="T3" fmla="*/ 4 h 52"/>
                    <a:gd name="T4" fmla="*/ 9 w 60"/>
                    <a:gd name="T5" fmla="*/ 52 h 52"/>
                    <a:gd name="T6" fmla="*/ 60 w 60"/>
                    <a:gd name="T7" fmla="*/ 40 h 52"/>
                    <a:gd name="T8" fmla="*/ 52 w 60"/>
                    <a:gd name="T9" fmla="*/ 0 h 52"/>
                    <a:gd name="T10" fmla="*/ 0 60000 65536"/>
                    <a:gd name="T11" fmla="*/ 0 60000 65536"/>
                    <a:gd name="T12" fmla="*/ 0 60000 65536"/>
                    <a:gd name="T13" fmla="*/ 0 60000 65536"/>
                    <a:gd name="T14" fmla="*/ 0 60000 65536"/>
                    <a:gd name="T15" fmla="*/ 0 w 60"/>
                    <a:gd name="T16" fmla="*/ 0 h 52"/>
                    <a:gd name="T17" fmla="*/ 60 w 60"/>
                    <a:gd name="T18" fmla="*/ 52 h 52"/>
                  </a:gdLst>
                  <a:ahLst/>
                  <a:cxnLst>
                    <a:cxn ang="T10">
                      <a:pos x="T0" y="T1"/>
                    </a:cxn>
                    <a:cxn ang="T11">
                      <a:pos x="T2" y="T3"/>
                    </a:cxn>
                    <a:cxn ang="T12">
                      <a:pos x="T4" y="T5"/>
                    </a:cxn>
                    <a:cxn ang="T13">
                      <a:pos x="T6" y="T7"/>
                    </a:cxn>
                    <a:cxn ang="T14">
                      <a:pos x="T8" y="T9"/>
                    </a:cxn>
                  </a:cxnLst>
                  <a:rect l="T15" t="T16" r="T17" b="T18"/>
                  <a:pathLst>
                    <a:path w="60" h="52">
                      <a:moveTo>
                        <a:pt x="52" y="0"/>
                      </a:moveTo>
                      <a:lnTo>
                        <a:pt x="0" y="4"/>
                      </a:lnTo>
                      <a:lnTo>
                        <a:pt x="9" y="52"/>
                      </a:lnTo>
                      <a:lnTo>
                        <a:pt x="60" y="40"/>
                      </a:lnTo>
                      <a:lnTo>
                        <a:pt x="52" y="0"/>
                      </a:lnTo>
                      <a:close/>
                    </a:path>
                  </a:pathLst>
                </a:custGeom>
                <a:solidFill>
                  <a:schemeClr val="accent1"/>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255" name="Freeform 9"/>
                <p:cNvSpPr>
                  <a:spLocks noChangeAspect="1"/>
                </p:cNvSpPr>
                <p:nvPr/>
              </p:nvSpPr>
              <p:spPr bwMode="auto">
                <a:xfrm>
                  <a:off x="2690103" y="5248928"/>
                  <a:ext cx="29668" cy="36812"/>
                </a:xfrm>
                <a:custGeom>
                  <a:avLst/>
                  <a:gdLst>
                    <a:gd name="T0" fmla="*/ 0 w 41"/>
                    <a:gd name="T1" fmla="*/ 20 h 51"/>
                    <a:gd name="T2" fmla="*/ 41 w 41"/>
                    <a:gd name="T3" fmla="*/ 0 h 51"/>
                    <a:gd name="T4" fmla="*/ 41 w 41"/>
                    <a:gd name="T5" fmla="*/ 45 h 51"/>
                    <a:gd name="T6" fmla="*/ 14 w 41"/>
                    <a:gd name="T7" fmla="*/ 51 h 51"/>
                    <a:gd name="T8" fmla="*/ 0 w 41"/>
                    <a:gd name="T9" fmla="*/ 20 h 51"/>
                    <a:gd name="T10" fmla="*/ 0 60000 65536"/>
                    <a:gd name="T11" fmla="*/ 0 60000 65536"/>
                    <a:gd name="T12" fmla="*/ 0 60000 65536"/>
                    <a:gd name="T13" fmla="*/ 0 60000 65536"/>
                    <a:gd name="T14" fmla="*/ 0 60000 65536"/>
                    <a:gd name="T15" fmla="*/ 0 w 41"/>
                    <a:gd name="T16" fmla="*/ 0 h 51"/>
                    <a:gd name="T17" fmla="*/ 41 w 41"/>
                    <a:gd name="T18" fmla="*/ 51 h 51"/>
                  </a:gdLst>
                  <a:ahLst/>
                  <a:cxnLst>
                    <a:cxn ang="T10">
                      <a:pos x="T0" y="T1"/>
                    </a:cxn>
                    <a:cxn ang="T11">
                      <a:pos x="T2" y="T3"/>
                    </a:cxn>
                    <a:cxn ang="T12">
                      <a:pos x="T4" y="T5"/>
                    </a:cxn>
                    <a:cxn ang="T13">
                      <a:pos x="T6" y="T7"/>
                    </a:cxn>
                    <a:cxn ang="T14">
                      <a:pos x="T8" y="T9"/>
                    </a:cxn>
                  </a:cxnLst>
                  <a:rect l="T15" t="T16" r="T17" b="T18"/>
                  <a:pathLst>
                    <a:path w="41" h="51">
                      <a:moveTo>
                        <a:pt x="0" y="20"/>
                      </a:moveTo>
                      <a:lnTo>
                        <a:pt x="41" y="0"/>
                      </a:lnTo>
                      <a:lnTo>
                        <a:pt x="41" y="45"/>
                      </a:lnTo>
                      <a:lnTo>
                        <a:pt x="14" y="51"/>
                      </a:lnTo>
                      <a:lnTo>
                        <a:pt x="0" y="20"/>
                      </a:lnTo>
                      <a:close/>
                    </a:path>
                  </a:pathLst>
                </a:custGeom>
                <a:solidFill>
                  <a:schemeClr val="accent1"/>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256" name="Freeform"/>
                <p:cNvSpPr>
                  <a:spLocks noChangeAspect="1"/>
                </p:cNvSpPr>
                <p:nvPr/>
              </p:nvSpPr>
              <p:spPr bwMode="auto">
                <a:xfrm>
                  <a:off x="2764634" y="5266251"/>
                  <a:ext cx="180178" cy="212212"/>
                </a:xfrm>
                <a:custGeom>
                  <a:avLst/>
                  <a:gdLst>
                    <a:gd name="T0" fmla="*/ 42 w 249"/>
                    <a:gd name="T1" fmla="*/ 0 h 294"/>
                    <a:gd name="T2" fmla="*/ 0 w 249"/>
                    <a:gd name="T3" fmla="*/ 112 h 294"/>
                    <a:gd name="T4" fmla="*/ 30 w 249"/>
                    <a:gd name="T5" fmla="*/ 167 h 294"/>
                    <a:gd name="T6" fmla="*/ 30 w 249"/>
                    <a:gd name="T7" fmla="*/ 267 h 294"/>
                    <a:gd name="T8" fmla="*/ 90 w 249"/>
                    <a:gd name="T9" fmla="*/ 294 h 294"/>
                    <a:gd name="T10" fmla="*/ 117 w 249"/>
                    <a:gd name="T11" fmla="*/ 235 h 294"/>
                    <a:gd name="T12" fmla="*/ 193 w 249"/>
                    <a:gd name="T13" fmla="*/ 222 h 294"/>
                    <a:gd name="T14" fmla="*/ 249 w 249"/>
                    <a:gd name="T15" fmla="*/ 158 h 294"/>
                    <a:gd name="T16" fmla="*/ 190 w 249"/>
                    <a:gd name="T17" fmla="*/ 58 h 294"/>
                    <a:gd name="T18" fmla="*/ 42 w 249"/>
                    <a:gd name="T19" fmla="*/ 0 h 2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9"/>
                    <a:gd name="T31" fmla="*/ 0 h 294"/>
                    <a:gd name="T32" fmla="*/ 249 w 249"/>
                    <a:gd name="T33" fmla="*/ 294 h 2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9" h="294">
                      <a:moveTo>
                        <a:pt x="42" y="0"/>
                      </a:moveTo>
                      <a:lnTo>
                        <a:pt x="0" y="112"/>
                      </a:lnTo>
                      <a:lnTo>
                        <a:pt x="30" y="167"/>
                      </a:lnTo>
                      <a:lnTo>
                        <a:pt x="30" y="267"/>
                      </a:lnTo>
                      <a:lnTo>
                        <a:pt x="90" y="294"/>
                      </a:lnTo>
                      <a:lnTo>
                        <a:pt x="117" y="235"/>
                      </a:lnTo>
                      <a:lnTo>
                        <a:pt x="193" y="222"/>
                      </a:lnTo>
                      <a:lnTo>
                        <a:pt x="249" y="158"/>
                      </a:lnTo>
                      <a:lnTo>
                        <a:pt x="190" y="58"/>
                      </a:lnTo>
                      <a:lnTo>
                        <a:pt x="42" y="0"/>
                      </a:lnTo>
                      <a:close/>
                    </a:path>
                  </a:pathLst>
                </a:custGeom>
                <a:solidFill>
                  <a:schemeClr val="accent1"/>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257" name="Freeform"/>
                <p:cNvSpPr>
                  <a:spLocks noChangeAspect="1"/>
                </p:cNvSpPr>
                <p:nvPr/>
              </p:nvSpPr>
              <p:spPr bwMode="auto">
                <a:xfrm>
                  <a:off x="2700957" y="5167363"/>
                  <a:ext cx="99857" cy="83008"/>
                </a:xfrm>
                <a:custGeom>
                  <a:avLst/>
                  <a:gdLst>
                    <a:gd name="T0" fmla="*/ 29 w 138"/>
                    <a:gd name="T1" fmla="*/ 0 h 115"/>
                    <a:gd name="T2" fmla="*/ 0 w 138"/>
                    <a:gd name="T3" fmla="*/ 34 h 115"/>
                    <a:gd name="T4" fmla="*/ 12 w 138"/>
                    <a:gd name="T5" fmla="*/ 61 h 115"/>
                    <a:gd name="T6" fmla="*/ 38 w 138"/>
                    <a:gd name="T7" fmla="*/ 70 h 115"/>
                    <a:gd name="T8" fmla="*/ 64 w 138"/>
                    <a:gd name="T9" fmla="*/ 115 h 115"/>
                    <a:gd name="T10" fmla="*/ 136 w 138"/>
                    <a:gd name="T11" fmla="*/ 97 h 115"/>
                    <a:gd name="T12" fmla="*/ 138 w 138"/>
                    <a:gd name="T13" fmla="*/ 49 h 115"/>
                    <a:gd name="T14" fmla="*/ 85 w 138"/>
                    <a:gd name="T15" fmla="*/ 9 h 115"/>
                    <a:gd name="T16" fmla="*/ 29 w 138"/>
                    <a:gd name="T17" fmla="*/ 0 h 1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8"/>
                    <a:gd name="T28" fmla="*/ 0 h 115"/>
                    <a:gd name="T29" fmla="*/ 138 w 138"/>
                    <a:gd name="T30" fmla="*/ 115 h 11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8" h="115">
                      <a:moveTo>
                        <a:pt x="29" y="0"/>
                      </a:moveTo>
                      <a:lnTo>
                        <a:pt x="0" y="34"/>
                      </a:lnTo>
                      <a:lnTo>
                        <a:pt x="12" y="61"/>
                      </a:lnTo>
                      <a:lnTo>
                        <a:pt x="38" y="70"/>
                      </a:lnTo>
                      <a:lnTo>
                        <a:pt x="64" y="115"/>
                      </a:lnTo>
                      <a:lnTo>
                        <a:pt x="136" y="97"/>
                      </a:lnTo>
                      <a:lnTo>
                        <a:pt x="138" y="49"/>
                      </a:lnTo>
                      <a:lnTo>
                        <a:pt x="85" y="9"/>
                      </a:lnTo>
                      <a:lnTo>
                        <a:pt x="29" y="0"/>
                      </a:lnTo>
                      <a:close/>
                    </a:path>
                  </a:pathLst>
                </a:custGeom>
                <a:solidFill>
                  <a:schemeClr val="accent1"/>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grpSp>
          <p:sp>
            <p:nvSpPr>
              <p:cNvPr id="174" name="Shape - Georgia"/>
              <p:cNvSpPr>
                <a:spLocks noChangeAspect="1"/>
              </p:cNvSpPr>
              <p:nvPr/>
            </p:nvSpPr>
            <p:spPr bwMode="auto">
              <a:xfrm>
                <a:off x="6486525" y="3524250"/>
                <a:ext cx="708025" cy="722313"/>
              </a:xfrm>
              <a:custGeom>
                <a:avLst/>
                <a:gdLst>
                  <a:gd name="T0" fmla="*/ 0 w 447"/>
                  <a:gd name="T1" fmla="*/ 2147483647 h 463"/>
                  <a:gd name="T2" fmla="*/ 2147483647 w 447"/>
                  <a:gd name="T3" fmla="*/ 2147483647 h 463"/>
                  <a:gd name="T4" fmla="*/ 2147483647 w 447"/>
                  <a:gd name="T5" fmla="*/ 2147483647 h 463"/>
                  <a:gd name="T6" fmla="*/ 2147483647 w 447"/>
                  <a:gd name="T7" fmla="*/ 0 h 463"/>
                  <a:gd name="T8" fmla="*/ 2147483647 w 447"/>
                  <a:gd name="T9" fmla="*/ 2147483647 h 463"/>
                  <a:gd name="T10" fmla="*/ 2147483647 w 447"/>
                  <a:gd name="T11" fmla="*/ 2147483647 h 463"/>
                  <a:gd name="T12" fmla="*/ 2147483647 w 447"/>
                  <a:gd name="T13" fmla="*/ 2147483647 h 463"/>
                  <a:gd name="T14" fmla="*/ 2147483647 w 447"/>
                  <a:gd name="T15" fmla="*/ 2147483647 h 463"/>
                  <a:gd name="T16" fmla="*/ 2147483647 w 447"/>
                  <a:gd name="T17" fmla="*/ 2147483647 h 463"/>
                  <a:gd name="T18" fmla="*/ 2147483647 w 447"/>
                  <a:gd name="T19" fmla="*/ 2147483647 h 463"/>
                  <a:gd name="T20" fmla="*/ 2147483647 w 447"/>
                  <a:gd name="T21" fmla="*/ 2147483647 h 463"/>
                  <a:gd name="T22" fmla="*/ 2147483647 w 447"/>
                  <a:gd name="T23" fmla="*/ 2147483647 h 463"/>
                  <a:gd name="T24" fmla="*/ 2147483647 w 447"/>
                  <a:gd name="T25" fmla="*/ 2147483647 h 463"/>
                  <a:gd name="T26" fmla="*/ 2147483647 w 447"/>
                  <a:gd name="T27" fmla="*/ 2147483647 h 463"/>
                  <a:gd name="T28" fmla="*/ 2147483647 w 447"/>
                  <a:gd name="T29" fmla="*/ 2147483647 h 463"/>
                  <a:gd name="T30" fmla="*/ 2147483647 w 447"/>
                  <a:gd name="T31" fmla="*/ 2147483647 h 463"/>
                  <a:gd name="T32" fmla="*/ 2147483647 w 447"/>
                  <a:gd name="T33" fmla="*/ 2147483647 h 463"/>
                  <a:gd name="T34" fmla="*/ 2147483647 w 447"/>
                  <a:gd name="T35" fmla="*/ 2147483647 h 463"/>
                  <a:gd name="T36" fmla="*/ 0 w 447"/>
                  <a:gd name="T37" fmla="*/ 2147483647 h 46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7"/>
                  <a:gd name="T58" fmla="*/ 0 h 463"/>
                  <a:gd name="T59" fmla="*/ 447 w 447"/>
                  <a:gd name="T60" fmla="*/ 463 h 46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7" h="463">
                    <a:moveTo>
                      <a:pt x="0" y="28"/>
                    </a:moveTo>
                    <a:lnTo>
                      <a:pt x="4" y="28"/>
                    </a:lnTo>
                    <a:lnTo>
                      <a:pt x="109" y="9"/>
                    </a:lnTo>
                    <a:lnTo>
                      <a:pt x="201" y="0"/>
                    </a:lnTo>
                    <a:lnTo>
                      <a:pt x="188" y="23"/>
                    </a:lnTo>
                    <a:lnTo>
                      <a:pt x="216" y="23"/>
                    </a:lnTo>
                    <a:lnTo>
                      <a:pt x="375" y="167"/>
                    </a:lnTo>
                    <a:lnTo>
                      <a:pt x="438" y="259"/>
                    </a:lnTo>
                    <a:lnTo>
                      <a:pt x="447" y="322"/>
                    </a:lnTo>
                    <a:lnTo>
                      <a:pt x="426" y="336"/>
                    </a:lnTo>
                    <a:lnTo>
                      <a:pt x="438" y="399"/>
                    </a:lnTo>
                    <a:lnTo>
                      <a:pt x="393" y="402"/>
                    </a:lnTo>
                    <a:lnTo>
                      <a:pt x="393" y="456"/>
                    </a:lnTo>
                    <a:lnTo>
                      <a:pt x="358" y="429"/>
                    </a:lnTo>
                    <a:lnTo>
                      <a:pt x="128" y="463"/>
                    </a:lnTo>
                    <a:lnTo>
                      <a:pt x="76" y="363"/>
                    </a:lnTo>
                    <a:lnTo>
                      <a:pt x="113" y="295"/>
                    </a:lnTo>
                    <a:lnTo>
                      <a:pt x="64" y="260"/>
                    </a:lnTo>
                    <a:lnTo>
                      <a:pt x="0" y="28"/>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75" name="Shape - Florida"/>
              <p:cNvSpPr>
                <a:spLocks noChangeAspect="1"/>
              </p:cNvSpPr>
              <p:nvPr/>
            </p:nvSpPr>
            <p:spPr bwMode="auto">
              <a:xfrm>
                <a:off x="6326188" y="4143375"/>
                <a:ext cx="1206500" cy="809625"/>
              </a:xfrm>
              <a:custGeom>
                <a:avLst/>
                <a:gdLst>
                  <a:gd name="T0" fmla="*/ 0 w 765"/>
                  <a:gd name="T1" fmla="*/ 2147483647 h 519"/>
                  <a:gd name="T2" fmla="*/ 2147483647 w 765"/>
                  <a:gd name="T3" fmla="*/ 2147483647 h 519"/>
                  <a:gd name="T4" fmla="*/ 2147483647 w 765"/>
                  <a:gd name="T5" fmla="*/ 2147483647 h 519"/>
                  <a:gd name="T6" fmla="*/ 2147483647 w 765"/>
                  <a:gd name="T7" fmla="*/ 2147483647 h 519"/>
                  <a:gd name="T8" fmla="*/ 2147483647 w 765"/>
                  <a:gd name="T9" fmla="*/ 2147483647 h 519"/>
                  <a:gd name="T10" fmla="*/ 2147483647 w 765"/>
                  <a:gd name="T11" fmla="*/ 2147483647 h 519"/>
                  <a:gd name="T12" fmla="*/ 2147483647 w 765"/>
                  <a:gd name="T13" fmla="*/ 0 h 519"/>
                  <a:gd name="T14" fmla="*/ 2147483647 w 765"/>
                  <a:gd name="T15" fmla="*/ 2147483647 h 519"/>
                  <a:gd name="T16" fmla="*/ 2147483647 w 765"/>
                  <a:gd name="T17" fmla="*/ 2147483647 h 519"/>
                  <a:gd name="T18" fmla="*/ 2147483647 w 765"/>
                  <a:gd name="T19" fmla="*/ 2147483647 h 519"/>
                  <a:gd name="T20" fmla="*/ 2147483647 w 765"/>
                  <a:gd name="T21" fmla="*/ 2147483647 h 519"/>
                  <a:gd name="T22" fmla="*/ 2147483647 w 765"/>
                  <a:gd name="T23" fmla="*/ 2147483647 h 519"/>
                  <a:gd name="T24" fmla="*/ 2147483647 w 765"/>
                  <a:gd name="T25" fmla="*/ 2147483647 h 519"/>
                  <a:gd name="T26" fmla="*/ 2147483647 w 765"/>
                  <a:gd name="T27" fmla="*/ 2147483647 h 519"/>
                  <a:gd name="T28" fmla="*/ 2147483647 w 765"/>
                  <a:gd name="T29" fmla="*/ 2147483647 h 519"/>
                  <a:gd name="T30" fmla="*/ 2147483647 w 765"/>
                  <a:gd name="T31" fmla="*/ 2147483647 h 519"/>
                  <a:gd name="T32" fmla="*/ 2147483647 w 765"/>
                  <a:gd name="T33" fmla="*/ 2147483647 h 519"/>
                  <a:gd name="T34" fmla="*/ 2147483647 w 765"/>
                  <a:gd name="T35" fmla="*/ 2147483647 h 519"/>
                  <a:gd name="T36" fmla="*/ 2147483647 w 765"/>
                  <a:gd name="T37" fmla="*/ 2147483647 h 519"/>
                  <a:gd name="T38" fmla="*/ 2147483647 w 765"/>
                  <a:gd name="T39" fmla="*/ 2147483647 h 519"/>
                  <a:gd name="T40" fmla="*/ 2147483647 w 765"/>
                  <a:gd name="T41" fmla="*/ 2147483647 h 519"/>
                  <a:gd name="T42" fmla="*/ 2147483647 w 765"/>
                  <a:gd name="T43" fmla="*/ 2147483647 h 519"/>
                  <a:gd name="T44" fmla="*/ 2147483647 w 765"/>
                  <a:gd name="T45" fmla="*/ 2147483647 h 519"/>
                  <a:gd name="T46" fmla="*/ 2147483647 w 765"/>
                  <a:gd name="T47" fmla="*/ 2147483647 h 519"/>
                  <a:gd name="T48" fmla="*/ 2147483647 w 765"/>
                  <a:gd name="T49" fmla="*/ 2147483647 h 519"/>
                  <a:gd name="T50" fmla="*/ 2147483647 w 765"/>
                  <a:gd name="T51" fmla="*/ 2147483647 h 519"/>
                  <a:gd name="T52" fmla="*/ 2147483647 w 765"/>
                  <a:gd name="T53" fmla="*/ 2147483647 h 519"/>
                  <a:gd name="T54" fmla="*/ 2147483647 w 765"/>
                  <a:gd name="T55" fmla="*/ 2147483647 h 519"/>
                  <a:gd name="T56" fmla="*/ 2147483647 w 765"/>
                  <a:gd name="T57" fmla="*/ 2147483647 h 519"/>
                  <a:gd name="T58" fmla="*/ 2147483647 w 765"/>
                  <a:gd name="T59" fmla="*/ 2147483647 h 519"/>
                  <a:gd name="T60" fmla="*/ 2147483647 w 765"/>
                  <a:gd name="T61" fmla="*/ 2147483647 h 519"/>
                  <a:gd name="T62" fmla="*/ 2147483647 w 765"/>
                  <a:gd name="T63" fmla="*/ 2147483647 h 519"/>
                  <a:gd name="T64" fmla="*/ 2147483647 w 765"/>
                  <a:gd name="T65" fmla="*/ 2147483647 h 519"/>
                  <a:gd name="T66" fmla="*/ 2147483647 w 765"/>
                  <a:gd name="T67" fmla="*/ 2147483647 h 519"/>
                  <a:gd name="T68" fmla="*/ 2147483647 w 765"/>
                  <a:gd name="T69" fmla="*/ 2147483647 h 519"/>
                  <a:gd name="T70" fmla="*/ 2147483647 w 765"/>
                  <a:gd name="T71" fmla="*/ 2147483647 h 519"/>
                  <a:gd name="T72" fmla="*/ 2147483647 w 765"/>
                  <a:gd name="T73" fmla="*/ 2147483647 h 519"/>
                  <a:gd name="T74" fmla="*/ 2147483647 w 765"/>
                  <a:gd name="T75" fmla="*/ 2147483647 h 519"/>
                  <a:gd name="T76" fmla="*/ 2147483647 w 765"/>
                  <a:gd name="T77" fmla="*/ 2147483647 h 519"/>
                  <a:gd name="T78" fmla="*/ 0 w 765"/>
                  <a:gd name="T79" fmla="*/ 2147483647 h 51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765"/>
                  <a:gd name="T121" fmla="*/ 0 h 519"/>
                  <a:gd name="T122" fmla="*/ 765 w 765"/>
                  <a:gd name="T123" fmla="*/ 519 h 51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765" h="519">
                    <a:moveTo>
                      <a:pt x="0" y="51"/>
                    </a:moveTo>
                    <a:lnTo>
                      <a:pt x="210" y="30"/>
                    </a:lnTo>
                    <a:lnTo>
                      <a:pt x="233" y="64"/>
                    </a:lnTo>
                    <a:lnTo>
                      <a:pt x="458" y="30"/>
                    </a:lnTo>
                    <a:lnTo>
                      <a:pt x="496" y="58"/>
                    </a:lnTo>
                    <a:lnTo>
                      <a:pt x="496" y="4"/>
                    </a:lnTo>
                    <a:lnTo>
                      <a:pt x="493" y="0"/>
                    </a:lnTo>
                    <a:lnTo>
                      <a:pt x="538" y="3"/>
                    </a:lnTo>
                    <a:lnTo>
                      <a:pt x="586" y="83"/>
                    </a:lnTo>
                    <a:lnTo>
                      <a:pt x="662" y="192"/>
                    </a:lnTo>
                    <a:lnTo>
                      <a:pt x="699" y="286"/>
                    </a:lnTo>
                    <a:lnTo>
                      <a:pt x="756" y="352"/>
                    </a:lnTo>
                    <a:lnTo>
                      <a:pt x="765" y="447"/>
                    </a:lnTo>
                    <a:lnTo>
                      <a:pt x="747" y="504"/>
                    </a:lnTo>
                    <a:lnTo>
                      <a:pt x="666" y="519"/>
                    </a:lnTo>
                    <a:lnTo>
                      <a:pt x="653" y="495"/>
                    </a:lnTo>
                    <a:lnTo>
                      <a:pt x="596" y="460"/>
                    </a:lnTo>
                    <a:lnTo>
                      <a:pt x="578" y="425"/>
                    </a:lnTo>
                    <a:lnTo>
                      <a:pt x="563" y="411"/>
                    </a:lnTo>
                    <a:lnTo>
                      <a:pt x="554" y="378"/>
                    </a:lnTo>
                    <a:lnTo>
                      <a:pt x="541" y="387"/>
                    </a:lnTo>
                    <a:lnTo>
                      <a:pt x="496" y="344"/>
                    </a:lnTo>
                    <a:lnTo>
                      <a:pt x="507" y="304"/>
                    </a:lnTo>
                    <a:lnTo>
                      <a:pt x="496" y="282"/>
                    </a:lnTo>
                    <a:lnTo>
                      <a:pt x="483" y="289"/>
                    </a:lnTo>
                    <a:lnTo>
                      <a:pt x="484" y="313"/>
                    </a:lnTo>
                    <a:lnTo>
                      <a:pt x="470" y="282"/>
                    </a:lnTo>
                    <a:lnTo>
                      <a:pt x="471" y="209"/>
                    </a:lnTo>
                    <a:lnTo>
                      <a:pt x="443" y="165"/>
                    </a:lnTo>
                    <a:lnTo>
                      <a:pt x="371" y="130"/>
                    </a:lnTo>
                    <a:lnTo>
                      <a:pt x="335" y="89"/>
                    </a:lnTo>
                    <a:lnTo>
                      <a:pt x="295" y="85"/>
                    </a:lnTo>
                    <a:lnTo>
                      <a:pt x="279" y="110"/>
                    </a:lnTo>
                    <a:lnTo>
                      <a:pt x="219" y="128"/>
                    </a:lnTo>
                    <a:lnTo>
                      <a:pt x="185" y="110"/>
                    </a:lnTo>
                    <a:lnTo>
                      <a:pt x="167" y="83"/>
                    </a:lnTo>
                    <a:lnTo>
                      <a:pt x="55" y="107"/>
                    </a:lnTo>
                    <a:lnTo>
                      <a:pt x="31" y="88"/>
                    </a:lnTo>
                    <a:lnTo>
                      <a:pt x="6" y="109"/>
                    </a:lnTo>
                    <a:lnTo>
                      <a:pt x="0" y="51"/>
                    </a:lnTo>
                    <a:close/>
                  </a:path>
                </a:pathLst>
              </a:custGeom>
              <a:solidFill>
                <a:schemeClr val="accent1"/>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76" name="Shape - Delaware"/>
              <p:cNvSpPr>
                <a:spLocks noChangeAspect="1"/>
              </p:cNvSpPr>
              <p:nvPr/>
            </p:nvSpPr>
            <p:spPr bwMode="auto">
              <a:xfrm>
                <a:off x="7554913" y="2573338"/>
                <a:ext cx="153987" cy="190500"/>
              </a:xfrm>
              <a:custGeom>
                <a:avLst/>
                <a:gdLst>
                  <a:gd name="T0" fmla="*/ 0 w 98"/>
                  <a:gd name="T1" fmla="*/ 2147483647 h 122"/>
                  <a:gd name="T2" fmla="*/ 2147483647 w 98"/>
                  <a:gd name="T3" fmla="*/ 0 h 122"/>
                  <a:gd name="T4" fmla="*/ 2147483647 w 98"/>
                  <a:gd name="T5" fmla="*/ 2147483647 h 122"/>
                  <a:gd name="T6" fmla="*/ 2147483647 w 98"/>
                  <a:gd name="T7" fmla="*/ 2147483647 h 122"/>
                  <a:gd name="T8" fmla="*/ 2147483647 w 98"/>
                  <a:gd name="T9" fmla="*/ 2147483647 h 122"/>
                  <a:gd name="T10" fmla="*/ 2147483647 w 98"/>
                  <a:gd name="T11" fmla="*/ 2147483647 h 122"/>
                  <a:gd name="T12" fmla="*/ 2147483647 w 98"/>
                  <a:gd name="T13" fmla="*/ 2147483647 h 122"/>
                  <a:gd name="T14" fmla="*/ 0 w 98"/>
                  <a:gd name="T15" fmla="*/ 2147483647 h 122"/>
                  <a:gd name="T16" fmla="*/ 0 60000 65536"/>
                  <a:gd name="T17" fmla="*/ 0 60000 65536"/>
                  <a:gd name="T18" fmla="*/ 0 60000 65536"/>
                  <a:gd name="T19" fmla="*/ 0 60000 65536"/>
                  <a:gd name="T20" fmla="*/ 0 60000 65536"/>
                  <a:gd name="T21" fmla="*/ 0 60000 65536"/>
                  <a:gd name="T22" fmla="*/ 0 60000 65536"/>
                  <a:gd name="T23" fmla="*/ 0 60000 65536"/>
                  <a:gd name="T24" fmla="*/ 0 w 98"/>
                  <a:gd name="T25" fmla="*/ 0 h 122"/>
                  <a:gd name="T26" fmla="*/ 98 w 98"/>
                  <a:gd name="T27" fmla="*/ 122 h 1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8" h="122">
                    <a:moveTo>
                      <a:pt x="0" y="8"/>
                    </a:moveTo>
                    <a:lnTo>
                      <a:pt x="21" y="0"/>
                    </a:lnTo>
                    <a:lnTo>
                      <a:pt x="66" y="27"/>
                    </a:lnTo>
                    <a:lnTo>
                      <a:pt x="66" y="54"/>
                    </a:lnTo>
                    <a:lnTo>
                      <a:pt x="97" y="73"/>
                    </a:lnTo>
                    <a:lnTo>
                      <a:pt x="98" y="109"/>
                    </a:lnTo>
                    <a:lnTo>
                      <a:pt x="48" y="122"/>
                    </a:lnTo>
                    <a:lnTo>
                      <a:pt x="0" y="8"/>
                    </a:lnTo>
                    <a:close/>
                  </a:path>
                </a:pathLst>
              </a:custGeom>
              <a:solidFill>
                <a:schemeClr val="accent6"/>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77" name="Shape - Connecticut"/>
              <p:cNvSpPr>
                <a:spLocks noChangeAspect="1"/>
              </p:cNvSpPr>
              <p:nvPr/>
            </p:nvSpPr>
            <p:spPr bwMode="auto">
              <a:xfrm>
                <a:off x="7720013" y="2085975"/>
                <a:ext cx="242887" cy="185738"/>
              </a:xfrm>
              <a:custGeom>
                <a:avLst/>
                <a:gdLst>
                  <a:gd name="T0" fmla="*/ 0 w 153"/>
                  <a:gd name="T1" fmla="*/ 2147483647 h 118"/>
                  <a:gd name="T2" fmla="*/ 2147483647 w 153"/>
                  <a:gd name="T3" fmla="*/ 0 h 118"/>
                  <a:gd name="T4" fmla="*/ 2147483647 w 153"/>
                  <a:gd name="T5" fmla="*/ 2147483647 h 118"/>
                  <a:gd name="T6" fmla="*/ 2147483647 w 153"/>
                  <a:gd name="T7" fmla="*/ 2147483647 h 118"/>
                  <a:gd name="T8" fmla="*/ 2147483647 w 153"/>
                  <a:gd name="T9" fmla="*/ 2147483647 h 118"/>
                  <a:gd name="T10" fmla="*/ 2147483647 w 153"/>
                  <a:gd name="T11" fmla="*/ 2147483647 h 118"/>
                  <a:gd name="T12" fmla="*/ 2147483647 w 153"/>
                  <a:gd name="T13" fmla="*/ 2147483647 h 118"/>
                  <a:gd name="T14" fmla="*/ 0 w 153"/>
                  <a:gd name="T15" fmla="*/ 2147483647 h 118"/>
                  <a:gd name="T16" fmla="*/ 0 60000 65536"/>
                  <a:gd name="T17" fmla="*/ 0 60000 65536"/>
                  <a:gd name="T18" fmla="*/ 0 60000 65536"/>
                  <a:gd name="T19" fmla="*/ 0 60000 65536"/>
                  <a:gd name="T20" fmla="*/ 0 60000 65536"/>
                  <a:gd name="T21" fmla="*/ 0 60000 65536"/>
                  <a:gd name="T22" fmla="*/ 0 60000 65536"/>
                  <a:gd name="T23" fmla="*/ 0 60000 65536"/>
                  <a:gd name="T24" fmla="*/ 0 w 153"/>
                  <a:gd name="T25" fmla="*/ 0 h 118"/>
                  <a:gd name="T26" fmla="*/ 153 w 153"/>
                  <a:gd name="T27" fmla="*/ 118 h 1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3" h="118">
                    <a:moveTo>
                      <a:pt x="0" y="30"/>
                    </a:moveTo>
                    <a:lnTo>
                      <a:pt x="118" y="0"/>
                    </a:lnTo>
                    <a:lnTo>
                      <a:pt x="153" y="54"/>
                    </a:lnTo>
                    <a:lnTo>
                      <a:pt x="133" y="78"/>
                    </a:lnTo>
                    <a:lnTo>
                      <a:pt x="95" y="69"/>
                    </a:lnTo>
                    <a:lnTo>
                      <a:pt x="37" y="118"/>
                    </a:lnTo>
                    <a:lnTo>
                      <a:pt x="6" y="93"/>
                    </a:lnTo>
                    <a:lnTo>
                      <a:pt x="0" y="30"/>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78" name="Shape - Colorado"/>
              <p:cNvSpPr>
                <a:spLocks noChangeAspect="1"/>
              </p:cNvSpPr>
              <p:nvPr/>
            </p:nvSpPr>
            <p:spPr bwMode="auto">
              <a:xfrm>
                <a:off x="3397250" y="2697163"/>
                <a:ext cx="928688" cy="682625"/>
              </a:xfrm>
              <a:custGeom>
                <a:avLst/>
                <a:gdLst>
                  <a:gd name="T0" fmla="*/ 2147483647 w 590"/>
                  <a:gd name="T1" fmla="*/ 0 h 439"/>
                  <a:gd name="T2" fmla="*/ 2147483647 w 590"/>
                  <a:gd name="T3" fmla="*/ 2147483647 h 439"/>
                  <a:gd name="T4" fmla="*/ 0 w 590"/>
                  <a:gd name="T5" fmla="*/ 2147483647 h 439"/>
                  <a:gd name="T6" fmla="*/ 2147483647 w 590"/>
                  <a:gd name="T7" fmla="*/ 2147483647 h 439"/>
                  <a:gd name="T8" fmla="*/ 2147483647 w 590"/>
                  <a:gd name="T9" fmla="*/ 2147483647 h 439"/>
                  <a:gd name="T10" fmla="*/ 2147483647 w 590"/>
                  <a:gd name="T11" fmla="*/ 2147483647 h 439"/>
                  <a:gd name="T12" fmla="*/ 2147483647 w 590"/>
                  <a:gd name="T13" fmla="*/ 2147483647 h 439"/>
                  <a:gd name="T14" fmla="*/ 2147483647 w 590"/>
                  <a:gd name="T15" fmla="*/ 2147483647 h 439"/>
                  <a:gd name="T16" fmla="*/ 2147483647 w 590"/>
                  <a:gd name="T17" fmla="*/ 0 h 4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90"/>
                  <a:gd name="T28" fmla="*/ 0 h 439"/>
                  <a:gd name="T29" fmla="*/ 590 w 590"/>
                  <a:gd name="T30" fmla="*/ 439 h 43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90" h="439">
                    <a:moveTo>
                      <a:pt x="49" y="0"/>
                    </a:moveTo>
                    <a:lnTo>
                      <a:pt x="19" y="263"/>
                    </a:lnTo>
                    <a:lnTo>
                      <a:pt x="0" y="415"/>
                    </a:lnTo>
                    <a:lnTo>
                      <a:pt x="295" y="430"/>
                    </a:lnTo>
                    <a:lnTo>
                      <a:pt x="577" y="439"/>
                    </a:lnTo>
                    <a:lnTo>
                      <a:pt x="586" y="234"/>
                    </a:lnTo>
                    <a:lnTo>
                      <a:pt x="590" y="32"/>
                    </a:lnTo>
                    <a:lnTo>
                      <a:pt x="429" y="29"/>
                    </a:lnTo>
                    <a:lnTo>
                      <a:pt x="49" y="0"/>
                    </a:lnTo>
                    <a:close/>
                  </a:path>
                </a:pathLst>
              </a:custGeom>
              <a:solidFill>
                <a:schemeClr val="accent1"/>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79" name="Shape - California"/>
              <p:cNvSpPr>
                <a:spLocks noChangeAspect="1"/>
              </p:cNvSpPr>
              <p:nvPr/>
            </p:nvSpPr>
            <p:spPr bwMode="auto">
              <a:xfrm>
                <a:off x="1606550" y="2219325"/>
                <a:ext cx="1098550" cy="1673225"/>
              </a:xfrm>
              <a:custGeom>
                <a:avLst/>
                <a:gdLst>
                  <a:gd name="T0" fmla="*/ 2147483647 w 697"/>
                  <a:gd name="T1" fmla="*/ 0 h 1077"/>
                  <a:gd name="T2" fmla="*/ 2147483647 w 697"/>
                  <a:gd name="T3" fmla="*/ 2147483647 h 1077"/>
                  <a:gd name="T4" fmla="*/ 2147483647 w 697"/>
                  <a:gd name="T5" fmla="*/ 2147483647 h 1077"/>
                  <a:gd name="T6" fmla="*/ 2147483647 w 697"/>
                  <a:gd name="T7" fmla="*/ 2147483647 h 1077"/>
                  <a:gd name="T8" fmla="*/ 2147483647 w 697"/>
                  <a:gd name="T9" fmla="*/ 2147483647 h 1077"/>
                  <a:gd name="T10" fmla="*/ 2147483647 w 697"/>
                  <a:gd name="T11" fmla="*/ 2147483647 h 1077"/>
                  <a:gd name="T12" fmla="*/ 2147483647 w 697"/>
                  <a:gd name="T13" fmla="*/ 2147483647 h 1077"/>
                  <a:gd name="T14" fmla="*/ 2147483647 w 697"/>
                  <a:gd name="T15" fmla="*/ 2147483647 h 1077"/>
                  <a:gd name="T16" fmla="*/ 2147483647 w 697"/>
                  <a:gd name="T17" fmla="*/ 2147483647 h 1077"/>
                  <a:gd name="T18" fmla="*/ 2147483647 w 697"/>
                  <a:gd name="T19" fmla="*/ 2147483647 h 1077"/>
                  <a:gd name="T20" fmla="*/ 2147483647 w 697"/>
                  <a:gd name="T21" fmla="*/ 2147483647 h 1077"/>
                  <a:gd name="T22" fmla="*/ 2147483647 w 697"/>
                  <a:gd name="T23" fmla="*/ 2147483647 h 1077"/>
                  <a:gd name="T24" fmla="*/ 2147483647 w 697"/>
                  <a:gd name="T25" fmla="*/ 2147483647 h 1077"/>
                  <a:gd name="T26" fmla="*/ 2147483647 w 697"/>
                  <a:gd name="T27" fmla="*/ 2147483647 h 1077"/>
                  <a:gd name="T28" fmla="*/ 2147483647 w 697"/>
                  <a:gd name="T29" fmla="*/ 2147483647 h 1077"/>
                  <a:gd name="T30" fmla="*/ 2147483647 w 697"/>
                  <a:gd name="T31" fmla="*/ 2147483647 h 1077"/>
                  <a:gd name="T32" fmla="*/ 2147483647 w 697"/>
                  <a:gd name="T33" fmla="*/ 2147483647 h 1077"/>
                  <a:gd name="T34" fmla="*/ 2147483647 w 697"/>
                  <a:gd name="T35" fmla="*/ 2147483647 h 1077"/>
                  <a:gd name="T36" fmla="*/ 2147483647 w 697"/>
                  <a:gd name="T37" fmla="*/ 2147483647 h 1077"/>
                  <a:gd name="T38" fmla="*/ 2147483647 w 697"/>
                  <a:gd name="T39" fmla="*/ 2147483647 h 1077"/>
                  <a:gd name="T40" fmla="*/ 2147483647 w 697"/>
                  <a:gd name="T41" fmla="*/ 2147483647 h 1077"/>
                  <a:gd name="T42" fmla="*/ 2147483647 w 697"/>
                  <a:gd name="T43" fmla="*/ 2147483647 h 1077"/>
                  <a:gd name="T44" fmla="*/ 2147483647 w 697"/>
                  <a:gd name="T45" fmla="*/ 2147483647 h 1077"/>
                  <a:gd name="T46" fmla="*/ 2147483647 w 697"/>
                  <a:gd name="T47" fmla="*/ 2147483647 h 1077"/>
                  <a:gd name="T48" fmla="*/ 2147483647 w 697"/>
                  <a:gd name="T49" fmla="*/ 2147483647 h 1077"/>
                  <a:gd name="T50" fmla="*/ 2147483647 w 697"/>
                  <a:gd name="T51" fmla="*/ 2147483647 h 1077"/>
                  <a:gd name="T52" fmla="*/ 2147483647 w 697"/>
                  <a:gd name="T53" fmla="*/ 2147483647 h 1077"/>
                  <a:gd name="T54" fmla="*/ 2147483647 w 697"/>
                  <a:gd name="T55" fmla="*/ 2147483647 h 1077"/>
                  <a:gd name="T56" fmla="*/ 2147483647 w 697"/>
                  <a:gd name="T57" fmla="*/ 2147483647 h 1077"/>
                  <a:gd name="T58" fmla="*/ 2147483647 w 697"/>
                  <a:gd name="T59" fmla="*/ 2147483647 h 1077"/>
                  <a:gd name="T60" fmla="*/ 2147483647 w 697"/>
                  <a:gd name="T61" fmla="*/ 2147483647 h 1077"/>
                  <a:gd name="T62" fmla="*/ 2147483647 w 697"/>
                  <a:gd name="T63" fmla="*/ 2147483647 h 1077"/>
                  <a:gd name="T64" fmla="*/ 2147483647 w 697"/>
                  <a:gd name="T65" fmla="*/ 2147483647 h 1077"/>
                  <a:gd name="T66" fmla="*/ 2147483647 w 697"/>
                  <a:gd name="T67" fmla="*/ 2147483647 h 1077"/>
                  <a:gd name="T68" fmla="*/ 2147483647 w 697"/>
                  <a:gd name="T69" fmla="*/ 2147483647 h 1077"/>
                  <a:gd name="T70" fmla="*/ 2147483647 w 697"/>
                  <a:gd name="T71" fmla="*/ 2147483647 h 1077"/>
                  <a:gd name="T72" fmla="*/ 2147483647 w 697"/>
                  <a:gd name="T73" fmla="*/ 2147483647 h 1077"/>
                  <a:gd name="T74" fmla="*/ 2147483647 w 697"/>
                  <a:gd name="T75" fmla="*/ 2147483647 h 1077"/>
                  <a:gd name="T76" fmla="*/ 2147483647 w 697"/>
                  <a:gd name="T77" fmla="*/ 2147483647 h 1077"/>
                  <a:gd name="T78" fmla="*/ 2147483647 w 697"/>
                  <a:gd name="T79" fmla="*/ 2147483647 h 1077"/>
                  <a:gd name="T80" fmla="*/ 2147483647 w 697"/>
                  <a:gd name="T81" fmla="*/ 2147483647 h 1077"/>
                  <a:gd name="T82" fmla="*/ 2147483647 w 697"/>
                  <a:gd name="T83" fmla="*/ 2147483647 h 1077"/>
                  <a:gd name="T84" fmla="*/ 2147483647 w 697"/>
                  <a:gd name="T85" fmla="*/ 2147483647 h 1077"/>
                  <a:gd name="T86" fmla="*/ 0 w 697"/>
                  <a:gd name="T87" fmla="*/ 2147483647 h 1077"/>
                  <a:gd name="T88" fmla="*/ 2147483647 w 697"/>
                  <a:gd name="T89" fmla="*/ 2147483647 h 1077"/>
                  <a:gd name="T90" fmla="*/ 2147483647 w 697"/>
                  <a:gd name="T91" fmla="*/ 2147483647 h 1077"/>
                  <a:gd name="T92" fmla="*/ 2147483647 w 697"/>
                  <a:gd name="T93" fmla="*/ 2147483647 h 1077"/>
                  <a:gd name="T94" fmla="*/ 2147483647 w 697"/>
                  <a:gd name="T95" fmla="*/ 0 h 107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97"/>
                  <a:gd name="T145" fmla="*/ 0 h 1077"/>
                  <a:gd name="T146" fmla="*/ 697 w 697"/>
                  <a:gd name="T147" fmla="*/ 1077 h 107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97" h="1077">
                    <a:moveTo>
                      <a:pt x="53" y="0"/>
                    </a:moveTo>
                    <a:lnTo>
                      <a:pt x="374" y="64"/>
                    </a:lnTo>
                    <a:lnTo>
                      <a:pt x="304" y="381"/>
                    </a:lnTo>
                    <a:lnTo>
                      <a:pt x="664" y="864"/>
                    </a:lnTo>
                    <a:lnTo>
                      <a:pt x="697" y="925"/>
                    </a:lnTo>
                    <a:lnTo>
                      <a:pt x="663" y="955"/>
                    </a:lnTo>
                    <a:lnTo>
                      <a:pt x="641" y="1009"/>
                    </a:lnTo>
                    <a:lnTo>
                      <a:pt x="620" y="1040"/>
                    </a:lnTo>
                    <a:lnTo>
                      <a:pt x="642" y="1068"/>
                    </a:lnTo>
                    <a:lnTo>
                      <a:pt x="605" y="1077"/>
                    </a:lnTo>
                    <a:lnTo>
                      <a:pt x="393" y="1070"/>
                    </a:lnTo>
                    <a:lnTo>
                      <a:pt x="380" y="1007"/>
                    </a:lnTo>
                    <a:lnTo>
                      <a:pt x="343" y="961"/>
                    </a:lnTo>
                    <a:lnTo>
                      <a:pt x="316" y="944"/>
                    </a:lnTo>
                    <a:lnTo>
                      <a:pt x="308" y="912"/>
                    </a:lnTo>
                    <a:lnTo>
                      <a:pt x="286" y="894"/>
                    </a:lnTo>
                    <a:lnTo>
                      <a:pt x="263" y="871"/>
                    </a:lnTo>
                    <a:lnTo>
                      <a:pt x="256" y="846"/>
                    </a:lnTo>
                    <a:lnTo>
                      <a:pt x="235" y="830"/>
                    </a:lnTo>
                    <a:lnTo>
                      <a:pt x="202" y="839"/>
                    </a:lnTo>
                    <a:lnTo>
                      <a:pt x="165" y="825"/>
                    </a:lnTo>
                    <a:lnTo>
                      <a:pt x="165" y="812"/>
                    </a:lnTo>
                    <a:lnTo>
                      <a:pt x="164" y="782"/>
                    </a:lnTo>
                    <a:lnTo>
                      <a:pt x="149" y="749"/>
                    </a:lnTo>
                    <a:lnTo>
                      <a:pt x="147" y="722"/>
                    </a:lnTo>
                    <a:lnTo>
                      <a:pt x="131" y="699"/>
                    </a:lnTo>
                    <a:lnTo>
                      <a:pt x="135" y="676"/>
                    </a:lnTo>
                    <a:lnTo>
                      <a:pt x="89" y="621"/>
                    </a:lnTo>
                    <a:lnTo>
                      <a:pt x="89" y="590"/>
                    </a:lnTo>
                    <a:lnTo>
                      <a:pt x="113" y="578"/>
                    </a:lnTo>
                    <a:lnTo>
                      <a:pt x="113" y="559"/>
                    </a:lnTo>
                    <a:lnTo>
                      <a:pt x="89" y="553"/>
                    </a:lnTo>
                    <a:lnTo>
                      <a:pt x="79" y="523"/>
                    </a:lnTo>
                    <a:lnTo>
                      <a:pt x="67" y="471"/>
                    </a:lnTo>
                    <a:lnTo>
                      <a:pt x="101" y="499"/>
                    </a:lnTo>
                    <a:lnTo>
                      <a:pt x="88" y="462"/>
                    </a:lnTo>
                    <a:lnTo>
                      <a:pt x="113" y="462"/>
                    </a:lnTo>
                    <a:lnTo>
                      <a:pt x="113" y="435"/>
                    </a:lnTo>
                    <a:lnTo>
                      <a:pt x="88" y="417"/>
                    </a:lnTo>
                    <a:lnTo>
                      <a:pt x="76" y="442"/>
                    </a:lnTo>
                    <a:lnTo>
                      <a:pt x="53" y="433"/>
                    </a:lnTo>
                    <a:lnTo>
                      <a:pt x="9" y="313"/>
                    </a:lnTo>
                    <a:lnTo>
                      <a:pt x="21" y="226"/>
                    </a:lnTo>
                    <a:lnTo>
                      <a:pt x="0" y="177"/>
                    </a:lnTo>
                    <a:lnTo>
                      <a:pt x="10" y="140"/>
                    </a:lnTo>
                    <a:lnTo>
                      <a:pt x="32" y="132"/>
                    </a:lnTo>
                    <a:lnTo>
                      <a:pt x="53" y="73"/>
                    </a:lnTo>
                    <a:lnTo>
                      <a:pt x="53" y="0"/>
                    </a:lnTo>
                    <a:close/>
                  </a:path>
                </a:pathLst>
              </a:custGeom>
              <a:solidFill>
                <a:schemeClr val="accent1"/>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80" name="Shape - Arkansas"/>
              <p:cNvSpPr>
                <a:spLocks noChangeAspect="1"/>
              </p:cNvSpPr>
              <p:nvPr/>
            </p:nvSpPr>
            <p:spPr bwMode="auto">
              <a:xfrm>
                <a:off x="5280025" y="3395663"/>
                <a:ext cx="633413" cy="582612"/>
              </a:xfrm>
              <a:custGeom>
                <a:avLst/>
                <a:gdLst>
                  <a:gd name="T0" fmla="*/ 0 w 401"/>
                  <a:gd name="T1" fmla="*/ 34 h 374"/>
                  <a:gd name="T2" fmla="*/ 158 w 401"/>
                  <a:gd name="T3" fmla="*/ 15 h 374"/>
                  <a:gd name="T4" fmla="*/ 353 w 401"/>
                  <a:gd name="T5" fmla="*/ 0 h 374"/>
                  <a:gd name="T6" fmla="*/ 343 w 401"/>
                  <a:gd name="T7" fmla="*/ 49 h 374"/>
                  <a:gd name="T8" fmla="*/ 386 w 401"/>
                  <a:gd name="T9" fmla="*/ 38 h 374"/>
                  <a:gd name="T10" fmla="*/ 401 w 401"/>
                  <a:gd name="T11" fmla="*/ 71 h 374"/>
                  <a:gd name="T12" fmla="*/ 356 w 401"/>
                  <a:gd name="T13" fmla="*/ 101 h 374"/>
                  <a:gd name="T14" fmla="*/ 367 w 401"/>
                  <a:gd name="T15" fmla="*/ 153 h 374"/>
                  <a:gd name="T16" fmla="*/ 321 w 401"/>
                  <a:gd name="T17" fmla="*/ 240 h 374"/>
                  <a:gd name="T18" fmla="*/ 286 w 401"/>
                  <a:gd name="T19" fmla="*/ 293 h 374"/>
                  <a:gd name="T20" fmla="*/ 306 w 401"/>
                  <a:gd name="T21" fmla="*/ 362 h 374"/>
                  <a:gd name="T22" fmla="*/ 58 w 401"/>
                  <a:gd name="T23" fmla="*/ 374 h 374"/>
                  <a:gd name="T24" fmla="*/ 57 w 401"/>
                  <a:gd name="T25" fmla="*/ 332 h 374"/>
                  <a:gd name="T26" fmla="*/ 8 w 401"/>
                  <a:gd name="T27" fmla="*/ 323 h 374"/>
                  <a:gd name="T28" fmla="*/ 8 w 401"/>
                  <a:gd name="T29" fmla="*/ 101 h 374"/>
                  <a:gd name="T30" fmla="*/ 0 w 401"/>
                  <a:gd name="T31" fmla="*/ 34 h 37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1"/>
                  <a:gd name="T49" fmla="*/ 0 h 374"/>
                  <a:gd name="T50" fmla="*/ 401 w 401"/>
                  <a:gd name="T51" fmla="*/ 374 h 37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1" h="374">
                    <a:moveTo>
                      <a:pt x="0" y="34"/>
                    </a:moveTo>
                    <a:lnTo>
                      <a:pt x="158" y="15"/>
                    </a:lnTo>
                    <a:lnTo>
                      <a:pt x="353" y="0"/>
                    </a:lnTo>
                    <a:lnTo>
                      <a:pt x="343" y="49"/>
                    </a:lnTo>
                    <a:lnTo>
                      <a:pt x="386" y="38"/>
                    </a:lnTo>
                    <a:lnTo>
                      <a:pt x="401" y="71"/>
                    </a:lnTo>
                    <a:lnTo>
                      <a:pt x="356" y="101"/>
                    </a:lnTo>
                    <a:lnTo>
                      <a:pt x="367" y="153"/>
                    </a:lnTo>
                    <a:lnTo>
                      <a:pt x="321" y="240"/>
                    </a:lnTo>
                    <a:lnTo>
                      <a:pt x="286" y="293"/>
                    </a:lnTo>
                    <a:lnTo>
                      <a:pt x="306" y="362"/>
                    </a:lnTo>
                    <a:lnTo>
                      <a:pt x="58" y="374"/>
                    </a:lnTo>
                    <a:lnTo>
                      <a:pt x="57" y="332"/>
                    </a:lnTo>
                    <a:lnTo>
                      <a:pt x="8" y="323"/>
                    </a:lnTo>
                    <a:lnTo>
                      <a:pt x="8" y="101"/>
                    </a:lnTo>
                    <a:lnTo>
                      <a:pt x="0" y="34"/>
                    </a:lnTo>
                    <a:close/>
                  </a:path>
                </a:pathLst>
              </a:custGeom>
              <a:solidFill>
                <a:schemeClr val="accent4"/>
              </a:solidFill>
              <a:ln w="19050">
                <a:solidFill>
                  <a:srgbClr val="000000"/>
                </a:solidFill>
                <a:prstDash val="solid"/>
                <a:round/>
                <a:headEnd/>
                <a:tailEnd/>
              </a:ln>
            </p:spPr>
            <p:txBody>
              <a:bodyPr/>
              <a:lstStyle/>
              <a:p>
                <a:pPr>
                  <a:defRPr/>
                </a:pPr>
                <a:endParaRPr lang="en-US" sz="1300">
                  <a:solidFill>
                    <a:srgbClr val="000000"/>
                  </a:solidFill>
                  <a:latin typeface="Calibri" pitchFamily="34" charset="0"/>
                </a:endParaRPr>
              </a:p>
            </p:txBody>
          </p:sp>
          <p:sp>
            <p:nvSpPr>
              <p:cNvPr id="181" name="Shape - Arizona"/>
              <p:cNvSpPr>
                <a:spLocks noChangeAspect="1"/>
              </p:cNvSpPr>
              <p:nvPr/>
            </p:nvSpPr>
            <p:spPr bwMode="auto">
              <a:xfrm>
                <a:off x="2559050" y="3270250"/>
                <a:ext cx="844550" cy="927100"/>
              </a:xfrm>
              <a:custGeom>
                <a:avLst/>
                <a:gdLst>
                  <a:gd name="T0" fmla="*/ 2147483647 w 536"/>
                  <a:gd name="T1" fmla="*/ 0 h 595"/>
                  <a:gd name="T2" fmla="*/ 2147483647 w 536"/>
                  <a:gd name="T3" fmla="*/ 2147483647 h 595"/>
                  <a:gd name="T4" fmla="*/ 2147483647 w 536"/>
                  <a:gd name="T5" fmla="*/ 2147483647 h 595"/>
                  <a:gd name="T6" fmla="*/ 2147483647 w 536"/>
                  <a:gd name="T7" fmla="*/ 2147483647 h 595"/>
                  <a:gd name="T8" fmla="*/ 2147483647 w 536"/>
                  <a:gd name="T9" fmla="*/ 2147483647 h 595"/>
                  <a:gd name="T10" fmla="*/ 2147483647 w 536"/>
                  <a:gd name="T11" fmla="*/ 2147483647 h 595"/>
                  <a:gd name="T12" fmla="*/ 2147483647 w 536"/>
                  <a:gd name="T13" fmla="*/ 2147483647 h 595"/>
                  <a:gd name="T14" fmla="*/ 2147483647 w 536"/>
                  <a:gd name="T15" fmla="*/ 2147483647 h 595"/>
                  <a:gd name="T16" fmla="*/ 2147483647 w 536"/>
                  <a:gd name="T17" fmla="*/ 2147483647 h 595"/>
                  <a:gd name="T18" fmla="*/ 2147483647 w 536"/>
                  <a:gd name="T19" fmla="*/ 2147483647 h 595"/>
                  <a:gd name="T20" fmla="*/ 2147483647 w 536"/>
                  <a:gd name="T21" fmla="*/ 2147483647 h 595"/>
                  <a:gd name="T22" fmla="*/ 0 w 536"/>
                  <a:gd name="T23" fmla="*/ 2147483647 h 595"/>
                  <a:gd name="T24" fmla="*/ 2147483647 w 536"/>
                  <a:gd name="T25" fmla="*/ 2147483647 h 595"/>
                  <a:gd name="T26" fmla="*/ 2147483647 w 536"/>
                  <a:gd name="T27" fmla="*/ 2147483647 h 595"/>
                  <a:gd name="T28" fmla="*/ 2147483647 w 536"/>
                  <a:gd name="T29" fmla="*/ 2147483647 h 595"/>
                  <a:gd name="T30" fmla="*/ 2147483647 w 536"/>
                  <a:gd name="T31" fmla="*/ 0 h 59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36"/>
                  <a:gd name="T49" fmla="*/ 0 h 595"/>
                  <a:gd name="T50" fmla="*/ 536 w 536"/>
                  <a:gd name="T51" fmla="*/ 595 h 59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36" h="595">
                    <a:moveTo>
                      <a:pt x="136" y="0"/>
                    </a:moveTo>
                    <a:lnTo>
                      <a:pt x="126" y="78"/>
                    </a:lnTo>
                    <a:lnTo>
                      <a:pt x="79" y="69"/>
                    </a:lnTo>
                    <a:lnTo>
                      <a:pt x="82" y="169"/>
                    </a:lnTo>
                    <a:lnTo>
                      <a:pt x="60" y="188"/>
                    </a:lnTo>
                    <a:lnTo>
                      <a:pt x="93" y="249"/>
                    </a:lnTo>
                    <a:lnTo>
                      <a:pt x="60" y="276"/>
                    </a:lnTo>
                    <a:lnTo>
                      <a:pt x="42" y="321"/>
                    </a:lnTo>
                    <a:lnTo>
                      <a:pt x="17" y="364"/>
                    </a:lnTo>
                    <a:lnTo>
                      <a:pt x="35" y="389"/>
                    </a:lnTo>
                    <a:lnTo>
                      <a:pt x="3" y="400"/>
                    </a:lnTo>
                    <a:lnTo>
                      <a:pt x="0" y="440"/>
                    </a:lnTo>
                    <a:lnTo>
                      <a:pt x="301" y="592"/>
                    </a:lnTo>
                    <a:lnTo>
                      <a:pt x="471" y="595"/>
                    </a:lnTo>
                    <a:lnTo>
                      <a:pt x="536" y="46"/>
                    </a:lnTo>
                    <a:lnTo>
                      <a:pt x="136" y="0"/>
                    </a:lnTo>
                    <a:close/>
                  </a:path>
                </a:pathLst>
              </a:custGeom>
              <a:solidFill>
                <a:schemeClr val="accent1"/>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82" name="Shape - Alaska"/>
              <p:cNvSpPr>
                <a:spLocks noChangeAspect="1"/>
              </p:cNvSpPr>
              <p:nvPr/>
            </p:nvSpPr>
            <p:spPr bwMode="auto">
              <a:xfrm>
                <a:off x="152400" y="3810000"/>
                <a:ext cx="1617662" cy="1576388"/>
              </a:xfrm>
              <a:custGeom>
                <a:avLst/>
                <a:gdLst>
                  <a:gd name="T0" fmla="*/ 2147483647 w 1572"/>
                  <a:gd name="T1" fmla="*/ 2147483647 h 1533"/>
                  <a:gd name="T2" fmla="*/ 2147483647 w 1572"/>
                  <a:gd name="T3" fmla="*/ 0 h 1533"/>
                  <a:gd name="T4" fmla="*/ 2147483647 w 1572"/>
                  <a:gd name="T5" fmla="*/ 2147483647 h 1533"/>
                  <a:gd name="T6" fmla="*/ 2147483647 w 1572"/>
                  <a:gd name="T7" fmla="*/ 2147483647 h 1533"/>
                  <a:gd name="T8" fmla="*/ 2147483647 w 1572"/>
                  <a:gd name="T9" fmla="*/ 2147483647 h 1533"/>
                  <a:gd name="T10" fmla="*/ 2147483647 w 1572"/>
                  <a:gd name="T11" fmla="*/ 2147483647 h 1533"/>
                  <a:gd name="T12" fmla="*/ 2147483647 w 1572"/>
                  <a:gd name="T13" fmla="*/ 2147483647 h 1533"/>
                  <a:gd name="T14" fmla="*/ 2147483647 w 1572"/>
                  <a:gd name="T15" fmla="*/ 2147483647 h 1533"/>
                  <a:gd name="T16" fmla="*/ 2147483647 w 1572"/>
                  <a:gd name="T17" fmla="*/ 2147483647 h 1533"/>
                  <a:gd name="T18" fmla="*/ 2147483647 w 1572"/>
                  <a:gd name="T19" fmla="*/ 2147483647 h 1533"/>
                  <a:gd name="T20" fmla="*/ 2147483647 w 1572"/>
                  <a:gd name="T21" fmla="*/ 2147483647 h 1533"/>
                  <a:gd name="T22" fmla="*/ 2147483647 w 1572"/>
                  <a:gd name="T23" fmla="*/ 2147483647 h 1533"/>
                  <a:gd name="T24" fmla="*/ 2147483647 w 1572"/>
                  <a:gd name="T25" fmla="*/ 2147483647 h 1533"/>
                  <a:gd name="T26" fmla="*/ 2147483647 w 1572"/>
                  <a:gd name="T27" fmla="*/ 2147483647 h 1533"/>
                  <a:gd name="T28" fmla="*/ 2147483647 w 1572"/>
                  <a:gd name="T29" fmla="*/ 2147483647 h 1533"/>
                  <a:gd name="T30" fmla="*/ 2147483647 w 1572"/>
                  <a:gd name="T31" fmla="*/ 2147483647 h 1533"/>
                  <a:gd name="T32" fmla="*/ 2147483647 w 1572"/>
                  <a:gd name="T33" fmla="*/ 2147483647 h 1533"/>
                  <a:gd name="T34" fmla="*/ 2147483647 w 1572"/>
                  <a:gd name="T35" fmla="*/ 2147483647 h 1533"/>
                  <a:gd name="T36" fmla="*/ 2147483647 w 1572"/>
                  <a:gd name="T37" fmla="*/ 2147483647 h 1533"/>
                  <a:gd name="T38" fmla="*/ 2147483647 w 1572"/>
                  <a:gd name="T39" fmla="*/ 2147483647 h 1533"/>
                  <a:gd name="T40" fmla="*/ 2147483647 w 1572"/>
                  <a:gd name="T41" fmla="*/ 2147483647 h 1533"/>
                  <a:gd name="T42" fmla="*/ 2147483647 w 1572"/>
                  <a:gd name="T43" fmla="*/ 2147483647 h 1533"/>
                  <a:gd name="T44" fmla="*/ 0 w 1572"/>
                  <a:gd name="T45" fmla="*/ 2147483647 h 1533"/>
                  <a:gd name="T46" fmla="*/ 2147483647 w 1572"/>
                  <a:gd name="T47" fmla="*/ 2147483647 h 1533"/>
                  <a:gd name="T48" fmla="*/ 2147483647 w 1572"/>
                  <a:gd name="T49" fmla="*/ 2147483647 h 1533"/>
                  <a:gd name="T50" fmla="*/ 2147483647 w 1572"/>
                  <a:gd name="T51" fmla="*/ 2147483647 h 1533"/>
                  <a:gd name="T52" fmla="*/ 2147483647 w 1572"/>
                  <a:gd name="T53" fmla="*/ 2147483647 h 1533"/>
                  <a:gd name="T54" fmla="*/ 2147483647 w 1572"/>
                  <a:gd name="T55" fmla="*/ 2147483647 h 1533"/>
                  <a:gd name="T56" fmla="*/ 2147483647 w 1572"/>
                  <a:gd name="T57" fmla="*/ 2147483647 h 1533"/>
                  <a:gd name="T58" fmla="*/ 2147483647 w 1572"/>
                  <a:gd name="T59" fmla="*/ 2147483647 h 1533"/>
                  <a:gd name="T60" fmla="*/ 2147483647 w 1572"/>
                  <a:gd name="T61" fmla="*/ 2147483647 h 1533"/>
                  <a:gd name="T62" fmla="*/ 2147483647 w 1572"/>
                  <a:gd name="T63" fmla="*/ 2147483647 h 1533"/>
                  <a:gd name="T64" fmla="*/ 2147483647 w 1572"/>
                  <a:gd name="T65" fmla="*/ 2147483647 h 1533"/>
                  <a:gd name="T66" fmla="*/ 2147483647 w 1572"/>
                  <a:gd name="T67" fmla="*/ 2147483647 h 1533"/>
                  <a:gd name="T68" fmla="*/ 2147483647 w 1572"/>
                  <a:gd name="T69" fmla="*/ 2147483647 h 1533"/>
                  <a:gd name="T70" fmla="*/ 2147483647 w 1572"/>
                  <a:gd name="T71" fmla="*/ 2147483647 h 1533"/>
                  <a:gd name="T72" fmla="*/ 2147483647 w 1572"/>
                  <a:gd name="T73" fmla="*/ 2147483647 h 1533"/>
                  <a:gd name="T74" fmla="*/ 2147483647 w 1572"/>
                  <a:gd name="T75" fmla="*/ 2147483647 h 1533"/>
                  <a:gd name="T76" fmla="*/ 2147483647 w 1572"/>
                  <a:gd name="T77" fmla="*/ 2147483647 h 1533"/>
                  <a:gd name="T78" fmla="*/ 2147483647 w 1572"/>
                  <a:gd name="T79" fmla="*/ 2147483647 h 1533"/>
                  <a:gd name="T80" fmla="*/ 2147483647 w 1572"/>
                  <a:gd name="T81" fmla="*/ 2147483647 h 1533"/>
                  <a:gd name="T82" fmla="*/ 2147483647 w 1572"/>
                  <a:gd name="T83" fmla="*/ 2147483647 h 153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572"/>
                  <a:gd name="T127" fmla="*/ 0 h 1533"/>
                  <a:gd name="T128" fmla="*/ 1572 w 1572"/>
                  <a:gd name="T129" fmla="*/ 1533 h 153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572" h="1533">
                    <a:moveTo>
                      <a:pt x="251" y="228"/>
                    </a:moveTo>
                    <a:lnTo>
                      <a:pt x="567" y="0"/>
                    </a:lnTo>
                    <a:lnTo>
                      <a:pt x="717" y="40"/>
                    </a:lnTo>
                    <a:lnTo>
                      <a:pt x="790" y="113"/>
                    </a:lnTo>
                    <a:lnTo>
                      <a:pt x="1087" y="142"/>
                    </a:lnTo>
                    <a:lnTo>
                      <a:pt x="1096" y="900"/>
                    </a:lnTo>
                    <a:lnTo>
                      <a:pt x="1193" y="922"/>
                    </a:lnTo>
                    <a:lnTo>
                      <a:pt x="1238" y="1013"/>
                    </a:lnTo>
                    <a:lnTo>
                      <a:pt x="1306" y="982"/>
                    </a:lnTo>
                    <a:lnTo>
                      <a:pt x="1449" y="1188"/>
                    </a:lnTo>
                    <a:lnTo>
                      <a:pt x="1572" y="1283"/>
                    </a:lnTo>
                    <a:lnTo>
                      <a:pt x="1567" y="1365"/>
                    </a:lnTo>
                    <a:lnTo>
                      <a:pt x="1412" y="1375"/>
                    </a:lnTo>
                    <a:lnTo>
                      <a:pt x="1344" y="1124"/>
                    </a:lnTo>
                    <a:lnTo>
                      <a:pt x="855" y="876"/>
                    </a:lnTo>
                    <a:lnTo>
                      <a:pt x="868" y="954"/>
                    </a:lnTo>
                    <a:lnTo>
                      <a:pt x="758" y="1055"/>
                    </a:lnTo>
                    <a:lnTo>
                      <a:pt x="740" y="1018"/>
                    </a:lnTo>
                    <a:lnTo>
                      <a:pt x="709" y="1018"/>
                    </a:lnTo>
                    <a:lnTo>
                      <a:pt x="621" y="1228"/>
                    </a:lnTo>
                    <a:lnTo>
                      <a:pt x="348" y="1435"/>
                    </a:lnTo>
                    <a:lnTo>
                      <a:pt x="78" y="1533"/>
                    </a:lnTo>
                    <a:lnTo>
                      <a:pt x="0" y="1520"/>
                    </a:lnTo>
                    <a:lnTo>
                      <a:pt x="310" y="1343"/>
                    </a:lnTo>
                    <a:lnTo>
                      <a:pt x="348" y="1343"/>
                    </a:lnTo>
                    <a:lnTo>
                      <a:pt x="461" y="1206"/>
                    </a:lnTo>
                    <a:lnTo>
                      <a:pt x="512" y="1201"/>
                    </a:lnTo>
                    <a:lnTo>
                      <a:pt x="589" y="1097"/>
                    </a:lnTo>
                    <a:lnTo>
                      <a:pt x="562" y="1051"/>
                    </a:lnTo>
                    <a:lnTo>
                      <a:pt x="397" y="1073"/>
                    </a:lnTo>
                    <a:lnTo>
                      <a:pt x="284" y="812"/>
                    </a:lnTo>
                    <a:lnTo>
                      <a:pt x="348" y="694"/>
                    </a:lnTo>
                    <a:lnTo>
                      <a:pt x="452" y="653"/>
                    </a:lnTo>
                    <a:lnTo>
                      <a:pt x="415" y="548"/>
                    </a:lnTo>
                    <a:lnTo>
                      <a:pt x="306" y="598"/>
                    </a:lnTo>
                    <a:lnTo>
                      <a:pt x="224" y="447"/>
                    </a:lnTo>
                    <a:lnTo>
                      <a:pt x="315" y="411"/>
                    </a:lnTo>
                    <a:lnTo>
                      <a:pt x="397" y="452"/>
                    </a:lnTo>
                    <a:lnTo>
                      <a:pt x="434" y="429"/>
                    </a:lnTo>
                    <a:lnTo>
                      <a:pt x="366" y="301"/>
                    </a:lnTo>
                    <a:lnTo>
                      <a:pt x="246" y="292"/>
                    </a:lnTo>
                    <a:lnTo>
                      <a:pt x="251" y="228"/>
                    </a:lnTo>
                    <a:close/>
                  </a:path>
                </a:pathLst>
              </a:custGeom>
              <a:solidFill>
                <a:schemeClr val="accent6"/>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83" name="Shape - Alabama"/>
              <p:cNvSpPr>
                <a:spLocks noChangeAspect="1"/>
              </p:cNvSpPr>
              <p:nvPr/>
            </p:nvSpPr>
            <p:spPr bwMode="auto">
              <a:xfrm>
                <a:off x="6157913" y="3560763"/>
                <a:ext cx="509587" cy="785812"/>
              </a:xfrm>
              <a:custGeom>
                <a:avLst/>
                <a:gdLst>
                  <a:gd name="T0" fmla="*/ 0 w 323"/>
                  <a:gd name="T1" fmla="*/ 2147483647 h 504"/>
                  <a:gd name="T2" fmla="*/ 2147483647 w 323"/>
                  <a:gd name="T3" fmla="*/ 0 h 504"/>
                  <a:gd name="T4" fmla="*/ 2147483647 w 323"/>
                  <a:gd name="T5" fmla="*/ 2147483647 h 504"/>
                  <a:gd name="T6" fmla="*/ 2147483647 w 323"/>
                  <a:gd name="T7" fmla="*/ 2147483647 h 504"/>
                  <a:gd name="T8" fmla="*/ 2147483647 w 323"/>
                  <a:gd name="T9" fmla="*/ 2147483647 h 504"/>
                  <a:gd name="T10" fmla="*/ 2147483647 w 323"/>
                  <a:gd name="T11" fmla="*/ 2147483647 h 504"/>
                  <a:gd name="T12" fmla="*/ 2147483647 w 323"/>
                  <a:gd name="T13" fmla="*/ 2147483647 h 504"/>
                  <a:gd name="T14" fmla="*/ 2147483647 w 323"/>
                  <a:gd name="T15" fmla="*/ 2147483647 h 504"/>
                  <a:gd name="T16" fmla="*/ 2147483647 w 323"/>
                  <a:gd name="T17" fmla="*/ 2147483647 h 504"/>
                  <a:gd name="T18" fmla="*/ 2147483647 w 323"/>
                  <a:gd name="T19" fmla="*/ 2147483647 h 504"/>
                  <a:gd name="T20" fmla="*/ 2147483647 w 323"/>
                  <a:gd name="T21" fmla="*/ 2147483647 h 504"/>
                  <a:gd name="T22" fmla="*/ 2147483647 w 323"/>
                  <a:gd name="T23" fmla="*/ 2147483647 h 504"/>
                  <a:gd name="T24" fmla="*/ 2147483647 w 323"/>
                  <a:gd name="T25" fmla="*/ 2147483647 h 504"/>
                  <a:gd name="T26" fmla="*/ 2147483647 w 323"/>
                  <a:gd name="T27" fmla="*/ 2147483647 h 504"/>
                  <a:gd name="T28" fmla="*/ 0 w 323"/>
                  <a:gd name="T29" fmla="*/ 2147483647 h 50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23"/>
                  <a:gd name="T46" fmla="*/ 0 h 504"/>
                  <a:gd name="T47" fmla="*/ 323 w 323"/>
                  <a:gd name="T48" fmla="*/ 504 h 50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23" h="504">
                    <a:moveTo>
                      <a:pt x="0" y="25"/>
                    </a:moveTo>
                    <a:lnTo>
                      <a:pt x="210" y="0"/>
                    </a:lnTo>
                    <a:lnTo>
                      <a:pt x="277" y="232"/>
                    </a:lnTo>
                    <a:lnTo>
                      <a:pt x="323" y="270"/>
                    </a:lnTo>
                    <a:lnTo>
                      <a:pt x="286" y="338"/>
                    </a:lnTo>
                    <a:lnTo>
                      <a:pt x="322" y="404"/>
                    </a:lnTo>
                    <a:lnTo>
                      <a:pt x="107" y="428"/>
                    </a:lnTo>
                    <a:lnTo>
                      <a:pt x="116" y="484"/>
                    </a:lnTo>
                    <a:lnTo>
                      <a:pt x="85" y="504"/>
                    </a:lnTo>
                    <a:lnTo>
                      <a:pt x="59" y="432"/>
                    </a:lnTo>
                    <a:lnTo>
                      <a:pt x="44" y="490"/>
                    </a:lnTo>
                    <a:lnTo>
                      <a:pt x="18" y="484"/>
                    </a:lnTo>
                    <a:lnTo>
                      <a:pt x="9" y="426"/>
                    </a:lnTo>
                    <a:lnTo>
                      <a:pt x="1" y="375"/>
                    </a:lnTo>
                    <a:lnTo>
                      <a:pt x="0" y="25"/>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184" name="Shape - District of Columbia (star)"/>
              <p:cNvSpPr>
                <a:spLocks noChangeArrowheads="1"/>
              </p:cNvSpPr>
              <p:nvPr/>
            </p:nvSpPr>
            <p:spPr bwMode="auto">
              <a:xfrm>
                <a:off x="7285038" y="2655888"/>
                <a:ext cx="207962" cy="201612"/>
              </a:xfrm>
              <a:prstGeom prst="star5">
                <a:avLst/>
              </a:prstGeom>
              <a:solidFill>
                <a:schemeClr val="accent4"/>
              </a:solidFill>
              <a:ln w="9525">
                <a:solidFill>
                  <a:srgbClr val="000000"/>
                </a:solidFill>
                <a:miter lim="800000"/>
                <a:headEnd/>
                <a:tailEnd/>
              </a:ln>
              <a:effectLst/>
            </p:spPr>
            <p:txBody>
              <a:bodyPr wrap="none" anchor="ctr"/>
              <a:lstStyle/>
              <a:p>
                <a:pPr>
                  <a:defRPr/>
                </a:pPr>
                <a:endParaRPr lang="en-US" sz="1300">
                  <a:solidFill>
                    <a:srgbClr val="000000"/>
                  </a:solidFill>
                  <a:latin typeface="Calibri" pitchFamily="34" charset="0"/>
                </a:endParaRPr>
              </a:p>
            </p:txBody>
          </p:sp>
          <p:sp>
            <p:nvSpPr>
              <p:cNvPr id="185" name="Line - Vermont"/>
              <p:cNvSpPr>
                <a:spLocks noChangeShapeType="1"/>
              </p:cNvSpPr>
              <p:nvPr/>
            </p:nvSpPr>
            <p:spPr bwMode="auto">
              <a:xfrm>
                <a:off x="7469188" y="1533525"/>
                <a:ext cx="207962" cy="133350"/>
              </a:xfrm>
              <a:prstGeom prst="line">
                <a:avLst/>
              </a:prstGeom>
              <a:grpFill/>
              <a:ln w="9525">
                <a:solidFill>
                  <a:srgbClr val="000000"/>
                </a:solidFill>
                <a:round/>
                <a:headEnd/>
                <a:tailEnd/>
              </a:ln>
            </p:spPr>
            <p:txBody>
              <a:bodyPr/>
              <a:lstStyle/>
              <a:p>
                <a:endParaRPr lang="en-US" sz="1300">
                  <a:solidFill>
                    <a:srgbClr val="000000"/>
                  </a:solidFill>
                  <a:latin typeface="Calibri" pitchFamily="34" charset="0"/>
                </a:endParaRPr>
              </a:p>
            </p:txBody>
          </p:sp>
          <p:sp>
            <p:nvSpPr>
              <p:cNvPr id="186" name="Line - Rhode Island"/>
              <p:cNvSpPr>
                <a:spLocks noChangeShapeType="1"/>
              </p:cNvSpPr>
              <p:nvPr/>
            </p:nvSpPr>
            <p:spPr bwMode="auto">
              <a:xfrm>
                <a:off x="7980363" y="2141538"/>
                <a:ext cx="277812" cy="66675"/>
              </a:xfrm>
              <a:prstGeom prst="line">
                <a:avLst/>
              </a:prstGeom>
              <a:grpFill/>
              <a:ln w="9525">
                <a:solidFill>
                  <a:srgbClr val="000000"/>
                </a:solidFill>
                <a:round/>
                <a:headEnd/>
                <a:tailEnd/>
              </a:ln>
            </p:spPr>
            <p:txBody>
              <a:bodyPr/>
              <a:lstStyle/>
              <a:p>
                <a:endParaRPr lang="en-US" sz="1300">
                  <a:solidFill>
                    <a:srgbClr val="000000"/>
                  </a:solidFill>
                  <a:latin typeface="Calibri" pitchFamily="34" charset="0"/>
                </a:endParaRPr>
              </a:p>
            </p:txBody>
          </p:sp>
          <p:sp>
            <p:nvSpPr>
              <p:cNvPr id="187" name="Line - New Jersey"/>
              <p:cNvSpPr>
                <a:spLocks noChangeShapeType="1"/>
              </p:cNvSpPr>
              <p:nvPr/>
            </p:nvSpPr>
            <p:spPr bwMode="auto">
              <a:xfrm flipV="1">
                <a:off x="7694613" y="2511425"/>
                <a:ext cx="263525" cy="0"/>
              </a:xfrm>
              <a:prstGeom prst="line">
                <a:avLst/>
              </a:prstGeom>
              <a:grpFill/>
              <a:ln w="9525">
                <a:solidFill>
                  <a:srgbClr val="000000"/>
                </a:solidFill>
                <a:round/>
                <a:headEnd/>
                <a:tailEnd/>
              </a:ln>
            </p:spPr>
            <p:txBody>
              <a:bodyPr/>
              <a:lstStyle/>
              <a:p>
                <a:endParaRPr lang="en-US" sz="1300">
                  <a:solidFill>
                    <a:srgbClr val="000000"/>
                  </a:solidFill>
                  <a:latin typeface="Calibri" pitchFamily="34" charset="0"/>
                </a:endParaRPr>
              </a:p>
            </p:txBody>
          </p:sp>
          <p:sp>
            <p:nvSpPr>
              <p:cNvPr id="188" name="Line - New Hampshire"/>
              <p:cNvSpPr>
                <a:spLocks noChangeShapeType="1"/>
              </p:cNvSpPr>
              <p:nvPr/>
            </p:nvSpPr>
            <p:spPr bwMode="auto">
              <a:xfrm flipV="1">
                <a:off x="7842250" y="1804988"/>
                <a:ext cx="360363" cy="66675"/>
              </a:xfrm>
              <a:prstGeom prst="line">
                <a:avLst/>
              </a:prstGeom>
              <a:grpFill/>
              <a:ln w="9525">
                <a:solidFill>
                  <a:srgbClr val="000000"/>
                </a:solidFill>
                <a:round/>
                <a:headEnd/>
                <a:tailEnd/>
              </a:ln>
            </p:spPr>
            <p:txBody>
              <a:bodyPr/>
              <a:lstStyle/>
              <a:p>
                <a:endParaRPr lang="en-US" sz="1300">
                  <a:solidFill>
                    <a:srgbClr val="000000"/>
                  </a:solidFill>
                  <a:latin typeface="Calibri" pitchFamily="34" charset="0"/>
                </a:endParaRPr>
              </a:p>
            </p:txBody>
          </p:sp>
          <p:sp>
            <p:nvSpPr>
              <p:cNvPr id="189" name="Line - Massachusetts"/>
              <p:cNvSpPr>
                <a:spLocks noChangeShapeType="1"/>
              </p:cNvSpPr>
              <p:nvPr/>
            </p:nvSpPr>
            <p:spPr bwMode="auto">
              <a:xfrm>
                <a:off x="7980363" y="2032000"/>
                <a:ext cx="287783" cy="2834"/>
              </a:xfrm>
              <a:prstGeom prst="line">
                <a:avLst/>
              </a:prstGeom>
              <a:grpFill/>
              <a:ln w="9525">
                <a:solidFill>
                  <a:srgbClr val="000000"/>
                </a:solidFill>
                <a:round/>
                <a:headEnd/>
                <a:tailEnd/>
              </a:ln>
            </p:spPr>
            <p:txBody>
              <a:bodyPr/>
              <a:lstStyle/>
              <a:p>
                <a:endParaRPr lang="en-US" sz="1300">
                  <a:solidFill>
                    <a:srgbClr val="000000"/>
                  </a:solidFill>
                  <a:latin typeface="Calibri" pitchFamily="34" charset="0"/>
                </a:endParaRPr>
              </a:p>
            </p:txBody>
          </p:sp>
          <p:sp>
            <p:nvSpPr>
              <p:cNvPr id="190" name="Line - Maryland"/>
              <p:cNvSpPr>
                <a:spLocks noChangeShapeType="1"/>
              </p:cNvSpPr>
              <p:nvPr/>
            </p:nvSpPr>
            <p:spPr bwMode="auto">
              <a:xfrm>
                <a:off x="7653338" y="2801938"/>
                <a:ext cx="288131" cy="31750"/>
              </a:xfrm>
              <a:prstGeom prst="line">
                <a:avLst/>
              </a:prstGeom>
              <a:grpFill/>
              <a:ln w="9525">
                <a:solidFill>
                  <a:srgbClr val="000000"/>
                </a:solidFill>
                <a:round/>
                <a:headEnd/>
                <a:tailEnd/>
              </a:ln>
            </p:spPr>
            <p:txBody>
              <a:bodyPr/>
              <a:lstStyle/>
              <a:p>
                <a:endParaRPr lang="en-US" sz="1300">
                  <a:solidFill>
                    <a:srgbClr val="000000"/>
                  </a:solidFill>
                  <a:latin typeface="Calibri" pitchFamily="34" charset="0"/>
                </a:endParaRPr>
              </a:p>
            </p:txBody>
          </p:sp>
          <p:sp>
            <p:nvSpPr>
              <p:cNvPr id="191" name="Line - Hawaii"/>
              <p:cNvSpPr>
                <a:spLocks noChangeShapeType="1"/>
              </p:cNvSpPr>
              <p:nvPr/>
            </p:nvSpPr>
            <p:spPr bwMode="auto">
              <a:xfrm flipH="1" flipV="1">
                <a:off x="2227262" y="4573588"/>
                <a:ext cx="268288" cy="66675"/>
              </a:xfrm>
              <a:prstGeom prst="line">
                <a:avLst/>
              </a:prstGeom>
              <a:grpFill/>
              <a:ln w="9525">
                <a:solidFill>
                  <a:srgbClr val="000000"/>
                </a:solidFill>
                <a:round/>
                <a:headEnd/>
                <a:tailEnd/>
              </a:ln>
            </p:spPr>
            <p:txBody>
              <a:bodyPr/>
              <a:lstStyle/>
              <a:p>
                <a:endParaRPr lang="en-US" sz="1300">
                  <a:solidFill>
                    <a:srgbClr val="000000"/>
                  </a:solidFill>
                  <a:latin typeface="Calibri" pitchFamily="34" charset="0"/>
                </a:endParaRPr>
              </a:p>
            </p:txBody>
          </p:sp>
          <p:sp>
            <p:nvSpPr>
              <p:cNvPr id="192" name="Line - District of Columbia"/>
              <p:cNvSpPr>
                <a:spLocks noChangeShapeType="1"/>
              </p:cNvSpPr>
              <p:nvPr/>
            </p:nvSpPr>
            <p:spPr bwMode="auto">
              <a:xfrm flipH="1" flipV="1">
                <a:off x="7425528" y="2782887"/>
                <a:ext cx="440534" cy="247650"/>
              </a:xfrm>
              <a:prstGeom prst="line">
                <a:avLst/>
              </a:prstGeom>
              <a:grpFill/>
              <a:ln w="9525">
                <a:solidFill>
                  <a:srgbClr val="000000"/>
                </a:solidFill>
                <a:round/>
                <a:headEnd/>
                <a:tailEnd/>
              </a:ln>
            </p:spPr>
            <p:txBody>
              <a:bodyPr/>
              <a:lstStyle/>
              <a:p>
                <a:endParaRPr lang="en-US" sz="1300">
                  <a:solidFill>
                    <a:srgbClr val="000000"/>
                  </a:solidFill>
                  <a:latin typeface="Calibri" pitchFamily="34" charset="0"/>
                </a:endParaRPr>
              </a:p>
            </p:txBody>
          </p:sp>
          <p:sp>
            <p:nvSpPr>
              <p:cNvPr id="193" name="Line - Delaware"/>
              <p:cNvSpPr>
                <a:spLocks noChangeShapeType="1"/>
              </p:cNvSpPr>
              <p:nvPr/>
            </p:nvSpPr>
            <p:spPr bwMode="auto">
              <a:xfrm flipV="1">
                <a:off x="7646988" y="2678113"/>
                <a:ext cx="263525" cy="0"/>
              </a:xfrm>
              <a:prstGeom prst="line">
                <a:avLst/>
              </a:prstGeom>
              <a:grpFill/>
              <a:ln w="9525">
                <a:solidFill>
                  <a:srgbClr val="000000"/>
                </a:solidFill>
                <a:round/>
                <a:headEnd/>
                <a:tailEnd/>
              </a:ln>
            </p:spPr>
            <p:txBody>
              <a:bodyPr/>
              <a:lstStyle/>
              <a:p>
                <a:endParaRPr lang="en-US" sz="1300">
                  <a:solidFill>
                    <a:srgbClr val="000000"/>
                  </a:solidFill>
                  <a:latin typeface="Calibri" pitchFamily="34" charset="0"/>
                </a:endParaRPr>
              </a:p>
            </p:txBody>
          </p:sp>
          <p:sp>
            <p:nvSpPr>
              <p:cNvPr id="194" name="Line - Connecticut"/>
              <p:cNvSpPr>
                <a:spLocks noChangeShapeType="1"/>
              </p:cNvSpPr>
              <p:nvPr/>
            </p:nvSpPr>
            <p:spPr bwMode="auto">
              <a:xfrm>
                <a:off x="7832725" y="2179638"/>
                <a:ext cx="217488" cy="95250"/>
              </a:xfrm>
              <a:prstGeom prst="line">
                <a:avLst/>
              </a:prstGeom>
              <a:grpFill/>
              <a:ln w="9525">
                <a:solidFill>
                  <a:srgbClr val="000000"/>
                </a:solidFill>
                <a:round/>
                <a:headEnd/>
                <a:tailEnd/>
              </a:ln>
            </p:spPr>
            <p:txBody>
              <a:bodyPr/>
              <a:lstStyle/>
              <a:p>
                <a:endParaRPr lang="en-US" sz="1300">
                  <a:solidFill>
                    <a:srgbClr val="000000"/>
                  </a:solidFill>
                  <a:latin typeface="Calibri" pitchFamily="34" charset="0"/>
                </a:endParaRPr>
              </a:p>
            </p:txBody>
          </p:sp>
          <p:sp>
            <p:nvSpPr>
              <p:cNvPr id="195" name="Shape - Wisconsin"/>
              <p:cNvSpPr>
                <a:spLocks noChangeAspect="1"/>
              </p:cNvSpPr>
              <p:nvPr/>
            </p:nvSpPr>
            <p:spPr bwMode="auto">
              <a:xfrm>
                <a:off x="5391531" y="1712913"/>
                <a:ext cx="654050" cy="752475"/>
              </a:xfrm>
              <a:custGeom>
                <a:avLst/>
                <a:gdLst>
                  <a:gd name="T0" fmla="*/ 30 w 415"/>
                  <a:gd name="T1" fmla="*/ 33 h 484"/>
                  <a:gd name="T2" fmla="*/ 61 w 415"/>
                  <a:gd name="T3" fmla="*/ 28 h 484"/>
                  <a:gd name="T4" fmla="*/ 90 w 415"/>
                  <a:gd name="T5" fmla="*/ 28 h 484"/>
                  <a:gd name="T6" fmla="*/ 107 w 415"/>
                  <a:gd name="T7" fmla="*/ 0 h 484"/>
                  <a:gd name="T8" fmla="*/ 121 w 415"/>
                  <a:gd name="T9" fmla="*/ 36 h 484"/>
                  <a:gd name="T10" fmla="*/ 166 w 415"/>
                  <a:gd name="T11" fmla="*/ 36 h 484"/>
                  <a:gd name="T12" fmla="*/ 189 w 415"/>
                  <a:gd name="T13" fmla="*/ 68 h 484"/>
                  <a:gd name="T14" fmla="*/ 236 w 415"/>
                  <a:gd name="T15" fmla="*/ 59 h 484"/>
                  <a:gd name="T16" fmla="*/ 267 w 415"/>
                  <a:gd name="T17" fmla="*/ 80 h 484"/>
                  <a:gd name="T18" fmla="*/ 325 w 415"/>
                  <a:gd name="T19" fmla="*/ 95 h 484"/>
                  <a:gd name="T20" fmla="*/ 336 w 415"/>
                  <a:gd name="T21" fmla="*/ 121 h 484"/>
                  <a:gd name="T22" fmla="*/ 365 w 415"/>
                  <a:gd name="T23" fmla="*/ 122 h 484"/>
                  <a:gd name="T24" fmla="*/ 356 w 415"/>
                  <a:gd name="T25" fmla="*/ 147 h 484"/>
                  <a:gd name="T26" fmla="*/ 367 w 415"/>
                  <a:gd name="T27" fmla="*/ 176 h 484"/>
                  <a:gd name="T28" fmla="*/ 347 w 415"/>
                  <a:gd name="T29" fmla="*/ 211 h 484"/>
                  <a:gd name="T30" fmla="*/ 361 w 415"/>
                  <a:gd name="T31" fmla="*/ 219 h 484"/>
                  <a:gd name="T32" fmla="*/ 394 w 415"/>
                  <a:gd name="T33" fmla="*/ 180 h 484"/>
                  <a:gd name="T34" fmla="*/ 392 w 415"/>
                  <a:gd name="T35" fmla="*/ 167 h 484"/>
                  <a:gd name="T36" fmla="*/ 406 w 415"/>
                  <a:gd name="T37" fmla="*/ 161 h 484"/>
                  <a:gd name="T38" fmla="*/ 415 w 415"/>
                  <a:gd name="T39" fmla="*/ 180 h 484"/>
                  <a:gd name="T40" fmla="*/ 389 w 415"/>
                  <a:gd name="T41" fmla="*/ 207 h 484"/>
                  <a:gd name="T42" fmla="*/ 379 w 415"/>
                  <a:gd name="T43" fmla="*/ 268 h 484"/>
                  <a:gd name="T44" fmla="*/ 379 w 415"/>
                  <a:gd name="T45" fmla="*/ 371 h 484"/>
                  <a:gd name="T46" fmla="*/ 394 w 415"/>
                  <a:gd name="T47" fmla="*/ 389 h 484"/>
                  <a:gd name="T48" fmla="*/ 388 w 415"/>
                  <a:gd name="T49" fmla="*/ 453 h 484"/>
                  <a:gd name="T50" fmla="*/ 191 w 415"/>
                  <a:gd name="T51" fmla="*/ 484 h 484"/>
                  <a:gd name="T52" fmla="*/ 142 w 415"/>
                  <a:gd name="T53" fmla="*/ 454 h 484"/>
                  <a:gd name="T54" fmla="*/ 152 w 415"/>
                  <a:gd name="T55" fmla="*/ 416 h 484"/>
                  <a:gd name="T56" fmla="*/ 128 w 415"/>
                  <a:gd name="T57" fmla="*/ 374 h 484"/>
                  <a:gd name="T58" fmla="*/ 107 w 415"/>
                  <a:gd name="T59" fmla="*/ 322 h 484"/>
                  <a:gd name="T60" fmla="*/ 52 w 415"/>
                  <a:gd name="T61" fmla="*/ 270 h 484"/>
                  <a:gd name="T62" fmla="*/ 18 w 415"/>
                  <a:gd name="T63" fmla="*/ 270 h 484"/>
                  <a:gd name="T64" fmla="*/ 18 w 415"/>
                  <a:gd name="T65" fmla="*/ 198 h 484"/>
                  <a:gd name="T66" fmla="*/ 0 w 415"/>
                  <a:gd name="T67" fmla="*/ 171 h 484"/>
                  <a:gd name="T68" fmla="*/ 39 w 415"/>
                  <a:gd name="T69" fmla="*/ 130 h 484"/>
                  <a:gd name="T70" fmla="*/ 30 w 415"/>
                  <a:gd name="T71" fmla="*/ 33 h 48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15"/>
                  <a:gd name="T109" fmla="*/ 0 h 484"/>
                  <a:gd name="T110" fmla="*/ 415 w 415"/>
                  <a:gd name="T111" fmla="*/ 484 h 48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15" h="484">
                    <a:moveTo>
                      <a:pt x="30" y="33"/>
                    </a:moveTo>
                    <a:lnTo>
                      <a:pt x="61" y="28"/>
                    </a:lnTo>
                    <a:lnTo>
                      <a:pt x="90" y="28"/>
                    </a:lnTo>
                    <a:lnTo>
                      <a:pt x="107" y="0"/>
                    </a:lnTo>
                    <a:lnTo>
                      <a:pt x="121" y="36"/>
                    </a:lnTo>
                    <a:lnTo>
                      <a:pt x="166" y="36"/>
                    </a:lnTo>
                    <a:lnTo>
                      <a:pt x="189" y="68"/>
                    </a:lnTo>
                    <a:lnTo>
                      <a:pt x="236" y="59"/>
                    </a:lnTo>
                    <a:lnTo>
                      <a:pt x="267" y="80"/>
                    </a:lnTo>
                    <a:lnTo>
                      <a:pt x="325" y="95"/>
                    </a:lnTo>
                    <a:lnTo>
                      <a:pt x="336" y="121"/>
                    </a:lnTo>
                    <a:lnTo>
                      <a:pt x="365" y="122"/>
                    </a:lnTo>
                    <a:lnTo>
                      <a:pt x="356" y="147"/>
                    </a:lnTo>
                    <a:lnTo>
                      <a:pt x="367" y="176"/>
                    </a:lnTo>
                    <a:lnTo>
                      <a:pt x="347" y="211"/>
                    </a:lnTo>
                    <a:lnTo>
                      <a:pt x="361" y="219"/>
                    </a:lnTo>
                    <a:lnTo>
                      <a:pt x="394" y="180"/>
                    </a:lnTo>
                    <a:lnTo>
                      <a:pt x="392" y="167"/>
                    </a:lnTo>
                    <a:lnTo>
                      <a:pt x="406" y="161"/>
                    </a:lnTo>
                    <a:lnTo>
                      <a:pt x="415" y="180"/>
                    </a:lnTo>
                    <a:lnTo>
                      <a:pt x="389" y="207"/>
                    </a:lnTo>
                    <a:lnTo>
                      <a:pt x="379" y="268"/>
                    </a:lnTo>
                    <a:lnTo>
                      <a:pt x="379" y="371"/>
                    </a:lnTo>
                    <a:lnTo>
                      <a:pt x="394" y="389"/>
                    </a:lnTo>
                    <a:lnTo>
                      <a:pt x="388" y="453"/>
                    </a:lnTo>
                    <a:lnTo>
                      <a:pt x="191" y="484"/>
                    </a:lnTo>
                    <a:lnTo>
                      <a:pt x="142" y="454"/>
                    </a:lnTo>
                    <a:lnTo>
                      <a:pt x="152" y="416"/>
                    </a:lnTo>
                    <a:lnTo>
                      <a:pt x="128" y="374"/>
                    </a:lnTo>
                    <a:lnTo>
                      <a:pt x="107" y="322"/>
                    </a:lnTo>
                    <a:lnTo>
                      <a:pt x="52" y="270"/>
                    </a:lnTo>
                    <a:lnTo>
                      <a:pt x="18" y="270"/>
                    </a:lnTo>
                    <a:lnTo>
                      <a:pt x="18" y="198"/>
                    </a:lnTo>
                    <a:lnTo>
                      <a:pt x="0" y="171"/>
                    </a:lnTo>
                    <a:lnTo>
                      <a:pt x="39" y="130"/>
                    </a:lnTo>
                    <a:lnTo>
                      <a:pt x="30" y="33"/>
                    </a:lnTo>
                    <a:close/>
                  </a:path>
                </a:pathLst>
              </a:custGeom>
              <a:solidFill>
                <a:schemeClr val="accent1"/>
              </a:solidFill>
              <a:ln w="19050">
                <a:solidFill>
                  <a:srgbClr val="000000"/>
                </a:solidFill>
                <a:prstDash val="solid"/>
                <a:round/>
                <a:headEnd/>
                <a:tailEnd/>
              </a:ln>
            </p:spPr>
            <p:txBody>
              <a:bodyPr/>
              <a:lstStyle/>
              <a:p>
                <a:pPr>
                  <a:defRPr/>
                </a:pPr>
                <a:endParaRPr lang="en-US" sz="1300">
                  <a:solidFill>
                    <a:srgbClr val="000000"/>
                  </a:solidFill>
                  <a:latin typeface="Calibri" pitchFamily="34" charset="0"/>
                </a:endParaRPr>
              </a:p>
            </p:txBody>
          </p:sp>
          <p:grpSp>
            <p:nvGrpSpPr>
              <p:cNvPr id="196" name="Shape - Michigan"/>
              <p:cNvGrpSpPr>
                <a:grpSpLocks/>
              </p:cNvGrpSpPr>
              <p:nvPr/>
            </p:nvGrpSpPr>
            <p:grpSpPr bwMode="auto">
              <a:xfrm>
                <a:off x="5657850" y="1604963"/>
                <a:ext cx="990600" cy="882650"/>
                <a:chOff x="3254" y="860"/>
                <a:chExt cx="623" cy="557"/>
              </a:xfrm>
              <a:grpFill/>
            </p:grpSpPr>
            <p:sp>
              <p:nvSpPr>
                <p:cNvPr id="248" name="Freeform 27"/>
                <p:cNvSpPr>
                  <a:spLocks noChangeAspect="1"/>
                </p:cNvSpPr>
                <p:nvPr/>
              </p:nvSpPr>
              <p:spPr bwMode="auto">
                <a:xfrm>
                  <a:off x="3254" y="860"/>
                  <a:ext cx="442" cy="190"/>
                </a:xfrm>
                <a:custGeom>
                  <a:avLst/>
                  <a:gdLst>
                    <a:gd name="T0" fmla="*/ 0 w 445"/>
                    <a:gd name="T1" fmla="*/ 100 h 193"/>
                    <a:gd name="T2" fmla="*/ 96 w 445"/>
                    <a:gd name="T3" fmla="*/ 0 h 193"/>
                    <a:gd name="T4" fmla="*/ 79 w 445"/>
                    <a:gd name="T5" fmla="*/ 41 h 193"/>
                    <a:gd name="T6" fmla="*/ 92 w 445"/>
                    <a:gd name="T7" fmla="*/ 54 h 193"/>
                    <a:gd name="T8" fmla="*/ 123 w 445"/>
                    <a:gd name="T9" fmla="*/ 36 h 193"/>
                    <a:gd name="T10" fmla="*/ 192 w 445"/>
                    <a:gd name="T11" fmla="*/ 63 h 193"/>
                    <a:gd name="T12" fmla="*/ 220 w 445"/>
                    <a:gd name="T13" fmla="*/ 41 h 193"/>
                    <a:gd name="T14" fmla="*/ 311 w 445"/>
                    <a:gd name="T15" fmla="*/ 32 h 193"/>
                    <a:gd name="T16" fmla="*/ 329 w 445"/>
                    <a:gd name="T17" fmla="*/ 55 h 193"/>
                    <a:gd name="T18" fmla="*/ 364 w 445"/>
                    <a:gd name="T19" fmla="*/ 50 h 193"/>
                    <a:gd name="T20" fmla="*/ 432 w 445"/>
                    <a:gd name="T21" fmla="*/ 78 h 193"/>
                    <a:gd name="T22" fmla="*/ 436 w 445"/>
                    <a:gd name="T23" fmla="*/ 96 h 193"/>
                    <a:gd name="T24" fmla="*/ 363 w 445"/>
                    <a:gd name="T25" fmla="*/ 114 h 193"/>
                    <a:gd name="T26" fmla="*/ 341 w 445"/>
                    <a:gd name="T27" fmla="*/ 100 h 193"/>
                    <a:gd name="T28" fmla="*/ 302 w 445"/>
                    <a:gd name="T29" fmla="*/ 105 h 193"/>
                    <a:gd name="T30" fmla="*/ 257 w 445"/>
                    <a:gd name="T31" fmla="*/ 131 h 193"/>
                    <a:gd name="T32" fmla="*/ 237 w 445"/>
                    <a:gd name="T33" fmla="*/ 133 h 193"/>
                    <a:gd name="T34" fmla="*/ 221 w 445"/>
                    <a:gd name="T35" fmla="*/ 114 h 193"/>
                    <a:gd name="T36" fmla="*/ 198 w 445"/>
                    <a:gd name="T37" fmla="*/ 182 h 193"/>
                    <a:gd name="T38" fmla="*/ 170 w 445"/>
                    <a:gd name="T39" fmla="*/ 184 h 193"/>
                    <a:gd name="T40" fmla="*/ 158 w 445"/>
                    <a:gd name="T41" fmla="*/ 156 h 193"/>
                    <a:gd name="T42" fmla="*/ 98 w 445"/>
                    <a:gd name="T43" fmla="*/ 145 h 193"/>
                    <a:gd name="T44" fmla="*/ 73 w 445"/>
                    <a:gd name="T45" fmla="*/ 124 h 193"/>
                    <a:gd name="T46" fmla="*/ 23 w 445"/>
                    <a:gd name="T47" fmla="*/ 131 h 193"/>
                    <a:gd name="T48" fmla="*/ 0 w 445"/>
                    <a:gd name="T49" fmla="*/ 100 h 19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45"/>
                    <a:gd name="T76" fmla="*/ 0 h 193"/>
                    <a:gd name="T77" fmla="*/ 445 w 445"/>
                    <a:gd name="T78" fmla="*/ 193 h 19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45" h="193">
                      <a:moveTo>
                        <a:pt x="0" y="106"/>
                      </a:moveTo>
                      <a:lnTo>
                        <a:pt x="99" y="0"/>
                      </a:lnTo>
                      <a:lnTo>
                        <a:pt x="82" y="44"/>
                      </a:lnTo>
                      <a:lnTo>
                        <a:pt x="95" y="57"/>
                      </a:lnTo>
                      <a:lnTo>
                        <a:pt x="126" y="39"/>
                      </a:lnTo>
                      <a:lnTo>
                        <a:pt x="195" y="66"/>
                      </a:lnTo>
                      <a:lnTo>
                        <a:pt x="225" y="44"/>
                      </a:lnTo>
                      <a:lnTo>
                        <a:pt x="317" y="32"/>
                      </a:lnTo>
                      <a:lnTo>
                        <a:pt x="335" y="58"/>
                      </a:lnTo>
                      <a:lnTo>
                        <a:pt x="371" y="53"/>
                      </a:lnTo>
                      <a:lnTo>
                        <a:pt x="441" y="81"/>
                      </a:lnTo>
                      <a:lnTo>
                        <a:pt x="445" y="102"/>
                      </a:lnTo>
                      <a:lnTo>
                        <a:pt x="369" y="120"/>
                      </a:lnTo>
                      <a:lnTo>
                        <a:pt x="347" y="106"/>
                      </a:lnTo>
                      <a:lnTo>
                        <a:pt x="308" y="111"/>
                      </a:lnTo>
                      <a:lnTo>
                        <a:pt x="263" y="137"/>
                      </a:lnTo>
                      <a:lnTo>
                        <a:pt x="243" y="139"/>
                      </a:lnTo>
                      <a:lnTo>
                        <a:pt x="226" y="120"/>
                      </a:lnTo>
                      <a:lnTo>
                        <a:pt x="201" y="191"/>
                      </a:lnTo>
                      <a:lnTo>
                        <a:pt x="173" y="193"/>
                      </a:lnTo>
                      <a:lnTo>
                        <a:pt x="161" y="164"/>
                      </a:lnTo>
                      <a:lnTo>
                        <a:pt x="101" y="151"/>
                      </a:lnTo>
                      <a:lnTo>
                        <a:pt x="73" y="130"/>
                      </a:lnTo>
                      <a:lnTo>
                        <a:pt x="23" y="137"/>
                      </a:lnTo>
                      <a:lnTo>
                        <a:pt x="0" y="106"/>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sp>
              <p:nvSpPr>
                <p:cNvPr id="249" name="Freeform 28"/>
                <p:cNvSpPr>
                  <a:spLocks noChangeAspect="1"/>
                </p:cNvSpPr>
                <p:nvPr/>
              </p:nvSpPr>
              <p:spPr bwMode="auto">
                <a:xfrm>
                  <a:off x="3560" y="994"/>
                  <a:ext cx="317" cy="423"/>
                </a:xfrm>
                <a:custGeom>
                  <a:avLst/>
                  <a:gdLst>
                    <a:gd name="T0" fmla="*/ 79 w 319"/>
                    <a:gd name="T1" fmla="*/ 18 h 432"/>
                    <a:gd name="T2" fmla="*/ 90 w 319"/>
                    <a:gd name="T3" fmla="*/ 42 h 432"/>
                    <a:gd name="T4" fmla="*/ 70 w 319"/>
                    <a:gd name="T5" fmla="*/ 58 h 432"/>
                    <a:gd name="T6" fmla="*/ 69 w 319"/>
                    <a:gd name="T7" fmla="*/ 121 h 432"/>
                    <a:gd name="T8" fmla="*/ 57 w 319"/>
                    <a:gd name="T9" fmla="*/ 79 h 432"/>
                    <a:gd name="T10" fmla="*/ 11 w 319"/>
                    <a:gd name="T11" fmla="*/ 119 h 432"/>
                    <a:gd name="T12" fmla="*/ 0 w 319"/>
                    <a:gd name="T13" fmla="*/ 237 h 432"/>
                    <a:gd name="T14" fmla="*/ 30 w 319"/>
                    <a:gd name="T15" fmla="*/ 294 h 432"/>
                    <a:gd name="T16" fmla="*/ 33 w 319"/>
                    <a:gd name="T17" fmla="*/ 323 h 432"/>
                    <a:gd name="T18" fmla="*/ 34 w 319"/>
                    <a:gd name="T19" fmla="*/ 346 h 432"/>
                    <a:gd name="T20" fmla="*/ 33 w 319"/>
                    <a:gd name="T21" fmla="*/ 368 h 432"/>
                    <a:gd name="T22" fmla="*/ 27 w 319"/>
                    <a:gd name="T23" fmla="*/ 405 h 432"/>
                    <a:gd name="T24" fmla="*/ 149 w 319"/>
                    <a:gd name="T25" fmla="*/ 399 h 432"/>
                    <a:gd name="T26" fmla="*/ 312 w 319"/>
                    <a:gd name="T27" fmla="*/ 385 h 432"/>
                    <a:gd name="T28" fmla="*/ 282 w 319"/>
                    <a:gd name="T29" fmla="*/ 377 h 432"/>
                    <a:gd name="T30" fmla="*/ 265 w 319"/>
                    <a:gd name="T31" fmla="*/ 354 h 432"/>
                    <a:gd name="T32" fmla="*/ 291 w 319"/>
                    <a:gd name="T33" fmla="*/ 338 h 432"/>
                    <a:gd name="T34" fmla="*/ 291 w 319"/>
                    <a:gd name="T35" fmla="*/ 314 h 432"/>
                    <a:gd name="T36" fmla="*/ 279 w 319"/>
                    <a:gd name="T37" fmla="*/ 295 h 432"/>
                    <a:gd name="T38" fmla="*/ 291 w 319"/>
                    <a:gd name="T39" fmla="*/ 281 h 432"/>
                    <a:gd name="T40" fmla="*/ 313 w 319"/>
                    <a:gd name="T41" fmla="*/ 283 h 432"/>
                    <a:gd name="T42" fmla="*/ 309 w 319"/>
                    <a:gd name="T43" fmla="*/ 226 h 432"/>
                    <a:gd name="T44" fmla="*/ 303 w 319"/>
                    <a:gd name="T45" fmla="*/ 194 h 432"/>
                    <a:gd name="T46" fmla="*/ 289 w 319"/>
                    <a:gd name="T47" fmla="*/ 171 h 432"/>
                    <a:gd name="T48" fmla="*/ 276 w 319"/>
                    <a:gd name="T49" fmla="*/ 160 h 432"/>
                    <a:gd name="T50" fmla="*/ 255 w 319"/>
                    <a:gd name="T51" fmla="*/ 156 h 432"/>
                    <a:gd name="T52" fmla="*/ 237 w 319"/>
                    <a:gd name="T53" fmla="*/ 156 h 432"/>
                    <a:gd name="T54" fmla="*/ 218 w 319"/>
                    <a:gd name="T55" fmla="*/ 182 h 432"/>
                    <a:gd name="T56" fmla="*/ 204 w 319"/>
                    <a:gd name="T57" fmla="*/ 191 h 432"/>
                    <a:gd name="T58" fmla="*/ 195 w 319"/>
                    <a:gd name="T59" fmla="*/ 194 h 432"/>
                    <a:gd name="T60" fmla="*/ 185 w 319"/>
                    <a:gd name="T61" fmla="*/ 189 h 432"/>
                    <a:gd name="T62" fmla="*/ 182 w 319"/>
                    <a:gd name="T63" fmla="*/ 176 h 432"/>
                    <a:gd name="T64" fmla="*/ 185 w 319"/>
                    <a:gd name="T65" fmla="*/ 167 h 432"/>
                    <a:gd name="T66" fmla="*/ 194 w 319"/>
                    <a:gd name="T67" fmla="*/ 160 h 432"/>
                    <a:gd name="T68" fmla="*/ 203 w 319"/>
                    <a:gd name="T69" fmla="*/ 156 h 432"/>
                    <a:gd name="T70" fmla="*/ 212 w 319"/>
                    <a:gd name="T71" fmla="*/ 155 h 432"/>
                    <a:gd name="T72" fmla="*/ 212 w 319"/>
                    <a:gd name="T73" fmla="*/ 138 h 432"/>
                    <a:gd name="T74" fmla="*/ 236 w 319"/>
                    <a:gd name="T75" fmla="*/ 121 h 432"/>
                    <a:gd name="T76" fmla="*/ 212 w 319"/>
                    <a:gd name="T77" fmla="*/ 69 h 432"/>
                    <a:gd name="T78" fmla="*/ 212 w 319"/>
                    <a:gd name="T79" fmla="*/ 43 h 432"/>
                    <a:gd name="T80" fmla="*/ 172 w 319"/>
                    <a:gd name="T81" fmla="*/ 33 h 432"/>
                    <a:gd name="T82" fmla="*/ 113 w 319"/>
                    <a:gd name="T83" fmla="*/ 0 h 432"/>
                    <a:gd name="T84" fmla="*/ 79 w 319"/>
                    <a:gd name="T85" fmla="*/ 18 h 43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19"/>
                    <a:gd name="T130" fmla="*/ 0 h 432"/>
                    <a:gd name="T131" fmla="*/ 319 w 319"/>
                    <a:gd name="T132" fmla="*/ 432 h 43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19" h="432">
                      <a:moveTo>
                        <a:pt x="81" y="18"/>
                      </a:moveTo>
                      <a:lnTo>
                        <a:pt x="93" y="45"/>
                      </a:lnTo>
                      <a:lnTo>
                        <a:pt x="70" y="61"/>
                      </a:lnTo>
                      <a:lnTo>
                        <a:pt x="69" y="130"/>
                      </a:lnTo>
                      <a:lnTo>
                        <a:pt x="57" y="85"/>
                      </a:lnTo>
                      <a:lnTo>
                        <a:pt x="11" y="128"/>
                      </a:lnTo>
                      <a:lnTo>
                        <a:pt x="0" y="252"/>
                      </a:lnTo>
                      <a:lnTo>
                        <a:pt x="30" y="313"/>
                      </a:lnTo>
                      <a:lnTo>
                        <a:pt x="33" y="344"/>
                      </a:lnTo>
                      <a:lnTo>
                        <a:pt x="34" y="369"/>
                      </a:lnTo>
                      <a:lnTo>
                        <a:pt x="33" y="392"/>
                      </a:lnTo>
                      <a:lnTo>
                        <a:pt x="27" y="432"/>
                      </a:lnTo>
                      <a:lnTo>
                        <a:pt x="152" y="425"/>
                      </a:lnTo>
                      <a:lnTo>
                        <a:pt x="318" y="410"/>
                      </a:lnTo>
                      <a:lnTo>
                        <a:pt x="288" y="401"/>
                      </a:lnTo>
                      <a:lnTo>
                        <a:pt x="271" y="378"/>
                      </a:lnTo>
                      <a:lnTo>
                        <a:pt x="297" y="359"/>
                      </a:lnTo>
                      <a:lnTo>
                        <a:pt x="297" y="335"/>
                      </a:lnTo>
                      <a:lnTo>
                        <a:pt x="285" y="314"/>
                      </a:lnTo>
                      <a:lnTo>
                        <a:pt x="297" y="299"/>
                      </a:lnTo>
                      <a:lnTo>
                        <a:pt x="319" y="301"/>
                      </a:lnTo>
                      <a:lnTo>
                        <a:pt x="315" y="241"/>
                      </a:lnTo>
                      <a:lnTo>
                        <a:pt x="309" y="206"/>
                      </a:lnTo>
                      <a:lnTo>
                        <a:pt x="295" y="183"/>
                      </a:lnTo>
                      <a:lnTo>
                        <a:pt x="282" y="170"/>
                      </a:lnTo>
                      <a:lnTo>
                        <a:pt x="261" y="165"/>
                      </a:lnTo>
                      <a:lnTo>
                        <a:pt x="242" y="165"/>
                      </a:lnTo>
                      <a:lnTo>
                        <a:pt x="221" y="194"/>
                      </a:lnTo>
                      <a:lnTo>
                        <a:pt x="207" y="203"/>
                      </a:lnTo>
                      <a:lnTo>
                        <a:pt x="198" y="206"/>
                      </a:lnTo>
                      <a:lnTo>
                        <a:pt x="188" y="201"/>
                      </a:lnTo>
                      <a:lnTo>
                        <a:pt x="185" y="188"/>
                      </a:lnTo>
                      <a:lnTo>
                        <a:pt x="188" y="179"/>
                      </a:lnTo>
                      <a:lnTo>
                        <a:pt x="197" y="170"/>
                      </a:lnTo>
                      <a:lnTo>
                        <a:pt x="206" y="165"/>
                      </a:lnTo>
                      <a:lnTo>
                        <a:pt x="215" y="164"/>
                      </a:lnTo>
                      <a:lnTo>
                        <a:pt x="215" y="147"/>
                      </a:lnTo>
                      <a:lnTo>
                        <a:pt x="239" y="130"/>
                      </a:lnTo>
                      <a:lnTo>
                        <a:pt x="215" y="73"/>
                      </a:lnTo>
                      <a:lnTo>
                        <a:pt x="215" y="46"/>
                      </a:lnTo>
                      <a:lnTo>
                        <a:pt x="175" y="36"/>
                      </a:lnTo>
                      <a:lnTo>
                        <a:pt x="116" y="0"/>
                      </a:lnTo>
                      <a:lnTo>
                        <a:pt x="81" y="18"/>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latin typeface="Calibri" pitchFamily="34" charset="0"/>
                  </a:endParaRPr>
                </a:p>
              </p:txBody>
            </p:sp>
          </p:grpSp>
        </p:gr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3425" y="1609725"/>
              <a:ext cx="8237537" cy="3424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35" name="Shape - District of Columbia (box)"/>
          <p:cNvSpPr>
            <a:spLocks noChangeArrowheads="1"/>
          </p:cNvSpPr>
          <p:nvPr/>
        </p:nvSpPr>
        <p:spPr bwMode="auto">
          <a:xfrm>
            <a:off x="7772400" y="3362325"/>
            <a:ext cx="150813" cy="152400"/>
          </a:xfrm>
          <a:prstGeom prst="rect">
            <a:avLst/>
          </a:prstGeom>
          <a:solidFill>
            <a:schemeClr val="accent4"/>
          </a:solidFill>
          <a:ln w="9525">
            <a:solidFill>
              <a:srgbClr val="000000"/>
            </a:solidFill>
            <a:miter lim="800000"/>
            <a:headEnd/>
            <a:tailEnd/>
          </a:ln>
        </p:spPr>
        <p:txBody>
          <a:bodyPr wrap="none" anchor="ctr"/>
          <a:lstStyle/>
          <a:p>
            <a:endParaRPr lang="en-US">
              <a:latin typeface="Calibri" pitchFamily="34" charset="0"/>
            </a:endParaRPr>
          </a:p>
        </p:txBody>
      </p:sp>
    </p:spTree>
    <p:extLst>
      <p:ext uri="{BB962C8B-B14F-4D97-AF65-F5344CB8AC3E}">
        <p14:creationId xmlns:p14="http://schemas.microsoft.com/office/powerpoint/2010/main" val="42759682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630744507"/>
              </p:ext>
            </p:extLst>
          </p:nvPr>
        </p:nvGraphicFramePr>
        <p:xfrm>
          <a:off x="92075" y="1143001"/>
          <a:ext cx="8959850" cy="43735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 Placeholder 1"/>
          <p:cNvSpPr>
            <a:spLocks noGrp="1"/>
          </p:cNvSpPr>
          <p:nvPr>
            <p:ph type="body" sz="quarter" idx="11"/>
          </p:nvPr>
        </p:nvSpPr>
        <p:spPr/>
        <p:txBody>
          <a:bodyPr/>
          <a:lstStyle/>
          <a:p>
            <a:r>
              <a:rPr lang="en-US" dirty="0" smtClean="0">
                <a:latin typeface="+mj-lt"/>
              </a:rPr>
              <a:t>SOURCE: Kaiser Family Foundation analysis of the Medicare Current Beneficiary Survey 2008, and Kaiser Commission on Medicaid and the Uninsured and Urban Institute estimates based on data from FY2008 MSIS and CMS Form-64.</a:t>
            </a:r>
            <a:endParaRPr lang="en-US" dirty="0">
              <a:latin typeface="+mj-lt"/>
            </a:endParaRPr>
          </a:p>
        </p:txBody>
      </p:sp>
      <p:sp>
        <p:nvSpPr>
          <p:cNvPr id="3" name="Title 2"/>
          <p:cNvSpPr>
            <a:spLocks noGrp="1"/>
          </p:cNvSpPr>
          <p:nvPr>
            <p:ph type="title"/>
          </p:nvPr>
        </p:nvSpPr>
        <p:spPr/>
        <p:txBody>
          <a:bodyPr>
            <a:noAutofit/>
          </a:bodyPr>
          <a:lstStyle/>
          <a:p>
            <a:r>
              <a:rPr lang="en-US" dirty="0" smtClean="0">
                <a:latin typeface="+mj-lt"/>
              </a:rPr>
              <a:t>Dually eligible beneficiaries comprise 20% of the Medicare population and 15% of the Medicaid population, 2008</a:t>
            </a:r>
            <a:endParaRPr lang="en-US" dirty="0">
              <a:latin typeface="+mj-lt"/>
            </a:endParaRPr>
          </a:p>
        </p:txBody>
      </p:sp>
      <p:sp>
        <p:nvSpPr>
          <p:cNvPr id="6" name="TextBox 5"/>
          <p:cNvSpPr txBox="1"/>
          <p:nvPr/>
        </p:nvSpPr>
        <p:spPr>
          <a:xfrm>
            <a:off x="3167742" y="2647950"/>
            <a:ext cx="2133600" cy="1384946"/>
          </a:xfrm>
          <a:prstGeom prst="rect">
            <a:avLst/>
          </a:prstGeom>
          <a:noFill/>
        </p:spPr>
        <p:txBody>
          <a:bodyPr wrap="square" lIns="91392" tIns="45696" rIns="91392" bIns="45696" rtlCol="0">
            <a:spAutoFit/>
          </a:bodyPr>
          <a:lstStyle/>
          <a:p>
            <a:pPr algn="ctr"/>
            <a:r>
              <a:rPr lang="en-US" sz="3200" b="1" dirty="0" smtClean="0">
                <a:solidFill>
                  <a:srgbClr val="FFFFFF"/>
                </a:solidFill>
                <a:latin typeface="+mj-lt"/>
                <a:cs typeface="Calibri" pitchFamily="34" charset="0"/>
              </a:rPr>
              <a:t>Dual</a:t>
            </a:r>
            <a:r>
              <a:rPr lang="en-US" sz="3200" dirty="0" smtClean="0">
                <a:solidFill>
                  <a:srgbClr val="FFFFFF"/>
                </a:solidFill>
                <a:latin typeface="+mj-lt"/>
                <a:cs typeface="Calibri" pitchFamily="34" charset="0"/>
              </a:rPr>
              <a:t> </a:t>
            </a:r>
          </a:p>
          <a:p>
            <a:pPr algn="ctr"/>
            <a:r>
              <a:rPr lang="en-US" sz="3200" b="1" dirty="0" smtClean="0">
                <a:solidFill>
                  <a:srgbClr val="FFFFFF"/>
                </a:solidFill>
                <a:latin typeface="+mj-lt"/>
                <a:cs typeface="Calibri" pitchFamily="34" charset="0"/>
              </a:rPr>
              <a:t>Eligibles</a:t>
            </a:r>
          </a:p>
          <a:p>
            <a:pPr algn="ctr"/>
            <a:r>
              <a:rPr lang="en-US" sz="2000" dirty="0" smtClean="0">
                <a:solidFill>
                  <a:srgbClr val="FFFFFF"/>
                </a:solidFill>
                <a:latin typeface="+mj-lt"/>
                <a:cs typeface="Calibri" pitchFamily="34" charset="0"/>
              </a:rPr>
              <a:t>9 million</a:t>
            </a:r>
            <a:endParaRPr lang="en-US" sz="2000" dirty="0">
              <a:solidFill>
                <a:srgbClr val="FFFFFF"/>
              </a:solidFill>
              <a:latin typeface="+mj-lt"/>
              <a:cs typeface="Calibri" pitchFamily="34" charset="0"/>
            </a:endParaRPr>
          </a:p>
        </p:txBody>
      </p:sp>
      <p:sp>
        <p:nvSpPr>
          <p:cNvPr id="7" name="TextBox 6"/>
          <p:cNvSpPr txBox="1"/>
          <p:nvPr/>
        </p:nvSpPr>
        <p:spPr>
          <a:xfrm>
            <a:off x="685800" y="2894171"/>
            <a:ext cx="2590800" cy="892504"/>
          </a:xfrm>
          <a:prstGeom prst="rect">
            <a:avLst/>
          </a:prstGeom>
          <a:noFill/>
        </p:spPr>
        <p:txBody>
          <a:bodyPr wrap="square" lIns="91392" tIns="45696" rIns="91392" bIns="45696" rtlCol="0">
            <a:spAutoFit/>
          </a:bodyPr>
          <a:lstStyle/>
          <a:p>
            <a:pPr algn="ctr"/>
            <a:r>
              <a:rPr lang="en-US" sz="3200" b="1" dirty="0" smtClean="0">
                <a:solidFill>
                  <a:srgbClr val="FFFFFF"/>
                </a:solidFill>
                <a:latin typeface="+mj-lt"/>
                <a:cs typeface="Calibri" pitchFamily="34" charset="0"/>
              </a:rPr>
              <a:t>Medicare</a:t>
            </a:r>
          </a:p>
          <a:p>
            <a:pPr algn="ctr"/>
            <a:r>
              <a:rPr lang="en-US" sz="2000" dirty="0" smtClean="0">
                <a:solidFill>
                  <a:srgbClr val="FFFFFF"/>
                </a:solidFill>
                <a:latin typeface="+mj-lt"/>
                <a:cs typeface="Calibri" pitchFamily="34" charset="0"/>
              </a:rPr>
              <a:t>37 million</a:t>
            </a:r>
            <a:endParaRPr lang="en-US" sz="2000" dirty="0">
              <a:solidFill>
                <a:srgbClr val="FFFFFF"/>
              </a:solidFill>
              <a:latin typeface="+mj-lt"/>
              <a:cs typeface="Calibri" pitchFamily="34" charset="0"/>
            </a:endParaRPr>
          </a:p>
        </p:txBody>
      </p:sp>
      <p:sp>
        <p:nvSpPr>
          <p:cNvPr id="8" name="TextBox 7"/>
          <p:cNvSpPr txBox="1"/>
          <p:nvPr/>
        </p:nvSpPr>
        <p:spPr>
          <a:xfrm>
            <a:off x="5181600" y="2894171"/>
            <a:ext cx="3048000" cy="892504"/>
          </a:xfrm>
          <a:prstGeom prst="rect">
            <a:avLst/>
          </a:prstGeom>
          <a:noFill/>
        </p:spPr>
        <p:txBody>
          <a:bodyPr wrap="square" lIns="91392" tIns="45696" rIns="91392" bIns="45696" rtlCol="0">
            <a:spAutoFit/>
          </a:bodyPr>
          <a:lstStyle/>
          <a:p>
            <a:pPr algn="ctr"/>
            <a:r>
              <a:rPr lang="en-US" sz="3200" b="1" dirty="0" smtClean="0">
                <a:solidFill>
                  <a:srgbClr val="000000"/>
                </a:solidFill>
                <a:latin typeface="+mj-lt"/>
                <a:cs typeface="Calibri" pitchFamily="34" charset="0"/>
              </a:rPr>
              <a:t>Medicaid</a:t>
            </a:r>
          </a:p>
          <a:p>
            <a:pPr algn="ctr"/>
            <a:r>
              <a:rPr lang="en-US" sz="2000" dirty="0" smtClean="0">
                <a:solidFill>
                  <a:srgbClr val="000000"/>
                </a:solidFill>
                <a:latin typeface="+mj-lt"/>
                <a:cs typeface="Calibri" pitchFamily="34" charset="0"/>
              </a:rPr>
              <a:t>51 million</a:t>
            </a:r>
            <a:endParaRPr lang="en-US" sz="2000" dirty="0">
              <a:solidFill>
                <a:srgbClr val="000000"/>
              </a:solidFill>
              <a:latin typeface="+mj-lt"/>
              <a:cs typeface="Calibri" pitchFamily="34" charset="0"/>
            </a:endParaRPr>
          </a:p>
        </p:txBody>
      </p:sp>
      <p:sp>
        <p:nvSpPr>
          <p:cNvPr id="9" name="Text Box 7"/>
          <p:cNvSpPr txBox="1">
            <a:spLocks noChangeArrowheads="1"/>
          </p:cNvSpPr>
          <p:nvPr/>
        </p:nvSpPr>
        <p:spPr bwMode="auto">
          <a:xfrm>
            <a:off x="533400" y="5632704"/>
            <a:ext cx="4044951" cy="646303"/>
          </a:xfrm>
          <a:prstGeom prst="rect">
            <a:avLst/>
          </a:prstGeom>
          <a:noFill/>
          <a:ln w="9525">
            <a:noFill/>
            <a:miter lim="800000"/>
            <a:headEnd/>
            <a:tailEnd/>
          </a:ln>
        </p:spPr>
        <p:txBody>
          <a:bodyPr wrap="square" lIns="91413" tIns="45706" rIns="91413" bIns="45706">
            <a:spAutoFit/>
          </a:bodyPr>
          <a:lstStyle/>
          <a:p>
            <a:pPr algn="ctr">
              <a:spcBef>
                <a:spcPct val="50000"/>
              </a:spcBef>
            </a:pPr>
            <a:r>
              <a:rPr lang="en-US" dirty="0">
                <a:solidFill>
                  <a:srgbClr val="000000"/>
                </a:solidFill>
                <a:latin typeface="+mj-lt"/>
                <a:cs typeface="Calibri" pitchFamily="34" charset="0"/>
              </a:rPr>
              <a:t>Total Medicare </a:t>
            </a:r>
            <a:r>
              <a:rPr lang="en-US" dirty="0" smtClean="0">
                <a:solidFill>
                  <a:srgbClr val="000000"/>
                </a:solidFill>
                <a:latin typeface="+mj-lt"/>
                <a:cs typeface="Calibri" pitchFamily="34" charset="0"/>
              </a:rPr>
              <a:t>beneficiaries, 2008: </a:t>
            </a:r>
          </a:p>
          <a:p>
            <a:pPr algn="ctr"/>
            <a:r>
              <a:rPr lang="en-US" dirty="0" smtClean="0">
                <a:solidFill>
                  <a:srgbClr val="000000"/>
                </a:solidFill>
                <a:latin typeface="+mj-lt"/>
                <a:cs typeface="Calibri" pitchFamily="34" charset="0"/>
              </a:rPr>
              <a:t>46 million</a:t>
            </a:r>
            <a:endParaRPr lang="en-US" dirty="0">
              <a:solidFill>
                <a:srgbClr val="000000"/>
              </a:solidFill>
              <a:latin typeface="+mj-lt"/>
              <a:cs typeface="Calibri" pitchFamily="34" charset="0"/>
            </a:endParaRPr>
          </a:p>
        </p:txBody>
      </p:sp>
      <p:sp>
        <p:nvSpPr>
          <p:cNvPr id="10" name="Text Box 7"/>
          <p:cNvSpPr txBox="1">
            <a:spLocks noChangeArrowheads="1"/>
          </p:cNvSpPr>
          <p:nvPr/>
        </p:nvSpPr>
        <p:spPr bwMode="auto">
          <a:xfrm>
            <a:off x="4337049" y="5632704"/>
            <a:ext cx="4044951" cy="646303"/>
          </a:xfrm>
          <a:prstGeom prst="rect">
            <a:avLst/>
          </a:prstGeom>
          <a:noFill/>
          <a:ln w="9525">
            <a:noFill/>
            <a:miter lim="800000"/>
            <a:headEnd/>
            <a:tailEnd/>
          </a:ln>
        </p:spPr>
        <p:txBody>
          <a:bodyPr wrap="square" lIns="91413" tIns="45706" rIns="91413" bIns="45706">
            <a:spAutoFit/>
          </a:bodyPr>
          <a:lstStyle/>
          <a:p>
            <a:pPr algn="ctr">
              <a:spcBef>
                <a:spcPct val="50000"/>
              </a:spcBef>
            </a:pPr>
            <a:r>
              <a:rPr lang="en-US" dirty="0">
                <a:solidFill>
                  <a:srgbClr val="000000"/>
                </a:solidFill>
                <a:latin typeface="+mj-lt"/>
                <a:cs typeface="Calibri" pitchFamily="34" charset="0"/>
              </a:rPr>
              <a:t>Total </a:t>
            </a:r>
            <a:r>
              <a:rPr lang="en-US" dirty="0" smtClean="0">
                <a:solidFill>
                  <a:srgbClr val="000000"/>
                </a:solidFill>
                <a:latin typeface="+mj-lt"/>
                <a:cs typeface="Calibri" pitchFamily="34" charset="0"/>
              </a:rPr>
              <a:t>Medicaid beneficiaries, 2008: </a:t>
            </a:r>
          </a:p>
          <a:p>
            <a:pPr algn="ctr"/>
            <a:r>
              <a:rPr lang="en-US" dirty="0" smtClean="0">
                <a:solidFill>
                  <a:srgbClr val="000000"/>
                </a:solidFill>
                <a:latin typeface="+mj-lt"/>
                <a:cs typeface="Calibri" pitchFamily="34" charset="0"/>
              </a:rPr>
              <a:t>60 million</a:t>
            </a:r>
            <a:endParaRPr lang="en-US" dirty="0">
              <a:solidFill>
                <a:srgbClr val="000000"/>
              </a:solidFill>
              <a:latin typeface="+mj-lt"/>
              <a:cs typeface="Calibri" pitchFamily="34" charset="0"/>
            </a:endParaRPr>
          </a:p>
        </p:txBody>
      </p:sp>
    </p:spTree>
    <p:extLst>
      <p:ext uri="{BB962C8B-B14F-4D97-AF65-F5344CB8AC3E}">
        <p14:creationId xmlns:p14="http://schemas.microsoft.com/office/powerpoint/2010/main" val="29567247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354110891"/>
              </p:ext>
            </p:extLst>
          </p:nvPr>
        </p:nvGraphicFramePr>
        <p:xfrm>
          <a:off x="92075" y="1066800"/>
          <a:ext cx="895985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 Placeholder 1"/>
          <p:cNvSpPr>
            <a:spLocks noGrp="1"/>
          </p:cNvSpPr>
          <p:nvPr>
            <p:ph type="body" sz="quarter" idx="11"/>
          </p:nvPr>
        </p:nvSpPr>
        <p:spPr/>
        <p:txBody>
          <a:bodyPr/>
          <a:lstStyle/>
          <a:p>
            <a:r>
              <a:rPr lang="en-US" dirty="0" smtClean="0">
                <a:latin typeface="+mj-lt"/>
              </a:rPr>
              <a:t>SOURCE: Kaiser Family Foundation analysis of the CMS Medicare Current Beneficiary Survey Cost and Use File, 2008, and Kaiser Commission on Medicaid and the Uninsured and Urban Institute estimates based on data from FY2008 MSIS and CMS Form-64.</a:t>
            </a:r>
            <a:endParaRPr lang="en-US" dirty="0">
              <a:latin typeface="+mj-lt"/>
            </a:endParaRPr>
          </a:p>
        </p:txBody>
      </p:sp>
      <p:sp>
        <p:nvSpPr>
          <p:cNvPr id="3" name="Title 2"/>
          <p:cNvSpPr>
            <a:spLocks noGrp="1"/>
          </p:cNvSpPr>
          <p:nvPr>
            <p:ph type="title"/>
          </p:nvPr>
        </p:nvSpPr>
        <p:spPr/>
        <p:txBody>
          <a:bodyPr/>
          <a:lstStyle/>
          <a:p>
            <a:r>
              <a:rPr lang="en-US" sz="3000" dirty="0" smtClean="0">
                <a:latin typeface="+mj-lt"/>
              </a:rPr>
              <a:t>Dual eligible beneficiaries as a share of Medicare and Medicaid population and spending, 2008</a:t>
            </a:r>
            <a:endParaRPr lang="en-US" sz="3000" dirty="0">
              <a:latin typeface="+mj-lt"/>
            </a:endParaRPr>
          </a:p>
        </p:txBody>
      </p:sp>
      <p:cxnSp>
        <p:nvCxnSpPr>
          <p:cNvPr id="5" name="Straight Connector 4"/>
          <p:cNvCxnSpPr/>
          <p:nvPr/>
        </p:nvCxnSpPr>
        <p:spPr>
          <a:xfrm>
            <a:off x="1795462" y="1997845"/>
            <a:ext cx="1058103" cy="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6" name="Straight Connector 5"/>
          <p:cNvSpPr/>
          <p:nvPr/>
        </p:nvSpPr>
        <p:spPr>
          <a:xfrm flipV="1">
            <a:off x="1818322" y="4237037"/>
            <a:ext cx="1058103" cy="36576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txBody>
          <a:bodyPr lIns="91408" tIns="45704" rIns="91408" bIns="45704"/>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en-US">
              <a:latin typeface="+mj-lt"/>
            </a:endParaRPr>
          </a:p>
        </p:txBody>
      </p:sp>
      <p:cxnSp>
        <p:nvCxnSpPr>
          <p:cNvPr id="7" name="Straight Connector 6"/>
          <p:cNvCxnSpPr/>
          <p:nvPr/>
        </p:nvCxnSpPr>
        <p:spPr>
          <a:xfrm>
            <a:off x="6096000" y="1997845"/>
            <a:ext cx="1143000" cy="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8" name="Straight Connector 7"/>
          <p:cNvSpPr/>
          <p:nvPr/>
        </p:nvSpPr>
        <p:spPr>
          <a:xfrm flipV="1">
            <a:off x="6136005" y="3993197"/>
            <a:ext cx="1057274" cy="76809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txBody>
          <a:bodyPr lIns="91408" tIns="45704" rIns="91408" bIns="45704"/>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en-US">
              <a:latin typeface="+mj-lt"/>
            </a:endParaRPr>
          </a:p>
        </p:txBody>
      </p:sp>
      <p:sp>
        <p:nvSpPr>
          <p:cNvPr id="10" name="Text Box 7"/>
          <p:cNvSpPr txBox="1">
            <a:spLocks noChangeArrowheads="1"/>
          </p:cNvSpPr>
          <p:nvPr/>
        </p:nvSpPr>
        <p:spPr bwMode="auto">
          <a:xfrm>
            <a:off x="2307771" y="5256639"/>
            <a:ext cx="2286000" cy="830968"/>
          </a:xfrm>
          <a:prstGeom prst="rect">
            <a:avLst/>
          </a:prstGeom>
          <a:noFill/>
          <a:ln w="9525">
            <a:noFill/>
            <a:miter lim="800000"/>
            <a:headEnd/>
            <a:tailEnd/>
          </a:ln>
        </p:spPr>
        <p:txBody>
          <a:bodyPr wrap="square" lIns="91413" tIns="45706" rIns="91413" bIns="45706">
            <a:spAutoFit/>
          </a:bodyPr>
          <a:lstStyle/>
          <a:p>
            <a:pPr algn="ctr"/>
            <a:r>
              <a:rPr lang="en-US" sz="1600" dirty="0">
                <a:solidFill>
                  <a:srgbClr val="000000"/>
                </a:solidFill>
                <a:latin typeface="+mj-lt"/>
                <a:cs typeface="Calibri" pitchFamily="34" charset="0"/>
              </a:rPr>
              <a:t>Total </a:t>
            </a:r>
            <a:r>
              <a:rPr lang="en-US" sz="1600" dirty="0" smtClean="0">
                <a:solidFill>
                  <a:srgbClr val="000000"/>
                </a:solidFill>
                <a:latin typeface="+mj-lt"/>
                <a:cs typeface="Calibri" pitchFamily="34" charset="0"/>
              </a:rPr>
              <a:t>Medicare </a:t>
            </a:r>
          </a:p>
          <a:p>
            <a:pPr algn="ctr"/>
            <a:r>
              <a:rPr lang="en-US" sz="1600" dirty="0" smtClean="0">
                <a:solidFill>
                  <a:srgbClr val="000000"/>
                </a:solidFill>
                <a:latin typeface="+mj-lt"/>
                <a:cs typeface="Calibri" pitchFamily="34" charset="0"/>
              </a:rPr>
              <a:t>Spending</a:t>
            </a:r>
            <a:r>
              <a:rPr lang="en-US" sz="1600" dirty="0">
                <a:solidFill>
                  <a:srgbClr val="000000"/>
                </a:solidFill>
                <a:latin typeface="+mj-lt"/>
                <a:cs typeface="Calibri" pitchFamily="34" charset="0"/>
              </a:rPr>
              <a:t>, </a:t>
            </a:r>
            <a:r>
              <a:rPr lang="en-US" sz="1600" dirty="0" smtClean="0">
                <a:solidFill>
                  <a:srgbClr val="000000"/>
                </a:solidFill>
                <a:latin typeface="+mj-lt"/>
                <a:cs typeface="Calibri" pitchFamily="34" charset="0"/>
              </a:rPr>
              <a:t>2008:</a:t>
            </a:r>
            <a:r>
              <a:rPr lang="en-US" sz="1600" dirty="0">
                <a:solidFill>
                  <a:srgbClr val="000000"/>
                </a:solidFill>
                <a:latin typeface="+mj-lt"/>
                <a:cs typeface="Calibri" pitchFamily="34" charset="0"/>
              </a:rPr>
              <a:t/>
            </a:r>
            <a:br>
              <a:rPr lang="en-US" sz="1600" dirty="0">
                <a:solidFill>
                  <a:srgbClr val="000000"/>
                </a:solidFill>
                <a:latin typeface="+mj-lt"/>
                <a:cs typeface="Calibri" pitchFamily="34" charset="0"/>
              </a:rPr>
            </a:br>
            <a:r>
              <a:rPr lang="en-US" sz="1600" dirty="0" smtClean="0">
                <a:solidFill>
                  <a:srgbClr val="000000"/>
                </a:solidFill>
                <a:latin typeface="+mj-lt"/>
                <a:cs typeface="Calibri" pitchFamily="34" charset="0"/>
              </a:rPr>
              <a:t>$424 </a:t>
            </a:r>
            <a:r>
              <a:rPr lang="en-US" sz="1600" dirty="0">
                <a:solidFill>
                  <a:srgbClr val="000000"/>
                </a:solidFill>
                <a:latin typeface="+mj-lt"/>
                <a:cs typeface="Calibri" pitchFamily="34" charset="0"/>
              </a:rPr>
              <a:t>Billion</a:t>
            </a:r>
          </a:p>
        </p:txBody>
      </p:sp>
      <p:sp>
        <p:nvSpPr>
          <p:cNvPr id="11" name="Text Box 7"/>
          <p:cNvSpPr txBox="1">
            <a:spLocks noChangeArrowheads="1"/>
          </p:cNvSpPr>
          <p:nvPr/>
        </p:nvSpPr>
        <p:spPr bwMode="auto">
          <a:xfrm>
            <a:off x="163286" y="5256639"/>
            <a:ext cx="2286000" cy="830968"/>
          </a:xfrm>
          <a:prstGeom prst="rect">
            <a:avLst/>
          </a:prstGeom>
          <a:noFill/>
          <a:ln w="9525">
            <a:noFill/>
            <a:miter lim="800000"/>
            <a:headEnd/>
            <a:tailEnd/>
          </a:ln>
        </p:spPr>
        <p:txBody>
          <a:bodyPr wrap="square" lIns="91413" tIns="45706" rIns="91413" bIns="45706">
            <a:spAutoFit/>
          </a:bodyPr>
          <a:lstStyle/>
          <a:p>
            <a:pPr algn="ctr">
              <a:spcBef>
                <a:spcPct val="50000"/>
              </a:spcBef>
            </a:pPr>
            <a:r>
              <a:rPr lang="en-US" sz="1600" dirty="0">
                <a:solidFill>
                  <a:srgbClr val="000000"/>
                </a:solidFill>
                <a:latin typeface="+mj-lt"/>
                <a:cs typeface="Calibri" pitchFamily="34" charset="0"/>
              </a:rPr>
              <a:t>Total </a:t>
            </a:r>
            <a:r>
              <a:rPr lang="en-US" sz="1600" dirty="0" smtClean="0">
                <a:solidFill>
                  <a:srgbClr val="000000"/>
                </a:solidFill>
                <a:latin typeface="+mj-lt"/>
                <a:cs typeface="Calibri" pitchFamily="34" charset="0"/>
              </a:rPr>
              <a:t>Medicare Population, 2008:</a:t>
            </a:r>
            <a:r>
              <a:rPr lang="en-US" sz="1600" dirty="0">
                <a:solidFill>
                  <a:srgbClr val="000000"/>
                </a:solidFill>
                <a:latin typeface="+mj-lt"/>
                <a:cs typeface="Calibri" pitchFamily="34" charset="0"/>
              </a:rPr>
              <a:t/>
            </a:r>
            <a:br>
              <a:rPr lang="en-US" sz="1600" dirty="0">
                <a:solidFill>
                  <a:srgbClr val="000000"/>
                </a:solidFill>
                <a:latin typeface="+mj-lt"/>
                <a:cs typeface="Calibri" pitchFamily="34" charset="0"/>
              </a:rPr>
            </a:br>
            <a:r>
              <a:rPr lang="en-US" sz="1600" dirty="0" smtClean="0">
                <a:solidFill>
                  <a:srgbClr val="000000"/>
                </a:solidFill>
                <a:latin typeface="+mj-lt"/>
                <a:cs typeface="Calibri" pitchFamily="34" charset="0"/>
              </a:rPr>
              <a:t>46 Million</a:t>
            </a:r>
            <a:endParaRPr lang="en-US" sz="1400" dirty="0">
              <a:solidFill>
                <a:srgbClr val="000000"/>
              </a:solidFill>
              <a:latin typeface="+mj-lt"/>
              <a:cs typeface="Calibri" pitchFamily="34" charset="0"/>
            </a:endParaRPr>
          </a:p>
        </p:txBody>
      </p:sp>
      <p:sp>
        <p:nvSpPr>
          <p:cNvPr id="12" name="Text Box 7"/>
          <p:cNvSpPr txBox="1">
            <a:spLocks noChangeArrowheads="1"/>
          </p:cNvSpPr>
          <p:nvPr/>
        </p:nvSpPr>
        <p:spPr bwMode="auto">
          <a:xfrm>
            <a:off x="6596742" y="5256639"/>
            <a:ext cx="2286000" cy="830968"/>
          </a:xfrm>
          <a:prstGeom prst="rect">
            <a:avLst/>
          </a:prstGeom>
          <a:noFill/>
          <a:ln w="9525">
            <a:noFill/>
            <a:miter lim="800000"/>
            <a:headEnd/>
            <a:tailEnd/>
          </a:ln>
        </p:spPr>
        <p:txBody>
          <a:bodyPr wrap="square" lIns="91413" tIns="45706" rIns="91413" bIns="45706">
            <a:spAutoFit/>
          </a:bodyPr>
          <a:lstStyle/>
          <a:p>
            <a:pPr algn="ctr">
              <a:spcBef>
                <a:spcPct val="50000"/>
              </a:spcBef>
            </a:pPr>
            <a:r>
              <a:rPr lang="en-US" sz="1600" dirty="0" smtClean="0">
                <a:solidFill>
                  <a:srgbClr val="000000"/>
                </a:solidFill>
                <a:latin typeface="+mj-lt"/>
                <a:cs typeface="Calibri" pitchFamily="34" charset="0"/>
              </a:rPr>
              <a:t>Total Medicaid </a:t>
            </a:r>
          </a:p>
          <a:p>
            <a:pPr algn="ctr"/>
            <a:r>
              <a:rPr lang="en-US" sz="1600" dirty="0" smtClean="0">
                <a:solidFill>
                  <a:srgbClr val="000000"/>
                </a:solidFill>
                <a:latin typeface="+mj-lt"/>
                <a:cs typeface="Calibri" pitchFamily="34" charset="0"/>
              </a:rPr>
              <a:t>Spending, 2008:</a:t>
            </a:r>
            <a:br>
              <a:rPr lang="en-US" sz="1600" dirty="0" smtClean="0">
                <a:solidFill>
                  <a:srgbClr val="000000"/>
                </a:solidFill>
                <a:latin typeface="+mj-lt"/>
                <a:cs typeface="Calibri" pitchFamily="34" charset="0"/>
              </a:rPr>
            </a:br>
            <a:r>
              <a:rPr lang="en-US" sz="1600" dirty="0" smtClean="0">
                <a:solidFill>
                  <a:srgbClr val="000000"/>
                </a:solidFill>
                <a:latin typeface="+mj-lt"/>
                <a:cs typeface="Calibri" pitchFamily="34" charset="0"/>
              </a:rPr>
              <a:t>$330 Billion</a:t>
            </a:r>
            <a:endParaRPr lang="en-US" sz="1600" dirty="0">
              <a:solidFill>
                <a:srgbClr val="000000"/>
              </a:solidFill>
              <a:latin typeface="+mj-lt"/>
              <a:cs typeface="Calibri" pitchFamily="34" charset="0"/>
            </a:endParaRPr>
          </a:p>
        </p:txBody>
      </p:sp>
      <p:sp>
        <p:nvSpPr>
          <p:cNvPr id="13" name="Text Box 7"/>
          <p:cNvSpPr txBox="1">
            <a:spLocks noChangeArrowheads="1"/>
          </p:cNvSpPr>
          <p:nvPr/>
        </p:nvSpPr>
        <p:spPr bwMode="auto">
          <a:xfrm>
            <a:off x="4452256" y="5256639"/>
            <a:ext cx="2286000" cy="830968"/>
          </a:xfrm>
          <a:prstGeom prst="rect">
            <a:avLst/>
          </a:prstGeom>
          <a:noFill/>
          <a:ln w="9525">
            <a:noFill/>
            <a:miter lim="800000"/>
            <a:headEnd/>
            <a:tailEnd/>
          </a:ln>
        </p:spPr>
        <p:txBody>
          <a:bodyPr wrap="square" lIns="91413" tIns="45706" rIns="91413" bIns="45706">
            <a:spAutoFit/>
          </a:bodyPr>
          <a:lstStyle/>
          <a:p>
            <a:pPr algn="ctr">
              <a:spcBef>
                <a:spcPct val="50000"/>
              </a:spcBef>
            </a:pPr>
            <a:r>
              <a:rPr lang="en-US" sz="1600" dirty="0">
                <a:solidFill>
                  <a:srgbClr val="000000"/>
                </a:solidFill>
                <a:latin typeface="+mj-lt"/>
                <a:cs typeface="Calibri" pitchFamily="34" charset="0"/>
              </a:rPr>
              <a:t>Total </a:t>
            </a:r>
            <a:r>
              <a:rPr lang="en-US" sz="1600" dirty="0" smtClean="0">
                <a:solidFill>
                  <a:srgbClr val="000000"/>
                </a:solidFill>
                <a:latin typeface="+mj-lt"/>
                <a:cs typeface="Calibri" pitchFamily="34" charset="0"/>
              </a:rPr>
              <a:t>Medicaid Population, 2008:</a:t>
            </a:r>
            <a:r>
              <a:rPr lang="en-US" sz="1600" dirty="0">
                <a:solidFill>
                  <a:srgbClr val="000000"/>
                </a:solidFill>
                <a:latin typeface="+mj-lt"/>
                <a:cs typeface="Calibri" pitchFamily="34" charset="0"/>
              </a:rPr>
              <a:t/>
            </a:r>
            <a:br>
              <a:rPr lang="en-US" sz="1600" dirty="0">
                <a:solidFill>
                  <a:srgbClr val="000000"/>
                </a:solidFill>
                <a:latin typeface="+mj-lt"/>
                <a:cs typeface="Calibri" pitchFamily="34" charset="0"/>
              </a:rPr>
            </a:br>
            <a:r>
              <a:rPr lang="en-US" sz="1600" dirty="0" smtClean="0">
                <a:solidFill>
                  <a:srgbClr val="000000"/>
                </a:solidFill>
                <a:latin typeface="+mj-lt"/>
                <a:cs typeface="Calibri" pitchFamily="34" charset="0"/>
              </a:rPr>
              <a:t>  60 Million</a:t>
            </a:r>
            <a:endParaRPr lang="en-US" sz="1400" dirty="0">
              <a:solidFill>
                <a:srgbClr val="000000"/>
              </a:solidFill>
              <a:latin typeface="+mj-lt"/>
              <a:cs typeface="Calibri" pitchFamily="34" charset="0"/>
            </a:endParaRPr>
          </a:p>
        </p:txBody>
      </p:sp>
      <p:cxnSp>
        <p:nvCxnSpPr>
          <p:cNvPr id="15" name="Straight Connector 14"/>
          <p:cNvCxnSpPr/>
          <p:nvPr/>
        </p:nvCxnSpPr>
        <p:spPr>
          <a:xfrm flipV="1">
            <a:off x="1219200" y="5240337"/>
            <a:ext cx="2286000" cy="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638800" y="5240337"/>
            <a:ext cx="2286000" cy="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17" name="Text Box 26"/>
          <p:cNvSpPr txBox="1">
            <a:spLocks noChangeArrowheads="1"/>
          </p:cNvSpPr>
          <p:nvPr/>
        </p:nvSpPr>
        <p:spPr bwMode="auto">
          <a:xfrm>
            <a:off x="735004" y="1112837"/>
            <a:ext cx="3347140" cy="830968"/>
          </a:xfrm>
          <a:prstGeom prst="rect">
            <a:avLst/>
          </a:prstGeom>
          <a:noFill/>
          <a:ln w="9525">
            <a:noFill/>
            <a:miter lim="800000"/>
            <a:headEnd/>
            <a:tailEnd/>
          </a:ln>
        </p:spPr>
        <p:txBody>
          <a:bodyPr wrap="square" lIns="91413" tIns="45706" rIns="91413" bIns="45706">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50000"/>
              </a:spcBef>
            </a:pPr>
            <a:r>
              <a:rPr lang="en-US" sz="1600" dirty="0" smtClean="0">
                <a:solidFill>
                  <a:srgbClr val="000000"/>
                </a:solidFill>
                <a:latin typeface="+mj-lt"/>
                <a:cs typeface="Calibri" pitchFamily="34" charset="0"/>
              </a:rPr>
              <a:t>Dual </a:t>
            </a:r>
            <a:r>
              <a:rPr lang="en-US" sz="1600" dirty="0" err="1" smtClean="0">
                <a:solidFill>
                  <a:srgbClr val="000000"/>
                </a:solidFill>
                <a:latin typeface="+mj-lt"/>
                <a:cs typeface="Calibri" pitchFamily="34" charset="0"/>
              </a:rPr>
              <a:t>Eligibles</a:t>
            </a:r>
            <a:r>
              <a:rPr lang="en-US" sz="1600" dirty="0" smtClean="0">
                <a:solidFill>
                  <a:srgbClr val="000000"/>
                </a:solidFill>
                <a:latin typeface="+mj-lt"/>
                <a:cs typeface="Calibri" pitchFamily="34" charset="0"/>
              </a:rPr>
              <a:t> as a Share of the Medicare Population and Medicare Spending, 2008:</a:t>
            </a:r>
            <a:endParaRPr lang="en-US" sz="1600" dirty="0">
              <a:solidFill>
                <a:srgbClr val="000000"/>
              </a:solidFill>
              <a:latin typeface="+mj-lt"/>
              <a:cs typeface="Calibri" pitchFamily="34" charset="0"/>
            </a:endParaRPr>
          </a:p>
        </p:txBody>
      </p:sp>
      <p:sp>
        <p:nvSpPr>
          <p:cNvPr id="18" name="Text Box 26"/>
          <p:cNvSpPr txBox="1">
            <a:spLocks noChangeArrowheads="1"/>
          </p:cNvSpPr>
          <p:nvPr/>
        </p:nvSpPr>
        <p:spPr bwMode="auto">
          <a:xfrm>
            <a:off x="4984081" y="1112837"/>
            <a:ext cx="3372154" cy="830968"/>
          </a:xfrm>
          <a:prstGeom prst="rect">
            <a:avLst/>
          </a:prstGeom>
          <a:noFill/>
          <a:ln w="9525">
            <a:noFill/>
            <a:miter lim="800000"/>
            <a:headEnd/>
            <a:tailEnd/>
          </a:ln>
        </p:spPr>
        <p:txBody>
          <a:bodyPr wrap="square" lIns="91413" tIns="45706" rIns="91413" bIns="45706">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50000"/>
              </a:spcBef>
            </a:pPr>
            <a:r>
              <a:rPr lang="en-US" sz="1600" dirty="0" smtClean="0">
                <a:solidFill>
                  <a:srgbClr val="000000"/>
                </a:solidFill>
                <a:latin typeface="+mj-lt"/>
                <a:cs typeface="Calibri" pitchFamily="34" charset="0"/>
              </a:rPr>
              <a:t>Dual </a:t>
            </a:r>
            <a:r>
              <a:rPr lang="en-US" sz="1600" dirty="0" err="1" smtClean="0">
                <a:solidFill>
                  <a:srgbClr val="000000"/>
                </a:solidFill>
                <a:latin typeface="+mj-lt"/>
                <a:cs typeface="Calibri" pitchFamily="34" charset="0"/>
              </a:rPr>
              <a:t>Eligibles</a:t>
            </a:r>
            <a:r>
              <a:rPr lang="en-US" sz="1600" dirty="0" smtClean="0">
                <a:solidFill>
                  <a:srgbClr val="000000"/>
                </a:solidFill>
                <a:latin typeface="+mj-lt"/>
                <a:cs typeface="Calibri" pitchFamily="34" charset="0"/>
              </a:rPr>
              <a:t> as a Share of the Medicaid Population and Medicaid Spending, 2008:</a:t>
            </a:r>
            <a:endParaRPr lang="en-US" sz="1600" dirty="0">
              <a:solidFill>
                <a:srgbClr val="000000"/>
              </a:solidFill>
              <a:latin typeface="+mj-lt"/>
              <a:cs typeface="Calibri" pitchFamily="34" charset="0"/>
            </a:endParaRPr>
          </a:p>
        </p:txBody>
      </p:sp>
    </p:spTree>
    <p:extLst>
      <p:ext uri="{BB962C8B-B14F-4D97-AF65-F5344CB8AC3E}">
        <p14:creationId xmlns:p14="http://schemas.microsoft.com/office/powerpoint/2010/main" val="14743972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ontent Placeholder 13"/>
          <p:cNvGraphicFramePr>
            <a:graphicFrameLocks noGrp="1"/>
          </p:cNvGraphicFramePr>
          <p:nvPr>
            <p:ph idx="1"/>
            <p:extLst>
              <p:ext uri="{D42A27DB-BD31-4B8C-83A1-F6EECF244321}">
                <p14:modId xmlns:p14="http://schemas.microsoft.com/office/powerpoint/2010/main" val="3916815405"/>
              </p:ext>
            </p:extLst>
          </p:nvPr>
        </p:nvGraphicFramePr>
        <p:xfrm>
          <a:off x="92075" y="1147763"/>
          <a:ext cx="8959850" cy="4389437"/>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Placeholder 7"/>
          <p:cNvSpPr>
            <a:spLocks noGrp="1"/>
          </p:cNvSpPr>
          <p:nvPr>
            <p:ph type="body" sz="quarter" idx="11"/>
          </p:nvPr>
        </p:nvSpPr>
        <p:spPr/>
        <p:txBody>
          <a:bodyPr/>
          <a:lstStyle/>
          <a:p>
            <a:r>
              <a:rPr lang="en-US" dirty="0" smtClean="0">
                <a:latin typeface="+mj-lt"/>
              </a:rPr>
              <a:t>NOTE: Numbers do not sum due to rounding.</a:t>
            </a:r>
          </a:p>
          <a:p>
            <a:r>
              <a:rPr lang="en-US" dirty="0" smtClean="0">
                <a:latin typeface="+mj-lt"/>
              </a:rPr>
              <a:t>SOURCE: Kaiser Family Foundation analysis of the Centers for Medicare &amp; Medicaid Services Medicare Current Beneficiary Survey, 2009 Cost and Use file.</a:t>
            </a:r>
          </a:p>
        </p:txBody>
      </p:sp>
      <p:sp>
        <p:nvSpPr>
          <p:cNvPr id="4" name="Rectangle 9"/>
          <p:cNvSpPr>
            <a:spLocks noGrp="1" noChangeArrowheads="1"/>
          </p:cNvSpPr>
          <p:nvPr>
            <p:ph type="title"/>
          </p:nvPr>
        </p:nvSpPr>
        <p:spPr/>
        <p:txBody>
          <a:bodyPr/>
          <a:lstStyle/>
          <a:p>
            <a:r>
              <a:rPr lang="en-US" sz="3000" dirty="0" smtClean="0">
                <a:latin typeface="+mj-lt"/>
              </a:rPr>
              <a:t>Sources of Supplemental Coverage Among Medicare Beneficiaries, 2009</a:t>
            </a:r>
            <a:endParaRPr lang="en-US" sz="3000" dirty="0">
              <a:latin typeface="+mj-lt"/>
            </a:endParaRPr>
          </a:p>
        </p:txBody>
      </p:sp>
      <p:sp>
        <p:nvSpPr>
          <p:cNvPr id="16" name="Text Box 5"/>
          <p:cNvSpPr txBox="1">
            <a:spLocks noChangeArrowheads="1"/>
          </p:cNvSpPr>
          <p:nvPr/>
        </p:nvSpPr>
        <p:spPr bwMode="auto">
          <a:xfrm>
            <a:off x="76200" y="5578059"/>
            <a:ext cx="8991600" cy="461519"/>
          </a:xfrm>
          <a:prstGeom prst="rect">
            <a:avLst/>
          </a:prstGeom>
          <a:noFill/>
          <a:ln w="12700">
            <a:noFill/>
            <a:miter lim="800000"/>
            <a:headEnd/>
            <a:tailEnd/>
          </a:ln>
        </p:spPr>
        <p:txBody>
          <a:bodyPr wrap="square" lIns="91296" tIns="45648" rIns="91296" bIns="45648">
            <a:spAutoFit/>
          </a:bodyPr>
          <a:lstStyle/>
          <a:p>
            <a:pPr algn="ctr" defTabSz="912813" fontAlgn="base">
              <a:spcAft>
                <a:spcPct val="0"/>
              </a:spcAft>
            </a:pPr>
            <a:r>
              <a:rPr lang="en-US" sz="2400" b="1" dirty="0" smtClean="0">
                <a:solidFill>
                  <a:srgbClr val="000000"/>
                </a:solidFill>
                <a:latin typeface="+mj-lt"/>
                <a:cs typeface="Calibri" pitchFamily="34" charset="0"/>
              </a:rPr>
              <a:t>Total Number of Beneficiaries, 2009: 47.2 Million</a:t>
            </a:r>
            <a:endParaRPr lang="en-US" sz="2400" b="1" dirty="0">
              <a:solidFill>
                <a:srgbClr val="000000"/>
              </a:solidFill>
              <a:latin typeface="+mj-lt"/>
              <a:cs typeface="Calibri" pitchFamily="34" charset="0"/>
            </a:endParaRPr>
          </a:p>
        </p:txBody>
      </p:sp>
      <p:sp>
        <p:nvSpPr>
          <p:cNvPr id="15" name="TextBox 14"/>
          <p:cNvSpPr txBox="1"/>
          <p:nvPr/>
        </p:nvSpPr>
        <p:spPr>
          <a:xfrm>
            <a:off x="2438400" y="1244025"/>
            <a:ext cx="2133600" cy="584775"/>
          </a:xfrm>
          <a:prstGeom prst="rect">
            <a:avLst/>
          </a:prstGeom>
          <a:noFill/>
        </p:spPr>
        <p:txBody>
          <a:bodyPr wrap="square" rtlCol="0">
            <a:spAutoFit/>
          </a:bodyPr>
          <a:lstStyle/>
          <a:p>
            <a:pPr algn="ctr"/>
            <a:r>
              <a:rPr lang="en-US" sz="1600" dirty="0" smtClean="0">
                <a:latin typeface="+mj-lt"/>
                <a:cs typeface="Meta Offc Pro"/>
              </a:rPr>
              <a:t>No Supplemental Coverage</a:t>
            </a:r>
          </a:p>
        </p:txBody>
      </p:sp>
    </p:spTree>
    <p:extLst>
      <p:ext uri="{BB962C8B-B14F-4D97-AF65-F5344CB8AC3E}">
        <p14:creationId xmlns:p14="http://schemas.microsoft.com/office/powerpoint/2010/main" val="12034411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11"/>
          <p:cNvGraphicFramePr>
            <a:graphicFrameLocks noGrp="1"/>
          </p:cNvGraphicFramePr>
          <p:nvPr>
            <p:ph idx="1"/>
            <p:extLst>
              <p:ext uri="{D42A27DB-BD31-4B8C-83A1-F6EECF244321}">
                <p14:modId xmlns:p14="http://schemas.microsoft.com/office/powerpoint/2010/main" val="920591842"/>
              </p:ext>
            </p:extLst>
          </p:nvPr>
        </p:nvGraphicFramePr>
        <p:xfrm>
          <a:off x="92075" y="1096963"/>
          <a:ext cx="7832725" cy="4999037"/>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p:cNvSpPr>
            <a:spLocks noGrp="1"/>
          </p:cNvSpPr>
          <p:nvPr>
            <p:ph type="body" sz="quarter" idx="11"/>
          </p:nvPr>
        </p:nvSpPr>
        <p:spPr>
          <a:xfrm>
            <a:off x="91440" y="6217920"/>
            <a:ext cx="8442960" cy="548640"/>
          </a:xfrm>
        </p:spPr>
        <p:txBody>
          <a:bodyPr/>
          <a:lstStyle/>
          <a:p>
            <a:r>
              <a:rPr lang="en-US" dirty="0" smtClean="0">
                <a:latin typeface="+mj-lt"/>
              </a:rPr>
              <a:t>NOTES: Differences between 1997 and 2006 are statistically significant for all displayed measures.  Annual amounts for the components of total health care spending do not sum to total amounts because values shown are median, not mean, values.</a:t>
            </a:r>
          </a:p>
          <a:p>
            <a:r>
              <a:rPr lang="en-US" dirty="0" smtClean="0">
                <a:latin typeface="+mj-lt"/>
              </a:rPr>
              <a:t>SOURCE: Kaiser Family Foundation analysis of CMS Medicare Current Beneficiary Survey Cost and Use files, 1997-2006.</a:t>
            </a:r>
            <a:endParaRPr lang="en-US" dirty="0">
              <a:latin typeface="+mj-lt"/>
            </a:endParaRPr>
          </a:p>
        </p:txBody>
      </p:sp>
      <p:sp>
        <p:nvSpPr>
          <p:cNvPr id="2" name="Title 1"/>
          <p:cNvSpPr>
            <a:spLocks noGrp="1"/>
          </p:cNvSpPr>
          <p:nvPr>
            <p:ph type="title"/>
          </p:nvPr>
        </p:nvSpPr>
        <p:spPr/>
        <p:txBody>
          <a:bodyPr/>
          <a:lstStyle/>
          <a:p>
            <a:r>
              <a:rPr lang="en-US" sz="2900" dirty="0" smtClean="0">
                <a:latin typeface="+mj-lt"/>
              </a:rPr>
              <a:t>Median Out-of-Pocket Health Care Spending As a Percent of Income Among Medicare Beneficiaries, 1997-2006</a:t>
            </a:r>
            <a:endParaRPr lang="en-US" sz="2900" dirty="0">
              <a:latin typeface="+mj-lt"/>
            </a:endParaRPr>
          </a:p>
        </p:txBody>
      </p:sp>
      <p:sp>
        <p:nvSpPr>
          <p:cNvPr id="6" name="Text Box 5"/>
          <p:cNvSpPr txBox="1">
            <a:spLocks noChangeArrowheads="1"/>
          </p:cNvSpPr>
          <p:nvPr/>
        </p:nvSpPr>
        <p:spPr bwMode="auto">
          <a:xfrm>
            <a:off x="7620002" y="1534180"/>
            <a:ext cx="1554480" cy="784830"/>
          </a:xfrm>
          <a:prstGeom prst="rect">
            <a:avLst/>
          </a:prstGeom>
          <a:noFill/>
          <a:ln w="9525">
            <a:noFill/>
            <a:miter lim="800000"/>
            <a:headEnd/>
            <a:tailEnd/>
          </a:ln>
          <a:effectLst/>
        </p:spPr>
        <p:txBody>
          <a:bodyPr wrap="square">
            <a:spAutoFit/>
          </a:bodyPr>
          <a:lstStyle/>
          <a:p>
            <a:pPr>
              <a:spcBef>
                <a:spcPct val="50000"/>
              </a:spcBef>
            </a:pPr>
            <a:r>
              <a:rPr lang="en-US" sz="1500" dirty="0">
                <a:solidFill>
                  <a:srgbClr val="000000"/>
                </a:solidFill>
                <a:latin typeface="+mj-lt"/>
                <a:cs typeface="Calibri" pitchFamily="34" charset="0"/>
              </a:rPr>
              <a:t>Total health care </a:t>
            </a:r>
            <a:r>
              <a:rPr lang="en-US" sz="1500" dirty="0" smtClean="0">
                <a:solidFill>
                  <a:srgbClr val="000000"/>
                </a:solidFill>
                <a:latin typeface="+mj-lt"/>
                <a:cs typeface="Calibri" pitchFamily="34" charset="0"/>
              </a:rPr>
              <a:t>out-of-pocket</a:t>
            </a:r>
            <a:endParaRPr lang="en-US" sz="1500" dirty="0">
              <a:solidFill>
                <a:srgbClr val="000000"/>
              </a:solidFill>
              <a:latin typeface="+mj-lt"/>
              <a:cs typeface="Calibri" pitchFamily="34" charset="0"/>
            </a:endParaRPr>
          </a:p>
        </p:txBody>
      </p:sp>
      <p:sp>
        <p:nvSpPr>
          <p:cNvPr id="7" name="Text Box 6"/>
          <p:cNvSpPr txBox="1">
            <a:spLocks noChangeArrowheads="1"/>
          </p:cNvSpPr>
          <p:nvPr/>
        </p:nvSpPr>
        <p:spPr bwMode="auto">
          <a:xfrm>
            <a:off x="7629526" y="3276600"/>
            <a:ext cx="1554480" cy="900246"/>
          </a:xfrm>
          <a:prstGeom prst="rect">
            <a:avLst/>
          </a:prstGeom>
          <a:noFill/>
          <a:ln w="9525">
            <a:noFill/>
            <a:miter lim="800000"/>
            <a:headEnd/>
            <a:tailEnd/>
          </a:ln>
          <a:effectLst/>
        </p:spPr>
        <p:txBody>
          <a:bodyPr wrap="square">
            <a:spAutoFit/>
          </a:bodyPr>
          <a:lstStyle/>
          <a:p>
            <a:pPr>
              <a:spcBef>
                <a:spcPct val="50000"/>
              </a:spcBef>
            </a:pPr>
            <a:r>
              <a:rPr lang="en-US" sz="1500" dirty="0">
                <a:solidFill>
                  <a:srgbClr val="000000"/>
                </a:solidFill>
                <a:latin typeface="+mj-lt"/>
                <a:cs typeface="Calibri" pitchFamily="34" charset="0"/>
              </a:rPr>
              <a:t>Premium </a:t>
            </a:r>
            <a:br>
              <a:rPr lang="en-US" sz="1500" dirty="0">
                <a:solidFill>
                  <a:srgbClr val="000000"/>
                </a:solidFill>
                <a:latin typeface="+mj-lt"/>
                <a:cs typeface="Calibri" pitchFamily="34" charset="0"/>
              </a:rPr>
            </a:br>
            <a:r>
              <a:rPr lang="en-US" sz="1500" dirty="0">
                <a:solidFill>
                  <a:srgbClr val="000000"/>
                </a:solidFill>
                <a:cs typeface="Calibri" pitchFamily="34" charset="0"/>
              </a:rPr>
              <a:t>out-of-pocket</a:t>
            </a:r>
          </a:p>
          <a:p>
            <a:pPr>
              <a:spcBef>
                <a:spcPct val="50000"/>
              </a:spcBef>
            </a:pPr>
            <a:endParaRPr lang="en-US" sz="1500" dirty="0">
              <a:solidFill>
                <a:srgbClr val="000000"/>
              </a:solidFill>
              <a:latin typeface="+mj-lt"/>
              <a:cs typeface="Calibri" pitchFamily="34" charset="0"/>
            </a:endParaRPr>
          </a:p>
        </p:txBody>
      </p:sp>
      <p:sp>
        <p:nvSpPr>
          <p:cNvPr id="8" name="Text Box 7"/>
          <p:cNvSpPr txBox="1">
            <a:spLocks noChangeArrowheads="1"/>
          </p:cNvSpPr>
          <p:nvPr/>
        </p:nvSpPr>
        <p:spPr bwMode="auto">
          <a:xfrm>
            <a:off x="7620000" y="3972580"/>
            <a:ext cx="1554480" cy="553998"/>
          </a:xfrm>
          <a:prstGeom prst="rect">
            <a:avLst/>
          </a:prstGeom>
          <a:noFill/>
          <a:ln w="9525">
            <a:noFill/>
            <a:miter lim="800000"/>
            <a:headEnd/>
            <a:tailEnd/>
          </a:ln>
          <a:effectLst/>
        </p:spPr>
        <p:txBody>
          <a:bodyPr wrap="square">
            <a:spAutoFit/>
          </a:bodyPr>
          <a:lstStyle/>
          <a:p>
            <a:pPr>
              <a:spcBef>
                <a:spcPct val="50000"/>
              </a:spcBef>
            </a:pPr>
            <a:r>
              <a:rPr lang="en-US" sz="1500" dirty="0" err="1">
                <a:solidFill>
                  <a:srgbClr val="000000"/>
                </a:solidFill>
                <a:latin typeface="+mj-lt"/>
                <a:cs typeface="Calibri" pitchFamily="34" charset="0"/>
              </a:rPr>
              <a:t>Nonpremium</a:t>
            </a:r>
            <a:r>
              <a:rPr lang="en-US" sz="1500" dirty="0">
                <a:solidFill>
                  <a:srgbClr val="000000"/>
                </a:solidFill>
                <a:latin typeface="+mj-lt"/>
                <a:cs typeface="Calibri" pitchFamily="34" charset="0"/>
              </a:rPr>
              <a:t>  </a:t>
            </a:r>
            <a:r>
              <a:rPr lang="en-US" sz="1500" dirty="0" smtClean="0">
                <a:solidFill>
                  <a:srgbClr val="000000"/>
                </a:solidFill>
                <a:cs typeface="Calibri" pitchFamily="34" charset="0"/>
              </a:rPr>
              <a:t>out-of-pocket</a:t>
            </a:r>
            <a:endParaRPr lang="en-US" sz="1500" dirty="0">
              <a:solidFill>
                <a:srgbClr val="000000"/>
              </a:solidFill>
              <a:cs typeface="Calibri" pitchFamily="34" charset="0"/>
            </a:endParaRPr>
          </a:p>
        </p:txBody>
      </p:sp>
    </p:spTree>
    <p:extLst>
      <p:ext uri="{BB962C8B-B14F-4D97-AF65-F5344CB8AC3E}">
        <p14:creationId xmlns:p14="http://schemas.microsoft.com/office/powerpoint/2010/main" val="29347597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11"/>
          <p:cNvGraphicFramePr>
            <a:graphicFrameLocks noGrp="1"/>
          </p:cNvGraphicFramePr>
          <p:nvPr>
            <p:ph idx="1"/>
            <p:extLst>
              <p:ext uri="{D42A27DB-BD31-4B8C-83A1-F6EECF244321}">
                <p14:modId xmlns:p14="http://schemas.microsoft.com/office/powerpoint/2010/main" val="2105472760"/>
              </p:ext>
            </p:extLst>
          </p:nvPr>
        </p:nvGraphicFramePr>
        <p:xfrm>
          <a:off x="92075" y="1495425"/>
          <a:ext cx="7832725"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p:cNvSpPr>
            <a:spLocks noGrp="1"/>
          </p:cNvSpPr>
          <p:nvPr>
            <p:ph type="body" sz="quarter" idx="11"/>
          </p:nvPr>
        </p:nvSpPr>
        <p:spPr>
          <a:xfrm>
            <a:off x="91440" y="6217920"/>
            <a:ext cx="8442960" cy="548640"/>
          </a:xfrm>
        </p:spPr>
        <p:txBody>
          <a:bodyPr/>
          <a:lstStyle/>
          <a:p>
            <a:r>
              <a:rPr lang="en-US" dirty="0"/>
              <a:t>NOTES: Differences between 1997 and 2006 are statistically significant for all displayed measures.  </a:t>
            </a:r>
          </a:p>
          <a:p>
            <a:r>
              <a:rPr lang="en-US" dirty="0"/>
              <a:t>SOURCE: Kaiser Family Foundation analysis of CMS Medicare Current Beneficiary Survey Cost and Use files, 1997-2006.</a:t>
            </a:r>
          </a:p>
        </p:txBody>
      </p:sp>
      <p:sp>
        <p:nvSpPr>
          <p:cNvPr id="2" name="Title 1"/>
          <p:cNvSpPr>
            <a:spLocks noGrp="1"/>
          </p:cNvSpPr>
          <p:nvPr>
            <p:ph type="title"/>
          </p:nvPr>
        </p:nvSpPr>
        <p:spPr/>
        <p:txBody>
          <a:bodyPr/>
          <a:lstStyle/>
          <a:p>
            <a:r>
              <a:rPr lang="en-US" sz="2900" dirty="0">
                <a:latin typeface="+mj-lt"/>
              </a:rPr>
              <a:t>Out-of-Pocket Health Care Spending </a:t>
            </a:r>
            <a:r>
              <a:rPr lang="en-US" sz="2900" dirty="0" smtClean="0">
                <a:latin typeface="+mj-lt"/>
              </a:rPr>
              <a:t>As </a:t>
            </a:r>
            <a:r>
              <a:rPr lang="en-US" sz="2900" dirty="0">
                <a:latin typeface="+mj-lt"/>
              </a:rPr>
              <a:t>a Percent of Income Among Medicare Beneficiaries, </a:t>
            </a:r>
            <a:r>
              <a:rPr lang="en-US" sz="2900" dirty="0" smtClean="0">
                <a:latin typeface="+mj-lt"/>
              </a:rPr>
              <a:t>By </a:t>
            </a:r>
            <a:r>
              <a:rPr lang="en-US" sz="2900" dirty="0">
                <a:latin typeface="+mj-lt"/>
              </a:rPr>
              <a:t>Spending Percentile, </a:t>
            </a:r>
            <a:r>
              <a:rPr lang="en-US" sz="2900" dirty="0" smtClean="0">
                <a:latin typeface="+mj-lt"/>
              </a:rPr>
              <a:t>1997-2006</a:t>
            </a:r>
            <a:endParaRPr lang="en-US" sz="2900" dirty="0">
              <a:latin typeface="+mj-lt"/>
            </a:endParaRPr>
          </a:p>
        </p:txBody>
      </p:sp>
      <p:sp>
        <p:nvSpPr>
          <p:cNvPr id="6" name="Text Box 5"/>
          <p:cNvSpPr txBox="1">
            <a:spLocks noChangeArrowheads="1"/>
          </p:cNvSpPr>
          <p:nvPr/>
        </p:nvSpPr>
        <p:spPr bwMode="auto">
          <a:xfrm>
            <a:off x="7620002" y="2239060"/>
            <a:ext cx="1554480" cy="323165"/>
          </a:xfrm>
          <a:prstGeom prst="rect">
            <a:avLst/>
          </a:prstGeom>
          <a:noFill/>
          <a:ln w="9525">
            <a:noFill/>
            <a:miter lim="800000"/>
            <a:headEnd/>
            <a:tailEnd/>
          </a:ln>
          <a:effectLst/>
        </p:spPr>
        <p:txBody>
          <a:bodyPr wrap="square">
            <a:spAutoFit/>
          </a:bodyPr>
          <a:lstStyle/>
          <a:p>
            <a:pPr>
              <a:spcBef>
                <a:spcPct val="50000"/>
              </a:spcBef>
            </a:pPr>
            <a:r>
              <a:rPr lang="en-US" sz="1500" b="1" dirty="0" smtClean="0">
                <a:solidFill>
                  <a:srgbClr val="000000"/>
                </a:solidFill>
                <a:latin typeface="+mj-lt"/>
                <a:cs typeface="Calibri" pitchFamily="34" charset="0"/>
              </a:rPr>
              <a:t>90</a:t>
            </a:r>
            <a:r>
              <a:rPr lang="en-US" sz="1500" b="1" baseline="30000" dirty="0" smtClean="0">
                <a:solidFill>
                  <a:srgbClr val="000000"/>
                </a:solidFill>
                <a:latin typeface="+mj-lt"/>
                <a:cs typeface="Calibri" pitchFamily="34" charset="0"/>
              </a:rPr>
              <a:t>th</a:t>
            </a:r>
            <a:r>
              <a:rPr lang="en-US" sz="1500" b="1" dirty="0" smtClean="0">
                <a:solidFill>
                  <a:srgbClr val="000000"/>
                </a:solidFill>
                <a:latin typeface="+mj-lt"/>
                <a:cs typeface="Calibri" pitchFamily="34" charset="0"/>
              </a:rPr>
              <a:t> percentile</a:t>
            </a:r>
            <a:endParaRPr lang="en-US" sz="1500" b="1" dirty="0">
              <a:solidFill>
                <a:srgbClr val="000000"/>
              </a:solidFill>
              <a:latin typeface="+mj-lt"/>
              <a:cs typeface="Calibri" pitchFamily="34" charset="0"/>
            </a:endParaRPr>
          </a:p>
        </p:txBody>
      </p:sp>
      <p:sp>
        <p:nvSpPr>
          <p:cNvPr id="7" name="Text Box 6"/>
          <p:cNvSpPr txBox="1">
            <a:spLocks noChangeArrowheads="1"/>
          </p:cNvSpPr>
          <p:nvPr/>
        </p:nvSpPr>
        <p:spPr bwMode="auto">
          <a:xfrm>
            <a:off x="7629526" y="3858310"/>
            <a:ext cx="1554480" cy="323165"/>
          </a:xfrm>
          <a:prstGeom prst="rect">
            <a:avLst/>
          </a:prstGeom>
          <a:noFill/>
          <a:ln w="9525">
            <a:noFill/>
            <a:miter lim="800000"/>
            <a:headEnd/>
            <a:tailEnd/>
          </a:ln>
          <a:effectLst/>
        </p:spPr>
        <p:txBody>
          <a:bodyPr wrap="square">
            <a:spAutoFit/>
          </a:bodyPr>
          <a:lstStyle/>
          <a:p>
            <a:pPr>
              <a:spcBef>
                <a:spcPct val="50000"/>
              </a:spcBef>
            </a:pPr>
            <a:r>
              <a:rPr lang="en-US" sz="1500" b="1" dirty="0" smtClean="0">
                <a:solidFill>
                  <a:srgbClr val="000000"/>
                </a:solidFill>
                <a:latin typeface="+mj-lt"/>
                <a:cs typeface="Calibri" pitchFamily="34" charset="0"/>
              </a:rPr>
              <a:t>75</a:t>
            </a:r>
            <a:r>
              <a:rPr lang="en-US" sz="1500" b="1" baseline="30000" dirty="0" smtClean="0">
                <a:solidFill>
                  <a:srgbClr val="000000"/>
                </a:solidFill>
                <a:latin typeface="+mj-lt"/>
                <a:cs typeface="Calibri" pitchFamily="34" charset="0"/>
              </a:rPr>
              <a:t>th</a:t>
            </a:r>
            <a:r>
              <a:rPr lang="en-US" sz="1500" b="1" dirty="0" smtClean="0">
                <a:solidFill>
                  <a:srgbClr val="000000"/>
                </a:solidFill>
                <a:latin typeface="+mj-lt"/>
                <a:cs typeface="Calibri" pitchFamily="34" charset="0"/>
              </a:rPr>
              <a:t> percentile</a:t>
            </a:r>
            <a:endParaRPr lang="en-US" sz="1500" b="1" dirty="0">
              <a:solidFill>
                <a:srgbClr val="000000"/>
              </a:solidFill>
              <a:latin typeface="+mj-lt"/>
              <a:cs typeface="Calibri" pitchFamily="34" charset="0"/>
            </a:endParaRPr>
          </a:p>
        </p:txBody>
      </p:sp>
      <p:sp>
        <p:nvSpPr>
          <p:cNvPr id="8" name="Text Box 7"/>
          <p:cNvSpPr txBox="1">
            <a:spLocks noChangeArrowheads="1"/>
          </p:cNvSpPr>
          <p:nvPr/>
        </p:nvSpPr>
        <p:spPr bwMode="auto">
          <a:xfrm>
            <a:off x="7620000" y="4475202"/>
            <a:ext cx="1554480" cy="553998"/>
          </a:xfrm>
          <a:prstGeom prst="rect">
            <a:avLst/>
          </a:prstGeom>
          <a:noFill/>
          <a:ln w="9525">
            <a:noFill/>
            <a:miter lim="800000"/>
            <a:headEnd/>
            <a:tailEnd/>
          </a:ln>
          <a:effectLst/>
        </p:spPr>
        <p:txBody>
          <a:bodyPr wrap="square">
            <a:spAutoFit/>
          </a:bodyPr>
          <a:lstStyle/>
          <a:p>
            <a:pPr>
              <a:spcBef>
                <a:spcPct val="50000"/>
              </a:spcBef>
            </a:pPr>
            <a:r>
              <a:rPr lang="en-US" sz="1500" b="1" dirty="0" smtClean="0">
                <a:solidFill>
                  <a:srgbClr val="000000"/>
                </a:solidFill>
                <a:latin typeface="+mj-lt"/>
                <a:cs typeface="Calibri" pitchFamily="34" charset="0"/>
              </a:rPr>
              <a:t>50</a:t>
            </a:r>
            <a:r>
              <a:rPr lang="en-US" sz="1500" b="1" baseline="30000" dirty="0" smtClean="0">
                <a:solidFill>
                  <a:srgbClr val="000000"/>
                </a:solidFill>
                <a:latin typeface="+mj-lt"/>
                <a:cs typeface="Calibri" pitchFamily="34" charset="0"/>
              </a:rPr>
              <a:t>th</a:t>
            </a:r>
            <a:r>
              <a:rPr lang="en-US" sz="1500" b="1" dirty="0" smtClean="0">
                <a:solidFill>
                  <a:srgbClr val="000000"/>
                </a:solidFill>
                <a:latin typeface="+mj-lt"/>
                <a:cs typeface="Calibri" pitchFamily="34" charset="0"/>
              </a:rPr>
              <a:t> percentile (median)</a:t>
            </a:r>
            <a:endParaRPr lang="en-US" sz="1500" b="1" dirty="0">
              <a:solidFill>
                <a:srgbClr val="000000"/>
              </a:solidFill>
              <a:cs typeface="Calibri" pitchFamily="34" charset="0"/>
            </a:endParaRPr>
          </a:p>
        </p:txBody>
      </p:sp>
    </p:spTree>
    <p:extLst>
      <p:ext uri="{BB962C8B-B14F-4D97-AF65-F5344CB8AC3E}">
        <p14:creationId xmlns:p14="http://schemas.microsoft.com/office/powerpoint/2010/main" val="25329813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p:txBody>
          <a:bodyPr/>
          <a:lstStyle/>
          <a:p>
            <a:r>
              <a:rPr lang="en-US" dirty="0" smtClean="0"/>
              <a:t>SOURCE: </a:t>
            </a:r>
            <a:r>
              <a:rPr lang="en-US" dirty="0"/>
              <a:t>Calculation based on Kaiser Family Foundation analysis of the CMS State/County Market Penetration file, March 2012; and 2011 population estimates from the United States Census </a:t>
            </a:r>
            <a:r>
              <a:rPr lang="en-US" dirty="0" smtClean="0"/>
              <a:t>Bureau.</a:t>
            </a:r>
            <a:endParaRPr lang="en-US" dirty="0"/>
          </a:p>
        </p:txBody>
      </p:sp>
      <p:sp>
        <p:nvSpPr>
          <p:cNvPr id="6" name="Title 5"/>
          <p:cNvSpPr>
            <a:spLocks noGrp="1"/>
          </p:cNvSpPr>
          <p:nvPr>
            <p:ph type="title"/>
          </p:nvPr>
        </p:nvSpPr>
        <p:spPr/>
        <p:txBody>
          <a:bodyPr/>
          <a:lstStyle/>
          <a:p>
            <a:r>
              <a:rPr lang="en-US" sz="2900" dirty="0" smtClean="0"/>
              <a:t>Medicare Beneficiaries as a Percent of State Populations, 2012</a:t>
            </a:r>
            <a:endParaRPr lang="en-US" sz="2900" dirty="0"/>
          </a:p>
        </p:txBody>
      </p:sp>
      <p:sp>
        <p:nvSpPr>
          <p:cNvPr id="268" name="Text Box 134" descr="Zig zag"/>
          <p:cNvSpPr txBox="1">
            <a:spLocks noChangeArrowheads="1"/>
          </p:cNvSpPr>
          <p:nvPr/>
        </p:nvSpPr>
        <p:spPr bwMode="auto">
          <a:xfrm>
            <a:off x="2971800" y="904875"/>
            <a:ext cx="3200400" cy="32702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82044" tIns="41022" rIns="82044" bIns="41022">
            <a:spAutoFit/>
          </a:bodyPr>
          <a:lstStyle>
            <a:lvl1pPr defTabSz="820738">
              <a:defRPr>
                <a:solidFill>
                  <a:schemeClr val="tx1"/>
                </a:solidFill>
                <a:latin typeface="Arial" charset="0"/>
              </a:defRPr>
            </a:lvl1pPr>
            <a:lvl2pPr marL="742950" indent="-285750" defTabSz="820738">
              <a:defRPr>
                <a:solidFill>
                  <a:schemeClr val="tx1"/>
                </a:solidFill>
                <a:latin typeface="Arial" charset="0"/>
              </a:defRPr>
            </a:lvl2pPr>
            <a:lvl3pPr marL="1143000" indent="-228600" defTabSz="820738">
              <a:defRPr>
                <a:solidFill>
                  <a:schemeClr val="tx1"/>
                </a:solidFill>
                <a:latin typeface="Arial" charset="0"/>
              </a:defRPr>
            </a:lvl3pPr>
            <a:lvl4pPr marL="1600200" indent="-228600" defTabSz="820738">
              <a:defRPr>
                <a:solidFill>
                  <a:schemeClr val="tx1"/>
                </a:solidFill>
                <a:latin typeface="Arial" charset="0"/>
              </a:defRPr>
            </a:lvl4pPr>
            <a:lvl5pPr marL="2057400" indent="-228600" defTabSz="820738">
              <a:defRPr>
                <a:solidFill>
                  <a:schemeClr val="tx1"/>
                </a:solidFill>
                <a:latin typeface="Arial" charset="0"/>
              </a:defRPr>
            </a:lvl5pPr>
            <a:lvl6pPr marL="2514600" indent="-228600" defTabSz="820738" fontAlgn="base">
              <a:spcBef>
                <a:spcPct val="0"/>
              </a:spcBef>
              <a:spcAft>
                <a:spcPct val="0"/>
              </a:spcAft>
              <a:defRPr>
                <a:solidFill>
                  <a:schemeClr val="tx1"/>
                </a:solidFill>
                <a:latin typeface="Arial" charset="0"/>
              </a:defRPr>
            </a:lvl6pPr>
            <a:lvl7pPr marL="2971800" indent="-228600" defTabSz="820738" fontAlgn="base">
              <a:spcBef>
                <a:spcPct val="0"/>
              </a:spcBef>
              <a:spcAft>
                <a:spcPct val="0"/>
              </a:spcAft>
              <a:defRPr>
                <a:solidFill>
                  <a:schemeClr val="tx1"/>
                </a:solidFill>
                <a:latin typeface="Arial" charset="0"/>
              </a:defRPr>
            </a:lvl7pPr>
            <a:lvl8pPr marL="3429000" indent="-228600" defTabSz="820738" fontAlgn="base">
              <a:spcBef>
                <a:spcPct val="0"/>
              </a:spcBef>
              <a:spcAft>
                <a:spcPct val="0"/>
              </a:spcAft>
              <a:defRPr>
                <a:solidFill>
                  <a:schemeClr val="tx1"/>
                </a:solidFill>
                <a:latin typeface="Arial" charset="0"/>
              </a:defRPr>
            </a:lvl8pPr>
            <a:lvl9pPr marL="3886200" indent="-228600" defTabSz="820738" fontAlgn="base">
              <a:spcBef>
                <a:spcPct val="0"/>
              </a:spcBef>
              <a:spcAft>
                <a:spcPct val="0"/>
              </a:spcAft>
              <a:defRPr>
                <a:solidFill>
                  <a:schemeClr val="tx1"/>
                </a:solidFill>
                <a:latin typeface="Arial" charset="0"/>
              </a:defRPr>
            </a:lvl9pPr>
          </a:lstStyle>
          <a:p>
            <a:pPr marL="0" marR="0" lvl="0" indent="0" algn="ctr" defTabSz="820738" eaLnBrk="1" fontAlgn="auto" latinLnBrk="0" hangingPunct="1">
              <a:lnSpc>
                <a:spcPct val="100000"/>
              </a:lnSpc>
              <a:spcBef>
                <a:spcPct val="50000"/>
              </a:spcBef>
              <a:spcAft>
                <a:spcPts val="0"/>
              </a:spcAft>
              <a:buClr>
                <a:srgbClr val="000000"/>
              </a:buClr>
              <a:buSzTx/>
              <a:buFont typeface="Tahoma" pitchFamily="34" charset="0"/>
              <a:buNone/>
              <a:tabLst/>
              <a:defRPr/>
            </a:pPr>
            <a:r>
              <a:rPr kumimoji="0" lang="en-US" sz="1600" b="1" i="0" u="none" strike="noStrike" kern="0" cap="none" spc="0" normalizeH="0" baseline="0" noProof="0" dirty="0" smtClean="0">
                <a:ln>
                  <a:noFill/>
                </a:ln>
                <a:solidFill>
                  <a:srgbClr val="000000"/>
                </a:solidFill>
                <a:effectLst/>
                <a:uLnTx/>
                <a:uFillTx/>
                <a:latin typeface="+mj-lt"/>
                <a:cs typeface="Tahoma" pitchFamily="34" charset="0"/>
                <a:sym typeface="Tahoma" pitchFamily="34" charset="0"/>
              </a:rPr>
              <a:t>National Average, </a:t>
            </a:r>
            <a:r>
              <a:rPr lang="en-US" sz="1600" b="1" kern="0" dirty="0" smtClean="0">
                <a:solidFill>
                  <a:srgbClr val="000000"/>
                </a:solidFill>
                <a:latin typeface="+mj-lt"/>
                <a:cs typeface="Tahoma" pitchFamily="34" charset="0"/>
                <a:sym typeface="Tahoma" pitchFamily="34" charset="0"/>
              </a:rPr>
              <a:t>2012</a:t>
            </a:r>
            <a:r>
              <a:rPr kumimoji="0" lang="en-US" sz="1600" b="1" i="0" u="none" strike="noStrike" kern="0" cap="none" spc="0" normalizeH="0" baseline="0" noProof="0" dirty="0" smtClean="0">
                <a:ln>
                  <a:noFill/>
                </a:ln>
                <a:solidFill>
                  <a:srgbClr val="000000"/>
                </a:solidFill>
                <a:effectLst/>
                <a:uLnTx/>
                <a:uFillTx/>
                <a:latin typeface="+mj-lt"/>
                <a:cs typeface="Tahoma" pitchFamily="34" charset="0"/>
                <a:sym typeface="Tahoma" pitchFamily="34" charset="0"/>
              </a:rPr>
              <a:t> = 16%</a:t>
            </a:r>
          </a:p>
        </p:txBody>
      </p:sp>
      <p:graphicFrame>
        <p:nvGraphicFramePr>
          <p:cNvPr id="4" name="Table 3"/>
          <p:cNvGraphicFramePr>
            <a:graphicFrameLocks noGrp="1"/>
          </p:cNvGraphicFramePr>
          <p:nvPr>
            <p:extLst>
              <p:ext uri="{D42A27DB-BD31-4B8C-83A1-F6EECF244321}">
                <p14:modId xmlns:p14="http://schemas.microsoft.com/office/powerpoint/2010/main" val="3178739257"/>
              </p:ext>
            </p:extLst>
          </p:nvPr>
        </p:nvGraphicFramePr>
        <p:xfrm>
          <a:off x="2359023" y="5478780"/>
          <a:ext cx="4425952" cy="655320"/>
        </p:xfrm>
        <a:graphic>
          <a:graphicData uri="http://schemas.openxmlformats.org/drawingml/2006/table">
            <a:tbl>
              <a:tblPr firstRow="1" bandRow="1">
                <a:tableStyleId>{5C22544A-7EE6-4342-B048-85BDC9FD1C3A}</a:tableStyleId>
              </a:tblPr>
              <a:tblGrid>
                <a:gridCol w="1106488"/>
                <a:gridCol w="1106488"/>
                <a:gridCol w="1106488"/>
                <a:gridCol w="1106488"/>
              </a:tblGrid>
              <a:tr h="198120">
                <a:tc>
                  <a:txBody>
                    <a:bodyPr/>
                    <a:lstStyle/>
                    <a:p>
                      <a:pPr algn="ctr"/>
                      <a:endParaRPr lang="en-US" sz="12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ctr"/>
                      <a:endParaRPr lang="en-US" sz="12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12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a:endParaRPr lang="en-US" sz="12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122238">
                <a:tc>
                  <a:txBody>
                    <a:bodyPr/>
                    <a:lstStyle/>
                    <a:p>
                      <a:pPr algn="ctr"/>
                      <a:r>
                        <a:rPr lang="en-US" sz="1600" b="1" dirty="0" smtClean="0"/>
                        <a:t>10%</a:t>
                      </a:r>
                      <a:r>
                        <a:rPr lang="en-US" sz="1600" b="1" baseline="0" dirty="0" smtClean="0"/>
                        <a:t> - 14%</a:t>
                      </a:r>
                      <a:endParaRPr lang="en-US" sz="1600" b="1" dirty="0"/>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600" b="1" dirty="0" smtClean="0"/>
                        <a:t>15% – 16%</a:t>
                      </a:r>
                      <a:endParaRPr lang="en-US" sz="1600" b="1" dirty="0"/>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600" b="1" dirty="0" smtClean="0"/>
                        <a:t>17% – 18%</a:t>
                      </a:r>
                      <a:endParaRPr lang="en-US" sz="1600" b="1" dirty="0"/>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t>19% – 21%</a:t>
                      </a:r>
                      <a:endParaRPr lang="en-US" sz="1600" b="1" dirty="0"/>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122238">
                <a:tc>
                  <a:txBody>
                    <a:bodyPr/>
                    <a:lstStyle/>
                    <a:p>
                      <a:pPr algn="ctr"/>
                      <a:r>
                        <a:rPr lang="en-US" sz="1400" b="0" dirty="0" smtClean="0"/>
                        <a:t>8 states, DC</a:t>
                      </a:r>
                      <a:endParaRPr lang="en-US" sz="1400" b="0" dirty="0"/>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0" dirty="0" smtClean="0"/>
                        <a:t>18 states</a:t>
                      </a:r>
                      <a:endParaRPr lang="en-US" sz="1400" b="0" dirty="0"/>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0" dirty="0" smtClean="0"/>
                        <a:t>19 states</a:t>
                      </a:r>
                      <a:endParaRPr lang="en-US" sz="1400" b="0" dirty="0"/>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0" dirty="0" smtClean="0"/>
                        <a:t>5 states</a:t>
                      </a:r>
                      <a:endParaRPr lang="en-US" sz="1400" b="0" dirty="0"/>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grpSp>
        <p:nvGrpSpPr>
          <p:cNvPr id="3" name="Group 2"/>
          <p:cNvGrpSpPr/>
          <p:nvPr/>
        </p:nvGrpSpPr>
        <p:grpSpPr>
          <a:xfrm>
            <a:off x="304800" y="1285875"/>
            <a:ext cx="8153400" cy="4243388"/>
            <a:chOff x="304800" y="1285875"/>
            <a:chExt cx="8153400" cy="4243388"/>
          </a:xfrm>
        </p:grpSpPr>
        <p:sp>
          <p:nvSpPr>
            <p:cNvPr id="84" name="Shape - Wyoming"/>
            <p:cNvSpPr>
              <a:spLocks noChangeAspect="1"/>
            </p:cNvSpPr>
            <p:nvPr/>
          </p:nvSpPr>
          <p:spPr bwMode="auto">
            <a:xfrm>
              <a:off x="3365500" y="2166938"/>
              <a:ext cx="896938" cy="720725"/>
            </a:xfrm>
            <a:custGeom>
              <a:avLst/>
              <a:gdLst>
                <a:gd name="T0" fmla="*/ 2147483647 w 567"/>
                <a:gd name="T1" fmla="*/ 0 h 463"/>
                <a:gd name="T2" fmla="*/ 2147483647 w 567"/>
                <a:gd name="T3" fmla="*/ 2147483647 h 463"/>
                <a:gd name="T4" fmla="*/ 0 w 567"/>
                <a:gd name="T5" fmla="*/ 2147483647 h 463"/>
                <a:gd name="T6" fmla="*/ 2147483647 w 567"/>
                <a:gd name="T7" fmla="*/ 2147483647 h 463"/>
                <a:gd name="T8" fmla="*/ 2147483647 w 567"/>
                <a:gd name="T9" fmla="*/ 2147483647 h 463"/>
                <a:gd name="T10" fmla="*/ 2147483647 w 567"/>
                <a:gd name="T11" fmla="*/ 2147483647 h 463"/>
                <a:gd name="T12" fmla="*/ 2147483647 w 567"/>
                <a:gd name="T13" fmla="*/ 0 h 463"/>
                <a:gd name="T14" fmla="*/ 0 60000 65536"/>
                <a:gd name="T15" fmla="*/ 0 60000 65536"/>
                <a:gd name="T16" fmla="*/ 0 60000 65536"/>
                <a:gd name="T17" fmla="*/ 0 60000 65536"/>
                <a:gd name="T18" fmla="*/ 0 60000 65536"/>
                <a:gd name="T19" fmla="*/ 0 60000 65536"/>
                <a:gd name="T20" fmla="*/ 0 60000 65536"/>
                <a:gd name="T21" fmla="*/ 0 w 567"/>
                <a:gd name="T22" fmla="*/ 0 h 463"/>
                <a:gd name="T23" fmla="*/ 567 w 567"/>
                <a:gd name="T24" fmla="*/ 463 h 4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7" h="463">
                  <a:moveTo>
                    <a:pt x="55" y="0"/>
                  </a:moveTo>
                  <a:lnTo>
                    <a:pt x="35" y="172"/>
                  </a:lnTo>
                  <a:lnTo>
                    <a:pt x="0" y="420"/>
                  </a:lnTo>
                  <a:lnTo>
                    <a:pt x="164" y="433"/>
                  </a:lnTo>
                  <a:lnTo>
                    <a:pt x="547" y="463"/>
                  </a:lnTo>
                  <a:lnTo>
                    <a:pt x="567" y="47"/>
                  </a:lnTo>
                  <a:lnTo>
                    <a:pt x="55" y="0"/>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endParaRPr>
            </a:p>
          </p:txBody>
        </p:sp>
        <p:sp>
          <p:nvSpPr>
            <p:cNvPr id="85" name="Shape - West Virginia"/>
            <p:cNvSpPr>
              <a:spLocks noChangeAspect="1"/>
            </p:cNvSpPr>
            <p:nvPr/>
          </p:nvSpPr>
          <p:spPr bwMode="auto">
            <a:xfrm>
              <a:off x="6923088" y="2708275"/>
              <a:ext cx="550862" cy="566738"/>
            </a:xfrm>
            <a:custGeom>
              <a:avLst/>
              <a:gdLst>
                <a:gd name="T0" fmla="*/ 2147483647 w 349"/>
                <a:gd name="T1" fmla="*/ 2147483647 h 365"/>
                <a:gd name="T2" fmla="*/ 2147483647 w 349"/>
                <a:gd name="T3" fmla="*/ 2147483647 h 365"/>
                <a:gd name="T4" fmla="*/ 0 w 349"/>
                <a:gd name="T5" fmla="*/ 2147483647 h 365"/>
                <a:gd name="T6" fmla="*/ 2147483647 w 349"/>
                <a:gd name="T7" fmla="*/ 2147483647 h 365"/>
                <a:gd name="T8" fmla="*/ 2147483647 w 349"/>
                <a:gd name="T9" fmla="*/ 2147483647 h 365"/>
                <a:gd name="T10" fmla="*/ 2147483647 w 349"/>
                <a:gd name="T11" fmla="*/ 2147483647 h 365"/>
                <a:gd name="T12" fmla="*/ 2147483647 w 349"/>
                <a:gd name="T13" fmla="*/ 2147483647 h 365"/>
                <a:gd name="T14" fmla="*/ 2147483647 w 349"/>
                <a:gd name="T15" fmla="*/ 2147483647 h 365"/>
                <a:gd name="T16" fmla="*/ 2147483647 w 349"/>
                <a:gd name="T17" fmla="*/ 2147483647 h 365"/>
                <a:gd name="T18" fmla="*/ 2147483647 w 349"/>
                <a:gd name="T19" fmla="*/ 2147483647 h 365"/>
                <a:gd name="T20" fmla="*/ 2147483647 w 349"/>
                <a:gd name="T21" fmla="*/ 2147483647 h 365"/>
                <a:gd name="T22" fmla="*/ 2147483647 w 349"/>
                <a:gd name="T23" fmla="*/ 2147483647 h 365"/>
                <a:gd name="T24" fmla="*/ 2147483647 w 349"/>
                <a:gd name="T25" fmla="*/ 2147483647 h 365"/>
                <a:gd name="T26" fmla="*/ 2147483647 w 349"/>
                <a:gd name="T27" fmla="*/ 2147483647 h 365"/>
                <a:gd name="T28" fmla="*/ 2147483647 w 349"/>
                <a:gd name="T29" fmla="*/ 2147483647 h 365"/>
                <a:gd name="T30" fmla="*/ 2147483647 w 349"/>
                <a:gd name="T31" fmla="*/ 2147483647 h 365"/>
                <a:gd name="T32" fmla="*/ 2147483647 w 349"/>
                <a:gd name="T33" fmla="*/ 0 h 365"/>
                <a:gd name="T34" fmla="*/ 2147483647 w 349"/>
                <a:gd name="T35" fmla="*/ 2147483647 h 365"/>
                <a:gd name="T36" fmla="*/ 2147483647 w 349"/>
                <a:gd name="T37" fmla="*/ 2147483647 h 365"/>
                <a:gd name="T38" fmla="*/ 2147483647 w 349"/>
                <a:gd name="T39" fmla="*/ 2147483647 h 365"/>
                <a:gd name="T40" fmla="*/ 2147483647 w 349"/>
                <a:gd name="T41" fmla="*/ 2147483647 h 36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9"/>
                <a:gd name="T64" fmla="*/ 0 h 365"/>
                <a:gd name="T65" fmla="*/ 349 w 349"/>
                <a:gd name="T66" fmla="*/ 365 h 36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9" h="365">
                  <a:moveTo>
                    <a:pt x="35" y="191"/>
                  </a:moveTo>
                  <a:lnTo>
                    <a:pt x="9" y="184"/>
                  </a:lnTo>
                  <a:lnTo>
                    <a:pt x="0" y="242"/>
                  </a:lnTo>
                  <a:lnTo>
                    <a:pt x="9" y="303"/>
                  </a:lnTo>
                  <a:lnTo>
                    <a:pt x="59" y="344"/>
                  </a:lnTo>
                  <a:lnTo>
                    <a:pt x="71" y="365"/>
                  </a:lnTo>
                  <a:lnTo>
                    <a:pt x="135" y="344"/>
                  </a:lnTo>
                  <a:lnTo>
                    <a:pt x="211" y="295"/>
                  </a:lnTo>
                  <a:lnTo>
                    <a:pt x="234" y="188"/>
                  </a:lnTo>
                  <a:lnTo>
                    <a:pt x="283" y="160"/>
                  </a:lnTo>
                  <a:lnTo>
                    <a:pt x="310" y="94"/>
                  </a:lnTo>
                  <a:lnTo>
                    <a:pt x="349" y="76"/>
                  </a:lnTo>
                  <a:lnTo>
                    <a:pt x="298" y="67"/>
                  </a:lnTo>
                  <a:lnTo>
                    <a:pt x="210" y="115"/>
                  </a:lnTo>
                  <a:lnTo>
                    <a:pt x="196" y="69"/>
                  </a:lnTo>
                  <a:lnTo>
                    <a:pt x="120" y="73"/>
                  </a:lnTo>
                  <a:lnTo>
                    <a:pt x="103" y="0"/>
                  </a:lnTo>
                  <a:lnTo>
                    <a:pt x="83" y="20"/>
                  </a:lnTo>
                  <a:lnTo>
                    <a:pt x="89" y="124"/>
                  </a:lnTo>
                  <a:lnTo>
                    <a:pt x="55" y="133"/>
                  </a:lnTo>
                  <a:lnTo>
                    <a:pt x="35" y="191"/>
                  </a:lnTo>
                  <a:close/>
                </a:path>
              </a:pathLst>
            </a:custGeom>
            <a:solidFill>
              <a:schemeClr val="accent1"/>
            </a:solidFill>
            <a:ln w="19050">
              <a:solidFill>
                <a:srgbClr val="000000"/>
              </a:solidFill>
              <a:prstDash val="solid"/>
              <a:round/>
              <a:headEnd/>
              <a:tailEnd/>
            </a:ln>
          </p:spPr>
          <p:txBody>
            <a:bodyPr/>
            <a:lstStyle/>
            <a:p>
              <a:endParaRPr lang="en-US" sz="1300">
                <a:solidFill>
                  <a:srgbClr val="000000"/>
                </a:solidFill>
              </a:endParaRPr>
            </a:p>
          </p:txBody>
        </p:sp>
        <p:sp>
          <p:nvSpPr>
            <p:cNvPr id="86" name="Shape - Washington"/>
            <p:cNvSpPr>
              <a:spLocks noChangeAspect="1"/>
            </p:cNvSpPr>
            <p:nvPr/>
          </p:nvSpPr>
          <p:spPr bwMode="auto">
            <a:xfrm>
              <a:off x="2041525" y="1316038"/>
              <a:ext cx="835025" cy="603250"/>
            </a:xfrm>
            <a:custGeom>
              <a:avLst/>
              <a:gdLst>
                <a:gd name="T0" fmla="*/ 2147483647 w 530"/>
                <a:gd name="T1" fmla="*/ 0 h 389"/>
                <a:gd name="T2" fmla="*/ 2147483647 w 530"/>
                <a:gd name="T3" fmla="*/ 2147483647 h 389"/>
                <a:gd name="T4" fmla="*/ 2147483647 w 530"/>
                <a:gd name="T5" fmla="*/ 2147483647 h 389"/>
                <a:gd name="T6" fmla="*/ 2147483647 w 530"/>
                <a:gd name="T7" fmla="*/ 2147483647 h 389"/>
                <a:gd name="T8" fmla="*/ 2147483647 w 530"/>
                <a:gd name="T9" fmla="*/ 2147483647 h 389"/>
                <a:gd name="T10" fmla="*/ 2147483647 w 530"/>
                <a:gd name="T11" fmla="*/ 2147483647 h 389"/>
                <a:gd name="T12" fmla="*/ 2147483647 w 530"/>
                <a:gd name="T13" fmla="*/ 2147483647 h 389"/>
                <a:gd name="T14" fmla="*/ 2147483647 w 530"/>
                <a:gd name="T15" fmla="*/ 2147483647 h 389"/>
                <a:gd name="T16" fmla="*/ 2147483647 w 530"/>
                <a:gd name="T17" fmla="*/ 2147483647 h 389"/>
                <a:gd name="T18" fmla="*/ 2147483647 w 530"/>
                <a:gd name="T19" fmla="*/ 2147483647 h 389"/>
                <a:gd name="T20" fmla="*/ 2147483647 w 530"/>
                <a:gd name="T21" fmla="*/ 2147483647 h 389"/>
                <a:gd name="T22" fmla="*/ 2147483647 w 530"/>
                <a:gd name="T23" fmla="*/ 2147483647 h 389"/>
                <a:gd name="T24" fmla="*/ 2147483647 w 530"/>
                <a:gd name="T25" fmla="*/ 2147483647 h 389"/>
                <a:gd name="T26" fmla="*/ 2147483647 w 530"/>
                <a:gd name="T27" fmla="*/ 2147483647 h 389"/>
                <a:gd name="T28" fmla="*/ 2147483647 w 530"/>
                <a:gd name="T29" fmla="*/ 2147483647 h 389"/>
                <a:gd name="T30" fmla="*/ 2147483647 w 530"/>
                <a:gd name="T31" fmla="*/ 2147483647 h 389"/>
                <a:gd name="T32" fmla="*/ 2147483647 w 530"/>
                <a:gd name="T33" fmla="*/ 2147483647 h 389"/>
                <a:gd name="T34" fmla="*/ 2147483647 w 530"/>
                <a:gd name="T35" fmla="*/ 2147483647 h 389"/>
                <a:gd name="T36" fmla="*/ 2147483647 w 530"/>
                <a:gd name="T37" fmla="*/ 2147483647 h 389"/>
                <a:gd name="T38" fmla="*/ 2147483647 w 530"/>
                <a:gd name="T39" fmla="*/ 2147483647 h 389"/>
                <a:gd name="T40" fmla="*/ 0 w 530"/>
                <a:gd name="T41" fmla="*/ 2147483647 h 389"/>
                <a:gd name="T42" fmla="*/ 2147483647 w 530"/>
                <a:gd name="T43" fmla="*/ 2147483647 h 389"/>
                <a:gd name="T44" fmla="*/ 2147483647 w 530"/>
                <a:gd name="T45" fmla="*/ 2147483647 h 389"/>
                <a:gd name="T46" fmla="*/ 2147483647 w 530"/>
                <a:gd name="T47" fmla="*/ 2147483647 h 389"/>
                <a:gd name="T48" fmla="*/ 2147483647 w 530"/>
                <a:gd name="T49" fmla="*/ 2147483647 h 389"/>
                <a:gd name="T50" fmla="*/ 2147483647 w 530"/>
                <a:gd name="T51" fmla="*/ 2147483647 h 389"/>
                <a:gd name="T52" fmla="*/ 2147483647 w 530"/>
                <a:gd name="T53" fmla="*/ 2147483647 h 389"/>
                <a:gd name="T54" fmla="*/ 2147483647 w 530"/>
                <a:gd name="T55" fmla="*/ 2147483647 h 389"/>
                <a:gd name="T56" fmla="*/ 2147483647 w 530"/>
                <a:gd name="T57" fmla="*/ 2147483647 h 389"/>
                <a:gd name="T58" fmla="*/ 2147483647 w 530"/>
                <a:gd name="T59" fmla="*/ 2147483647 h 389"/>
                <a:gd name="T60" fmla="*/ 2147483647 w 530"/>
                <a:gd name="T61" fmla="*/ 2147483647 h 389"/>
                <a:gd name="T62" fmla="*/ 2147483647 w 530"/>
                <a:gd name="T63" fmla="*/ 2147483647 h 389"/>
                <a:gd name="T64" fmla="*/ 2147483647 w 530"/>
                <a:gd name="T65" fmla="*/ 2147483647 h 389"/>
                <a:gd name="T66" fmla="*/ 2147483647 w 530"/>
                <a:gd name="T67" fmla="*/ 2147483647 h 389"/>
                <a:gd name="T68" fmla="*/ 2147483647 w 530"/>
                <a:gd name="T69" fmla="*/ 2147483647 h 389"/>
                <a:gd name="T70" fmla="*/ 2147483647 w 530"/>
                <a:gd name="T71" fmla="*/ 2147483647 h 389"/>
                <a:gd name="T72" fmla="*/ 2147483647 w 530"/>
                <a:gd name="T73" fmla="*/ 2147483647 h 389"/>
                <a:gd name="T74" fmla="*/ 2147483647 w 530"/>
                <a:gd name="T75" fmla="*/ 0 h 38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30"/>
                <a:gd name="T115" fmla="*/ 0 h 389"/>
                <a:gd name="T116" fmla="*/ 530 w 530"/>
                <a:gd name="T117" fmla="*/ 389 h 38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30" h="389">
                  <a:moveTo>
                    <a:pt x="134" y="0"/>
                  </a:moveTo>
                  <a:lnTo>
                    <a:pt x="243" y="30"/>
                  </a:lnTo>
                  <a:lnTo>
                    <a:pt x="326" y="49"/>
                  </a:lnTo>
                  <a:lnTo>
                    <a:pt x="366" y="58"/>
                  </a:lnTo>
                  <a:lnTo>
                    <a:pt x="408" y="64"/>
                  </a:lnTo>
                  <a:lnTo>
                    <a:pt x="463" y="74"/>
                  </a:lnTo>
                  <a:lnTo>
                    <a:pt x="530" y="86"/>
                  </a:lnTo>
                  <a:lnTo>
                    <a:pt x="487" y="389"/>
                  </a:lnTo>
                  <a:lnTo>
                    <a:pt x="281" y="345"/>
                  </a:lnTo>
                  <a:lnTo>
                    <a:pt x="253" y="365"/>
                  </a:lnTo>
                  <a:lnTo>
                    <a:pt x="216" y="335"/>
                  </a:lnTo>
                  <a:lnTo>
                    <a:pt x="183" y="365"/>
                  </a:lnTo>
                  <a:lnTo>
                    <a:pt x="153" y="339"/>
                  </a:lnTo>
                  <a:lnTo>
                    <a:pt x="68" y="335"/>
                  </a:lnTo>
                  <a:lnTo>
                    <a:pt x="80" y="286"/>
                  </a:lnTo>
                  <a:lnTo>
                    <a:pt x="19" y="281"/>
                  </a:lnTo>
                  <a:lnTo>
                    <a:pt x="13" y="253"/>
                  </a:lnTo>
                  <a:lnTo>
                    <a:pt x="25" y="223"/>
                  </a:lnTo>
                  <a:lnTo>
                    <a:pt x="10" y="196"/>
                  </a:lnTo>
                  <a:lnTo>
                    <a:pt x="11" y="120"/>
                  </a:lnTo>
                  <a:lnTo>
                    <a:pt x="0" y="62"/>
                  </a:lnTo>
                  <a:lnTo>
                    <a:pt x="7" y="40"/>
                  </a:lnTo>
                  <a:lnTo>
                    <a:pt x="34" y="49"/>
                  </a:lnTo>
                  <a:lnTo>
                    <a:pt x="62" y="83"/>
                  </a:lnTo>
                  <a:lnTo>
                    <a:pt x="114" y="91"/>
                  </a:lnTo>
                  <a:lnTo>
                    <a:pt x="128" y="119"/>
                  </a:lnTo>
                  <a:lnTo>
                    <a:pt x="102" y="119"/>
                  </a:lnTo>
                  <a:lnTo>
                    <a:pt x="99" y="143"/>
                  </a:lnTo>
                  <a:lnTo>
                    <a:pt x="114" y="146"/>
                  </a:lnTo>
                  <a:lnTo>
                    <a:pt x="120" y="170"/>
                  </a:lnTo>
                  <a:lnTo>
                    <a:pt x="89" y="187"/>
                  </a:lnTo>
                  <a:lnTo>
                    <a:pt x="89" y="204"/>
                  </a:lnTo>
                  <a:lnTo>
                    <a:pt x="125" y="204"/>
                  </a:lnTo>
                  <a:lnTo>
                    <a:pt x="134" y="162"/>
                  </a:lnTo>
                  <a:lnTo>
                    <a:pt x="161" y="137"/>
                  </a:lnTo>
                  <a:lnTo>
                    <a:pt x="128" y="71"/>
                  </a:lnTo>
                  <a:lnTo>
                    <a:pt x="149" y="50"/>
                  </a:lnTo>
                  <a:lnTo>
                    <a:pt x="134" y="0"/>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endParaRPr>
            </a:p>
          </p:txBody>
        </p:sp>
        <p:grpSp>
          <p:nvGrpSpPr>
            <p:cNvPr id="87" name="Shape - Virginia"/>
            <p:cNvGrpSpPr>
              <a:grpSpLocks/>
            </p:cNvGrpSpPr>
            <p:nvPr/>
          </p:nvGrpSpPr>
          <p:grpSpPr bwMode="auto">
            <a:xfrm>
              <a:off x="6854825" y="2827338"/>
              <a:ext cx="1009650" cy="596900"/>
              <a:chOff x="3911" y="1540"/>
              <a:chExt cx="636" cy="376"/>
            </a:xfrm>
            <a:solidFill>
              <a:schemeClr val="accent4"/>
            </a:solidFill>
          </p:grpSpPr>
          <p:sp>
            <p:nvSpPr>
              <p:cNvPr id="218" name="Freeform 65"/>
              <p:cNvSpPr>
                <a:spLocks noChangeAspect="1"/>
              </p:cNvSpPr>
              <p:nvPr/>
            </p:nvSpPr>
            <p:spPr bwMode="auto">
              <a:xfrm>
                <a:off x="3911" y="1540"/>
                <a:ext cx="613" cy="376"/>
              </a:xfrm>
              <a:custGeom>
                <a:avLst/>
                <a:gdLst>
                  <a:gd name="T0" fmla="*/ 102 w 616"/>
                  <a:gd name="T1" fmla="*/ 253 h 383"/>
                  <a:gd name="T2" fmla="*/ 84 w 616"/>
                  <a:gd name="T3" fmla="*/ 290 h 383"/>
                  <a:gd name="T4" fmla="*/ 59 w 616"/>
                  <a:gd name="T5" fmla="*/ 300 h 383"/>
                  <a:gd name="T6" fmla="*/ 57 w 616"/>
                  <a:gd name="T7" fmla="*/ 325 h 383"/>
                  <a:gd name="T8" fmla="*/ 3 w 616"/>
                  <a:gd name="T9" fmla="*/ 343 h 383"/>
                  <a:gd name="T10" fmla="*/ 0 w 616"/>
                  <a:gd name="T11" fmla="*/ 362 h 383"/>
                  <a:gd name="T12" fmla="*/ 144 w 616"/>
                  <a:gd name="T13" fmla="*/ 339 h 383"/>
                  <a:gd name="T14" fmla="*/ 406 w 616"/>
                  <a:gd name="T15" fmla="*/ 287 h 383"/>
                  <a:gd name="T16" fmla="*/ 607 w 616"/>
                  <a:gd name="T17" fmla="*/ 240 h 383"/>
                  <a:gd name="T18" fmla="*/ 607 w 616"/>
                  <a:gd name="T19" fmla="*/ 203 h 383"/>
                  <a:gd name="T20" fmla="*/ 585 w 616"/>
                  <a:gd name="T21" fmla="*/ 191 h 383"/>
                  <a:gd name="T22" fmla="*/ 567 w 616"/>
                  <a:gd name="T23" fmla="*/ 210 h 383"/>
                  <a:gd name="T24" fmla="*/ 556 w 616"/>
                  <a:gd name="T25" fmla="*/ 161 h 383"/>
                  <a:gd name="T26" fmla="*/ 567 w 616"/>
                  <a:gd name="T27" fmla="*/ 118 h 383"/>
                  <a:gd name="T28" fmla="*/ 494 w 616"/>
                  <a:gd name="T29" fmla="*/ 84 h 383"/>
                  <a:gd name="T30" fmla="*/ 442 w 616"/>
                  <a:gd name="T31" fmla="*/ 93 h 383"/>
                  <a:gd name="T32" fmla="*/ 440 w 616"/>
                  <a:gd name="T33" fmla="*/ 27 h 383"/>
                  <a:gd name="T34" fmla="*/ 387 w 616"/>
                  <a:gd name="T35" fmla="*/ 0 h 383"/>
                  <a:gd name="T36" fmla="*/ 346 w 616"/>
                  <a:gd name="T37" fmla="*/ 17 h 383"/>
                  <a:gd name="T38" fmla="*/ 319 w 616"/>
                  <a:gd name="T39" fmla="*/ 80 h 383"/>
                  <a:gd name="T40" fmla="*/ 275 w 616"/>
                  <a:gd name="T41" fmla="*/ 105 h 383"/>
                  <a:gd name="T42" fmla="*/ 255 w 616"/>
                  <a:gd name="T43" fmla="*/ 204 h 383"/>
                  <a:gd name="T44" fmla="*/ 178 w 616"/>
                  <a:gd name="T45" fmla="*/ 253 h 383"/>
                  <a:gd name="T46" fmla="*/ 115 w 616"/>
                  <a:gd name="T47" fmla="*/ 274 h 383"/>
                  <a:gd name="T48" fmla="*/ 102 w 616"/>
                  <a:gd name="T49" fmla="*/ 253 h 38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16"/>
                  <a:gd name="T76" fmla="*/ 0 h 383"/>
                  <a:gd name="T77" fmla="*/ 616 w 616"/>
                  <a:gd name="T78" fmla="*/ 383 h 38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16" h="383">
                    <a:moveTo>
                      <a:pt x="102" y="268"/>
                    </a:moveTo>
                    <a:lnTo>
                      <a:pt x="84" y="307"/>
                    </a:lnTo>
                    <a:lnTo>
                      <a:pt x="59" y="318"/>
                    </a:lnTo>
                    <a:lnTo>
                      <a:pt x="57" y="343"/>
                    </a:lnTo>
                    <a:lnTo>
                      <a:pt x="3" y="362"/>
                    </a:lnTo>
                    <a:lnTo>
                      <a:pt x="0" y="383"/>
                    </a:lnTo>
                    <a:lnTo>
                      <a:pt x="147" y="358"/>
                    </a:lnTo>
                    <a:lnTo>
                      <a:pt x="412" y="303"/>
                    </a:lnTo>
                    <a:lnTo>
                      <a:pt x="616" y="254"/>
                    </a:lnTo>
                    <a:lnTo>
                      <a:pt x="616" y="215"/>
                    </a:lnTo>
                    <a:lnTo>
                      <a:pt x="594" y="203"/>
                    </a:lnTo>
                    <a:lnTo>
                      <a:pt x="576" y="222"/>
                    </a:lnTo>
                    <a:lnTo>
                      <a:pt x="565" y="170"/>
                    </a:lnTo>
                    <a:lnTo>
                      <a:pt x="576" y="124"/>
                    </a:lnTo>
                    <a:lnTo>
                      <a:pt x="500" y="90"/>
                    </a:lnTo>
                    <a:lnTo>
                      <a:pt x="448" y="99"/>
                    </a:lnTo>
                    <a:lnTo>
                      <a:pt x="446" y="27"/>
                    </a:lnTo>
                    <a:lnTo>
                      <a:pt x="393" y="0"/>
                    </a:lnTo>
                    <a:lnTo>
                      <a:pt x="352" y="17"/>
                    </a:lnTo>
                    <a:lnTo>
                      <a:pt x="325" y="84"/>
                    </a:lnTo>
                    <a:lnTo>
                      <a:pt x="278" y="111"/>
                    </a:lnTo>
                    <a:lnTo>
                      <a:pt x="258" y="216"/>
                    </a:lnTo>
                    <a:lnTo>
                      <a:pt x="181" y="268"/>
                    </a:lnTo>
                    <a:lnTo>
                      <a:pt x="118" y="289"/>
                    </a:lnTo>
                    <a:lnTo>
                      <a:pt x="102" y="268"/>
                    </a:lnTo>
                    <a:close/>
                  </a:path>
                </a:pathLst>
              </a:custGeom>
              <a:grpFill/>
              <a:ln w="19050">
                <a:solidFill>
                  <a:srgbClr val="000000"/>
                </a:solidFill>
                <a:prstDash val="solid"/>
                <a:round/>
                <a:headEnd/>
                <a:tailEnd/>
              </a:ln>
            </p:spPr>
            <p:txBody>
              <a:bodyPr/>
              <a:lstStyle/>
              <a:p>
                <a:endParaRPr lang="en-US" sz="1300">
                  <a:solidFill>
                    <a:srgbClr val="000000"/>
                  </a:solidFill>
                </a:endParaRPr>
              </a:p>
            </p:txBody>
          </p:sp>
          <p:sp>
            <p:nvSpPr>
              <p:cNvPr id="219" name="Freeform 66"/>
              <p:cNvSpPr>
                <a:spLocks noChangeAspect="1"/>
              </p:cNvSpPr>
              <p:nvPr/>
            </p:nvSpPr>
            <p:spPr bwMode="auto">
              <a:xfrm>
                <a:off x="4506" y="1634"/>
                <a:ext cx="41" cy="69"/>
              </a:xfrm>
              <a:custGeom>
                <a:avLst/>
                <a:gdLst>
                  <a:gd name="T0" fmla="*/ 0 w 42"/>
                  <a:gd name="T1" fmla="*/ 6 h 71"/>
                  <a:gd name="T2" fmla="*/ 39 w 42"/>
                  <a:gd name="T3" fmla="*/ 0 h 71"/>
                  <a:gd name="T4" fmla="*/ 18 w 42"/>
                  <a:gd name="T5" fmla="*/ 65 h 71"/>
                  <a:gd name="T6" fmla="*/ 2 w 42"/>
                  <a:gd name="T7" fmla="*/ 64 h 71"/>
                  <a:gd name="T8" fmla="*/ 0 w 42"/>
                  <a:gd name="T9" fmla="*/ 6 h 71"/>
                  <a:gd name="T10" fmla="*/ 0 60000 65536"/>
                  <a:gd name="T11" fmla="*/ 0 60000 65536"/>
                  <a:gd name="T12" fmla="*/ 0 60000 65536"/>
                  <a:gd name="T13" fmla="*/ 0 60000 65536"/>
                  <a:gd name="T14" fmla="*/ 0 60000 65536"/>
                  <a:gd name="T15" fmla="*/ 0 w 42"/>
                  <a:gd name="T16" fmla="*/ 0 h 71"/>
                  <a:gd name="T17" fmla="*/ 42 w 42"/>
                  <a:gd name="T18" fmla="*/ 71 h 71"/>
                </a:gdLst>
                <a:ahLst/>
                <a:cxnLst>
                  <a:cxn ang="T10">
                    <a:pos x="T0" y="T1"/>
                  </a:cxn>
                  <a:cxn ang="T11">
                    <a:pos x="T2" y="T3"/>
                  </a:cxn>
                  <a:cxn ang="T12">
                    <a:pos x="T4" y="T5"/>
                  </a:cxn>
                  <a:cxn ang="T13">
                    <a:pos x="T6" y="T7"/>
                  </a:cxn>
                  <a:cxn ang="T14">
                    <a:pos x="T8" y="T9"/>
                  </a:cxn>
                </a:cxnLst>
                <a:rect l="T15" t="T16" r="T17" b="T18"/>
                <a:pathLst>
                  <a:path w="42" h="71">
                    <a:moveTo>
                      <a:pt x="0" y="6"/>
                    </a:moveTo>
                    <a:lnTo>
                      <a:pt x="42" y="0"/>
                    </a:lnTo>
                    <a:lnTo>
                      <a:pt x="18" y="71"/>
                    </a:lnTo>
                    <a:lnTo>
                      <a:pt x="2" y="70"/>
                    </a:lnTo>
                    <a:lnTo>
                      <a:pt x="0" y="6"/>
                    </a:lnTo>
                    <a:close/>
                  </a:path>
                </a:pathLst>
              </a:custGeom>
              <a:grpFill/>
              <a:ln w="19050">
                <a:solidFill>
                  <a:srgbClr val="000000"/>
                </a:solidFill>
                <a:prstDash val="solid"/>
                <a:round/>
                <a:headEnd/>
                <a:tailEnd/>
              </a:ln>
            </p:spPr>
            <p:txBody>
              <a:bodyPr/>
              <a:lstStyle/>
              <a:p>
                <a:endParaRPr lang="en-US" sz="1300">
                  <a:solidFill>
                    <a:srgbClr val="000000"/>
                  </a:solidFill>
                </a:endParaRPr>
              </a:p>
            </p:txBody>
          </p:sp>
        </p:grpSp>
        <p:sp>
          <p:nvSpPr>
            <p:cNvPr id="88" name="Shape - Vermont"/>
            <p:cNvSpPr>
              <a:spLocks noChangeAspect="1"/>
            </p:cNvSpPr>
            <p:nvPr/>
          </p:nvSpPr>
          <p:spPr bwMode="auto">
            <a:xfrm>
              <a:off x="7750175" y="1762125"/>
              <a:ext cx="220663" cy="401638"/>
            </a:xfrm>
            <a:custGeom>
              <a:avLst/>
              <a:gdLst>
                <a:gd name="T0" fmla="*/ 0 w 139"/>
                <a:gd name="T1" fmla="*/ 2147483647 h 257"/>
                <a:gd name="T2" fmla="*/ 2147483647 w 139"/>
                <a:gd name="T3" fmla="*/ 0 h 257"/>
                <a:gd name="T4" fmla="*/ 2147483647 w 139"/>
                <a:gd name="T5" fmla="*/ 2147483647 h 257"/>
                <a:gd name="T6" fmla="*/ 2147483647 w 139"/>
                <a:gd name="T7" fmla="*/ 2147483647 h 257"/>
                <a:gd name="T8" fmla="*/ 2147483647 w 139"/>
                <a:gd name="T9" fmla="*/ 2147483647 h 257"/>
                <a:gd name="T10" fmla="*/ 2147483647 w 139"/>
                <a:gd name="T11" fmla="*/ 2147483647 h 257"/>
                <a:gd name="T12" fmla="*/ 2147483647 w 139"/>
                <a:gd name="T13" fmla="*/ 2147483647 h 257"/>
                <a:gd name="T14" fmla="*/ 2147483647 w 139"/>
                <a:gd name="T15" fmla="*/ 2147483647 h 257"/>
                <a:gd name="T16" fmla="*/ 2147483647 w 139"/>
                <a:gd name="T17" fmla="*/ 2147483647 h 257"/>
                <a:gd name="T18" fmla="*/ 0 w 139"/>
                <a:gd name="T19" fmla="*/ 2147483647 h 2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9"/>
                <a:gd name="T31" fmla="*/ 0 h 257"/>
                <a:gd name="T32" fmla="*/ 139 w 139"/>
                <a:gd name="T33" fmla="*/ 257 h 25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9" h="257">
                  <a:moveTo>
                    <a:pt x="0" y="27"/>
                  </a:moveTo>
                  <a:lnTo>
                    <a:pt x="102" y="0"/>
                  </a:lnTo>
                  <a:lnTo>
                    <a:pt x="139" y="70"/>
                  </a:lnTo>
                  <a:lnTo>
                    <a:pt x="120" y="88"/>
                  </a:lnTo>
                  <a:lnTo>
                    <a:pt x="127" y="243"/>
                  </a:lnTo>
                  <a:lnTo>
                    <a:pt x="69" y="257"/>
                  </a:lnTo>
                  <a:lnTo>
                    <a:pt x="41" y="193"/>
                  </a:lnTo>
                  <a:lnTo>
                    <a:pt x="39" y="117"/>
                  </a:lnTo>
                  <a:lnTo>
                    <a:pt x="14" y="94"/>
                  </a:lnTo>
                  <a:lnTo>
                    <a:pt x="0" y="27"/>
                  </a:lnTo>
                  <a:close/>
                </a:path>
              </a:pathLst>
            </a:custGeom>
            <a:solidFill>
              <a:schemeClr val="accent1"/>
            </a:solidFill>
            <a:ln w="19050">
              <a:solidFill>
                <a:srgbClr val="000000"/>
              </a:solidFill>
              <a:prstDash val="solid"/>
              <a:round/>
              <a:headEnd/>
              <a:tailEnd/>
            </a:ln>
          </p:spPr>
          <p:txBody>
            <a:bodyPr/>
            <a:lstStyle/>
            <a:p>
              <a:endParaRPr lang="en-US" sz="1300">
                <a:solidFill>
                  <a:srgbClr val="000000"/>
                </a:solidFill>
              </a:endParaRPr>
            </a:p>
          </p:txBody>
        </p:sp>
        <p:sp>
          <p:nvSpPr>
            <p:cNvPr id="89" name="Shape - Utah"/>
            <p:cNvSpPr>
              <a:spLocks noChangeAspect="1"/>
            </p:cNvSpPr>
            <p:nvPr/>
          </p:nvSpPr>
          <p:spPr bwMode="auto">
            <a:xfrm>
              <a:off x="2928938" y="2600325"/>
              <a:ext cx="693737" cy="885825"/>
            </a:xfrm>
            <a:custGeom>
              <a:avLst/>
              <a:gdLst>
                <a:gd name="T0" fmla="*/ 2147483647 w 441"/>
                <a:gd name="T1" fmla="*/ 0 h 569"/>
                <a:gd name="T2" fmla="*/ 2147483647 w 441"/>
                <a:gd name="T3" fmla="*/ 2147483647 h 569"/>
                <a:gd name="T4" fmla="*/ 2147483647 w 441"/>
                <a:gd name="T5" fmla="*/ 2147483647 h 569"/>
                <a:gd name="T6" fmla="*/ 2147483647 w 441"/>
                <a:gd name="T7" fmla="*/ 2147483647 h 569"/>
                <a:gd name="T8" fmla="*/ 2147483647 w 441"/>
                <a:gd name="T9" fmla="*/ 2147483647 h 569"/>
                <a:gd name="T10" fmla="*/ 0 w 441"/>
                <a:gd name="T11" fmla="*/ 2147483647 h 569"/>
                <a:gd name="T12" fmla="*/ 2147483647 w 441"/>
                <a:gd name="T13" fmla="*/ 2147483647 h 569"/>
                <a:gd name="T14" fmla="*/ 2147483647 w 441"/>
                <a:gd name="T15" fmla="*/ 0 h 569"/>
                <a:gd name="T16" fmla="*/ 0 60000 65536"/>
                <a:gd name="T17" fmla="*/ 0 60000 65536"/>
                <a:gd name="T18" fmla="*/ 0 60000 65536"/>
                <a:gd name="T19" fmla="*/ 0 60000 65536"/>
                <a:gd name="T20" fmla="*/ 0 60000 65536"/>
                <a:gd name="T21" fmla="*/ 0 60000 65536"/>
                <a:gd name="T22" fmla="*/ 0 60000 65536"/>
                <a:gd name="T23" fmla="*/ 0 60000 65536"/>
                <a:gd name="T24" fmla="*/ 0 w 441"/>
                <a:gd name="T25" fmla="*/ 0 h 569"/>
                <a:gd name="T26" fmla="*/ 441 w 441"/>
                <a:gd name="T27" fmla="*/ 569 h 56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41" h="569">
                  <a:moveTo>
                    <a:pt x="82" y="0"/>
                  </a:moveTo>
                  <a:lnTo>
                    <a:pt x="298" y="30"/>
                  </a:lnTo>
                  <a:lnTo>
                    <a:pt x="283" y="139"/>
                  </a:lnTo>
                  <a:lnTo>
                    <a:pt x="441" y="154"/>
                  </a:lnTo>
                  <a:lnTo>
                    <a:pt x="398" y="569"/>
                  </a:lnTo>
                  <a:lnTo>
                    <a:pt x="0" y="526"/>
                  </a:lnTo>
                  <a:lnTo>
                    <a:pt x="40" y="261"/>
                  </a:lnTo>
                  <a:lnTo>
                    <a:pt x="82" y="0"/>
                  </a:lnTo>
                  <a:close/>
                </a:path>
              </a:pathLst>
            </a:custGeom>
            <a:solidFill>
              <a:schemeClr val="accent6"/>
            </a:solidFill>
            <a:ln w="19050">
              <a:solidFill>
                <a:srgbClr val="000000"/>
              </a:solidFill>
              <a:prstDash val="solid"/>
              <a:round/>
              <a:headEnd/>
              <a:tailEnd/>
            </a:ln>
          </p:spPr>
          <p:txBody>
            <a:bodyPr/>
            <a:lstStyle/>
            <a:p>
              <a:endParaRPr lang="en-US" sz="1300">
                <a:solidFill>
                  <a:srgbClr val="000000"/>
                </a:solidFill>
              </a:endParaRPr>
            </a:p>
          </p:txBody>
        </p:sp>
        <p:sp>
          <p:nvSpPr>
            <p:cNvPr id="90" name="Shape - Texas"/>
            <p:cNvSpPr>
              <a:spLocks noChangeAspect="1"/>
            </p:cNvSpPr>
            <p:nvPr/>
          </p:nvSpPr>
          <p:spPr bwMode="auto">
            <a:xfrm>
              <a:off x="3803650" y="3606800"/>
              <a:ext cx="1816100" cy="1662113"/>
            </a:xfrm>
            <a:custGeom>
              <a:avLst/>
              <a:gdLst>
                <a:gd name="T0" fmla="*/ 2147483647 w 1152"/>
                <a:gd name="T1" fmla="*/ 0 h 1067"/>
                <a:gd name="T2" fmla="*/ 2147483647 w 1152"/>
                <a:gd name="T3" fmla="*/ 2147483647 h 1067"/>
                <a:gd name="T4" fmla="*/ 2147483647 w 1152"/>
                <a:gd name="T5" fmla="*/ 2147483647 h 1067"/>
                <a:gd name="T6" fmla="*/ 2147483647 w 1152"/>
                <a:gd name="T7" fmla="*/ 2147483647 h 1067"/>
                <a:gd name="T8" fmla="*/ 2147483647 w 1152"/>
                <a:gd name="T9" fmla="*/ 2147483647 h 1067"/>
                <a:gd name="T10" fmla="*/ 2147483647 w 1152"/>
                <a:gd name="T11" fmla="*/ 2147483647 h 1067"/>
                <a:gd name="T12" fmla="*/ 2147483647 w 1152"/>
                <a:gd name="T13" fmla="*/ 2147483647 h 1067"/>
                <a:gd name="T14" fmla="*/ 2147483647 w 1152"/>
                <a:gd name="T15" fmla="*/ 2147483647 h 1067"/>
                <a:gd name="T16" fmla="*/ 2147483647 w 1152"/>
                <a:gd name="T17" fmla="*/ 2147483647 h 1067"/>
                <a:gd name="T18" fmla="*/ 2147483647 w 1152"/>
                <a:gd name="T19" fmla="*/ 2147483647 h 1067"/>
                <a:gd name="T20" fmla="*/ 2147483647 w 1152"/>
                <a:gd name="T21" fmla="*/ 2147483647 h 1067"/>
                <a:gd name="T22" fmla="*/ 2147483647 w 1152"/>
                <a:gd name="T23" fmla="*/ 2147483647 h 1067"/>
                <a:gd name="T24" fmla="*/ 2147483647 w 1152"/>
                <a:gd name="T25" fmla="*/ 2147483647 h 1067"/>
                <a:gd name="T26" fmla="*/ 2147483647 w 1152"/>
                <a:gd name="T27" fmla="*/ 2147483647 h 1067"/>
                <a:gd name="T28" fmla="*/ 2147483647 w 1152"/>
                <a:gd name="T29" fmla="*/ 2147483647 h 1067"/>
                <a:gd name="T30" fmla="*/ 2147483647 w 1152"/>
                <a:gd name="T31" fmla="*/ 2147483647 h 1067"/>
                <a:gd name="T32" fmla="*/ 2147483647 w 1152"/>
                <a:gd name="T33" fmla="*/ 2147483647 h 1067"/>
                <a:gd name="T34" fmla="*/ 2147483647 w 1152"/>
                <a:gd name="T35" fmla="*/ 2147483647 h 1067"/>
                <a:gd name="T36" fmla="*/ 2147483647 w 1152"/>
                <a:gd name="T37" fmla="*/ 2147483647 h 1067"/>
                <a:gd name="T38" fmla="*/ 2147483647 w 1152"/>
                <a:gd name="T39" fmla="*/ 2147483647 h 1067"/>
                <a:gd name="T40" fmla="*/ 2147483647 w 1152"/>
                <a:gd name="T41" fmla="*/ 2147483647 h 1067"/>
                <a:gd name="T42" fmla="*/ 2147483647 w 1152"/>
                <a:gd name="T43" fmla="*/ 2147483647 h 1067"/>
                <a:gd name="T44" fmla="*/ 2147483647 w 1152"/>
                <a:gd name="T45" fmla="*/ 2147483647 h 1067"/>
                <a:gd name="T46" fmla="*/ 2147483647 w 1152"/>
                <a:gd name="T47" fmla="*/ 2147483647 h 1067"/>
                <a:gd name="T48" fmla="*/ 2147483647 w 1152"/>
                <a:gd name="T49" fmla="*/ 2147483647 h 1067"/>
                <a:gd name="T50" fmla="*/ 2147483647 w 1152"/>
                <a:gd name="T51" fmla="*/ 2147483647 h 1067"/>
                <a:gd name="T52" fmla="*/ 2147483647 w 1152"/>
                <a:gd name="T53" fmla="*/ 2147483647 h 1067"/>
                <a:gd name="T54" fmla="*/ 2147483647 w 1152"/>
                <a:gd name="T55" fmla="*/ 2147483647 h 1067"/>
                <a:gd name="T56" fmla="*/ 2147483647 w 1152"/>
                <a:gd name="T57" fmla="*/ 2147483647 h 1067"/>
                <a:gd name="T58" fmla="*/ 2147483647 w 1152"/>
                <a:gd name="T59" fmla="*/ 2147483647 h 1067"/>
                <a:gd name="T60" fmla="*/ 2147483647 w 1152"/>
                <a:gd name="T61" fmla="*/ 2147483647 h 1067"/>
                <a:gd name="T62" fmla="*/ 2147483647 w 1152"/>
                <a:gd name="T63" fmla="*/ 2147483647 h 1067"/>
                <a:gd name="T64" fmla="*/ 2147483647 w 1152"/>
                <a:gd name="T65" fmla="*/ 2147483647 h 1067"/>
                <a:gd name="T66" fmla="*/ 2147483647 w 1152"/>
                <a:gd name="T67" fmla="*/ 2147483647 h 1067"/>
                <a:gd name="T68" fmla="*/ 2147483647 w 1152"/>
                <a:gd name="T69" fmla="*/ 2147483647 h 1067"/>
                <a:gd name="T70" fmla="*/ 2147483647 w 1152"/>
                <a:gd name="T71" fmla="*/ 2147483647 h 1067"/>
                <a:gd name="T72" fmla="*/ 2147483647 w 1152"/>
                <a:gd name="T73" fmla="*/ 2147483647 h 1067"/>
                <a:gd name="T74" fmla="*/ 2147483647 w 1152"/>
                <a:gd name="T75" fmla="*/ 2147483647 h 1067"/>
                <a:gd name="T76" fmla="*/ 2147483647 w 1152"/>
                <a:gd name="T77" fmla="*/ 2147483647 h 1067"/>
                <a:gd name="T78" fmla="*/ 2147483647 w 1152"/>
                <a:gd name="T79" fmla="*/ 2147483647 h 1067"/>
                <a:gd name="T80" fmla="*/ 2147483647 w 1152"/>
                <a:gd name="T81" fmla="*/ 2147483647 h 1067"/>
                <a:gd name="T82" fmla="*/ 2147483647 w 1152"/>
                <a:gd name="T83" fmla="*/ 2147483647 h 1067"/>
                <a:gd name="T84" fmla="*/ 2147483647 w 1152"/>
                <a:gd name="T85" fmla="*/ 2147483647 h 1067"/>
                <a:gd name="T86" fmla="*/ 2147483647 w 1152"/>
                <a:gd name="T87" fmla="*/ 2147483647 h 1067"/>
                <a:gd name="T88" fmla="*/ 2147483647 w 1152"/>
                <a:gd name="T89" fmla="*/ 2147483647 h 1067"/>
                <a:gd name="T90" fmla="*/ 2147483647 w 1152"/>
                <a:gd name="T91" fmla="*/ 2147483647 h 1067"/>
                <a:gd name="T92" fmla="*/ 0 w 1152"/>
                <a:gd name="T93" fmla="*/ 2147483647 h 1067"/>
                <a:gd name="T94" fmla="*/ 0 w 1152"/>
                <a:gd name="T95" fmla="*/ 2147483647 h 1067"/>
                <a:gd name="T96" fmla="*/ 2147483647 w 1152"/>
                <a:gd name="T97" fmla="*/ 2147483647 h 1067"/>
                <a:gd name="T98" fmla="*/ 2147483647 w 1152"/>
                <a:gd name="T99" fmla="*/ 2147483647 h 1067"/>
                <a:gd name="T100" fmla="*/ 2147483647 w 1152"/>
                <a:gd name="T101" fmla="*/ 0 h 106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52"/>
                <a:gd name="T154" fmla="*/ 0 h 1067"/>
                <a:gd name="T155" fmla="*/ 1152 w 1152"/>
                <a:gd name="T156" fmla="*/ 1067 h 106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52" h="1067">
                  <a:moveTo>
                    <a:pt x="334" y="0"/>
                  </a:moveTo>
                  <a:lnTo>
                    <a:pt x="589" y="9"/>
                  </a:lnTo>
                  <a:lnTo>
                    <a:pt x="589" y="203"/>
                  </a:lnTo>
                  <a:lnTo>
                    <a:pt x="719" y="257"/>
                  </a:lnTo>
                  <a:lnTo>
                    <a:pt x="754" y="239"/>
                  </a:lnTo>
                  <a:lnTo>
                    <a:pt x="839" y="281"/>
                  </a:lnTo>
                  <a:lnTo>
                    <a:pt x="890" y="278"/>
                  </a:lnTo>
                  <a:lnTo>
                    <a:pt x="988" y="236"/>
                  </a:lnTo>
                  <a:lnTo>
                    <a:pt x="1045" y="276"/>
                  </a:lnTo>
                  <a:lnTo>
                    <a:pt x="1094" y="287"/>
                  </a:lnTo>
                  <a:lnTo>
                    <a:pt x="1094" y="444"/>
                  </a:lnTo>
                  <a:lnTo>
                    <a:pt x="1152" y="543"/>
                  </a:lnTo>
                  <a:lnTo>
                    <a:pt x="1139" y="677"/>
                  </a:lnTo>
                  <a:lnTo>
                    <a:pt x="1076" y="731"/>
                  </a:lnTo>
                  <a:lnTo>
                    <a:pt x="1063" y="681"/>
                  </a:lnTo>
                  <a:lnTo>
                    <a:pt x="1045" y="704"/>
                  </a:lnTo>
                  <a:lnTo>
                    <a:pt x="1058" y="735"/>
                  </a:lnTo>
                  <a:lnTo>
                    <a:pt x="947" y="815"/>
                  </a:lnTo>
                  <a:lnTo>
                    <a:pt x="920" y="820"/>
                  </a:lnTo>
                  <a:lnTo>
                    <a:pt x="862" y="860"/>
                  </a:lnTo>
                  <a:lnTo>
                    <a:pt x="862" y="883"/>
                  </a:lnTo>
                  <a:lnTo>
                    <a:pt x="844" y="887"/>
                  </a:lnTo>
                  <a:lnTo>
                    <a:pt x="857" y="914"/>
                  </a:lnTo>
                  <a:lnTo>
                    <a:pt x="826" y="954"/>
                  </a:lnTo>
                  <a:lnTo>
                    <a:pt x="844" y="1012"/>
                  </a:lnTo>
                  <a:lnTo>
                    <a:pt x="862" y="1032"/>
                  </a:lnTo>
                  <a:lnTo>
                    <a:pt x="857" y="1067"/>
                  </a:lnTo>
                  <a:lnTo>
                    <a:pt x="812" y="1067"/>
                  </a:lnTo>
                  <a:lnTo>
                    <a:pt x="772" y="1049"/>
                  </a:lnTo>
                  <a:lnTo>
                    <a:pt x="745" y="1054"/>
                  </a:lnTo>
                  <a:lnTo>
                    <a:pt x="656" y="1023"/>
                  </a:lnTo>
                  <a:lnTo>
                    <a:pt x="616" y="900"/>
                  </a:lnTo>
                  <a:lnTo>
                    <a:pt x="553" y="842"/>
                  </a:lnTo>
                  <a:lnTo>
                    <a:pt x="498" y="735"/>
                  </a:lnTo>
                  <a:lnTo>
                    <a:pt x="473" y="725"/>
                  </a:lnTo>
                  <a:lnTo>
                    <a:pt x="443" y="698"/>
                  </a:lnTo>
                  <a:lnTo>
                    <a:pt x="414" y="698"/>
                  </a:lnTo>
                  <a:lnTo>
                    <a:pt x="371" y="689"/>
                  </a:lnTo>
                  <a:lnTo>
                    <a:pt x="338" y="698"/>
                  </a:lnTo>
                  <a:lnTo>
                    <a:pt x="316" y="751"/>
                  </a:lnTo>
                  <a:lnTo>
                    <a:pt x="282" y="760"/>
                  </a:lnTo>
                  <a:lnTo>
                    <a:pt x="209" y="719"/>
                  </a:lnTo>
                  <a:lnTo>
                    <a:pt x="166" y="668"/>
                  </a:lnTo>
                  <a:lnTo>
                    <a:pt x="158" y="607"/>
                  </a:lnTo>
                  <a:lnTo>
                    <a:pt x="127" y="565"/>
                  </a:lnTo>
                  <a:lnTo>
                    <a:pt x="54" y="507"/>
                  </a:lnTo>
                  <a:lnTo>
                    <a:pt x="0" y="446"/>
                  </a:lnTo>
                  <a:lnTo>
                    <a:pt x="0" y="421"/>
                  </a:lnTo>
                  <a:lnTo>
                    <a:pt x="174" y="422"/>
                  </a:lnTo>
                  <a:lnTo>
                    <a:pt x="316" y="434"/>
                  </a:lnTo>
                  <a:lnTo>
                    <a:pt x="334" y="0"/>
                  </a:lnTo>
                  <a:close/>
                </a:path>
              </a:pathLst>
            </a:custGeom>
            <a:solidFill>
              <a:schemeClr val="accent6"/>
            </a:solidFill>
            <a:ln w="19050">
              <a:solidFill>
                <a:srgbClr val="000000"/>
              </a:solidFill>
              <a:prstDash val="solid"/>
              <a:round/>
              <a:headEnd/>
              <a:tailEnd/>
            </a:ln>
          </p:spPr>
          <p:txBody>
            <a:bodyPr/>
            <a:lstStyle/>
            <a:p>
              <a:endParaRPr lang="en-US" sz="1300">
                <a:solidFill>
                  <a:srgbClr val="000000"/>
                </a:solidFill>
              </a:endParaRPr>
            </a:p>
          </p:txBody>
        </p:sp>
        <p:sp>
          <p:nvSpPr>
            <p:cNvPr id="91" name="Shape - Tennessee"/>
            <p:cNvSpPr>
              <a:spLocks noChangeAspect="1"/>
            </p:cNvSpPr>
            <p:nvPr/>
          </p:nvSpPr>
          <p:spPr bwMode="auto">
            <a:xfrm>
              <a:off x="5995988" y="3376613"/>
              <a:ext cx="1100137" cy="396875"/>
            </a:xfrm>
            <a:custGeom>
              <a:avLst/>
              <a:gdLst>
                <a:gd name="T0" fmla="*/ 2147483647 w 699"/>
                <a:gd name="T1" fmla="*/ 2147483647 h 255"/>
                <a:gd name="T2" fmla="*/ 2147483647 w 699"/>
                <a:gd name="T3" fmla="*/ 2147483647 h 255"/>
                <a:gd name="T4" fmla="*/ 2147483647 w 699"/>
                <a:gd name="T5" fmla="*/ 2147483647 h 255"/>
                <a:gd name="T6" fmla="*/ 2147483647 w 699"/>
                <a:gd name="T7" fmla="*/ 2147483647 h 255"/>
                <a:gd name="T8" fmla="*/ 0 w 699"/>
                <a:gd name="T9" fmla="*/ 2147483647 h 255"/>
                <a:gd name="T10" fmla="*/ 2147483647 w 699"/>
                <a:gd name="T11" fmla="*/ 2147483647 h 255"/>
                <a:gd name="T12" fmla="*/ 2147483647 w 699"/>
                <a:gd name="T13" fmla="*/ 2147483647 h 255"/>
                <a:gd name="T14" fmla="*/ 2147483647 w 699"/>
                <a:gd name="T15" fmla="*/ 2147483647 h 255"/>
                <a:gd name="T16" fmla="*/ 2147483647 w 699"/>
                <a:gd name="T17" fmla="*/ 2147483647 h 255"/>
                <a:gd name="T18" fmla="*/ 2147483647 w 699"/>
                <a:gd name="T19" fmla="*/ 2147483647 h 255"/>
                <a:gd name="T20" fmla="*/ 2147483647 w 699"/>
                <a:gd name="T21" fmla="*/ 2147483647 h 255"/>
                <a:gd name="T22" fmla="*/ 2147483647 w 699"/>
                <a:gd name="T23" fmla="*/ 0 h 255"/>
                <a:gd name="T24" fmla="*/ 2147483647 w 699"/>
                <a:gd name="T25" fmla="*/ 2147483647 h 255"/>
                <a:gd name="T26" fmla="*/ 2147483647 w 699"/>
                <a:gd name="T27" fmla="*/ 2147483647 h 255"/>
                <a:gd name="T28" fmla="*/ 2147483647 w 699"/>
                <a:gd name="T29" fmla="*/ 2147483647 h 255"/>
                <a:gd name="T30" fmla="*/ 2147483647 w 699"/>
                <a:gd name="T31" fmla="*/ 2147483647 h 25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99"/>
                <a:gd name="T49" fmla="*/ 0 h 255"/>
                <a:gd name="T50" fmla="*/ 699 w 699"/>
                <a:gd name="T51" fmla="*/ 255 h 25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99" h="255">
                  <a:moveTo>
                    <a:pt x="42" y="117"/>
                  </a:moveTo>
                  <a:lnTo>
                    <a:pt x="42" y="121"/>
                  </a:lnTo>
                  <a:lnTo>
                    <a:pt x="30" y="145"/>
                  </a:lnTo>
                  <a:lnTo>
                    <a:pt x="43" y="178"/>
                  </a:lnTo>
                  <a:lnTo>
                    <a:pt x="0" y="206"/>
                  </a:lnTo>
                  <a:lnTo>
                    <a:pt x="9" y="255"/>
                  </a:lnTo>
                  <a:lnTo>
                    <a:pt x="192" y="240"/>
                  </a:lnTo>
                  <a:lnTo>
                    <a:pt x="410" y="215"/>
                  </a:lnTo>
                  <a:lnTo>
                    <a:pt x="519" y="196"/>
                  </a:lnTo>
                  <a:lnTo>
                    <a:pt x="541" y="130"/>
                  </a:lnTo>
                  <a:lnTo>
                    <a:pt x="580" y="127"/>
                  </a:lnTo>
                  <a:lnTo>
                    <a:pt x="699" y="0"/>
                  </a:lnTo>
                  <a:lnTo>
                    <a:pt x="544" y="32"/>
                  </a:lnTo>
                  <a:lnTo>
                    <a:pt x="183" y="84"/>
                  </a:lnTo>
                  <a:lnTo>
                    <a:pt x="186" y="99"/>
                  </a:lnTo>
                  <a:lnTo>
                    <a:pt x="42" y="117"/>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endParaRPr>
            </a:p>
          </p:txBody>
        </p:sp>
        <p:sp>
          <p:nvSpPr>
            <p:cNvPr id="92" name="Shape - South Dakota"/>
            <p:cNvSpPr>
              <a:spLocks noChangeAspect="1"/>
            </p:cNvSpPr>
            <p:nvPr/>
          </p:nvSpPr>
          <p:spPr bwMode="auto">
            <a:xfrm>
              <a:off x="4233863" y="2071688"/>
              <a:ext cx="920750" cy="593725"/>
            </a:xfrm>
            <a:custGeom>
              <a:avLst/>
              <a:gdLst>
                <a:gd name="T0" fmla="*/ 2147483647 w 583"/>
                <a:gd name="T1" fmla="*/ 0 h 380"/>
                <a:gd name="T2" fmla="*/ 2147483647 w 583"/>
                <a:gd name="T3" fmla="*/ 2147483647 h 380"/>
                <a:gd name="T4" fmla="*/ 0 w 583"/>
                <a:gd name="T5" fmla="*/ 2147483647 h 380"/>
                <a:gd name="T6" fmla="*/ 2147483647 w 583"/>
                <a:gd name="T7" fmla="*/ 2147483647 h 380"/>
                <a:gd name="T8" fmla="*/ 2147483647 w 583"/>
                <a:gd name="T9" fmla="*/ 2147483647 h 380"/>
                <a:gd name="T10" fmla="*/ 2147483647 w 583"/>
                <a:gd name="T11" fmla="*/ 2147483647 h 380"/>
                <a:gd name="T12" fmla="*/ 2147483647 w 583"/>
                <a:gd name="T13" fmla="*/ 2147483647 h 380"/>
                <a:gd name="T14" fmla="*/ 2147483647 w 583"/>
                <a:gd name="T15" fmla="*/ 2147483647 h 380"/>
                <a:gd name="T16" fmla="*/ 2147483647 w 583"/>
                <a:gd name="T17" fmla="*/ 2147483647 h 380"/>
                <a:gd name="T18" fmla="*/ 2147483647 w 583"/>
                <a:gd name="T19" fmla="*/ 2147483647 h 380"/>
                <a:gd name="T20" fmla="*/ 2147483647 w 583"/>
                <a:gd name="T21" fmla="*/ 2147483647 h 380"/>
                <a:gd name="T22" fmla="*/ 2147483647 w 583"/>
                <a:gd name="T23" fmla="*/ 2147483647 h 380"/>
                <a:gd name="T24" fmla="*/ 2147483647 w 583"/>
                <a:gd name="T25" fmla="*/ 2147483647 h 380"/>
                <a:gd name="T26" fmla="*/ 2147483647 w 583"/>
                <a:gd name="T27" fmla="*/ 0 h 38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83"/>
                <a:gd name="T43" fmla="*/ 0 h 380"/>
                <a:gd name="T44" fmla="*/ 583 w 583"/>
                <a:gd name="T45" fmla="*/ 380 h 38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83" h="380">
                  <a:moveTo>
                    <a:pt x="11" y="0"/>
                  </a:moveTo>
                  <a:lnTo>
                    <a:pt x="9" y="147"/>
                  </a:lnTo>
                  <a:lnTo>
                    <a:pt x="0" y="320"/>
                  </a:lnTo>
                  <a:lnTo>
                    <a:pt x="424" y="326"/>
                  </a:lnTo>
                  <a:lnTo>
                    <a:pt x="468" y="350"/>
                  </a:lnTo>
                  <a:lnTo>
                    <a:pt x="500" y="317"/>
                  </a:lnTo>
                  <a:lnTo>
                    <a:pt x="583" y="380"/>
                  </a:lnTo>
                  <a:lnTo>
                    <a:pt x="571" y="314"/>
                  </a:lnTo>
                  <a:lnTo>
                    <a:pt x="579" y="264"/>
                  </a:lnTo>
                  <a:lnTo>
                    <a:pt x="583" y="91"/>
                  </a:lnTo>
                  <a:lnTo>
                    <a:pt x="546" y="54"/>
                  </a:lnTo>
                  <a:lnTo>
                    <a:pt x="561" y="6"/>
                  </a:lnTo>
                  <a:lnTo>
                    <a:pt x="284" y="4"/>
                  </a:lnTo>
                  <a:lnTo>
                    <a:pt x="11" y="0"/>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endParaRPr>
            </a:p>
          </p:txBody>
        </p:sp>
        <p:sp>
          <p:nvSpPr>
            <p:cNvPr id="93" name="Shape - South Carolina"/>
            <p:cNvSpPr>
              <a:spLocks noChangeAspect="1"/>
            </p:cNvSpPr>
            <p:nvPr/>
          </p:nvSpPr>
          <p:spPr bwMode="auto">
            <a:xfrm>
              <a:off x="6937375" y="3568700"/>
              <a:ext cx="646113" cy="503238"/>
            </a:xfrm>
            <a:custGeom>
              <a:avLst/>
              <a:gdLst>
                <a:gd name="T0" fmla="*/ 2147483647 w 408"/>
                <a:gd name="T1" fmla="*/ 2147483647 h 323"/>
                <a:gd name="T2" fmla="*/ 2147483647 w 408"/>
                <a:gd name="T3" fmla="*/ 2147483647 h 323"/>
                <a:gd name="T4" fmla="*/ 2147483647 w 408"/>
                <a:gd name="T5" fmla="*/ 0 h 323"/>
                <a:gd name="T6" fmla="*/ 2147483647 w 408"/>
                <a:gd name="T7" fmla="*/ 2147483647 h 323"/>
                <a:gd name="T8" fmla="*/ 2147483647 w 408"/>
                <a:gd name="T9" fmla="*/ 2147483647 h 323"/>
                <a:gd name="T10" fmla="*/ 2147483647 w 408"/>
                <a:gd name="T11" fmla="*/ 2147483647 h 323"/>
                <a:gd name="T12" fmla="*/ 2147483647 w 408"/>
                <a:gd name="T13" fmla="*/ 2147483647 h 323"/>
                <a:gd name="T14" fmla="*/ 2147483647 w 408"/>
                <a:gd name="T15" fmla="*/ 2147483647 h 323"/>
                <a:gd name="T16" fmla="*/ 2147483647 w 408"/>
                <a:gd name="T17" fmla="*/ 2147483647 h 323"/>
                <a:gd name="T18" fmla="*/ 2147483647 w 408"/>
                <a:gd name="T19" fmla="*/ 2147483647 h 323"/>
                <a:gd name="T20" fmla="*/ 2147483647 w 408"/>
                <a:gd name="T21" fmla="*/ 2147483647 h 323"/>
                <a:gd name="T22" fmla="*/ 2147483647 w 408"/>
                <a:gd name="T23" fmla="*/ 2147483647 h 323"/>
                <a:gd name="T24" fmla="*/ 2147483647 w 408"/>
                <a:gd name="T25" fmla="*/ 2147483647 h 323"/>
                <a:gd name="T26" fmla="*/ 2147483647 w 408"/>
                <a:gd name="T27" fmla="*/ 2147483647 h 323"/>
                <a:gd name="T28" fmla="*/ 0 w 408"/>
                <a:gd name="T29" fmla="*/ 2147483647 h 323"/>
                <a:gd name="T30" fmla="*/ 2147483647 w 408"/>
                <a:gd name="T31" fmla="*/ 2147483647 h 3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8"/>
                <a:gd name="T49" fmla="*/ 0 h 323"/>
                <a:gd name="T50" fmla="*/ 408 w 408"/>
                <a:gd name="T51" fmla="*/ 323 h 3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8" h="323">
                  <a:moveTo>
                    <a:pt x="15" y="58"/>
                  </a:moveTo>
                  <a:lnTo>
                    <a:pt x="47" y="27"/>
                  </a:lnTo>
                  <a:lnTo>
                    <a:pt x="170" y="0"/>
                  </a:lnTo>
                  <a:lnTo>
                    <a:pt x="207" y="18"/>
                  </a:lnTo>
                  <a:lnTo>
                    <a:pt x="286" y="5"/>
                  </a:lnTo>
                  <a:lnTo>
                    <a:pt x="350" y="51"/>
                  </a:lnTo>
                  <a:lnTo>
                    <a:pt x="408" y="86"/>
                  </a:lnTo>
                  <a:lnTo>
                    <a:pt x="375" y="183"/>
                  </a:lnTo>
                  <a:lnTo>
                    <a:pt x="326" y="233"/>
                  </a:lnTo>
                  <a:lnTo>
                    <a:pt x="272" y="247"/>
                  </a:lnTo>
                  <a:lnTo>
                    <a:pt x="283" y="286"/>
                  </a:lnTo>
                  <a:lnTo>
                    <a:pt x="250" y="323"/>
                  </a:lnTo>
                  <a:lnTo>
                    <a:pt x="187" y="233"/>
                  </a:lnTo>
                  <a:lnTo>
                    <a:pt x="26" y="86"/>
                  </a:lnTo>
                  <a:lnTo>
                    <a:pt x="0" y="86"/>
                  </a:lnTo>
                  <a:lnTo>
                    <a:pt x="15" y="58"/>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endParaRPr>
            </a:p>
          </p:txBody>
        </p:sp>
        <p:sp>
          <p:nvSpPr>
            <p:cNvPr id="94" name="Shape - Rhode Island"/>
            <p:cNvSpPr>
              <a:spLocks noChangeAspect="1"/>
            </p:cNvSpPr>
            <p:nvPr/>
          </p:nvSpPr>
          <p:spPr bwMode="auto">
            <a:xfrm>
              <a:off x="8061325" y="2214563"/>
              <a:ext cx="120650" cy="101600"/>
            </a:xfrm>
            <a:custGeom>
              <a:avLst/>
              <a:gdLst>
                <a:gd name="T0" fmla="*/ 0 w 77"/>
                <a:gd name="T1" fmla="*/ 2147483647 h 64"/>
                <a:gd name="T2" fmla="*/ 2147483647 w 77"/>
                <a:gd name="T3" fmla="*/ 0 h 64"/>
                <a:gd name="T4" fmla="*/ 2147483647 w 77"/>
                <a:gd name="T5" fmla="*/ 2147483647 h 64"/>
                <a:gd name="T6" fmla="*/ 2147483647 w 77"/>
                <a:gd name="T7" fmla="*/ 2147483647 h 64"/>
                <a:gd name="T8" fmla="*/ 2147483647 w 77"/>
                <a:gd name="T9" fmla="*/ 2147483647 h 64"/>
                <a:gd name="T10" fmla="*/ 2147483647 w 77"/>
                <a:gd name="T11" fmla="*/ 2147483647 h 64"/>
                <a:gd name="T12" fmla="*/ 0 w 77"/>
                <a:gd name="T13" fmla="*/ 2147483647 h 64"/>
                <a:gd name="T14" fmla="*/ 0 60000 65536"/>
                <a:gd name="T15" fmla="*/ 0 60000 65536"/>
                <a:gd name="T16" fmla="*/ 0 60000 65536"/>
                <a:gd name="T17" fmla="*/ 0 60000 65536"/>
                <a:gd name="T18" fmla="*/ 0 60000 65536"/>
                <a:gd name="T19" fmla="*/ 0 60000 65536"/>
                <a:gd name="T20" fmla="*/ 0 60000 65536"/>
                <a:gd name="T21" fmla="*/ 0 w 77"/>
                <a:gd name="T22" fmla="*/ 0 h 64"/>
                <a:gd name="T23" fmla="*/ 77 w 77"/>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7" h="64">
                  <a:moveTo>
                    <a:pt x="0" y="10"/>
                  </a:moveTo>
                  <a:lnTo>
                    <a:pt x="32" y="0"/>
                  </a:lnTo>
                  <a:lnTo>
                    <a:pt x="77" y="33"/>
                  </a:lnTo>
                  <a:lnTo>
                    <a:pt x="68" y="42"/>
                  </a:lnTo>
                  <a:lnTo>
                    <a:pt x="46" y="42"/>
                  </a:lnTo>
                  <a:lnTo>
                    <a:pt x="35" y="64"/>
                  </a:lnTo>
                  <a:lnTo>
                    <a:pt x="0" y="10"/>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endParaRPr>
            </a:p>
          </p:txBody>
        </p:sp>
        <p:sp>
          <p:nvSpPr>
            <p:cNvPr id="95" name="Shape - Pennsylvania"/>
            <p:cNvSpPr>
              <a:spLocks noChangeAspect="1"/>
            </p:cNvSpPr>
            <p:nvPr/>
          </p:nvSpPr>
          <p:spPr bwMode="auto">
            <a:xfrm>
              <a:off x="7045325" y="2344738"/>
              <a:ext cx="746125" cy="482600"/>
            </a:xfrm>
            <a:custGeom>
              <a:avLst/>
              <a:gdLst>
                <a:gd name="T0" fmla="*/ 43 w 473"/>
                <a:gd name="T1" fmla="*/ 45 h 310"/>
                <a:gd name="T2" fmla="*/ 0 w 473"/>
                <a:gd name="T3" fmla="*/ 87 h 310"/>
                <a:gd name="T4" fmla="*/ 24 w 473"/>
                <a:gd name="T5" fmla="*/ 237 h 310"/>
                <a:gd name="T6" fmla="*/ 43 w 473"/>
                <a:gd name="T7" fmla="*/ 310 h 310"/>
                <a:gd name="T8" fmla="*/ 124 w 473"/>
                <a:gd name="T9" fmla="*/ 304 h 310"/>
                <a:gd name="T10" fmla="*/ 422 w 473"/>
                <a:gd name="T11" fmla="*/ 248 h 310"/>
                <a:gd name="T12" fmla="*/ 443 w 473"/>
                <a:gd name="T13" fmla="*/ 239 h 310"/>
                <a:gd name="T14" fmla="*/ 473 w 473"/>
                <a:gd name="T15" fmla="*/ 169 h 310"/>
                <a:gd name="T16" fmla="*/ 428 w 473"/>
                <a:gd name="T17" fmla="*/ 130 h 310"/>
                <a:gd name="T18" fmla="*/ 452 w 473"/>
                <a:gd name="T19" fmla="*/ 41 h 310"/>
                <a:gd name="T20" fmla="*/ 418 w 473"/>
                <a:gd name="T21" fmla="*/ 32 h 310"/>
                <a:gd name="T22" fmla="*/ 418 w 473"/>
                <a:gd name="T23" fmla="*/ 9 h 310"/>
                <a:gd name="T24" fmla="*/ 403 w 473"/>
                <a:gd name="T25" fmla="*/ 0 h 310"/>
                <a:gd name="T26" fmla="*/ 57 w 473"/>
                <a:gd name="T27" fmla="*/ 64 h 310"/>
                <a:gd name="T28" fmla="*/ 43 w 473"/>
                <a:gd name="T29" fmla="*/ 45 h 3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73"/>
                <a:gd name="T46" fmla="*/ 0 h 310"/>
                <a:gd name="T47" fmla="*/ 473 w 473"/>
                <a:gd name="T48" fmla="*/ 310 h 31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73" h="310">
                  <a:moveTo>
                    <a:pt x="43" y="45"/>
                  </a:moveTo>
                  <a:lnTo>
                    <a:pt x="0" y="87"/>
                  </a:lnTo>
                  <a:lnTo>
                    <a:pt x="24" y="237"/>
                  </a:lnTo>
                  <a:lnTo>
                    <a:pt x="43" y="310"/>
                  </a:lnTo>
                  <a:lnTo>
                    <a:pt x="124" y="304"/>
                  </a:lnTo>
                  <a:lnTo>
                    <a:pt x="422" y="248"/>
                  </a:lnTo>
                  <a:lnTo>
                    <a:pt x="443" y="239"/>
                  </a:lnTo>
                  <a:lnTo>
                    <a:pt x="473" y="169"/>
                  </a:lnTo>
                  <a:lnTo>
                    <a:pt x="428" y="130"/>
                  </a:lnTo>
                  <a:lnTo>
                    <a:pt x="452" y="41"/>
                  </a:lnTo>
                  <a:lnTo>
                    <a:pt x="418" y="32"/>
                  </a:lnTo>
                  <a:lnTo>
                    <a:pt x="418" y="9"/>
                  </a:lnTo>
                  <a:lnTo>
                    <a:pt x="403" y="0"/>
                  </a:lnTo>
                  <a:lnTo>
                    <a:pt x="57" y="64"/>
                  </a:lnTo>
                  <a:lnTo>
                    <a:pt x="43" y="45"/>
                  </a:lnTo>
                  <a:close/>
                </a:path>
              </a:pathLst>
            </a:custGeom>
            <a:solidFill>
              <a:schemeClr val="accent3"/>
            </a:solidFill>
            <a:ln w="19050">
              <a:solidFill>
                <a:srgbClr val="000000"/>
              </a:solidFill>
              <a:prstDash val="solid"/>
              <a:round/>
              <a:headEnd/>
              <a:tailEnd/>
            </a:ln>
          </p:spPr>
          <p:txBody>
            <a:bodyPr/>
            <a:lstStyle/>
            <a:p>
              <a:pPr>
                <a:defRPr/>
              </a:pPr>
              <a:endParaRPr lang="en-US" sz="1300">
                <a:solidFill>
                  <a:srgbClr val="000000"/>
                </a:solidFill>
              </a:endParaRPr>
            </a:p>
          </p:txBody>
        </p:sp>
        <p:sp>
          <p:nvSpPr>
            <p:cNvPr id="96" name="Shape - Oregon"/>
            <p:cNvSpPr>
              <a:spLocks noChangeAspect="1"/>
            </p:cNvSpPr>
            <p:nvPr/>
          </p:nvSpPr>
          <p:spPr bwMode="auto">
            <a:xfrm>
              <a:off x="1841500" y="1752600"/>
              <a:ext cx="1044575" cy="784225"/>
            </a:xfrm>
            <a:custGeom>
              <a:avLst/>
              <a:gdLst>
                <a:gd name="T0" fmla="*/ 145 w 662"/>
                <a:gd name="T1" fmla="*/ 0 h 505"/>
                <a:gd name="T2" fmla="*/ 126 w 662"/>
                <a:gd name="T3" fmla="*/ 11 h 505"/>
                <a:gd name="T4" fmla="*/ 114 w 662"/>
                <a:gd name="T5" fmla="*/ 55 h 505"/>
                <a:gd name="T6" fmla="*/ 102 w 662"/>
                <a:gd name="T7" fmla="*/ 93 h 505"/>
                <a:gd name="T8" fmla="*/ 93 w 662"/>
                <a:gd name="T9" fmla="*/ 123 h 505"/>
                <a:gd name="T10" fmla="*/ 81 w 662"/>
                <a:gd name="T11" fmla="*/ 155 h 505"/>
                <a:gd name="T12" fmla="*/ 67 w 662"/>
                <a:gd name="T13" fmla="*/ 188 h 505"/>
                <a:gd name="T14" fmla="*/ 50 w 662"/>
                <a:gd name="T15" fmla="*/ 224 h 505"/>
                <a:gd name="T16" fmla="*/ 26 w 662"/>
                <a:gd name="T17" fmla="*/ 266 h 505"/>
                <a:gd name="T18" fmla="*/ 0 w 662"/>
                <a:gd name="T19" fmla="*/ 306 h 505"/>
                <a:gd name="T20" fmla="*/ 0 w 662"/>
                <a:gd name="T21" fmla="*/ 394 h 505"/>
                <a:gd name="T22" fmla="*/ 371 w 662"/>
                <a:gd name="T23" fmla="*/ 470 h 505"/>
                <a:gd name="T24" fmla="*/ 543 w 662"/>
                <a:gd name="T25" fmla="*/ 505 h 505"/>
                <a:gd name="T26" fmla="*/ 579 w 662"/>
                <a:gd name="T27" fmla="*/ 330 h 505"/>
                <a:gd name="T28" fmla="*/ 601 w 662"/>
                <a:gd name="T29" fmla="*/ 315 h 505"/>
                <a:gd name="T30" fmla="*/ 580 w 662"/>
                <a:gd name="T31" fmla="*/ 276 h 505"/>
                <a:gd name="T32" fmla="*/ 591 w 662"/>
                <a:gd name="T33" fmla="*/ 236 h 505"/>
                <a:gd name="T34" fmla="*/ 662 w 662"/>
                <a:gd name="T35" fmla="*/ 169 h 505"/>
                <a:gd name="T36" fmla="*/ 613 w 662"/>
                <a:gd name="T37" fmla="*/ 108 h 505"/>
                <a:gd name="T38" fmla="*/ 407 w 662"/>
                <a:gd name="T39" fmla="*/ 64 h 505"/>
                <a:gd name="T40" fmla="*/ 379 w 662"/>
                <a:gd name="T41" fmla="*/ 82 h 505"/>
                <a:gd name="T42" fmla="*/ 342 w 662"/>
                <a:gd name="T43" fmla="*/ 52 h 505"/>
                <a:gd name="T44" fmla="*/ 309 w 662"/>
                <a:gd name="T45" fmla="*/ 84 h 505"/>
                <a:gd name="T46" fmla="*/ 278 w 662"/>
                <a:gd name="T47" fmla="*/ 52 h 505"/>
                <a:gd name="T48" fmla="*/ 196 w 662"/>
                <a:gd name="T49" fmla="*/ 54 h 505"/>
                <a:gd name="T50" fmla="*/ 206 w 662"/>
                <a:gd name="T51" fmla="*/ 5 h 505"/>
                <a:gd name="T52" fmla="*/ 145 w 662"/>
                <a:gd name="T53" fmla="*/ 0 h 50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62"/>
                <a:gd name="T82" fmla="*/ 0 h 505"/>
                <a:gd name="T83" fmla="*/ 662 w 662"/>
                <a:gd name="T84" fmla="*/ 505 h 50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62" h="505">
                  <a:moveTo>
                    <a:pt x="145" y="0"/>
                  </a:moveTo>
                  <a:lnTo>
                    <a:pt x="126" y="11"/>
                  </a:lnTo>
                  <a:lnTo>
                    <a:pt x="114" y="55"/>
                  </a:lnTo>
                  <a:lnTo>
                    <a:pt x="102" y="93"/>
                  </a:lnTo>
                  <a:lnTo>
                    <a:pt x="93" y="123"/>
                  </a:lnTo>
                  <a:lnTo>
                    <a:pt x="81" y="155"/>
                  </a:lnTo>
                  <a:lnTo>
                    <a:pt x="67" y="188"/>
                  </a:lnTo>
                  <a:lnTo>
                    <a:pt x="50" y="224"/>
                  </a:lnTo>
                  <a:lnTo>
                    <a:pt x="26" y="266"/>
                  </a:lnTo>
                  <a:lnTo>
                    <a:pt x="0" y="306"/>
                  </a:lnTo>
                  <a:lnTo>
                    <a:pt x="0" y="394"/>
                  </a:lnTo>
                  <a:lnTo>
                    <a:pt x="371" y="470"/>
                  </a:lnTo>
                  <a:lnTo>
                    <a:pt x="543" y="505"/>
                  </a:lnTo>
                  <a:lnTo>
                    <a:pt x="579" y="330"/>
                  </a:lnTo>
                  <a:lnTo>
                    <a:pt x="601" y="315"/>
                  </a:lnTo>
                  <a:lnTo>
                    <a:pt x="580" y="276"/>
                  </a:lnTo>
                  <a:lnTo>
                    <a:pt x="591" y="236"/>
                  </a:lnTo>
                  <a:lnTo>
                    <a:pt x="662" y="169"/>
                  </a:lnTo>
                  <a:lnTo>
                    <a:pt x="613" y="108"/>
                  </a:lnTo>
                  <a:lnTo>
                    <a:pt x="407" y="64"/>
                  </a:lnTo>
                  <a:lnTo>
                    <a:pt x="379" y="82"/>
                  </a:lnTo>
                  <a:lnTo>
                    <a:pt x="342" y="52"/>
                  </a:lnTo>
                  <a:lnTo>
                    <a:pt x="309" y="84"/>
                  </a:lnTo>
                  <a:lnTo>
                    <a:pt x="278" y="52"/>
                  </a:lnTo>
                  <a:lnTo>
                    <a:pt x="196" y="54"/>
                  </a:lnTo>
                  <a:lnTo>
                    <a:pt x="206" y="5"/>
                  </a:lnTo>
                  <a:lnTo>
                    <a:pt x="145" y="0"/>
                  </a:lnTo>
                  <a:close/>
                </a:path>
              </a:pathLst>
            </a:custGeom>
            <a:solidFill>
              <a:schemeClr val="accent3"/>
            </a:solidFill>
            <a:ln w="19050">
              <a:solidFill>
                <a:srgbClr val="000000"/>
              </a:solidFill>
              <a:prstDash val="solid"/>
              <a:round/>
              <a:headEnd/>
              <a:tailEnd/>
            </a:ln>
          </p:spPr>
          <p:txBody>
            <a:bodyPr/>
            <a:lstStyle/>
            <a:p>
              <a:pPr>
                <a:defRPr/>
              </a:pPr>
              <a:endParaRPr lang="en-US" sz="1300">
                <a:solidFill>
                  <a:srgbClr val="000000"/>
                </a:solidFill>
              </a:endParaRPr>
            </a:p>
          </p:txBody>
        </p:sp>
        <p:sp>
          <p:nvSpPr>
            <p:cNvPr id="97" name="Shape - Oklahoma"/>
            <p:cNvSpPr>
              <a:spLocks noChangeAspect="1"/>
            </p:cNvSpPr>
            <p:nvPr/>
          </p:nvSpPr>
          <p:spPr bwMode="auto">
            <a:xfrm>
              <a:off x="4330700" y="3511550"/>
              <a:ext cx="1125538" cy="534988"/>
            </a:xfrm>
            <a:custGeom>
              <a:avLst/>
              <a:gdLst>
                <a:gd name="T0" fmla="*/ 2147483647 w 713"/>
                <a:gd name="T1" fmla="*/ 0 h 343"/>
                <a:gd name="T2" fmla="*/ 0 w 713"/>
                <a:gd name="T3" fmla="*/ 2147483647 h 343"/>
                <a:gd name="T4" fmla="*/ 2147483647 w 713"/>
                <a:gd name="T5" fmla="*/ 2147483647 h 343"/>
                <a:gd name="T6" fmla="*/ 2147483647 w 713"/>
                <a:gd name="T7" fmla="*/ 2147483647 h 343"/>
                <a:gd name="T8" fmla="*/ 2147483647 w 713"/>
                <a:gd name="T9" fmla="*/ 2147483647 h 343"/>
                <a:gd name="T10" fmla="*/ 2147483647 w 713"/>
                <a:gd name="T11" fmla="*/ 2147483647 h 343"/>
                <a:gd name="T12" fmla="*/ 2147483647 w 713"/>
                <a:gd name="T13" fmla="*/ 2147483647 h 343"/>
                <a:gd name="T14" fmla="*/ 2147483647 w 713"/>
                <a:gd name="T15" fmla="*/ 2147483647 h 343"/>
                <a:gd name="T16" fmla="*/ 2147483647 w 713"/>
                <a:gd name="T17" fmla="*/ 2147483647 h 343"/>
                <a:gd name="T18" fmla="*/ 2147483647 w 713"/>
                <a:gd name="T19" fmla="*/ 2147483647 h 343"/>
                <a:gd name="T20" fmla="*/ 2147483647 w 713"/>
                <a:gd name="T21" fmla="*/ 2147483647 h 343"/>
                <a:gd name="T22" fmla="*/ 2147483647 w 713"/>
                <a:gd name="T23" fmla="*/ 2147483647 h 343"/>
                <a:gd name="T24" fmla="*/ 2147483647 w 713"/>
                <a:gd name="T25" fmla="*/ 0 h 3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13"/>
                <a:gd name="T40" fmla="*/ 0 h 343"/>
                <a:gd name="T41" fmla="*/ 713 w 713"/>
                <a:gd name="T42" fmla="*/ 343 h 3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13" h="343">
                  <a:moveTo>
                    <a:pt x="4" y="0"/>
                  </a:moveTo>
                  <a:lnTo>
                    <a:pt x="0" y="61"/>
                  </a:lnTo>
                  <a:lnTo>
                    <a:pt x="253" y="70"/>
                  </a:lnTo>
                  <a:lnTo>
                    <a:pt x="255" y="266"/>
                  </a:lnTo>
                  <a:lnTo>
                    <a:pt x="385" y="319"/>
                  </a:lnTo>
                  <a:lnTo>
                    <a:pt x="420" y="300"/>
                  </a:lnTo>
                  <a:lnTo>
                    <a:pt x="502" y="343"/>
                  </a:lnTo>
                  <a:lnTo>
                    <a:pt x="556" y="342"/>
                  </a:lnTo>
                  <a:lnTo>
                    <a:pt x="654" y="300"/>
                  </a:lnTo>
                  <a:lnTo>
                    <a:pt x="713" y="340"/>
                  </a:lnTo>
                  <a:lnTo>
                    <a:pt x="713" y="128"/>
                  </a:lnTo>
                  <a:lnTo>
                    <a:pt x="695" y="5"/>
                  </a:lnTo>
                  <a:lnTo>
                    <a:pt x="4" y="0"/>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endParaRPr>
            </a:p>
          </p:txBody>
        </p:sp>
        <p:sp>
          <p:nvSpPr>
            <p:cNvPr id="98" name="Shape - Ohio"/>
            <p:cNvSpPr>
              <a:spLocks noChangeAspect="1"/>
            </p:cNvSpPr>
            <p:nvPr/>
          </p:nvSpPr>
          <p:spPr bwMode="auto">
            <a:xfrm>
              <a:off x="6540500" y="2478088"/>
              <a:ext cx="547688" cy="619125"/>
            </a:xfrm>
            <a:custGeom>
              <a:avLst/>
              <a:gdLst>
                <a:gd name="T0" fmla="*/ 0 w 345"/>
                <a:gd name="T1" fmla="*/ 89 h 398"/>
                <a:gd name="T2" fmla="*/ 155 w 345"/>
                <a:gd name="T3" fmla="*/ 74 h 398"/>
                <a:gd name="T4" fmla="*/ 188 w 345"/>
                <a:gd name="T5" fmla="*/ 80 h 398"/>
                <a:gd name="T6" fmla="*/ 261 w 345"/>
                <a:gd name="T7" fmla="*/ 46 h 398"/>
                <a:gd name="T8" fmla="*/ 277 w 345"/>
                <a:gd name="T9" fmla="*/ 15 h 398"/>
                <a:gd name="T10" fmla="*/ 321 w 345"/>
                <a:gd name="T11" fmla="*/ 0 h 398"/>
                <a:gd name="T12" fmla="*/ 345 w 345"/>
                <a:gd name="T13" fmla="*/ 150 h 398"/>
                <a:gd name="T14" fmla="*/ 327 w 345"/>
                <a:gd name="T15" fmla="*/ 167 h 398"/>
                <a:gd name="T16" fmla="*/ 331 w 345"/>
                <a:gd name="T17" fmla="*/ 271 h 398"/>
                <a:gd name="T18" fmla="*/ 297 w 345"/>
                <a:gd name="T19" fmla="*/ 280 h 398"/>
                <a:gd name="T20" fmla="*/ 277 w 345"/>
                <a:gd name="T21" fmla="*/ 338 h 398"/>
                <a:gd name="T22" fmla="*/ 251 w 345"/>
                <a:gd name="T23" fmla="*/ 331 h 398"/>
                <a:gd name="T24" fmla="*/ 242 w 345"/>
                <a:gd name="T25" fmla="*/ 398 h 398"/>
                <a:gd name="T26" fmla="*/ 203 w 345"/>
                <a:gd name="T27" fmla="*/ 369 h 398"/>
                <a:gd name="T28" fmla="*/ 127 w 345"/>
                <a:gd name="T29" fmla="*/ 387 h 398"/>
                <a:gd name="T30" fmla="*/ 94 w 345"/>
                <a:gd name="T31" fmla="*/ 362 h 398"/>
                <a:gd name="T32" fmla="*/ 51 w 345"/>
                <a:gd name="T33" fmla="*/ 360 h 398"/>
                <a:gd name="T34" fmla="*/ 29 w 345"/>
                <a:gd name="T35" fmla="*/ 249 h 398"/>
                <a:gd name="T36" fmla="*/ 0 w 345"/>
                <a:gd name="T37" fmla="*/ 89 h 39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45"/>
                <a:gd name="T58" fmla="*/ 0 h 398"/>
                <a:gd name="T59" fmla="*/ 345 w 345"/>
                <a:gd name="T60" fmla="*/ 398 h 39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45" h="398">
                  <a:moveTo>
                    <a:pt x="0" y="89"/>
                  </a:moveTo>
                  <a:lnTo>
                    <a:pt x="155" y="74"/>
                  </a:lnTo>
                  <a:lnTo>
                    <a:pt x="188" y="80"/>
                  </a:lnTo>
                  <a:lnTo>
                    <a:pt x="261" y="46"/>
                  </a:lnTo>
                  <a:lnTo>
                    <a:pt x="277" y="15"/>
                  </a:lnTo>
                  <a:lnTo>
                    <a:pt x="321" y="0"/>
                  </a:lnTo>
                  <a:lnTo>
                    <a:pt x="345" y="150"/>
                  </a:lnTo>
                  <a:lnTo>
                    <a:pt x="327" y="167"/>
                  </a:lnTo>
                  <a:lnTo>
                    <a:pt x="331" y="271"/>
                  </a:lnTo>
                  <a:lnTo>
                    <a:pt x="297" y="280"/>
                  </a:lnTo>
                  <a:lnTo>
                    <a:pt x="277" y="338"/>
                  </a:lnTo>
                  <a:lnTo>
                    <a:pt x="251" y="331"/>
                  </a:lnTo>
                  <a:lnTo>
                    <a:pt x="242" y="398"/>
                  </a:lnTo>
                  <a:lnTo>
                    <a:pt x="203" y="369"/>
                  </a:lnTo>
                  <a:lnTo>
                    <a:pt x="127" y="387"/>
                  </a:lnTo>
                  <a:lnTo>
                    <a:pt x="94" y="362"/>
                  </a:lnTo>
                  <a:lnTo>
                    <a:pt x="51" y="360"/>
                  </a:lnTo>
                  <a:lnTo>
                    <a:pt x="29" y="249"/>
                  </a:lnTo>
                  <a:lnTo>
                    <a:pt x="0" y="89"/>
                  </a:lnTo>
                  <a:close/>
                </a:path>
              </a:pathLst>
            </a:custGeom>
            <a:solidFill>
              <a:schemeClr val="accent3"/>
            </a:solidFill>
            <a:ln w="19050">
              <a:solidFill>
                <a:srgbClr val="000000"/>
              </a:solidFill>
              <a:prstDash val="solid"/>
              <a:round/>
              <a:headEnd/>
              <a:tailEnd/>
            </a:ln>
          </p:spPr>
          <p:txBody>
            <a:bodyPr/>
            <a:lstStyle/>
            <a:p>
              <a:pPr>
                <a:defRPr/>
              </a:pPr>
              <a:endParaRPr lang="en-US" sz="1300">
                <a:solidFill>
                  <a:srgbClr val="000000"/>
                </a:solidFill>
              </a:endParaRPr>
            </a:p>
          </p:txBody>
        </p:sp>
        <p:sp>
          <p:nvSpPr>
            <p:cNvPr id="99" name="Shape - North Dakota"/>
            <p:cNvSpPr>
              <a:spLocks noChangeAspect="1"/>
            </p:cNvSpPr>
            <p:nvPr/>
          </p:nvSpPr>
          <p:spPr bwMode="auto">
            <a:xfrm>
              <a:off x="4254881" y="1585913"/>
              <a:ext cx="876300" cy="506412"/>
            </a:xfrm>
            <a:custGeom>
              <a:avLst/>
              <a:gdLst>
                <a:gd name="T0" fmla="*/ 2147483647 w 555"/>
                <a:gd name="T1" fmla="*/ 0 h 325"/>
                <a:gd name="T2" fmla="*/ 2147483647 w 555"/>
                <a:gd name="T3" fmla="*/ 2147483647 h 325"/>
                <a:gd name="T4" fmla="*/ 2147483647 w 555"/>
                <a:gd name="T5" fmla="*/ 2147483647 h 325"/>
                <a:gd name="T6" fmla="*/ 2147483647 w 555"/>
                <a:gd name="T7" fmla="*/ 2147483647 h 325"/>
                <a:gd name="T8" fmla="*/ 2147483647 w 555"/>
                <a:gd name="T9" fmla="*/ 2147483647 h 325"/>
                <a:gd name="T10" fmla="*/ 2147483647 w 555"/>
                <a:gd name="T11" fmla="*/ 2147483647 h 325"/>
                <a:gd name="T12" fmla="*/ 2147483647 w 555"/>
                <a:gd name="T13" fmla="*/ 2147483647 h 325"/>
                <a:gd name="T14" fmla="*/ 0 w 555"/>
                <a:gd name="T15" fmla="*/ 2147483647 h 325"/>
                <a:gd name="T16" fmla="*/ 2147483647 w 555"/>
                <a:gd name="T17" fmla="*/ 0 h 3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55"/>
                <a:gd name="T28" fmla="*/ 0 h 325"/>
                <a:gd name="T29" fmla="*/ 555 w 555"/>
                <a:gd name="T30" fmla="*/ 325 h 32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55" h="325">
                  <a:moveTo>
                    <a:pt x="2" y="0"/>
                  </a:moveTo>
                  <a:lnTo>
                    <a:pt x="465" y="10"/>
                  </a:lnTo>
                  <a:lnTo>
                    <a:pt x="500" y="106"/>
                  </a:lnTo>
                  <a:lnTo>
                    <a:pt x="532" y="179"/>
                  </a:lnTo>
                  <a:lnTo>
                    <a:pt x="555" y="298"/>
                  </a:lnTo>
                  <a:lnTo>
                    <a:pt x="541" y="325"/>
                  </a:lnTo>
                  <a:lnTo>
                    <a:pt x="370" y="320"/>
                  </a:lnTo>
                  <a:lnTo>
                    <a:pt x="0" y="314"/>
                  </a:lnTo>
                  <a:lnTo>
                    <a:pt x="2" y="0"/>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endParaRPr>
            </a:p>
          </p:txBody>
        </p:sp>
        <p:sp>
          <p:nvSpPr>
            <p:cNvPr id="100" name="Shape - North Carolina"/>
            <p:cNvSpPr>
              <a:spLocks noChangeAspect="1"/>
            </p:cNvSpPr>
            <p:nvPr/>
          </p:nvSpPr>
          <p:spPr bwMode="auto">
            <a:xfrm>
              <a:off x="6808788" y="3222625"/>
              <a:ext cx="1112837" cy="479425"/>
            </a:xfrm>
            <a:custGeom>
              <a:avLst/>
              <a:gdLst>
                <a:gd name="T0" fmla="*/ 2147483647 w 704"/>
                <a:gd name="T1" fmla="*/ 2147483647 h 308"/>
                <a:gd name="T2" fmla="*/ 0 w 704"/>
                <a:gd name="T3" fmla="*/ 2147483647 h 308"/>
                <a:gd name="T4" fmla="*/ 2147483647 w 704"/>
                <a:gd name="T5" fmla="*/ 2147483647 h 308"/>
                <a:gd name="T6" fmla="*/ 2147483647 w 704"/>
                <a:gd name="T7" fmla="*/ 2147483647 h 308"/>
                <a:gd name="T8" fmla="*/ 2147483647 w 704"/>
                <a:gd name="T9" fmla="*/ 2147483647 h 308"/>
                <a:gd name="T10" fmla="*/ 2147483647 w 704"/>
                <a:gd name="T11" fmla="*/ 2147483647 h 308"/>
                <a:gd name="T12" fmla="*/ 2147483647 w 704"/>
                <a:gd name="T13" fmla="*/ 2147483647 h 308"/>
                <a:gd name="T14" fmla="*/ 2147483647 w 704"/>
                <a:gd name="T15" fmla="*/ 2147483647 h 308"/>
                <a:gd name="T16" fmla="*/ 2147483647 w 704"/>
                <a:gd name="T17" fmla="*/ 2147483647 h 308"/>
                <a:gd name="T18" fmla="*/ 2147483647 w 704"/>
                <a:gd name="T19" fmla="*/ 2147483647 h 308"/>
                <a:gd name="T20" fmla="*/ 2147483647 w 704"/>
                <a:gd name="T21" fmla="*/ 2147483647 h 308"/>
                <a:gd name="T22" fmla="*/ 2147483647 w 704"/>
                <a:gd name="T23" fmla="*/ 2147483647 h 308"/>
                <a:gd name="T24" fmla="*/ 2147483647 w 704"/>
                <a:gd name="T25" fmla="*/ 2147483647 h 308"/>
                <a:gd name="T26" fmla="*/ 2147483647 w 704"/>
                <a:gd name="T27" fmla="*/ 2147483647 h 308"/>
                <a:gd name="T28" fmla="*/ 2147483647 w 704"/>
                <a:gd name="T29" fmla="*/ 2147483647 h 308"/>
                <a:gd name="T30" fmla="*/ 2147483647 w 704"/>
                <a:gd name="T31" fmla="*/ 2147483647 h 308"/>
                <a:gd name="T32" fmla="*/ 2147483647 w 704"/>
                <a:gd name="T33" fmla="*/ 2147483647 h 308"/>
                <a:gd name="T34" fmla="*/ 2147483647 w 704"/>
                <a:gd name="T35" fmla="*/ 2147483647 h 308"/>
                <a:gd name="T36" fmla="*/ 2147483647 w 704"/>
                <a:gd name="T37" fmla="*/ 2147483647 h 308"/>
                <a:gd name="T38" fmla="*/ 2147483647 w 704"/>
                <a:gd name="T39" fmla="*/ 2147483647 h 308"/>
                <a:gd name="T40" fmla="*/ 2147483647 w 704"/>
                <a:gd name="T41" fmla="*/ 2147483647 h 308"/>
                <a:gd name="T42" fmla="*/ 2147483647 w 704"/>
                <a:gd name="T43" fmla="*/ 2147483647 h 308"/>
                <a:gd name="T44" fmla="*/ 2147483647 w 704"/>
                <a:gd name="T45" fmla="*/ 2147483647 h 308"/>
                <a:gd name="T46" fmla="*/ 2147483647 w 704"/>
                <a:gd name="T47" fmla="*/ 2147483647 h 308"/>
                <a:gd name="T48" fmla="*/ 2147483647 w 704"/>
                <a:gd name="T49" fmla="*/ 2147483647 h 308"/>
                <a:gd name="T50" fmla="*/ 2147483647 w 704"/>
                <a:gd name="T51" fmla="*/ 2147483647 h 308"/>
                <a:gd name="T52" fmla="*/ 2147483647 w 704"/>
                <a:gd name="T53" fmla="*/ 2147483647 h 308"/>
                <a:gd name="T54" fmla="*/ 2147483647 w 704"/>
                <a:gd name="T55" fmla="*/ 2147483647 h 308"/>
                <a:gd name="T56" fmla="*/ 2147483647 w 704"/>
                <a:gd name="T57" fmla="*/ 2147483647 h 308"/>
                <a:gd name="T58" fmla="*/ 2147483647 w 704"/>
                <a:gd name="T59" fmla="*/ 0 h 308"/>
                <a:gd name="T60" fmla="*/ 2147483647 w 704"/>
                <a:gd name="T61" fmla="*/ 2147483647 h 308"/>
                <a:gd name="T62" fmla="*/ 2147483647 w 704"/>
                <a:gd name="T63" fmla="*/ 2147483647 h 308"/>
                <a:gd name="T64" fmla="*/ 2147483647 w 704"/>
                <a:gd name="T65" fmla="*/ 2147483647 h 308"/>
                <a:gd name="T66" fmla="*/ 2147483647 w 704"/>
                <a:gd name="T67" fmla="*/ 2147483647 h 30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04"/>
                <a:gd name="T103" fmla="*/ 0 h 308"/>
                <a:gd name="T104" fmla="*/ 704 w 704"/>
                <a:gd name="T105" fmla="*/ 308 h 30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04" h="308">
                  <a:moveTo>
                    <a:pt x="24" y="228"/>
                  </a:moveTo>
                  <a:lnTo>
                    <a:pt x="0" y="294"/>
                  </a:lnTo>
                  <a:lnTo>
                    <a:pt x="91" y="285"/>
                  </a:lnTo>
                  <a:lnTo>
                    <a:pt x="127" y="255"/>
                  </a:lnTo>
                  <a:lnTo>
                    <a:pt x="251" y="222"/>
                  </a:lnTo>
                  <a:lnTo>
                    <a:pt x="285" y="240"/>
                  </a:lnTo>
                  <a:lnTo>
                    <a:pt x="367" y="228"/>
                  </a:lnTo>
                  <a:lnTo>
                    <a:pt x="367" y="233"/>
                  </a:lnTo>
                  <a:lnTo>
                    <a:pt x="489" y="308"/>
                  </a:lnTo>
                  <a:lnTo>
                    <a:pt x="561" y="286"/>
                  </a:lnTo>
                  <a:lnTo>
                    <a:pt x="601" y="201"/>
                  </a:lnTo>
                  <a:lnTo>
                    <a:pt x="671" y="177"/>
                  </a:lnTo>
                  <a:lnTo>
                    <a:pt x="704" y="115"/>
                  </a:lnTo>
                  <a:lnTo>
                    <a:pt x="702" y="39"/>
                  </a:lnTo>
                  <a:lnTo>
                    <a:pt x="693" y="101"/>
                  </a:lnTo>
                  <a:lnTo>
                    <a:pt x="655" y="155"/>
                  </a:lnTo>
                  <a:lnTo>
                    <a:pt x="640" y="151"/>
                  </a:lnTo>
                  <a:lnTo>
                    <a:pt x="587" y="165"/>
                  </a:lnTo>
                  <a:lnTo>
                    <a:pt x="587" y="148"/>
                  </a:lnTo>
                  <a:lnTo>
                    <a:pt x="640" y="130"/>
                  </a:lnTo>
                  <a:lnTo>
                    <a:pt x="592" y="124"/>
                  </a:lnTo>
                  <a:lnTo>
                    <a:pt x="646" y="107"/>
                  </a:lnTo>
                  <a:lnTo>
                    <a:pt x="666" y="116"/>
                  </a:lnTo>
                  <a:lnTo>
                    <a:pt x="677" y="57"/>
                  </a:lnTo>
                  <a:lnTo>
                    <a:pt x="663" y="43"/>
                  </a:lnTo>
                  <a:lnTo>
                    <a:pt x="599" y="67"/>
                  </a:lnTo>
                  <a:lnTo>
                    <a:pt x="601" y="31"/>
                  </a:lnTo>
                  <a:lnTo>
                    <a:pt x="628" y="40"/>
                  </a:lnTo>
                  <a:lnTo>
                    <a:pt x="663" y="13"/>
                  </a:lnTo>
                  <a:lnTo>
                    <a:pt x="644" y="0"/>
                  </a:lnTo>
                  <a:lnTo>
                    <a:pt x="434" y="48"/>
                  </a:lnTo>
                  <a:lnTo>
                    <a:pt x="176" y="100"/>
                  </a:lnTo>
                  <a:lnTo>
                    <a:pt x="58" y="227"/>
                  </a:lnTo>
                  <a:lnTo>
                    <a:pt x="24" y="228"/>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endParaRPr>
            </a:p>
          </p:txBody>
        </p:sp>
        <p:grpSp>
          <p:nvGrpSpPr>
            <p:cNvPr id="101" name="Shape - New York"/>
            <p:cNvGrpSpPr>
              <a:grpSpLocks/>
            </p:cNvGrpSpPr>
            <p:nvPr/>
          </p:nvGrpSpPr>
          <p:grpSpPr bwMode="auto">
            <a:xfrm>
              <a:off x="7108825" y="1798638"/>
              <a:ext cx="1044575" cy="700087"/>
              <a:chOff x="4071" y="893"/>
              <a:chExt cx="658" cy="440"/>
            </a:xfrm>
            <a:solidFill>
              <a:schemeClr val="accent4"/>
            </a:solidFill>
          </p:grpSpPr>
          <p:sp>
            <p:nvSpPr>
              <p:cNvPr id="216" name="Shape -"/>
              <p:cNvSpPr>
                <a:spLocks noChangeAspect="1"/>
              </p:cNvSpPr>
              <p:nvPr/>
            </p:nvSpPr>
            <p:spPr bwMode="auto">
              <a:xfrm>
                <a:off x="4071" y="893"/>
                <a:ext cx="521" cy="417"/>
              </a:xfrm>
              <a:custGeom>
                <a:avLst/>
                <a:gdLst>
                  <a:gd name="T0" fmla="*/ 41 w 524"/>
                  <a:gd name="T1" fmla="*/ 286 h 426"/>
                  <a:gd name="T2" fmla="*/ 90 w 524"/>
                  <a:gd name="T3" fmla="*/ 261 h 426"/>
                  <a:gd name="T4" fmla="*/ 157 w 524"/>
                  <a:gd name="T5" fmla="*/ 255 h 426"/>
                  <a:gd name="T6" fmla="*/ 173 w 524"/>
                  <a:gd name="T7" fmla="*/ 233 h 426"/>
                  <a:gd name="T8" fmla="*/ 197 w 524"/>
                  <a:gd name="T9" fmla="*/ 230 h 426"/>
                  <a:gd name="T10" fmla="*/ 211 w 524"/>
                  <a:gd name="T11" fmla="*/ 206 h 426"/>
                  <a:gd name="T12" fmla="*/ 233 w 524"/>
                  <a:gd name="T13" fmla="*/ 197 h 426"/>
                  <a:gd name="T14" fmla="*/ 223 w 524"/>
                  <a:gd name="T15" fmla="*/ 152 h 426"/>
                  <a:gd name="T16" fmla="*/ 209 w 524"/>
                  <a:gd name="T17" fmla="*/ 140 h 426"/>
                  <a:gd name="T18" fmla="*/ 237 w 524"/>
                  <a:gd name="T19" fmla="*/ 104 h 426"/>
                  <a:gd name="T20" fmla="*/ 255 w 524"/>
                  <a:gd name="T21" fmla="*/ 104 h 426"/>
                  <a:gd name="T22" fmla="*/ 316 w 524"/>
                  <a:gd name="T23" fmla="*/ 28 h 426"/>
                  <a:gd name="T24" fmla="*/ 410 w 524"/>
                  <a:gd name="T25" fmla="*/ 0 h 426"/>
                  <a:gd name="T26" fmla="*/ 421 w 524"/>
                  <a:gd name="T27" fmla="*/ 72 h 426"/>
                  <a:gd name="T28" fmla="*/ 425 w 524"/>
                  <a:gd name="T29" fmla="*/ 69 h 426"/>
                  <a:gd name="T30" fmla="*/ 448 w 524"/>
                  <a:gd name="T31" fmla="*/ 94 h 426"/>
                  <a:gd name="T32" fmla="*/ 449 w 524"/>
                  <a:gd name="T33" fmla="*/ 167 h 426"/>
                  <a:gd name="T34" fmla="*/ 477 w 524"/>
                  <a:gd name="T35" fmla="*/ 227 h 426"/>
                  <a:gd name="T36" fmla="*/ 488 w 524"/>
                  <a:gd name="T37" fmla="*/ 304 h 426"/>
                  <a:gd name="T38" fmla="*/ 491 w 524"/>
                  <a:gd name="T39" fmla="*/ 371 h 426"/>
                  <a:gd name="T40" fmla="*/ 524 w 524"/>
                  <a:gd name="T41" fmla="*/ 394 h 426"/>
                  <a:gd name="T42" fmla="*/ 500 w 524"/>
                  <a:gd name="T43" fmla="*/ 426 h 426"/>
                  <a:gd name="T44" fmla="*/ 439 w 524"/>
                  <a:gd name="T45" fmla="*/ 388 h 426"/>
                  <a:gd name="T46" fmla="*/ 407 w 524"/>
                  <a:gd name="T47" fmla="*/ 391 h 426"/>
                  <a:gd name="T48" fmla="*/ 376 w 524"/>
                  <a:gd name="T49" fmla="*/ 382 h 426"/>
                  <a:gd name="T50" fmla="*/ 378 w 524"/>
                  <a:gd name="T51" fmla="*/ 359 h 426"/>
                  <a:gd name="T52" fmla="*/ 358 w 524"/>
                  <a:gd name="T53" fmla="*/ 352 h 426"/>
                  <a:gd name="T54" fmla="*/ 15 w 524"/>
                  <a:gd name="T55" fmla="*/ 417 h 426"/>
                  <a:gd name="T56" fmla="*/ 0 w 524"/>
                  <a:gd name="T57" fmla="*/ 398 h 426"/>
                  <a:gd name="T58" fmla="*/ 53 w 524"/>
                  <a:gd name="T59" fmla="*/ 322 h 426"/>
                  <a:gd name="T60" fmla="*/ 41 w 524"/>
                  <a:gd name="T61" fmla="*/ 286 h 42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24"/>
                  <a:gd name="T94" fmla="*/ 0 h 426"/>
                  <a:gd name="T95" fmla="*/ 524 w 524"/>
                  <a:gd name="T96" fmla="*/ 426 h 42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24" h="426">
                    <a:moveTo>
                      <a:pt x="41" y="286"/>
                    </a:moveTo>
                    <a:lnTo>
                      <a:pt x="90" y="261"/>
                    </a:lnTo>
                    <a:lnTo>
                      <a:pt x="157" y="255"/>
                    </a:lnTo>
                    <a:lnTo>
                      <a:pt x="173" y="233"/>
                    </a:lnTo>
                    <a:lnTo>
                      <a:pt x="197" y="230"/>
                    </a:lnTo>
                    <a:lnTo>
                      <a:pt x="211" y="206"/>
                    </a:lnTo>
                    <a:lnTo>
                      <a:pt x="233" y="197"/>
                    </a:lnTo>
                    <a:lnTo>
                      <a:pt x="223" y="152"/>
                    </a:lnTo>
                    <a:lnTo>
                      <a:pt x="209" y="140"/>
                    </a:lnTo>
                    <a:lnTo>
                      <a:pt x="237" y="104"/>
                    </a:lnTo>
                    <a:lnTo>
                      <a:pt x="255" y="104"/>
                    </a:lnTo>
                    <a:lnTo>
                      <a:pt x="316" y="28"/>
                    </a:lnTo>
                    <a:lnTo>
                      <a:pt x="410" y="0"/>
                    </a:lnTo>
                    <a:lnTo>
                      <a:pt x="421" y="72"/>
                    </a:lnTo>
                    <a:lnTo>
                      <a:pt x="425" y="69"/>
                    </a:lnTo>
                    <a:lnTo>
                      <a:pt x="448" y="94"/>
                    </a:lnTo>
                    <a:lnTo>
                      <a:pt x="449" y="167"/>
                    </a:lnTo>
                    <a:lnTo>
                      <a:pt x="477" y="227"/>
                    </a:lnTo>
                    <a:lnTo>
                      <a:pt x="488" y="304"/>
                    </a:lnTo>
                    <a:lnTo>
                      <a:pt x="491" y="371"/>
                    </a:lnTo>
                    <a:lnTo>
                      <a:pt x="524" y="394"/>
                    </a:lnTo>
                    <a:lnTo>
                      <a:pt x="500" y="426"/>
                    </a:lnTo>
                    <a:lnTo>
                      <a:pt x="439" y="388"/>
                    </a:lnTo>
                    <a:lnTo>
                      <a:pt x="407" y="391"/>
                    </a:lnTo>
                    <a:lnTo>
                      <a:pt x="376" y="382"/>
                    </a:lnTo>
                    <a:lnTo>
                      <a:pt x="378" y="359"/>
                    </a:lnTo>
                    <a:lnTo>
                      <a:pt x="358" y="352"/>
                    </a:lnTo>
                    <a:lnTo>
                      <a:pt x="15" y="417"/>
                    </a:lnTo>
                    <a:lnTo>
                      <a:pt x="0" y="398"/>
                    </a:lnTo>
                    <a:lnTo>
                      <a:pt x="53" y="322"/>
                    </a:lnTo>
                    <a:lnTo>
                      <a:pt x="41" y="286"/>
                    </a:lnTo>
                    <a:close/>
                  </a:path>
                </a:pathLst>
              </a:custGeom>
              <a:grpFill/>
              <a:ln w="19050">
                <a:solidFill>
                  <a:srgbClr val="000000"/>
                </a:solidFill>
                <a:prstDash val="solid"/>
                <a:round/>
                <a:headEnd/>
                <a:tailEnd/>
              </a:ln>
            </p:spPr>
            <p:txBody>
              <a:bodyPr/>
              <a:lstStyle/>
              <a:p>
                <a:pPr>
                  <a:defRPr/>
                </a:pPr>
                <a:endParaRPr lang="en-US" sz="1300">
                  <a:solidFill>
                    <a:srgbClr val="000000"/>
                  </a:solidFill>
                </a:endParaRPr>
              </a:p>
            </p:txBody>
          </p:sp>
          <p:sp>
            <p:nvSpPr>
              <p:cNvPr id="217" name="Shape -"/>
              <p:cNvSpPr>
                <a:spLocks noChangeAspect="1"/>
              </p:cNvSpPr>
              <p:nvPr/>
            </p:nvSpPr>
            <p:spPr bwMode="auto">
              <a:xfrm>
                <a:off x="4578" y="1244"/>
                <a:ext cx="151" cy="89"/>
              </a:xfrm>
              <a:custGeom>
                <a:avLst/>
                <a:gdLst>
                  <a:gd name="T0" fmla="*/ 0 w 152"/>
                  <a:gd name="T1" fmla="*/ 67 h 91"/>
                  <a:gd name="T2" fmla="*/ 63 w 152"/>
                  <a:gd name="T3" fmla="*/ 37 h 91"/>
                  <a:gd name="T4" fmla="*/ 124 w 152"/>
                  <a:gd name="T5" fmla="*/ 0 h 91"/>
                  <a:gd name="T6" fmla="*/ 134 w 152"/>
                  <a:gd name="T7" fmla="*/ 1 h 91"/>
                  <a:gd name="T8" fmla="*/ 152 w 152"/>
                  <a:gd name="T9" fmla="*/ 3 h 91"/>
                  <a:gd name="T10" fmla="*/ 93 w 152"/>
                  <a:gd name="T11" fmla="*/ 50 h 91"/>
                  <a:gd name="T12" fmla="*/ 18 w 152"/>
                  <a:gd name="T13" fmla="*/ 91 h 91"/>
                  <a:gd name="T14" fmla="*/ 0 w 152"/>
                  <a:gd name="T15" fmla="*/ 67 h 91"/>
                  <a:gd name="T16" fmla="*/ 0 60000 65536"/>
                  <a:gd name="T17" fmla="*/ 0 60000 65536"/>
                  <a:gd name="T18" fmla="*/ 0 60000 65536"/>
                  <a:gd name="T19" fmla="*/ 0 60000 65536"/>
                  <a:gd name="T20" fmla="*/ 0 60000 65536"/>
                  <a:gd name="T21" fmla="*/ 0 60000 65536"/>
                  <a:gd name="T22" fmla="*/ 0 60000 65536"/>
                  <a:gd name="T23" fmla="*/ 0 60000 65536"/>
                  <a:gd name="T24" fmla="*/ 0 w 152"/>
                  <a:gd name="T25" fmla="*/ 0 h 91"/>
                  <a:gd name="T26" fmla="*/ 152 w 152"/>
                  <a:gd name="T27" fmla="*/ 91 h 9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2" h="91">
                    <a:moveTo>
                      <a:pt x="0" y="67"/>
                    </a:moveTo>
                    <a:lnTo>
                      <a:pt x="63" y="37"/>
                    </a:lnTo>
                    <a:lnTo>
                      <a:pt x="124" y="0"/>
                    </a:lnTo>
                    <a:lnTo>
                      <a:pt x="134" y="1"/>
                    </a:lnTo>
                    <a:lnTo>
                      <a:pt x="152" y="3"/>
                    </a:lnTo>
                    <a:lnTo>
                      <a:pt x="93" y="50"/>
                    </a:lnTo>
                    <a:lnTo>
                      <a:pt x="18" y="91"/>
                    </a:lnTo>
                    <a:lnTo>
                      <a:pt x="0" y="67"/>
                    </a:lnTo>
                    <a:close/>
                  </a:path>
                </a:pathLst>
              </a:custGeom>
              <a:grpFill/>
              <a:ln w="19050">
                <a:solidFill>
                  <a:srgbClr val="000000"/>
                </a:solidFill>
                <a:prstDash val="solid"/>
                <a:round/>
                <a:headEnd/>
                <a:tailEnd/>
              </a:ln>
            </p:spPr>
            <p:txBody>
              <a:bodyPr/>
              <a:lstStyle/>
              <a:p>
                <a:pPr>
                  <a:defRPr/>
                </a:pPr>
                <a:endParaRPr lang="en-US" sz="1300">
                  <a:solidFill>
                    <a:srgbClr val="000000"/>
                  </a:solidFill>
                </a:endParaRPr>
              </a:p>
            </p:txBody>
          </p:sp>
        </p:grpSp>
        <p:sp>
          <p:nvSpPr>
            <p:cNvPr id="102" name="Shape - New Mexico"/>
            <p:cNvSpPr>
              <a:spLocks noChangeAspect="1"/>
            </p:cNvSpPr>
            <p:nvPr/>
          </p:nvSpPr>
          <p:spPr bwMode="auto">
            <a:xfrm>
              <a:off x="3446463" y="3478213"/>
              <a:ext cx="898525" cy="877887"/>
            </a:xfrm>
            <a:custGeom>
              <a:avLst/>
              <a:gdLst>
                <a:gd name="T0" fmla="*/ 2147483647 w 568"/>
                <a:gd name="T1" fmla="*/ 0 h 563"/>
                <a:gd name="T2" fmla="*/ 2147483647 w 568"/>
                <a:gd name="T3" fmla="*/ 2147483647 h 563"/>
                <a:gd name="T4" fmla="*/ 2147483647 w 568"/>
                <a:gd name="T5" fmla="*/ 2147483647 h 563"/>
                <a:gd name="T6" fmla="*/ 2147483647 w 568"/>
                <a:gd name="T7" fmla="*/ 2147483647 h 563"/>
                <a:gd name="T8" fmla="*/ 2147483647 w 568"/>
                <a:gd name="T9" fmla="*/ 2147483647 h 563"/>
                <a:gd name="T10" fmla="*/ 2147483647 w 568"/>
                <a:gd name="T11" fmla="*/ 2147483647 h 563"/>
                <a:gd name="T12" fmla="*/ 2147483647 w 568"/>
                <a:gd name="T13" fmla="*/ 2147483647 h 563"/>
                <a:gd name="T14" fmla="*/ 2147483647 w 568"/>
                <a:gd name="T15" fmla="*/ 2147483647 h 563"/>
                <a:gd name="T16" fmla="*/ 0 w 568"/>
                <a:gd name="T17" fmla="*/ 2147483647 h 563"/>
                <a:gd name="T18" fmla="*/ 2147483647 w 568"/>
                <a:gd name="T19" fmla="*/ 2147483647 h 563"/>
                <a:gd name="T20" fmla="*/ 2147483647 w 568"/>
                <a:gd name="T21" fmla="*/ 0 h 5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8"/>
                <a:gd name="T34" fmla="*/ 0 h 563"/>
                <a:gd name="T35" fmla="*/ 568 w 568"/>
                <a:gd name="T36" fmla="*/ 563 h 56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8" h="563">
                  <a:moveTo>
                    <a:pt x="69" y="0"/>
                  </a:moveTo>
                  <a:lnTo>
                    <a:pt x="568" y="22"/>
                  </a:lnTo>
                  <a:lnTo>
                    <a:pt x="544" y="520"/>
                  </a:lnTo>
                  <a:lnTo>
                    <a:pt x="382" y="511"/>
                  </a:lnTo>
                  <a:lnTo>
                    <a:pt x="230" y="507"/>
                  </a:lnTo>
                  <a:lnTo>
                    <a:pt x="230" y="526"/>
                  </a:lnTo>
                  <a:lnTo>
                    <a:pt x="103" y="526"/>
                  </a:lnTo>
                  <a:lnTo>
                    <a:pt x="95" y="563"/>
                  </a:lnTo>
                  <a:lnTo>
                    <a:pt x="0" y="551"/>
                  </a:lnTo>
                  <a:lnTo>
                    <a:pt x="54" y="130"/>
                  </a:lnTo>
                  <a:lnTo>
                    <a:pt x="69" y="0"/>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endParaRPr>
            </a:p>
          </p:txBody>
        </p:sp>
        <p:sp>
          <p:nvSpPr>
            <p:cNvPr id="103" name="Shape - New Jersey"/>
            <p:cNvSpPr>
              <a:spLocks noChangeAspect="1"/>
            </p:cNvSpPr>
            <p:nvPr/>
          </p:nvSpPr>
          <p:spPr bwMode="auto">
            <a:xfrm>
              <a:off x="7721600" y="2400300"/>
              <a:ext cx="196850" cy="385763"/>
            </a:xfrm>
            <a:custGeom>
              <a:avLst/>
              <a:gdLst>
                <a:gd name="T0" fmla="*/ 2147483647 w 125"/>
                <a:gd name="T1" fmla="*/ 2147483647 h 247"/>
                <a:gd name="T2" fmla="*/ 2147483647 w 125"/>
                <a:gd name="T3" fmla="*/ 0 h 247"/>
                <a:gd name="T4" fmla="*/ 2147483647 w 125"/>
                <a:gd name="T5" fmla="*/ 2147483647 h 247"/>
                <a:gd name="T6" fmla="*/ 2147483647 w 125"/>
                <a:gd name="T7" fmla="*/ 2147483647 h 247"/>
                <a:gd name="T8" fmla="*/ 2147483647 w 125"/>
                <a:gd name="T9" fmla="*/ 2147483647 h 247"/>
                <a:gd name="T10" fmla="*/ 2147483647 w 125"/>
                <a:gd name="T11" fmla="*/ 2147483647 h 247"/>
                <a:gd name="T12" fmla="*/ 2147483647 w 125"/>
                <a:gd name="T13" fmla="*/ 2147483647 h 247"/>
                <a:gd name="T14" fmla="*/ 2147483647 w 125"/>
                <a:gd name="T15" fmla="*/ 2147483647 h 247"/>
                <a:gd name="T16" fmla="*/ 2147483647 w 125"/>
                <a:gd name="T17" fmla="*/ 2147483647 h 247"/>
                <a:gd name="T18" fmla="*/ 2147483647 w 125"/>
                <a:gd name="T19" fmla="*/ 2147483647 h 247"/>
                <a:gd name="T20" fmla="*/ 2147483647 w 125"/>
                <a:gd name="T21" fmla="*/ 2147483647 h 247"/>
                <a:gd name="T22" fmla="*/ 0 w 125"/>
                <a:gd name="T23" fmla="*/ 2147483647 h 247"/>
                <a:gd name="T24" fmla="*/ 2147483647 w 125"/>
                <a:gd name="T25" fmla="*/ 2147483647 h 2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5"/>
                <a:gd name="T40" fmla="*/ 0 h 247"/>
                <a:gd name="T41" fmla="*/ 125 w 125"/>
                <a:gd name="T42" fmla="*/ 247 h 24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5" h="247">
                  <a:moveTo>
                    <a:pt x="22" y="2"/>
                  </a:moveTo>
                  <a:lnTo>
                    <a:pt x="52" y="0"/>
                  </a:lnTo>
                  <a:lnTo>
                    <a:pt x="112" y="37"/>
                  </a:lnTo>
                  <a:lnTo>
                    <a:pt x="103" y="67"/>
                  </a:lnTo>
                  <a:lnTo>
                    <a:pt x="124" y="86"/>
                  </a:lnTo>
                  <a:lnTo>
                    <a:pt x="125" y="203"/>
                  </a:lnTo>
                  <a:lnTo>
                    <a:pt x="104" y="247"/>
                  </a:lnTo>
                  <a:lnTo>
                    <a:pt x="81" y="231"/>
                  </a:lnTo>
                  <a:lnTo>
                    <a:pt x="55" y="230"/>
                  </a:lnTo>
                  <a:lnTo>
                    <a:pt x="12" y="206"/>
                  </a:lnTo>
                  <a:lnTo>
                    <a:pt x="45" y="133"/>
                  </a:lnTo>
                  <a:lnTo>
                    <a:pt x="0" y="94"/>
                  </a:lnTo>
                  <a:lnTo>
                    <a:pt x="22" y="2"/>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endParaRPr>
            </a:p>
          </p:txBody>
        </p:sp>
        <p:sp>
          <p:nvSpPr>
            <p:cNvPr id="104" name="Shape - New Hampshire"/>
            <p:cNvSpPr>
              <a:spLocks noChangeAspect="1"/>
            </p:cNvSpPr>
            <p:nvPr/>
          </p:nvSpPr>
          <p:spPr bwMode="auto">
            <a:xfrm>
              <a:off x="7912100" y="1685925"/>
              <a:ext cx="257175" cy="447675"/>
            </a:xfrm>
            <a:custGeom>
              <a:avLst/>
              <a:gdLst>
                <a:gd name="T0" fmla="*/ 2147483647 w 162"/>
                <a:gd name="T1" fmla="*/ 0 h 289"/>
                <a:gd name="T2" fmla="*/ 0 w 162"/>
                <a:gd name="T3" fmla="*/ 2147483647 h 289"/>
                <a:gd name="T4" fmla="*/ 2147483647 w 162"/>
                <a:gd name="T5" fmla="*/ 2147483647 h 289"/>
                <a:gd name="T6" fmla="*/ 2147483647 w 162"/>
                <a:gd name="T7" fmla="*/ 2147483647 h 289"/>
                <a:gd name="T8" fmla="*/ 2147483647 w 162"/>
                <a:gd name="T9" fmla="*/ 2147483647 h 289"/>
                <a:gd name="T10" fmla="*/ 2147483647 w 162"/>
                <a:gd name="T11" fmla="*/ 2147483647 h 289"/>
                <a:gd name="T12" fmla="*/ 2147483647 w 162"/>
                <a:gd name="T13" fmla="*/ 2147483647 h 289"/>
                <a:gd name="T14" fmla="*/ 2147483647 w 162"/>
                <a:gd name="T15" fmla="*/ 2147483647 h 289"/>
                <a:gd name="T16" fmla="*/ 2147483647 w 162"/>
                <a:gd name="T17" fmla="*/ 2147483647 h 289"/>
                <a:gd name="T18" fmla="*/ 2147483647 w 162"/>
                <a:gd name="T19" fmla="*/ 2147483647 h 289"/>
                <a:gd name="T20" fmla="*/ 2147483647 w 162"/>
                <a:gd name="T21" fmla="*/ 2147483647 h 289"/>
                <a:gd name="T22" fmla="*/ 2147483647 w 162"/>
                <a:gd name="T23" fmla="*/ 2147483647 h 289"/>
                <a:gd name="T24" fmla="*/ 2147483647 w 162"/>
                <a:gd name="T25" fmla="*/ 0 h 2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2"/>
                <a:gd name="T40" fmla="*/ 0 h 289"/>
                <a:gd name="T41" fmla="*/ 162 w 162"/>
                <a:gd name="T42" fmla="*/ 289 h 2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2" h="289">
                  <a:moveTo>
                    <a:pt x="34" y="0"/>
                  </a:moveTo>
                  <a:lnTo>
                    <a:pt x="0" y="51"/>
                  </a:lnTo>
                  <a:lnTo>
                    <a:pt x="37" y="118"/>
                  </a:lnTo>
                  <a:lnTo>
                    <a:pt x="15" y="136"/>
                  </a:lnTo>
                  <a:lnTo>
                    <a:pt x="24" y="289"/>
                  </a:lnTo>
                  <a:lnTo>
                    <a:pt x="115" y="267"/>
                  </a:lnTo>
                  <a:lnTo>
                    <a:pt x="138" y="267"/>
                  </a:lnTo>
                  <a:lnTo>
                    <a:pt x="152" y="250"/>
                  </a:lnTo>
                  <a:lnTo>
                    <a:pt x="152" y="222"/>
                  </a:lnTo>
                  <a:lnTo>
                    <a:pt x="162" y="204"/>
                  </a:lnTo>
                  <a:lnTo>
                    <a:pt x="112" y="182"/>
                  </a:lnTo>
                  <a:lnTo>
                    <a:pt x="46" y="14"/>
                  </a:lnTo>
                  <a:lnTo>
                    <a:pt x="34" y="0"/>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endParaRPr>
            </a:p>
          </p:txBody>
        </p:sp>
        <p:sp>
          <p:nvSpPr>
            <p:cNvPr id="105" name="Shape - Nevada"/>
            <p:cNvSpPr>
              <a:spLocks noChangeAspect="1"/>
            </p:cNvSpPr>
            <p:nvPr/>
          </p:nvSpPr>
          <p:spPr bwMode="auto">
            <a:xfrm>
              <a:off x="2238375" y="2463800"/>
              <a:ext cx="831850" cy="1239838"/>
            </a:xfrm>
            <a:custGeom>
              <a:avLst/>
              <a:gdLst>
                <a:gd name="T0" fmla="*/ 2147483647 w 527"/>
                <a:gd name="T1" fmla="*/ 0 h 797"/>
                <a:gd name="T2" fmla="*/ 0 w 527"/>
                <a:gd name="T3" fmla="*/ 2147483647 h 797"/>
                <a:gd name="T4" fmla="*/ 2147483647 w 527"/>
                <a:gd name="T5" fmla="*/ 2147483647 h 797"/>
                <a:gd name="T6" fmla="*/ 2147483647 w 527"/>
                <a:gd name="T7" fmla="*/ 2147483647 h 797"/>
                <a:gd name="T8" fmla="*/ 2147483647 w 527"/>
                <a:gd name="T9" fmla="*/ 2147483647 h 797"/>
                <a:gd name="T10" fmla="*/ 2147483647 w 527"/>
                <a:gd name="T11" fmla="*/ 2147483647 h 797"/>
                <a:gd name="T12" fmla="*/ 2147483647 w 527"/>
                <a:gd name="T13" fmla="*/ 2147483647 h 797"/>
                <a:gd name="T14" fmla="*/ 2147483647 w 527"/>
                <a:gd name="T15" fmla="*/ 2147483647 h 797"/>
                <a:gd name="T16" fmla="*/ 2147483647 w 527"/>
                <a:gd name="T17" fmla="*/ 2147483647 h 797"/>
                <a:gd name="T18" fmla="*/ 2147483647 w 527"/>
                <a:gd name="T19" fmla="*/ 2147483647 h 797"/>
                <a:gd name="T20" fmla="*/ 2147483647 w 527"/>
                <a:gd name="T21" fmla="*/ 2147483647 h 797"/>
                <a:gd name="T22" fmla="*/ 2147483647 w 527"/>
                <a:gd name="T23" fmla="*/ 0 h 7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27"/>
                <a:gd name="T37" fmla="*/ 0 h 797"/>
                <a:gd name="T38" fmla="*/ 527 w 527"/>
                <a:gd name="T39" fmla="*/ 797 h 79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27" h="797">
                  <a:moveTo>
                    <a:pt x="67" y="0"/>
                  </a:moveTo>
                  <a:lnTo>
                    <a:pt x="0" y="316"/>
                  </a:lnTo>
                  <a:lnTo>
                    <a:pt x="359" y="797"/>
                  </a:lnTo>
                  <a:lnTo>
                    <a:pt x="381" y="776"/>
                  </a:lnTo>
                  <a:lnTo>
                    <a:pt x="380" y="681"/>
                  </a:lnTo>
                  <a:lnTo>
                    <a:pt x="425" y="688"/>
                  </a:lnTo>
                  <a:lnTo>
                    <a:pt x="471" y="396"/>
                  </a:lnTo>
                  <a:lnTo>
                    <a:pt x="502" y="198"/>
                  </a:lnTo>
                  <a:lnTo>
                    <a:pt x="511" y="138"/>
                  </a:lnTo>
                  <a:lnTo>
                    <a:pt x="527" y="85"/>
                  </a:lnTo>
                  <a:lnTo>
                    <a:pt x="290" y="47"/>
                  </a:lnTo>
                  <a:lnTo>
                    <a:pt x="67" y="0"/>
                  </a:lnTo>
                  <a:close/>
                </a:path>
              </a:pathLst>
            </a:custGeom>
            <a:solidFill>
              <a:schemeClr val="accent6"/>
            </a:solidFill>
            <a:ln w="19050">
              <a:solidFill>
                <a:srgbClr val="000000"/>
              </a:solidFill>
              <a:prstDash val="solid"/>
              <a:round/>
              <a:headEnd/>
              <a:tailEnd/>
            </a:ln>
          </p:spPr>
          <p:txBody>
            <a:bodyPr/>
            <a:lstStyle/>
            <a:p>
              <a:endParaRPr lang="en-US" sz="1300">
                <a:solidFill>
                  <a:srgbClr val="000000"/>
                </a:solidFill>
              </a:endParaRPr>
            </a:p>
          </p:txBody>
        </p:sp>
        <p:sp>
          <p:nvSpPr>
            <p:cNvPr id="106" name="Shape - Nebraska"/>
            <p:cNvSpPr>
              <a:spLocks noChangeAspect="1"/>
            </p:cNvSpPr>
            <p:nvPr/>
          </p:nvSpPr>
          <p:spPr bwMode="auto">
            <a:xfrm>
              <a:off x="4225925" y="2565400"/>
              <a:ext cx="1095375" cy="487363"/>
            </a:xfrm>
            <a:custGeom>
              <a:avLst/>
              <a:gdLst>
                <a:gd name="T0" fmla="*/ 2147483647 w 695"/>
                <a:gd name="T1" fmla="*/ 0 h 313"/>
                <a:gd name="T2" fmla="*/ 0 w 695"/>
                <a:gd name="T3" fmla="*/ 2147483647 h 313"/>
                <a:gd name="T4" fmla="*/ 2147483647 w 695"/>
                <a:gd name="T5" fmla="*/ 2147483647 h 313"/>
                <a:gd name="T6" fmla="*/ 2147483647 w 695"/>
                <a:gd name="T7" fmla="*/ 2147483647 h 313"/>
                <a:gd name="T8" fmla="*/ 2147483647 w 695"/>
                <a:gd name="T9" fmla="*/ 2147483647 h 313"/>
                <a:gd name="T10" fmla="*/ 2147483647 w 695"/>
                <a:gd name="T11" fmla="*/ 2147483647 h 313"/>
                <a:gd name="T12" fmla="*/ 2147483647 w 695"/>
                <a:gd name="T13" fmla="*/ 2147483647 h 313"/>
                <a:gd name="T14" fmla="*/ 2147483647 w 695"/>
                <a:gd name="T15" fmla="*/ 2147483647 h 313"/>
                <a:gd name="T16" fmla="*/ 2147483647 w 695"/>
                <a:gd name="T17" fmla="*/ 2147483647 h 313"/>
                <a:gd name="T18" fmla="*/ 2147483647 w 695"/>
                <a:gd name="T19" fmla="*/ 2147483647 h 313"/>
                <a:gd name="T20" fmla="*/ 2147483647 w 695"/>
                <a:gd name="T21" fmla="*/ 2147483647 h 313"/>
                <a:gd name="T22" fmla="*/ 2147483647 w 695"/>
                <a:gd name="T23" fmla="*/ 2147483647 h 313"/>
                <a:gd name="T24" fmla="*/ 2147483647 w 695"/>
                <a:gd name="T25" fmla="*/ 2147483647 h 313"/>
                <a:gd name="T26" fmla="*/ 2147483647 w 695"/>
                <a:gd name="T27" fmla="*/ 2147483647 h 313"/>
                <a:gd name="T28" fmla="*/ 2147483647 w 695"/>
                <a:gd name="T29" fmla="*/ 0 h 3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95"/>
                <a:gd name="T46" fmla="*/ 0 h 313"/>
                <a:gd name="T47" fmla="*/ 695 w 695"/>
                <a:gd name="T48" fmla="*/ 313 h 3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95" h="313">
                  <a:moveTo>
                    <a:pt x="8" y="0"/>
                  </a:moveTo>
                  <a:lnTo>
                    <a:pt x="0" y="207"/>
                  </a:lnTo>
                  <a:lnTo>
                    <a:pt x="157" y="211"/>
                  </a:lnTo>
                  <a:lnTo>
                    <a:pt x="155" y="313"/>
                  </a:lnTo>
                  <a:lnTo>
                    <a:pt x="367" y="310"/>
                  </a:lnTo>
                  <a:lnTo>
                    <a:pt x="556" y="307"/>
                  </a:lnTo>
                  <a:lnTo>
                    <a:pt x="695" y="310"/>
                  </a:lnTo>
                  <a:lnTo>
                    <a:pt x="652" y="222"/>
                  </a:lnTo>
                  <a:lnTo>
                    <a:pt x="622" y="140"/>
                  </a:lnTo>
                  <a:lnTo>
                    <a:pt x="589" y="55"/>
                  </a:lnTo>
                  <a:lnTo>
                    <a:pt x="510" y="1"/>
                  </a:lnTo>
                  <a:lnTo>
                    <a:pt x="474" y="33"/>
                  </a:lnTo>
                  <a:lnTo>
                    <a:pt x="431" y="10"/>
                  </a:lnTo>
                  <a:lnTo>
                    <a:pt x="242" y="4"/>
                  </a:lnTo>
                  <a:lnTo>
                    <a:pt x="8" y="0"/>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endParaRPr>
            </a:p>
          </p:txBody>
        </p:sp>
        <p:sp>
          <p:nvSpPr>
            <p:cNvPr id="107" name="Shape - Montana"/>
            <p:cNvSpPr>
              <a:spLocks noChangeAspect="1"/>
            </p:cNvSpPr>
            <p:nvPr/>
          </p:nvSpPr>
          <p:spPr bwMode="auto">
            <a:xfrm>
              <a:off x="2951810" y="1458913"/>
              <a:ext cx="1306512" cy="803275"/>
            </a:xfrm>
            <a:custGeom>
              <a:avLst/>
              <a:gdLst>
                <a:gd name="T0" fmla="*/ 2147483647 w 828"/>
                <a:gd name="T1" fmla="*/ 0 h 516"/>
                <a:gd name="T2" fmla="*/ 2147483647 w 828"/>
                <a:gd name="T3" fmla="*/ 2147483647 h 516"/>
                <a:gd name="T4" fmla="*/ 2147483647 w 828"/>
                <a:gd name="T5" fmla="*/ 2147483647 h 516"/>
                <a:gd name="T6" fmla="*/ 2147483647 w 828"/>
                <a:gd name="T7" fmla="*/ 2147483647 h 516"/>
                <a:gd name="T8" fmla="*/ 2147483647 w 828"/>
                <a:gd name="T9" fmla="*/ 2147483647 h 516"/>
                <a:gd name="T10" fmla="*/ 2147483647 w 828"/>
                <a:gd name="T11" fmla="*/ 2147483647 h 516"/>
                <a:gd name="T12" fmla="*/ 2147483647 w 828"/>
                <a:gd name="T13" fmla="*/ 2147483647 h 516"/>
                <a:gd name="T14" fmla="*/ 2147483647 w 828"/>
                <a:gd name="T15" fmla="*/ 2147483647 h 516"/>
                <a:gd name="T16" fmla="*/ 2147483647 w 828"/>
                <a:gd name="T17" fmla="*/ 2147483647 h 516"/>
                <a:gd name="T18" fmla="*/ 2147483647 w 828"/>
                <a:gd name="T19" fmla="*/ 2147483647 h 516"/>
                <a:gd name="T20" fmla="*/ 2147483647 w 828"/>
                <a:gd name="T21" fmla="*/ 2147483647 h 516"/>
                <a:gd name="T22" fmla="*/ 2147483647 w 828"/>
                <a:gd name="T23" fmla="*/ 2147483647 h 516"/>
                <a:gd name="T24" fmla="*/ 2147483647 w 828"/>
                <a:gd name="T25" fmla="*/ 2147483647 h 516"/>
                <a:gd name="T26" fmla="*/ 2147483647 w 828"/>
                <a:gd name="T27" fmla="*/ 2147483647 h 516"/>
                <a:gd name="T28" fmla="*/ 2147483647 w 828"/>
                <a:gd name="T29" fmla="*/ 2147483647 h 516"/>
                <a:gd name="T30" fmla="*/ 2147483647 w 828"/>
                <a:gd name="T31" fmla="*/ 2147483647 h 516"/>
                <a:gd name="T32" fmla="*/ 2147483647 w 828"/>
                <a:gd name="T33" fmla="*/ 2147483647 h 516"/>
                <a:gd name="T34" fmla="*/ 0 w 828"/>
                <a:gd name="T35" fmla="*/ 2147483647 h 516"/>
                <a:gd name="T36" fmla="*/ 2147483647 w 828"/>
                <a:gd name="T37" fmla="*/ 0 h 5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28"/>
                <a:gd name="T58" fmla="*/ 0 h 516"/>
                <a:gd name="T59" fmla="*/ 828 w 828"/>
                <a:gd name="T60" fmla="*/ 516 h 5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28" h="516">
                  <a:moveTo>
                    <a:pt x="14" y="0"/>
                  </a:moveTo>
                  <a:lnTo>
                    <a:pt x="176" y="21"/>
                  </a:lnTo>
                  <a:lnTo>
                    <a:pt x="275" y="34"/>
                  </a:lnTo>
                  <a:lnTo>
                    <a:pt x="404" y="48"/>
                  </a:lnTo>
                  <a:lnTo>
                    <a:pt x="524" y="60"/>
                  </a:lnTo>
                  <a:lnTo>
                    <a:pt x="731" y="75"/>
                  </a:lnTo>
                  <a:lnTo>
                    <a:pt x="828" y="82"/>
                  </a:lnTo>
                  <a:lnTo>
                    <a:pt x="825" y="502"/>
                  </a:lnTo>
                  <a:lnTo>
                    <a:pt x="318" y="459"/>
                  </a:lnTo>
                  <a:lnTo>
                    <a:pt x="307" y="516"/>
                  </a:lnTo>
                  <a:lnTo>
                    <a:pt x="288" y="489"/>
                  </a:lnTo>
                  <a:lnTo>
                    <a:pt x="242" y="493"/>
                  </a:lnTo>
                  <a:lnTo>
                    <a:pt x="175" y="504"/>
                  </a:lnTo>
                  <a:lnTo>
                    <a:pt x="163" y="431"/>
                  </a:lnTo>
                  <a:lnTo>
                    <a:pt x="84" y="373"/>
                  </a:lnTo>
                  <a:lnTo>
                    <a:pt x="96" y="317"/>
                  </a:lnTo>
                  <a:lnTo>
                    <a:pt x="103" y="273"/>
                  </a:lnTo>
                  <a:lnTo>
                    <a:pt x="0" y="128"/>
                  </a:lnTo>
                  <a:lnTo>
                    <a:pt x="14" y="0"/>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endParaRPr>
            </a:p>
          </p:txBody>
        </p:sp>
        <p:sp>
          <p:nvSpPr>
            <p:cNvPr id="108" name="Shape - Missouri"/>
            <p:cNvSpPr>
              <a:spLocks noChangeAspect="1"/>
            </p:cNvSpPr>
            <p:nvPr/>
          </p:nvSpPr>
          <p:spPr bwMode="auto">
            <a:xfrm>
              <a:off x="5265738" y="2916238"/>
              <a:ext cx="863600" cy="701675"/>
            </a:xfrm>
            <a:custGeom>
              <a:avLst/>
              <a:gdLst>
                <a:gd name="T0" fmla="*/ 0 w 548"/>
                <a:gd name="T1" fmla="*/ 15 h 451"/>
                <a:gd name="T2" fmla="*/ 240 w 548"/>
                <a:gd name="T3" fmla="*/ 0 h 451"/>
                <a:gd name="T4" fmla="*/ 290 w 548"/>
                <a:gd name="T5" fmla="*/ 0 h 451"/>
                <a:gd name="T6" fmla="*/ 329 w 548"/>
                <a:gd name="T7" fmla="*/ 13 h 451"/>
                <a:gd name="T8" fmla="*/ 308 w 548"/>
                <a:gd name="T9" fmla="*/ 52 h 451"/>
                <a:gd name="T10" fmla="*/ 378 w 548"/>
                <a:gd name="T11" fmla="*/ 116 h 451"/>
                <a:gd name="T12" fmla="*/ 401 w 548"/>
                <a:gd name="T13" fmla="*/ 170 h 451"/>
                <a:gd name="T14" fmla="*/ 442 w 548"/>
                <a:gd name="T15" fmla="*/ 156 h 451"/>
                <a:gd name="T16" fmla="*/ 441 w 548"/>
                <a:gd name="T17" fmla="*/ 232 h 451"/>
                <a:gd name="T18" fmla="*/ 483 w 548"/>
                <a:gd name="T19" fmla="*/ 255 h 451"/>
                <a:gd name="T20" fmla="*/ 502 w 548"/>
                <a:gd name="T21" fmla="*/ 322 h 451"/>
                <a:gd name="T22" fmla="*/ 532 w 548"/>
                <a:gd name="T23" fmla="*/ 328 h 451"/>
                <a:gd name="T24" fmla="*/ 548 w 548"/>
                <a:gd name="T25" fmla="*/ 356 h 451"/>
                <a:gd name="T26" fmla="*/ 511 w 548"/>
                <a:gd name="T27" fmla="*/ 395 h 451"/>
                <a:gd name="T28" fmla="*/ 499 w 548"/>
                <a:gd name="T29" fmla="*/ 439 h 451"/>
                <a:gd name="T30" fmla="*/ 447 w 548"/>
                <a:gd name="T31" fmla="*/ 451 h 451"/>
                <a:gd name="T32" fmla="*/ 460 w 548"/>
                <a:gd name="T33" fmla="*/ 402 h 451"/>
                <a:gd name="T34" fmla="*/ 255 w 548"/>
                <a:gd name="T35" fmla="*/ 420 h 451"/>
                <a:gd name="T36" fmla="*/ 107 w 548"/>
                <a:gd name="T37" fmla="*/ 438 h 451"/>
                <a:gd name="T38" fmla="*/ 98 w 548"/>
                <a:gd name="T39" fmla="*/ 390 h 451"/>
                <a:gd name="T40" fmla="*/ 88 w 548"/>
                <a:gd name="T41" fmla="*/ 246 h 451"/>
                <a:gd name="T42" fmla="*/ 86 w 548"/>
                <a:gd name="T43" fmla="*/ 167 h 451"/>
                <a:gd name="T44" fmla="*/ 37 w 548"/>
                <a:gd name="T45" fmla="*/ 131 h 451"/>
                <a:gd name="T46" fmla="*/ 55 w 548"/>
                <a:gd name="T47" fmla="*/ 98 h 451"/>
                <a:gd name="T48" fmla="*/ 31 w 548"/>
                <a:gd name="T49" fmla="*/ 80 h 451"/>
                <a:gd name="T50" fmla="*/ 0 w 548"/>
                <a:gd name="T51" fmla="*/ 15 h 45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48"/>
                <a:gd name="T79" fmla="*/ 0 h 451"/>
                <a:gd name="T80" fmla="*/ 548 w 548"/>
                <a:gd name="T81" fmla="*/ 451 h 45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48" h="451">
                  <a:moveTo>
                    <a:pt x="0" y="15"/>
                  </a:moveTo>
                  <a:lnTo>
                    <a:pt x="240" y="0"/>
                  </a:lnTo>
                  <a:lnTo>
                    <a:pt x="290" y="0"/>
                  </a:lnTo>
                  <a:lnTo>
                    <a:pt x="329" y="13"/>
                  </a:lnTo>
                  <a:lnTo>
                    <a:pt x="308" y="52"/>
                  </a:lnTo>
                  <a:lnTo>
                    <a:pt x="378" y="116"/>
                  </a:lnTo>
                  <a:lnTo>
                    <a:pt x="401" y="170"/>
                  </a:lnTo>
                  <a:lnTo>
                    <a:pt x="442" y="156"/>
                  </a:lnTo>
                  <a:lnTo>
                    <a:pt x="441" y="232"/>
                  </a:lnTo>
                  <a:lnTo>
                    <a:pt x="483" y="255"/>
                  </a:lnTo>
                  <a:lnTo>
                    <a:pt x="502" y="322"/>
                  </a:lnTo>
                  <a:lnTo>
                    <a:pt x="532" y="328"/>
                  </a:lnTo>
                  <a:lnTo>
                    <a:pt x="548" y="356"/>
                  </a:lnTo>
                  <a:lnTo>
                    <a:pt x="511" y="395"/>
                  </a:lnTo>
                  <a:lnTo>
                    <a:pt x="499" y="439"/>
                  </a:lnTo>
                  <a:lnTo>
                    <a:pt x="447" y="451"/>
                  </a:lnTo>
                  <a:lnTo>
                    <a:pt x="460" y="402"/>
                  </a:lnTo>
                  <a:lnTo>
                    <a:pt x="255" y="420"/>
                  </a:lnTo>
                  <a:lnTo>
                    <a:pt x="107" y="438"/>
                  </a:lnTo>
                  <a:lnTo>
                    <a:pt x="98" y="390"/>
                  </a:lnTo>
                  <a:lnTo>
                    <a:pt x="88" y="246"/>
                  </a:lnTo>
                  <a:lnTo>
                    <a:pt x="86" y="167"/>
                  </a:lnTo>
                  <a:lnTo>
                    <a:pt x="37" y="131"/>
                  </a:lnTo>
                  <a:lnTo>
                    <a:pt x="55" y="98"/>
                  </a:lnTo>
                  <a:lnTo>
                    <a:pt x="31" y="80"/>
                  </a:lnTo>
                  <a:lnTo>
                    <a:pt x="0" y="15"/>
                  </a:lnTo>
                  <a:close/>
                </a:path>
              </a:pathLst>
            </a:custGeom>
            <a:solidFill>
              <a:schemeClr val="accent3"/>
            </a:solidFill>
            <a:ln w="19050">
              <a:solidFill>
                <a:srgbClr val="000000"/>
              </a:solidFill>
              <a:prstDash val="solid"/>
              <a:round/>
              <a:headEnd/>
              <a:tailEnd/>
            </a:ln>
          </p:spPr>
          <p:txBody>
            <a:bodyPr/>
            <a:lstStyle/>
            <a:p>
              <a:pPr>
                <a:defRPr/>
              </a:pPr>
              <a:endParaRPr lang="en-US" sz="1300">
                <a:solidFill>
                  <a:srgbClr val="000000"/>
                </a:solidFill>
              </a:endParaRPr>
            </a:p>
          </p:txBody>
        </p:sp>
        <p:sp>
          <p:nvSpPr>
            <p:cNvPr id="109" name="Shape - Mississippi"/>
            <p:cNvSpPr>
              <a:spLocks noChangeAspect="1"/>
            </p:cNvSpPr>
            <p:nvPr/>
          </p:nvSpPr>
          <p:spPr bwMode="auto">
            <a:xfrm>
              <a:off x="5881688" y="3749675"/>
              <a:ext cx="450850" cy="774700"/>
            </a:xfrm>
            <a:custGeom>
              <a:avLst/>
              <a:gdLst>
                <a:gd name="T0" fmla="*/ 2147483647 w 287"/>
                <a:gd name="T1" fmla="*/ 2147483647 h 499"/>
                <a:gd name="T2" fmla="*/ 2147483647 w 287"/>
                <a:gd name="T3" fmla="*/ 2147483647 h 499"/>
                <a:gd name="T4" fmla="*/ 0 w 287"/>
                <a:gd name="T5" fmla="*/ 2147483647 h 499"/>
                <a:gd name="T6" fmla="*/ 2147483647 w 287"/>
                <a:gd name="T7" fmla="*/ 2147483647 h 499"/>
                <a:gd name="T8" fmla="*/ 2147483647 w 287"/>
                <a:gd name="T9" fmla="*/ 2147483647 h 499"/>
                <a:gd name="T10" fmla="*/ 2147483647 w 287"/>
                <a:gd name="T11" fmla="*/ 2147483647 h 499"/>
                <a:gd name="T12" fmla="*/ 2147483647 w 287"/>
                <a:gd name="T13" fmla="*/ 2147483647 h 499"/>
                <a:gd name="T14" fmla="*/ 2147483647 w 287"/>
                <a:gd name="T15" fmla="*/ 2147483647 h 499"/>
                <a:gd name="T16" fmla="*/ 2147483647 w 287"/>
                <a:gd name="T17" fmla="*/ 2147483647 h 499"/>
                <a:gd name="T18" fmla="*/ 2147483647 w 287"/>
                <a:gd name="T19" fmla="*/ 2147483647 h 499"/>
                <a:gd name="T20" fmla="*/ 2147483647 w 287"/>
                <a:gd name="T21" fmla="*/ 2147483647 h 499"/>
                <a:gd name="T22" fmla="*/ 2147483647 w 287"/>
                <a:gd name="T23" fmla="*/ 2147483647 h 499"/>
                <a:gd name="T24" fmla="*/ 2147483647 w 287"/>
                <a:gd name="T25" fmla="*/ 2147483647 h 499"/>
                <a:gd name="T26" fmla="*/ 2147483647 w 287"/>
                <a:gd name="T27" fmla="*/ 0 h 499"/>
                <a:gd name="T28" fmla="*/ 2147483647 w 287"/>
                <a:gd name="T29" fmla="*/ 2147483647 h 4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7"/>
                <a:gd name="T46" fmla="*/ 0 h 499"/>
                <a:gd name="T47" fmla="*/ 287 w 287"/>
                <a:gd name="T48" fmla="*/ 499 h 4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7" h="499">
                  <a:moveTo>
                    <a:pt x="81" y="16"/>
                  </a:moveTo>
                  <a:lnTo>
                    <a:pt x="38" y="101"/>
                  </a:lnTo>
                  <a:lnTo>
                    <a:pt x="0" y="156"/>
                  </a:lnTo>
                  <a:lnTo>
                    <a:pt x="12" y="222"/>
                  </a:lnTo>
                  <a:lnTo>
                    <a:pt x="57" y="311"/>
                  </a:lnTo>
                  <a:lnTo>
                    <a:pt x="23" y="402"/>
                  </a:lnTo>
                  <a:lnTo>
                    <a:pt x="8" y="450"/>
                  </a:lnTo>
                  <a:lnTo>
                    <a:pt x="175" y="430"/>
                  </a:lnTo>
                  <a:lnTo>
                    <a:pt x="182" y="492"/>
                  </a:lnTo>
                  <a:lnTo>
                    <a:pt x="216" y="499"/>
                  </a:lnTo>
                  <a:lnTo>
                    <a:pt x="225" y="468"/>
                  </a:lnTo>
                  <a:lnTo>
                    <a:pt x="287" y="459"/>
                  </a:lnTo>
                  <a:lnTo>
                    <a:pt x="273" y="357"/>
                  </a:lnTo>
                  <a:lnTo>
                    <a:pt x="270" y="0"/>
                  </a:lnTo>
                  <a:lnTo>
                    <a:pt x="81" y="16"/>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endParaRPr>
            </a:p>
          </p:txBody>
        </p:sp>
        <p:sp>
          <p:nvSpPr>
            <p:cNvPr id="110" name="Shape - Minnesota"/>
            <p:cNvSpPr>
              <a:spLocks noChangeAspect="1"/>
            </p:cNvSpPr>
            <p:nvPr/>
          </p:nvSpPr>
          <p:spPr bwMode="auto">
            <a:xfrm>
              <a:off x="4988306" y="1524000"/>
              <a:ext cx="857250" cy="957263"/>
            </a:xfrm>
            <a:custGeom>
              <a:avLst/>
              <a:gdLst>
                <a:gd name="T0" fmla="*/ 0 w 545"/>
                <a:gd name="T1" fmla="*/ 2147483647 h 614"/>
                <a:gd name="T2" fmla="*/ 2147483647 w 545"/>
                <a:gd name="T3" fmla="*/ 2147483647 h 614"/>
                <a:gd name="T4" fmla="*/ 2147483647 w 545"/>
                <a:gd name="T5" fmla="*/ 0 h 614"/>
                <a:gd name="T6" fmla="*/ 2147483647 w 545"/>
                <a:gd name="T7" fmla="*/ 2147483647 h 614"/>
                <a:gd name="T8" fmla="*/ 2147483647 w 545"/>
                <a:gd name="T9" fmla="*/ 2147483647 h 614"/>
                <a:gd name="T10" fmla="*/ 2147483647 w 545"/>
                <a:gd name="T11" fmla="*/ 2147483647 h 614"/>
                <a:gd name="T12" fmla="*/ 2147483647 w 545"/>
                <a:gd name="T13" fmla="*/ 2147483647 h 614"/>
                <a:gd name="T14" fmla="*/ 2147483647 w 545"/>
                <a:gd name="T15" fmla="*/ 2147483647 h 614"/>
                <a:gd name="T16" fmla="*/ 2147483647 w 545"/>
                <a:gd name="T17" fmla="*/ 2147483647 h 614"/>
                <a:gd name="T18" fmla="*/ 2147483647 w 545"/>
                <a:gd name="T19" fmla="*/ 2147483647 h 614"/>
                <a:gd name="T20" fmla="*/ 2147483647 w 545"/>
                <a:gd name="T21" fmla="*/ 2147483647 h 614"/>
                <a:gd name="T22" fmla="*/ 2147483647 w 545"/>
                <a:gd name="T23" fmla="*/ 2147483647 h 614"/>
                <a:gd name="T24" fmla="*/ 2147483647 w 545"/>
                <a:gd name="T25" fmla="*/ 2147483647 h 614"/>
                <a:gd name="T26" fmla="*/ 2147483647 w 545"/>
                <a:gd name="T27" fmla="*/ 2147483647 h 614"/>
                <a:gd name="T28" fmla="*/ 2147483647 w 545"/>
                <a:gd name="T29" fmla="*/ 2147483647 h 614"/>
                <a:gd name="T30" fmla="*/ 2147483647 w 545"/>
                <a:gd name="T31" fmla="*/ 2147483647 h 614"/>
                <a:gd name="T32" fmla="*/ 2147483647 w 545"/>
                <a:gd name="T33" fmla="*/ 2147483647 h 614"/>
                <a:gd name="T34" fmla="*/ 2147483647 w 545"/>
                <a:gd name="T35" fmla="*/ 2147483647 h 614"/>
                <a:gd name="T36" fmla="*/ 2147483647 w 545"/>
                <a:gd name="T37" fmla="*/ 2147483647 h 614"/>
                <a:gd name="T38" fmla="*/ 2147483647 w 545"/>
                <a:gd name="T39" fmla="*/ 2147483647 h 614"/>
                <a:gd name="T40" fmla="*/ 2147483647 w 545"/>
                <a:gd name="T41" fmla="*/ 2147483647 h 614"/>
                <a:gd name="T42" fmla="*/ 2147483647 w 545"/>
                <a:gd name="T43" fmla="*/ 2147483647 h 614"/>
                <a:gd name="T44" fmla="*/ 2147483647 w 545"/>
                <a:gd name="T45" fmla="*/ 2147483647 h 614"/>
                <a:gd name="T46" fmla="*/ 2147483647 w 545"/>
                <a:gd name="T47" fmla="*/ 2147483647 h 614"/>
                <a:gd name="T48" fmla="*/ 2147483647 w 545"/>
                <a:gd name="T49" fmla="*/ 2147483647 h 614"/>
                <a:gd name="T50" fmla="*/ 2147483647 w 545"/>
                <a:gd name="T51" fmla="*/ 2147483647 h 614"/>
                <a:gd name="T52" fmla="*/ 2147483647 w 545"/>
                <a:gd name="T53" fmla="*/ 2147483647 h 614"/>
                <a:gd name="T54" fmla="*/ 2147483647 w 545"/>
                <a:gd name="T55" fmla="*/ 2147483647 h 614"/>
                <a:gd name="T56" fmla="*/ 2147483647 w 545"/>
                <a:gd name="T57" fmla="*/ 2147483647 h 614"/>
                <a:gd name="T58" fmla="*/ 2147483647 w 545"/>
                <a:gd name="T59" fmla="*/ 2147483647 h 614"/>
                <a:gd name="T60" fmla="*/ 0 w 545"/>
                <a:gd name="T61" fmla="*/ 2147483647 h 61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45"/>
                <a:gd name="T94" fmla="*/ 0 h 614"/>
                <a:gd name="T95" fmla="*/ 545 w 545"/>
                <a:gd name="T96" fmla="*/ 614 h 61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45" h="614">
                  <a:moveTo>
                    <a:pt x="0" y="48"/>
                  </a:moveTo>
                  <a:lnTo>
                    <a:pt x="143" y="48"/>
                  </a:lnTo>
                  <a:lnTo>
                    <a:pt x="141" y="0"/>
                  </a:lnTo>
                  <a:lnTo>
                    <a:pt x="173" y="14"/>
                  </a:lnTo>
                  <a:lnTo>
                    <a:pt x="179" y="51"/>
                  </a:lnTo>
                  <a:lnTo>
                    <a:pt x="247" y="91"/>
                  </a:lnTo>
                  <a:lnTo>
                    <a:pt x="268" y="73"/>
                  </a:lnTo>
                  <a:lnTo>
                    <a:pt x="308" y="73"/>
                  </a:lnTo>
                  <a:lnTo>
                    <a:pt x="340" y="109"/>
                  </a:lnTo>
                  <a:lnTo>
                    <a:pt x="361" y="96"/>
                  </a:lnTo>
                  <a:lnTo>
                    <a:pt x="420" y="111"/>
                  </a:lnTo>
                  <a:lnTo>
                    <a:pt x="441" y="84"/>
                  </a:lnTo>
                  <a:lnTo>
                    <a:pt x="478" y="105"/>
                  </a:lnTo>
                  <a:lnTo>
                    <a:pt x="545" y="102"/>
                  </a:lnTo>
                  <a:lnTo>
                    <a:pt x="437" y="178"/>
                  </a:lnTo>
                  <a:lnTo>
                    <a:pt x="383" y="245"/>
                  </a:lnTo>
                  <a:lnTo>
                    <a:pt x="393" y="342"/>
                  </a:lnTo>
                  <a:lnTo>
                    <a:pt x="356" y="382"/>
                  </a:lnTo>
                  <a:lnTo>
                    <a:pt x="371" y="410"/>
                  </a:lnTo>
                  <a:lnTo>
                    <a:pt x="371" y="482"/>
                  </a:lnTo>
                  <a:lnTo>
                    <a:pt x="408" y="482"/>
                  </a:lnTo>
                  <a:lnTo>
                    <a:pt x="463" y="534"/>
                  </a:lnTo>
                  <a:lnTo>
                    <a:pt x="486" y="596"/>
                  </a:lnTo>
                  <a:lnTo>
                    <a:pt x="100" y="614"/>
                  </a:lnTo>
                  <a:lnTo>
                    <a:pt x="101" y="444"/>
                  </a:lnTo>
                  <a:lnTo>
                    <a:pt x="67" y="407"/>
                  </a:lnTo>
                  <a:lnTo>
                    <a:pt x="79" y="362"/>
                  </a:lnTo>
                  <a:lnTo>
                    <a:pt x="91" y="337"/>
                  </a:lnTo>
                  <a:lnTo>
                    <a:pt x="67" y="219"/>
                  </a:lnTo>
                  <a:lnTo>
                    <a:pt x="34" y="142"/>
                  </a:lnTo>
                  <a:lnTo>
                    <a:pt x="0" y="48"/>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endParaRPr>
            </a:p>
          </p:txBody>
        </p:sp>
        <p:sp>
          <p:nvSpPr>
            <p:cNvPr id="111" name="Shape - Massachusetts"/>
            <p:cNvSpPr>
              <a:spLocks noChangeAspect="1"/>
            </p:cNvSpPr>
            <p:nvPr/>
          </p:nvSpPr>
          <p:spPr bwMode="auto">
            <a:xfrm>
              <a:off x="7856538" y="2071688"/>
              <a:ext cx="468312" cy="211137"/>
            </a:xfrm>
            <a:custGeom>
              <a:avLst/>
              <a:gdLst>
                <a:gd name="T0" fmla="*/ 0 w 296"/>
                <a:gd name="T1" fmla="*/ 2147483647 h 134"/>
                <a:gd name="T2" fmla="*/ 2147483647 w 296"/>
                <a:gd name="T3" fmla="*/ 2147483647 h 134"/>
                <a:gd name="T4" fmla="*/ 2147483647 w 296"/>
                <a:gd name="T5" fmla="*/ 2147483647 h 134"/>
                <a:gd name="T6" fmla="*/ 2147483647 w 296"/>
                <a:gd name="T7" fmla="*/ 0 h 134"/>
                <a:gd name="T8" fmla="*/ 2147483647 w 296"/>
                <a:gd name="T9" fmla="*/ 2147483647 h 134"/>
                <a:gd name="T10" fmla="*/ 2147483647 w 296"/>
                <a:gd name="T11" fmla="*/ 2147483647 h 134"/>
                <a:gd name="T12" fmla="*/ 2147483647 w 296"/>
                <a:gd name="T13" fmla="*/ 2147483647 h 134"/>
                <a:gd name="T14" fmla="*/ 2147483647 w 296"/>
                <a:gd name="T15" fmla="*/ 2147483647 h 134"/>
                <a:gd name="T16" fmla="*/ 2147483647 w 296"/>
                <a:gd name="T17" fmla="*/ 2147483647 h 134"/>
                <a:gd name="T18" fmla="*/ 2147483647 w 296"/>
                <a:gd name="T19" fmla="*/ 2147483647 h 134"/>
                <a:gd name="T20" fmla="*/ 2147483647 w 296"/>
                <a:gd name="T21" fmla="*/ 2147483647 h 134"/>
                <a:gd name="T22" fmla="*/ 2147483647 w 296"/>
                <a:gd name="T23" fmla="*/ 2147483647 h 134"/>
                <a:gd name="T24" fmla="*/ 2147483647 w 296"/>
                <a:gd name="T25" fmla="*/ 2147483647 h 134"/>
                <a:gd name="T26" fmla="*/ 2147483647 w 296"/>
                <a:gd name="T27" fmla="*/ 2147483647 h 134"/>
                <a:gd name="T28" fmla="*/ 2147483647 w 296"/>
                <a:gd name="T29" fmla="*/ 2147483647 h 134"/>
                <a:gd name="T30" fmla="*/ 2147483647 w 296"/>
                <a:gd name="T31" fmla="*/ 2147483647 h 134"/>
                <a:gd name="T32" fmla="*/ 2147483647 w 296"/>
                <a:gd name="T33" fmla="*/ 2147483647 h 134"/>
                <a:gd name="T34" fmla="*/ 2147483647 w 296"/>
                <a:gd name="T35" fmla="*/ 2147483647 h 134"/>
                <a:gd name="T36" fmla="*/ 2147483647 w 296"/>
                <a:gd name="T37" fmla="*/ 2147483647 h 134"/>
                <a:gd name="T38" fmla="*/ 0 w 296"/>
                <a:gd name="T39" fmla="*/ 2147483647 h 13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96"/>
                <a:gd name="T61" fmla="*/ 0 h 134"/>
                <a:gd name="T62" fmla="*/ 296 w 296"/>
                <a:gd name="T63" fmla="*/ 134 h 13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96" h="134">
                  <a:moveTo>
                    <a:pt x="0" y="54"/>
                  </a:moveTo>
                  <a:lnTo>
                    <a:pt x="151" y="16"/>
                  </a:lnTo>
                  <a:lnTo>
                    <a:pt x="169" y="18"/>
                  </a:lnTo>
                  <a:lnTo>
                    <a:pt x="187" y="0"/>
                  </a:lnTo>
                  <a:lnTo>
                    <a:pt x="202" y="9"/>
                  </a:lnTo>
                  <a:lnTo>
                    <a:pt x="184" y="48"/>
                  </a:lnTo>
                  <a:lnTo>
                    <a:pt x="215" y="45"/>
                  </a:lnTo>
                  <a:lnTo>
                    <a:pt x="233" y="74"/>
                  </a:lnTo>
                  <a:lnTo>
                    <a:pt x="254" y="77"/>
                  </a:lnTo>
                  <a:lnTo>
                    <a:pt x="269" y="73"/>
                  </a:lnTo>
                  <a:lnTo>
                    <a:pt x="269" y="57"/>
                  </a:lnTo>
                  <a:lnTo>
                    <a:pt x="243" y="36"/>
                  </a:lnTo>
                  <a:lnTo>
                    <a:pt x="263" y="34"/>
                  </a:lnTo>
                  <a:lnTo>
                    <a:pt x="296" y="79"/>
                  </a:lnTo>
                  <a:lnTo>
                    <a:pt x="264" y="106"/>
                  </a:lnTo>
                  <a:lnTo>
                    <a:pt x="229" y="92"/>
                  </a:lnTo>
                  <a:lnTo>
                    <a:pt x="206" y="125"/>
                  </a:lnTo>
                  <a:lnTo>
                    <a:pt x="161" y="92"/>
                  </a:lnTo>
                  <a:lnTo>
                    <a:pt x="12" y="134"/>
                  </a:lnTo>
                  <a:lnTo>
                    <a:pt x="0" y="54"/>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endParaRPr>
            </a:p>
          </p:txBody>
        </p:sp>
        <p:sp>
          <p:nvSpPr>
            <p:cNvPr id="112" name="Shape - Maryland"/>
            <p:cNvSpPr>
              <a:spLocks noChangeAspect="1"/>
            </p:cNvSpPr>
            <p:nvPr/>
          </p:nvSpPr>
          <p:spPr bwMode="auto">
            <a:xfrm>
              <a:off x="7229475" y="2728913"/>
              <a:ext cx="635000" cy="258762"/>
            </a:xfrm>
            <a:custGeom>
              <a:avLst/>
              <a:gdLst>
                <a:gd name="T0" fmla="*/ 0 w 403"/>
                <a:gd name="T1" fmla="*/ 2147483647 h 165"/>
                <a:gd name="T2" fmla="*/ 2147483647 w 403"/>
                <a:gd name="T3" fmla="*/ 0 h 165"/>
                <a:gd name="T4" fmla="*/ 2147483647 w 403"/>
                <a:gd name="T5" fmla="*/ 2147483647 h 165"/>
                <a:gd name="T6" fmla="*/ 2147483647 w 403"/>
                <a:gd name="T7" fmla="*/ 2147483647 h 165"/>
                <a:gd name="T8" fmla="*/ 2147483647 w 403"/>
                <a:gd name="T9" fmla="*/ 2147483647 h 165"/>
                <a:gd name="T10" fmla="*/ 2147483647 w 403"/>
                <a:gd name="T11" fmla="*/ 2147483647 h 165"/>
                <a:gd name="T12" fmla="*/ 2147483647 w 403"/>
                <a:gd name="T13" fmla="*/ 2147483647 h 165"/>
                <a:gd name="T14" fmla="*/ 2147483647 w 403"/>
                <a:gd name="T15" fmla="*/ 2147483647 h 165"/>
                <a:gd name="T16" fmla="*/ 2147483647 w 403"/>
                <a:gd name="T17" fmla="*/ 2147483647 h 165"/>
                <a:gd name="T18" fmla="*/ 2147483647 w 403"/>
                <a:gd name="T19" fmla="*/ 2147483647 h 165"/>
                <a:gd name="T20" fmla="*/ 2147483647 w 403"/>
                <a:gd name="T21" fmla="*/ 2147483647 h 165"/>
                <a:gd name="T22" fmla="*/ 2147483647 w 403"/>
                <a:gd name="T23" fmla="*/ 2147483647 h 165"/>
                <a:gd name="T24" fmla="*/ 2147483647 w 403"/>
                <a:gd name="T25" fmla="*/ 2147483647 h 165"/>
                <a:gd name="T26" fmla="*/ 2147483647 w 403"/>
                <a:gd name="T27" fmla="*/ 2147483647 h 165"/>
                <a:gd name="T28" fmla="*/ 2147483647 w 403"/>
                <a:gd name="T29" fmla="*/ 2147483647 h 165"/>
                <a:gd name="T30" fmla="*/ 2147483647 w 403"/>
                <a:gd name="T31" fmla="*/ 2147483647 h 165"/>
                <a:gd name="T32" fmla="*/ 0 w 403"/>
                <a:gd name="T33" fmla="*/ 2147483647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3"/>
                <a:gd name="T52" fmla="*/ 0 h 165"/>
                <a:gd name="T53" fmla="*/ 403 w 403"/>
                <a:gd name="T54" fmla="*/ 165 h 16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3" h="165">
                  <a:moveTo>
                    <a:pt x="0" y="56"/>
                  </a:moveTo>
                  <a:lnTo>
                    <a:pt x="300" y="0"/>
                  </a:lnTo>
                  <a:lnTo>
                    <a:pt x="349" y="113"/>
                  </a:lnTo>
                  <a:lnTo>
                    <a:pt x="401" y="101"/>
                  </a:lnTo>
                  <a:lnTo>
                    <a:pt x="403" y="158"/>
                  </a:lnTo>
                  <a:lnTo>
                    <a:pt x="361" y="165"/>
                  </a:lnTo>
                  <a:lnTo>
                    <a:pt x="324" y="128"/>
                  </a:lnTo>
                  <a:lnTo>
                    <a:pt x="300" y="83"/>
                  </a:lnTo>
                  <a:lnTo>
                    <a:pt x="296" y="21"/>
                  </a:lnTo>
                  <a:lnTo>
                    <a:pt x="278" y="52"/>
                  </a:lnTo>
                  <a:lnTo>
                    <a:pt x="299" y="146"/>
                  </a:lnTo>
                  <a:lnTo>
                    <a:pt x="211" y="159"/>
                  </a:lnTo>
                  <a:lnTo>
                    <a:pt x="208" y="91"/>
                  </a:lnTo>
                  <a:lnTo>
                    <a:pt x="154" y="61"/>
                  </a:lnTo>
                  <a:lnTo>
                    <a:pt x="108" y="53"/>
                  </a:lnTo>
                  <a:lnTo>
                    <a:pt x="12" y="101"/>
                  </a:lnTo>
                  <a:lnTo>
                    <a:pt x="0" y="56"/>
                  </a:lnTo>
                  <a:close/>
                </a:path>
              </a:pathLst>
            </a:custGeom>
            <a:solidFill>
              <a:schemeClr val="accent6"/>
            </a:solidFill>
            <a:ln w="19050">
              <a:solidFill>
                <a:srgbClr val="000000"/>
              </a:solidFill>
              <a:prstDash val="solid"/>
              <a:round/>
              <a:headEnd/>
              <a:tailEnd/>
            </a:ln>
          </p:spPr>
          <p:txBody>
            <a:bodyPr/>
            <a:lstStyle/>
            <a:p>
              <a:endParaRPr lang="en-US" sz="1300">
                <a:solidFill>
                  <a:srgbClr val="000000"/>
                </a:solidFill>
              </a:endParaRPr>
            </a:p>
          </p:txBody>
        </p:sp>
        <p:sp>
          <p:nvSpPr>
            <p:cNvPr id="113" name="Shape - Maine"/>
            <p:cNvSpPr>
              <a:spLocks noChangeAspect="1"/>
            </p:cNvSpPr>
            <p:nvPr/>
          </p:nvSpPr>
          <p:spPr bwMode="auto">
            <a:xfrm>
              <a:off x="7966075" y="1285875"/>
              <a:ext cx="492125" cy="708025"/>
            </a:xfrm>
            <a:custGeom>
              <a:avLst/>
              <a:gdLst>
                <a:gd name="T0" fmla="*/ 2147483647 w 313"/>
                <a:gd name="T1" fmla="*/ 2147483647 h 478"/>
                <a:gd name="T2" fmla="*/ 2147483647 w 313"/>
                <a:gd name="T3" fmla="*/ 2147483647 h 478"/>
                <a:gd name="T4" fmla="*/ 2147483647 w 313"/>
                <a:gd name="T5" fmla="*/ 2147483647 h 478"/>
                <a:gd name="T6" fmla="*/ 2147483647 w 313"/>
                <a:gd name="T7" fmla="*/ 2147483647 h 478"/>
                <a:gd name="T8" fmla="*/ 2147483647 w 313"/>
                <a:gd name="T9" fmla="*/ 2147483647 h 478"/>
                <a:gd name="T10" fmla="*/ 2147483647 w 313"/>
                <a:gd name="T11" fmla="*/ 2147483647 h 478"/>
                <a:gd name="T12" fmla="*/ 2147483647 w 313"/>
                <a:gd name="T13" fmla="*/ 2147483647 h 478"/>
                <a:gd name="T14" fmla="*/ 0 w 313"/>
                <a:gd name="T15" fmla="*/ 2147483647 h 478"/>
                <a:gd name="T16" fmla="*/ 2147483647 w 313"/>
                <a:gd name="T17" fmla="*/ 2147483647 h 478"/>
                <a:gd name="T18" fmla="*/ 2147483647 w 313"/>
                <a:gd name="T19" fmla="*/ 2147483647 h 478"/>
                <a:gd name="T20" fmla="*/ 2147483647 w 313"/>
                <a:gd name="T21" fmla="*/ 2147483647 h 478"/>
                <a:gd name="T22" fmla="*/ 2147483647 w 313"/>
                <a:gd name="T23" fmla="*/ 2147483647 h 478"/>
                <a:gd name="T24" fmla="*/ 2147483647 w 313"/>
                <a:gd name="T25" fmla="*/ 2147483647 h 478"/>
                <a:gd name="T26" fmla="*/ 2147483647 w 313"/>
                <a:gd name="T27" fmla="*/ 2147483647 h 478"/>
                <a:gd name="T28" fmla="*/ 2147483647 w 313"/>
                <a:gd name="T29" fmla="*/ 2147483647 h 478"/>
                <a:gd name="T30" fmla="*/ 2147483647 w 313"/>
                <a:gd name="T31" fmla="*/ 2147483647 h 478"/>
                <a:gd name="T32" fmla="*/ 2147483647 w 313"/>
                <a:gd name="T33" fmla="*/ 2147483647 h 478"/>
                <a:gd name="T34" fmla="*/ 2147483647 w 313"/>
                <a:gd name="T35" fmla="*/ 2147483647 h 478"/>
                <a:gd name="T36" fmla="*/ 2147483647 w 313"/>
                <a:gd name="T37" fmla="*/ 2147483647 h 478"/>
                <a:gd name="T38" fmla="*/ 2147483647 w 313"/>
                <a:gd name="T39" fmla="*/ 2147483647 h 478"/>
                <a:gd name="T40" fmla="*/ 2147483647 w 313"/>
                <a:gd name="T41" fmla="*/ 2147483647 h 478"/>
                <a:gd name="T42" fmla="*/ 2147483647 w 313"/>
                <a:gd name="T43" fmla="*/ 2147483647 h 478"/>
                <a:gd name="T44" fmla="*/ 2147483647 w 313"/>
                <a:gd name="T45" fmla="*/ 2147483647 h 478"/>
                <a:gd name="T46" fmla="*/ 2147483647 w 313"/>
                <a:gd name="T47" fmla="*/ 2147483647 h 478"/>
                <a:gd name="T48" fmla="*/ 2147483647 w 313"/>
                <a:gd name="T49" fmla="*/ 0 h 478"/>
                <a:gd name="T50" fmla="*/ 2147483647 w 313"/>
                <a:gd name="T51" fmla="*/ 2147483647 h 478"/>
                <a:gd name="T52" fmla="*/ 2147483647 w 313"/>
                <a:gd name="T53" fmla="*/ 2147483647 h 478"/>
                <a:gd name="T54" fmla="*/ 2147483647 w 313"/>
                <a:gd name="T55" fmla="*/ 2147483647 h 47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13"/>
                <a:gd name="T85" fmla="*/ 0 h 478"/>
                <a:gd name="T86" fmla="*/ 313 w 313"/>
                <a:gd name="T87" fmla="*/ 478 h 47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13" h="478">
                  <a:moveTo>
                    <a:pt x="73" y="15"/>
                  </a:moveTo>
                  <a:lnTo>
                    <a:pt x="27" y="103"/>
                  </a:lnTo>
                  <a:lnTo>
                    <a:pt x="49" y="136"/>
                  </a:lnTo>
                  <a:lnTo>
                    <a:pt x="27" y="176"/>
                  </a:lnTo>
                  <a:lnTo>
                    <a:pt x="40" y="189"/>
                  </a:lnTo>
                  <a:lnTo>
                    <a:pt x="31" y="216"/>
                  </a:lnTo>
                  <a:lnTo>
                    <a:pt x="31" y="261"/>
                  </a:lnTo>
                  <a:lnTo>
                    <a:pt x="0" y="277"/>
                  </a:lnTo>
                  <a:lnTo>
                    <a:pt x="12" y="291"/>
                  </a:lnTo>
                  <a:lnTo>
                    <a:pt x="78" y="457"/>
                  </a:lnTo>
                  <a:lnTo>
                    <a:pt x="130" y="478"/>
                  </a:lnTo>
                  <a:lnTo>
                    <a:pt x="127" y="444"/>
                  </a:lnTo>
                  <a:lnTo>
                    <a:pt x="152" y="417"/>
                  </a:lnTo>
                  <a:lnTo>
                    <a:pt x="143" y="389"/>
                  </a:lnTo>
                  <a:lnTo>
                    <a:pt x="207" y="355"/>
                  </a:lnTo>
                  <a:lnTo>
                    <a:pt x="210" y="308"/>
                  </a:lnTo>
                  <a:lnTo>
                    <a:pt x="248" y="305"/>
                  </a:lnTo>
                  <a:lnTo>
                    <a:pt x="277" y="270"/>
                  </a:lnTo>
                  <a:lnTo>
                    <a:pt x="313" y="246"/>
                  </a:lnTo>
                  <a:lnTo>
                    <a:pt x="313" y="216"/>
                  </a:lnTo>
                  <a:lnTo>
                    <a:pt x="264" y="207"/>
                  </a:lnTo>
                  <a:lnTo>
                    <a:pt x="255" y="174"/>
                  </a:lnTo>
                  <a:lnTo>
                    <a:pt x="206" y="170"/>
                  </a:lnTo>
                  <a:lnTo>
                    <a:pt x="166" y="28"/>
                  </a:lnTo>
                  <a:lnTo>
                    <a:pt x="148" y="0"/>
                  </a:lnTo>
                  <a:lnTo>
                    <a:pt x="98" y="12"/>
                  </a:lnTo>
                  <a:lnTo>
                    <a:pt x="90" y="25"/>
                  </a:lnTo>
                  <a:lnTo>
                    <a:pt x="73" y="15"/>
                  </a:lnTo>
                  <a:close/>
                </a:path>
              </a:pathLst>
            </a:custGeom>
            <a:solidFill>
              <a:schemeClr val="accent1"/>
            </a:solidFill>
            <a:ln w="19050">
              <a:solidFill>
                <a:srgbClr val="000000"/>
              </a:solidFill>
              <a:prstDash val="solid"/>
              <a:round/>
              <a:headEnd/>
              <a:tailEnd/>
            </a:ln>
          </p:spPr>
          <p:txBody>
            <a:bodyPr/>
            <a:lstStyle/>
            <a:p>
              <a:endParaRPr lang="en-US" sz="1300">
                <a:solidFill>
                  <a:srgbClr val="000000"/>
                </a:solidFill>
              </a:endParaRPr>
            </a:p>
          </p:txBody>
        </p:sp>
        <p:sp>
          <p:nvSpPr>
            <p:cNvPr id="114" name="Shape - Louisiana"/>
            <p:cNvSpPr>
              <a:spLocks noChangeAspect="1"/>
            </p:cNvSpPr>
            <p:nvPr/>
          </p:nvSpPr>
          <p:spPr bwMode="auto">
            <a:xfrm>
              <a:off x="5524500" y="4100513"/>
              <a:ext cx="773113" cy="609600"/>
            </a:xfrm>
            <a:custGeom>
              <a:avLst/>
              <a:gdLst>
                <a:gd name="T0" fmla="*/ 0 w 489"/>
                <a:gd name="T1" fmla="*/ 2147483647 h 392"/>
                <a:gd name="T2" fmla="*/ 2147483647 w 489"/>
                <a:gd name="T3" fmla="*/ 0 h 392"/>
                <a:gd name="T4" fmla="*/ 2147483647 w 489"/>
                <a:gd name="T5" fmla="*/ 2147483647 h 392"/>
                <a:gd name="T6" fmla="*/ 2147483647 w 489"/>
                <a:gd name="T7" fmla="*/ 2147483647 h 392"/>
                <a:gd name="T8" fmla="*/ 2147483647 w 489"/>
                <a:gd name="T9" fmla="*/ 2147483647 h 392"/>
                <a:gd name="T10" fmla="*/ 2147483647 w 489"/>
                <a:gd name="T11" fmla="*/ 2147483647 h 392"/>
                <a:gd name="T12" fmla="*/ 2147483647 w 489"/>
                <a:gd name="T13" fmla="*/ 2147483647 h 392"/>
                <a:gd name="T14" fmla="*/ 2147483647 w 489"/>
                <a:gd name="T15" fmla="*/ 2147483647 h 392"/>
                <a:gd name="T16" fmla="*/ 2147483647 w 489"/>
                <a:gd name="T17" fmla="*/ 2147483647 h 392"/>
                <a:gd name="T18" fmla="*/ 2147483647 w 489"/>
                <a:gd name="T19" fmla="*/ 2147483647 h 392"/>
                <a:gd name="T20" fmla="*/ 2147483647 w 489"/>
                <a:gd name="T21" fmla="*/ 2147483647 h 392"/>
                <a:gd name="T22" fmla="*/ 2147483647 w 489"/>
                <a:gd name="T23" fmla="*/ 2147483647 h 392"/>
                <a:gd name="T24" fmla="*/ 2147483647 w 489"/>
                <a:gd name="T25" fmla="*/ 2147483647 h 392"/>
                <a:gd name="T26" fmla="*/ 2147483647 w 489"/>
                <a:gd name="T27" fmla="*/ 2147483647 h 392"/>
                <a:gd name="T28" fmla="*/ 2147483647 w 489"/>
                <a:gd name="T29" fmla="*/ 2147483647 h 392"/>
                <a:gd name="T30" fmla="*/ 2147483647 w 489"/>
                <a:gd name="T31" fmla="*/ 2147483647 h 392"/>
                <a:gd name="T32" fmla="*/ 2147483647 w 489"/>
                <a:gd name="T33" fmla="*/ 2147483647 h 392"/>
                <a:gd name="T34" fmla="*/ 2147483647 w 489"/>
                <a:gd name="T35" fmla="*/ 2147483647 h 392"/>
                <a:gd name="T36" fmla="*/ 2147483647 w 489"/>
                <a:gd name="T37" fmla="*/ 2147483647 h 392"/>
                <a:gd name="T38" fmla="*/ 2147483647 w 489"/>
                <a:gd name="T39" fmla="*/ 2147483647 h 392"/>
                <a:gd name="T40" fmla="*/ 2147483647 w 489"/>
                <a:gd name="T41" fmla="*/ 2147483647 h 392"/>
                <a:gd name="T42" fmla="*/ 2147483647 w 489"/>
                <a:gd name="T43" fmla="*/ 2147483647 h 392"/>
                <a:gd name="T44" fmla="*/ 2147483647 w 489"/>
                <a:gd name="T45" fmla="*/ 2147483647 h 392"/>
                <a:gd name="T46" fmla="*/ 2147483647 w 489"/>
                <a:gd name="T47" fmla="*/ 2147483647 h 392"/>
                <a:gd name="T48" fmla="*/ 2147483647 w 489"/>
                <a:gd name="T49" fmla="*/ 2147483647 h 392"/>
                <a:gd name="T50" fmla="*/ 2147483647 w 489"/>
                <a:gd name="T51" fmla="*/ 2147483647 h 392"/>
                <a:gd name="T52" fmla="*/ 2147483647 w 489"/>
                <a:gd name="T53" fmla="*/ 2147483647 h 392"/>
                <a:gd name="T54" fmla="*/ 2147483647 w 489"/>
                <a:gd name="T55" fmla="*/ 2147483647 h 392"/>
                <a:gd name="T56" fmla="*/ 2147483647 w 489"/>
                <a:gd name="T57" fmla="*/ 2147483647 h 392"/>
                <a:gd name="T58" fmla="*/ 2147483647 w 489"/>
                <a:gd name="T59" fmla="*/ 2147483647 h 392"/>
                <a:gd name="T60" fmla="*/ 2147483647 w 489"/>
                <a:gd name="T61" fmla="*/ 2147483647 h 392"/>
                <a:gd name="T62" fmla="*/ 2147483647 w 489"/>
                <a:gd name="T63" fmla="*/ 2147483647 h 392"/>
                <a:gd name="T64" fmla="*/ 2147483647 w 489"/>
                <a:gd name="T65" fmla="*/ 2147483647 h 392"/>
                <a:gd name="T66" fmla="*/ 2147483647 w 489"/>
                <a:gd name="T67" fmla="*/ 2147483647 h 392"/>
                <a:gd name="T68" fmla="*/ 0 w 489"/>
                <a:gd name="T69" fmla="*/ 2147483647 h 3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89"/>
                <a:gd name="T106" fmla="*/ 0 h 392"/>
                <a:gd name="T107" fmla="*/ 489 w 489"/>
                <a:gd name="T108" fmla="*/ 392 h 39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89" h="392">
                  <a:moveTo>
                    <a:pt x="0" y="9"/>
                  </a:moveTo>
                  <a:lnTo>
                    <a:pt x="245" y="0"/>
                  </a:lnTo>
                  <a:lnTo>
                    <a:pt x="288" y="81"/>
                  </a:lnTo>
                  <a:lnTo>
                    <a:pt x="251" y="176"/>
                  </a:lnTo>
                  <a:lnTo>
                    <a:pt x="239" y="219"/>
                  </a:lnTo>
                  <a:lnTo>
                    <a:pt x="403" y="201"/>
                  </a:lnTo>
                  <a:lnTo>
                    <a:pt x="413" y="264"/>
                  </a:lnTo>
                  <a:lnTo>
                    <a:pt x="364" y="258"/>
                  </a:lnTo>
                  <a:lnTo>
                    <a:pt x="342" y="285"/>
                  </a:lnTo>
                  <a:lnTo>
                    <a:pt x="367" y="303"/>
                  </a:lnTo>
                  <a:lnTo>
                    <a:pt x="412" y="282"/>
                  </a:lnTo>
                  <a:lnTo>
                    <a:pt x="413" y="312"/>
                  </a:lnTo>
                  <a:lnTo>
                    <a:pt x="440" y="286"/>
                  </a:lnTo>
                  <a:lnTo>
                    <a:pt x="458" y="286"/>
                  </a:lnTo>
                  <a:lnTo>
                    <a:pt x="437" y="339"/>
                  </a:lnTo>
                  <a:lnTo>
                    <a:pt x="477" y="347"/>
                  </a:lnTo>
                  <a:lnTo>
                    <a:pt x="489" y="376"/>
                  </a:lnTo>
                  <a:lnTo>
                    <a:pt x="471" y="385"/>
                  </a:lnTo>
                  <a:lnTo>
                    <a:pt x="446" y="367"/>
                  </a:lnTo>
                  <a:lnTo>
                    <a:pt x="398" y="353"/>
                  </a:lnTo>
                  <a:lnTo>
                    <a:pt x="409" y="388"/>
                  </a:lnTo>
                  <a:lnTo>
                    <a:pt x="385" y="392"/>
                  </a:lnTo>
                  <a:lnTo>
                    <a:pt x="365" y="361"/>
                  </a:lnTo>
                  <a:lnTo>
                    <a:pt x="354" y="380"/>
                  </a:lnTo>
                  <a:lnTo>
                    <a:pt x="282" y="380"/>
                  </a:lnTo>
                  <a:lnTo>
                    <a:pt x="282" y="361"/>
                  </a:lnTo>
                  <a:lnTo>
                    <a:pt x="255" y="339"/>
                  </a:lnTo>
                  <a:lnTo>
                    <a:pt x="201" y="336"/>
                  </a:lnTo>
                  <a:lnTo>
                    <a:pt x="246" y="361"/>
                  </a:lnTo>
                  <a:lnTo>
                    <a:pt x="184" y="374"/>
                  </a:lnTo>
                  <a:lnTo>
                    <a:pt x="85" y="356"/>
                  </a:lnTo>
                  <a:lnTo>
                    <a:pt x="48" y="361"/>
                  </a:lnTo>
                  <a:lnTo>
                    <a:pt x="61" y="230"/>
                  </a:lnTo>
                  <a:lnTo>
                    <a:pt x="2" y="125"/>
                  </a:lnTo>
                  <a:lnTo>
                    <a:pt x="0" y="9"/>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endParaRPr>
            </a:p>
          </p:txBody>
        </p:sp>
        <p:sp>
          <p:nvSpPr>
            <p:cNvPr id="115" name="Shape - Kentucky"/>
            <p:cNvSpPr>
              <a:spLocks noChangeAspect="1"/>
            </p:cNvSpPr>
            <p:nvPr/>
          </p:nvSpPr>
          <p:spPr bwMode="auto">
            <a:xfrm>
              <a:off x="6057900" y="3036888"/>
              <a:ext cx="957263" cy="525462"/>
            </a:xfrm>
            <a:custGeom>
              <a:avLst/>
              <a:gdLst>
                <a:gd name="T0" fmla="*/ 0 w 607"/>
                <a:gd name="T1" fmla="*/ 2147483647 h 337"/>
                <a:gd name="T2" fmla="*/ 2147483647 w 607"/>
                <a:gd name="T3" fmla="*/ 2147483647 h 337"/>
                <a:gd name="T4" fmla="*/ 2147483647 w 607"/>
                <a:gd name="T5" fmla="*/ 2147483647 h 337"/>
                <a:gd name="T6" fmla="*/ 2147483647 w 607"/>
                <a:gd name="T7" fmla="*/ 2147483647 h 337"/>
                <a:gd name="T8" fmla="*/ 2147483647 w 607"/>
                <a:gd name="T9" fmla="*/ 2147483647 h 337"/>
                <a:gd name="T10" fmla="*/ 2147483647 w 607"/>
                <a:gd name="T11" fmla="*/ 2147483647 h 337"/>
                <a:gd name="T12" fmla="*/ 2147483647 w 607"/>
                <a:gd name="T13" fmla="*/ 2147483647 h 337"/>
                <a:gd name="T14" fmla="*/ 2147483647 w 607"/>
                <a:gd name="T15" fmla="*/ 2147483647 h 337"/>
                <a:gd name="T16" fmla="*/ 2147483647 w 607"/>
                <a:gd name="T17" fmla="*/ 2147483647 h 337"/>
                <a:gd name="T18" fmla="*/ 2147483647 w 607"/>
                <a:gd name="T19" fmla="*/ 2147483647 h 337"/>
                <a:gd name="T20" fmla="*/ 2147483647 w 607"/>
                <a:gd name="T21" fmla="*/ 2147483647 h 337"/>
                <a:gd name="T22" fmla="*/ 2147483647 w 607"/>
                <a:gd name="T23" fmla="*/ 2147483647 h 337"/>
                <a:gd name="T24" fmla="*/ 2147483647 w 607"/>
                <a:gd name="T25" fmla="*/ 2147483647 h 337"/>
                <a:gd name="T26" fmla="*/ 2147483647 w 607"/>
                <a:gd name="T27" fmla="*/ 2147483647 h 337"/>
                <a:gd name="T28" fmla="*/ 2147483647 w 607"/>
                <a:gd name="T29" fmla="*/ 0 h 337"/>
                <a:gd name="T30" fmla="*/ 2147483647 w 607"/>
                <a:gd name="T31" fmla="*/ 2147483647 h 337"/>
                <a:gd name="T32" fmla="*/ 2147483647 w 607"/>
                <a:gd name="T33" fmla="*/ 2147483647 h 337"/>
                <a:gd name="T34" fmla="*/ 2147483647 w 607"/>
                <a:gd name="T35" fmla="*/ 2147483647 h 337"/>
                <a:gd name="T36" fmla="*/ 2147483647 w 607"/>
                <a:gd name="T37" fmla="*/ 2147483647 h 337"/>
                <a:gd name="T38" fmla="*/ 2147483647 w 607"/>
                <a:gd name="T39" fmla="*/ 2147483647 h 337"/>
                <a:gd name="T40" fmla="*/ 2147483647 w 607"/>
                <a:gd name="T41" fmla="*/ 2147483647 h 337"/>
                <a:gd name="T42" fmla="*/ 2147483647 w 607"/>
                <a:gd name="T43" fmla="*/ 2147483647 h 337"/>
                <a:gd name="T44" fmla="*/ 2147483647 w 607"/>
                <a:gd name="T45" fmla="*/ 2147483647 h 337"/>
                <a:gd name="T46" fmla="*/ 2147483647 w 607"/>
                <a:gd name="T47" fmla="*/ 2147483647 h 337"/>
                <a:gd name="T48" fmla="*/ 2147483647 w 607"/>
                <a:gd name="T49" fmla="*/ 2147483647 h 337"/>
                <a:gd name="T50" fmla="*/ 2147483647 w 607"/>
                <a:gd name="T51" fmla="*/ 2147483647 h 337"/>
                <a:gd name="T52" fmla="*/ 2147483647 w 607"/>
                <a:gd name="T53" fmla="*/ 2147483647 h 337"/>
                <a:gd name="T54" fmla="*/ 2147483647 w 607"/>
                <a:gd name="T55" fmla="*/ 2147483647 h 337"/>
                <a:gd name="T56" fmla="*/ 0 w 607"/>
                <a:gd name="T57" fmla="*/ 2147483647 h 33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7"/>
                <a:gd name="T88" fmla="*/ 0 h 337"/>
                <a:gd name="T89" fmla="*/ 607 w 607"/>
                <a:gd name="T90" fmla="*/ 337 h 33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7" h="337">
                  <a:moveTo>
                    <a:pt x="0" y="337"/>
                  </a:moveTo>
                  <a:lnTo>
                    <a:pt x="148" y="316"/>
                  </a:lnTo>
                  <a:lnTo>
                    <a:pt x="148" y="301"/>
                  </a:lnTo>
                  <a:lnTo>
                    <a:pt x="504" y="252"/>
                  </a:lnTo>
                  <a:lnTo>
                    <a:pt x="510" y="226"/>
                  </a:lnTo>
                  <a:lnTo>
                    <a:pt x="562" y="207"/>
                  </a:lnTo>
                  <a:lnTo>
                    <a:pt x="568" y="180"/>
                  </a:lnTo>
                  <a:lnTo>
                    <a:pt x="590" y="171"/>
                  </a:lnTo>
                  <a:lnTo>
                    <a:pt x="607" y="131"/>
                  </a:lnTo>
                  <a:lnTo>
                    <a:pt x="558" y="91"/>
                  </a:lnTo>
                  <a:lnTo>
                    <a:pt x="549" y="37"/>
                  </a:lnTo>
                  <a:lnTo>
                    <a:pt x="510" y="10"/>
                  </a:lnTo>
                  <a:lnTo>
                    <a:pt x="431" y="25"/>
                  </a:lnTo>
                  <a:lnTo>
                    <a:pt x="394" y="1"/>
                  </a:lnTo>
                  <a:lnTo>
                    <a:pt x="358" y="0"/>
                  </a:lnTo>
                  <a:lnTo>
                    <a:pt x="365" y="37"/>
                  </a:lnTo>
                  <a:lnTo>
                    <a:pt x="316" y="56"/>
                  </a:lnTo>
                  <a:lnTo>
                    <a:pt x="283" y="140"/>
                  </a:lnTo>
                  <a:lnTo>
                    <a:pt x="239" y="126"/>
                  </a:lnTo>
                  <a:lnTo>
                    <a:pt x="185" y="158"/>
                  </a:lnTo>
                  <a:lnTo>
                    <a:pt x="116" y="170"/>
                  </a:lnTo>
                  <a:lnTo>
                    <a:pt x="116" y="217"/>
                  </a:lnTo>
                  <a:lnTo>
                    <a:pt x="82" y="216"/>
                  </a:lnTo>
                  <a:lnTo>
                    <a:pt x="84" y="258"/>
                  </a:lnTo>
                  <a:lnTo>
                    <a:pt x="48" y="241"/>
                  </a:lnTo>
                  <a:lnTo>
                    <a:pt x="27" y="249"/>
                  </a:lnTo>
                  <a:lnTo>
                    <a:pt x="45" y="277"/>
                  </a:lnTo>
                  <a:lnTo>
                    <a:pt x="8" y="314"/>
                  </a:lnTo>
                  <a:lnTo>
                    <a:pt x="0" y="337"/>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endParaRPr>
            </a:p>
          </p:txBody>
        </p:sp>
        <p:sp>
          <p:nvSpPr>
            <p:cNvPr id="116" name="Shape - Kansas"/>
            <p:cNvSpPr>
              <a:spLocks noChangeAspect="1"/>
            </p:cNvSpPr>
            <p:nvPr/>
          </p:nvSpPr>
          <p:spPr bwMode="auto">
            <a:xfrm>
              <a:off x="4457700" y="3038475"/>
              <a:ext cx="966788" cy="485775"/>
            </a:xfrm>
            <a:custGeom>
              <a:avLst/>
              <a:gdLst>
                <a:gd name="T0" fmla="*/ 2147483647 w 611"/>
                <a:gd name="T1" fmla="*/ 2147483647 h 312"/>
                <a:gd name="T2" fmla="*/ 2147483647 w 611"/>
                <a:gd name="T3" fmla="*/ 2147483647 h 312"/>
                <a:gd name="T4" fmla="*/ 0 w 611"/>
                <a:gd name="T5" fmla="*/ 2147483647 h 312"/>
                <a:gd name="T6" fmla="*/ 2147483647 w 611"/>
                <a:gd name="T7" fmla="*/ 2147483647 h 312"/>
                <a:gd name="T8" fmla="*/ 2147483647 w 611"/>
                <a:gd name="T9" fmla="*/ 2147483647 h 312"/>
                <a:gd name="T10" fmla="*/ 2147483647 w 611"/>
                <a:gd name="T11" fmla="*/ 2147483647 h 312"/>
                <a:gd name="T12" fmla="*/ 2147483647 w 611"/>
                <a:gd name="T13" fmla="*/ 2147483647 h 312"/>
                <a:gd name="T14" fmla="*/ 2147483647 w 611"/>
                <a:gd name="T15" fmla="*/ 2147483647 h 312"/>
                <a:gd name="T16" fmla="*/ 2147483647 w 611"/>
                <a:gd name="T17" fmla="*/ 0 h 312"/>
                <a:gd name="T18" fmla="*/ 2147483647 w 611"/>
                <a:gd name="T19" fmla="*/ 2147483647 h 312"/>
                <a:gd name="T20" fmla="*/ 2147483647 w 611"/>
                <a:gd name="T21" fmla="*/ 2147483647 h 3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11"/>
                <a:gd name="T34" fmla="*/ 0 h 312"/>
                <a:gd name="T35" fmla="*/ 611 w 611"/>
                <a:gd name="T36" fmla="*/ 312 h 3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11" h="312">
                  <a:moveTo>
                    <a:pt x="6" y="3"/>
                  </a:moveTo>
                  <a:lnTo>
                    <a:pt x="4" y="182"/>
                  </a:lnTo>
                  <a:lnTo>
                    <a:pt x="0" y="309"/>
                  </a:lnTo>
                  <a:lnTo>
                    <a:pt x="611" y="312"/>
                  </a:lnTo>
                  <a:lnTo>
                    <a:pt x="599" y="149"/>
                  </a:lnTo>
                  <a:lnTo>
                    <a:pt x="599" y="88"/>
                  </a:lnTo>
                  <a:lnTo>
                    <a:pt x="550" y="51"/>
                  </a:lnTo>
                  <a:lnTo>
                    <a:pt x="565" y="18"/>
                  </a:lnTo>
                  <a:lnTo>
                    <a:pt x="544" y="0"/>
                  </a:lnTo>
                  <a:lnTo>
                    <a:pt x="267" y="3"/>
                  </a:lnTo>
                  <a:lnTo>
                    <a:pt x="6" y="3"/>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endParaRPr>
            </a:p>
          </p:txBody>
        </p:sp>
        <p:sp>
          <p:nvSpPr>
            <p:cNvPr id="117" name="Shape - Iowa"/>
            <p:cNvSpPr>
              <a:spLocks noChangeAspect="1"/>
            </p:cNvSpPr>
            <p:nvPr/>
          </p:nvSpPr>
          <p:spPr bwMode="auto">
            <a:xfrm>
              <a:off x="5140325" y="2452688"/>
              <a:ext cx="758825" cy="487362"/>
            </a:xfrm>
            <a:custGeom>
              <a:avLst/>
              <a:gdLst>
                <a:gd name="T0" fmla="*/ 2147483647 w 481"/>
                <a:gd name="T1" fmla="*/ 2147483647 h 313"/>
                <a:gd name="T2" fmla="*/ 0 w 481"/>
                <a:gd name="T3" fmla="*/ 2147483647 h 313"/>
                <a:gd name="T4" fmla="*/ 2147483647 w 481"/>
                <a:gd name="T5" fmla="*/ 2147483647 h 313"/>
                <a:gd name="T6" fmla="*/ 2147483647 w 481"/>
                <a:gd name="T7" fmla="*/ 2147483647 h 313"/>
                <a:gd name="T8" fmla="*/ 2147483647 w 481"/>
                <a:gd name="T9" fmla="*/ 2147483647 h 313"/>
                <a:gd name="T10" fmla="*/ 2147483647 w 481"/>
                <a:gd name="T11" fmla="*/ 2147483647 h 313"/>
                <a:gd name="T12" fmla="*/ 2147483647 w 481"/>
                <a:gd name="T13" fmla="*/ 2147483647 h 313"/>
                <a:gd name="T14" fmla="*/ 2147483647 w 481"/>
                <a:gd name="T15" fmla="*/ 2147483647 h 313"/>
                <a:gd name="T16" fmla="*/ 2147483647 w 481"/>
                <a:gd name="T17" fmla="*/ 2147483647 h 313"/>
                <a:gd name="T18" fmla="*/ 2147483647 w 481"/>
                <a:gd name="T19" fmla="*/ 2147483647 h 313"/>
                <a:gd name="T20" fmla="*/ 2147483647 w 481"/>
                <a:gd name="T21" fmla="*/ 2147483647 h 313"/>
                <a:gd name="T22" fmla="*/ 2147483647 w 481"/>
                <a:gd name="T23" fmla="*/ 2147483647 h 313"/>
                <a:gd name="T24" fmla="*/ 2147483647 w 481"/>
                <a:gd name="T25" fmla="*/ 2147483647 h 313"/>
                <a:gd name="T26" fmla="*/ 2147483647 w 481"/>
                <a:gd name="T27" fmla="*/ 2147483647 h 313"/>
                <a:gd name="T28" fmla="*/ 2147483647 w 481"/>
                <a:gd name="T29" fmla="*/ 0 h 313"/>
                <a:gd name="T30" fmla="*/ 2147483647 w 481"/>
                <a:gd name="T31" fmla="*/ 2147483647 h 313"/>
                <a:gd name="T32" fmla="*/ 2147483647 w 481"/>
                <a:gd name="T33" fmla="*/ 2147483647 h 313"/>
                <a:gd name="T34" fmla="*/ 2147483647 w 481"/>
                <a:gd name="T35" fmla="*/ 2147483647 h 3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81"/>
                <a:gd name="T55" fmla="*/ 0 h 313"/>
                <a:gd name="T56" fmla="*/ 481 w 481"/>
                <a:gd name="T57" fmla="*/ 313 h 3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81" h="313">
                  <a:moveTo>
                    <a:pt x="7" y="16"/>
                  </a:moveTo>
                  <a:lnTo>
                    <a:pt x="0" y="71"/>
                  </a:lnTo>
                  <a:lnTo>
                    <a:pt x="10" y="129"/>
                  </a:lnTo>
                  <a:lnTo>
                    <a:pt x="55" y="249"/>
                  </a:lnTo>
                  <a:lnTo>
                    <a:pt x="80" y="313"/>
                  </a:lnTo>
                  <a:lnTo>
                    <a:pt x="363" y="298"/>
                  </a:lnTo>
                  <a:lnTo>
                    <a:pt x="410" y="313"/>
                  </a:lnTo>
                  <a:lnTo>
                    <a:pt x="438" y="252"/>
                  </a:lnTo>
                  <a:lnTo>
                    <a:pt x="428" y="208"/>
                  </a:lnTo>
                  <a:lnTo>
                    <a:pt x="475" y="200"/>
                  </a:lnTo>
                  <a:lnTo>
                    <a:pt x="481" y="131"/>
                  </a:lnTo>
                  <a:lnTo>
                    <a:pt x="453" y="101"/>
                  </a:lnTo>
                  <a:lnTo>
                    <a:pt x="404" y="71"/>
                  </a:lnTo>
                  <a:lnTo>
                    <a:pt x="414" y="30"/>
                  </a:lnTo>
                  <a:lnTo>
                    <a:pt x="393" y="0"/>
                  </a:lnTo>
                  <a:lnTo>
                    <a:pt x="287" y="4"/>
                  </a:lnTo>
                  <a:lnTo>
                    <a:pt x="180" y="9"/>
                  </a:lnTo>
                  <a:lnTo>
                    <a:pt x="7" y="16"/>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endParaRPr>
            </a:p>
          </p:txBody>
        </p:sp>
        <p:sp>
          <p:nvSpPr>
            <p:cNvPr id="118" name="Shape - Indiana"/>
            <p:cNvSpPr>
              <a:spLocks noChangeAspect="1"/>
            </p:cNvSpPr>
            <p:nvPr/>
          </p:nvSpPr>
          <p:spPr bwMode="auto">
            <a:xfrm>
              <a:off x="6213475" y="2617788"/>
              <a:ext cx="422275" cy="687387"/>
            </a:xfrm>
            <a:custGeom>
              <a:avLst/>
              <a:gdLst>
                <a:gd name="T0" fmla="*/ 0 w 268"/>
                <a:gd name="T1" fmla="*/ 2147483647 h 441"/>
                <a:gd name="T2" fmla="*/ 2147483647 w 268"/>
                <a:gd name="T3" fmla="*/ 2147483647 h 441"/>
                <a:gd name="T4" fmla="*/ 2147483647 w 268"/>
                <a:gd name="T5" fmla="*/ 2147483647 h 441"/>
                <a:gd name="T6" fmla="*/ 2147483647 w 268"/>
                <a:gd name="T7" fmla="*/ 2147483647 h 441"/>
                <a:gd name="T8" fmla="*/ 2147483647 w 268"/>
                <a:gd name="T9" fmla="*/ 2147483647 h 441"/>
                <a:gd name="T10" fmla="*/ 2147483647 w 268"/>
                <a:gd name="T11" fmla="*/ 0 h 441"/>
                <a:gd name="T12" fmla="*/ 2147483647 w 268"/>
                <a:gd name="T13" fmla="*/ 2147483647 h 441"/>
                <a:gd name="T14" fmla="*/ 2147483647 w 268"/>
                <a:gd name="T15" fmla="*/ 2147483647 h 441"/>
                <a:gd name="T16" fmla="*/ 2147483647 w 268"/>
                <a:gd name="T17" fmla="*/ 2147483647 h 441"/>
                <a:gd name="T18" fmla="*/ 2147483647 w 268"/>
                <a:gd name="T19" fmla="*/ 2147483647 h 441"/>
                <a:gd name="T20" fmla="*/ 2147483647 w 268"/>
                <a:gd name="T21" fmla="*/ 2147483647 h 441"/>
                <a:gd name="T22" fmla="*/ 2147483647 w 268"/>
                <a:gd name="T23" fmla="*/ 2147483647 h 441"/>
                <a:gd name="T24" fmla="*/ 2147483647 w 268"/>
                <a:gd name="T25" fmla="*/ 2147483647 h 441"/>
                <a:gd name="T26" fmla="*/ 2147483647 w 268"/>
                <a:gd name="T27" fmla="*/ 2147483647 h 441"/>
                <a:gd name="T28" fmla="*/ 2147483647 w 268"/>
                <a:gd name="T29" fmla="*/ 2147483647 h 441"/>
                <a:gd name="T30" fmla="*/ 0 w 268"/>
                <a:gd name="T31" fmla="*/ 2147483647 h 44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68"/>
                <a:gd name="T49" fmla="*/ 0 h 441"/>
                <a:gd name="T50" fmla="*/ 268 w 268"/>
                <a:gd name="T51" fmla="*/ 441 h 44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68" h="441">
                  <a:moveTo>
                    <a:pt x="0" y="31"/>
                  </a:moveTo>
                  <a:lnTo>
                    <a:pt x="31" y="48"/>
                  </a:lnTo>
                  <a:lnTo>
                    <a:pt x="61" y="45"/>
                  </a:lnTo>
                  <a:lnTo>
                    <a:pt x="71" y="36"/>
                  </a:lnTo>
                  <a:lnTo>
                    <a:pt x="79" y="9"/>
                  </a:lnTo>
                  <a:lnTo>
                    <a:pt x="208" y="0"/>
                  </a:lnTo>
                  <a:lnTo>
                    <a:pt x="268" y="312"/>
                  </a:lnTo>
                  <a:lnTo>
                    <a:pt x="263" y="309"/>
                  </a:lnTo>
                  <a:lnTo>
                    <a:pt x="219" y="326"/>
                  </a:lnTo>
                  <a:lnTo>
                    <a:pt x="187" y="410"/>
                  </a:lnTo>
                  <a:lnTo>
                    <a:pt x="141" y="398"/>
                  </a:lnTo>
                  <a:lnTo>
                    <a:pt x="87" y="429"/>
                  </a:lnTo>
                  <a:lnTo>
                    <a:pt x="17" y="441"/>
                  </a:lnTo>
                  <a:lnTo>
                    <a:pt x="49" y="359"/>
                  </a:lnTo>
                  <a:lnTo>
                    <a:pt x="35" y="313"/>
                  </a:lnTo>
                  <a:lnTo>
                    <a:pt x="0" y="31"/>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endParaRPr>
            </a:p>
          </p:txBody>
        </p:sp>
        <p:sp>
          <p:nvSpPr>
            <p:cNvPr id="119" name="Shape - Illinois"/>
            <p:cNvSpPr>
              <a:spLocks noChangeAspect="1"/>
            </p:cNvSpPr>
            <p:nvPr/>
          </p:nvSpPr>
          <p:spPr bwMode="auto">
            <a:xfrm>
              <a:off x="5750984" y="2555875"/>
              <a:ext cx="547688" cy="887413"/>
            </a:xfrm>
            <a:custGeom>
              <a:avLst/>
              <a:gdLst>
                <a:gd name="T0" fmla="*/ 64 w 346"/>
                <a:gd name="T1" fmla="*/ 33 h 571"/>
                <a:gd name="T2" fmla="*/ 262 w 346"/>
                <a:gd name="T3" fmla="*/ 0 h 571"/>
                <a:gd name="T4" fmla="*/ 294 w 346"/>
                <a:gd name="T5" fmla="*/ 70 h 571"/>
                <a:gd name="T6" fmla="*/ 334 w 346"/>
                <a:gd name="T7" fmla="*/ 362 h 571"/>
                <a:gd name="T8" fmla="*/ 346 w 346"/>
                <a:gd name="T9" fmla="*/ 401 h 571"/>
                <a:gd name="T10" fmla="*/ 314 w 346"/>
                <a:gd name="T11" fmla="*/ 478 h 571"/>
                <a:gd name="T12" fmla="*/ 314 w 346"/>
                <a:gd name="T13" fmla="*/ 532 h 571"/>
                <a:gd name="T14" fmla="*/ 279 w 346"/>
                <a:gd name="T15" fmla="*/ 526 h 571"/>
                <a:gd name="T16" fmla="*/ 280 w 346"/>
                <a:gd name="T17" fmla="*/ 571 h 571"/>
                <a:gd name="T18" fmla="*/ 243 w 346"/>
                <a:gd name="T19" fmla="*/ 553 h 571"/>
                <a:gd name="T20" fmla="*/ 223 w 346"/>
                <a:gd name="T21" fmla="*/ 559 h 571"/>
                <a:gd name="T22" fmla="*/ 195 w 346"/>
                <a:gd name="T23" fmla="*/ 554 h 571"/>
                <a:gd name="T24" fmla="*/ 174 w 346"/>
                <a:gd name="T25" fmla="*/ 486 h 571"/>
                <a:gd name="T26" fmla="*/ 134 w 346"/>
                <a:gd name="T27" fmla="*/ 465 h 571"/>
                <a:gd name="T28" fmla="*/ 134 w 346"/>
                <a:gd name="T29" fmla="*/ 392 h 571"/>
                <a:gd name="T30" fmla="*/ 94 w 346"/>
                <a:gd name="T31" fmla="*/ 401 h 571"/>
                <a:gd name="T32" fmla="*/ 71 w 346"/>
                <a:gd name="T33" fmla="*/ 347 h 571"/>
                <a:gd name="T34" fmla="*/ 0 w 346"/>
                <a:gd name="T35" fmla="*/ 285 h 571"/>
                <a:gd name="T36" fmla="*/ 52 w 346"/>
                <a:gd name="T37" fmla="*/ 186 h 571"/>
                <a:gd name="T38" fmla="*/ 37 w 346"/>
                <a:gd name="T39" fmla="*/ 140 h 571"/>
                <a:gd name="T40" fmla="*/ 89 w 346"/>
                <a:gd name="T41" fmla="*/ 131 h 571"/>
                <a:gd name="T42" fmla="*/ 94 w 346"/>
                <a:gd name="T43" fmla="*/ 67 h 571"/>
                <a:gd name="T44" fmla="*/ 64 w 346"/>
                <a:gd name="T45" fmla="*/ 33 h 57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46"/>
                <a:gd name="T70" fmla="*/ 0 h 571"/>
                <a:gd name="T71" fmla="*/ 346 w 346"/>
                <a:gd name="T72" fmla="*/ 571 h 57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46" h="571">
                  <a:moveTo>
                    <a:pt x="64" y="33"/>
                  </a:moveTo>
                  <a:lnTo>
                    <a:pt x="262" y="0"/>
                  </a:lnTo>
                  <a:lnTo>
                    <a:pt x="294" y="70"/>
                  </a:lnTo>
                  <a:lnTo>
                    <a:pt x="334" y="362"/>
                  </a:lnTo>
                  <a:lnTo>
                    <a:pt x="346" y="401"/>
                  </a:lnTo>
                  <a:lnTo>
                    <a:pt x="314" y="478"/>
                  </a:lnTo>
                  <a:lnTo>
                    <a:pt x="314" y="532"/>
                  </a:lnTo>
                  <a:lnTo>
                    <a:pt x="279" y="526"/>
                  </a:lnTo>
                  <a:lnTo>
                    <a:pt x="280" y="571"/>
                  </a:lnTo>
                  <a:lnTo>
                    <a:pt x="243" y="553"/>
                  </a:lnTo>
                  <a:lnTo>
                    <a:pt x="223" y="559"/>
                  </a:lnTo>
                  <a:lnTo>
                    <a:pt x="195" y="554"/>
                  </a:lnTo>
                  <a:lnTo>
                    <a:pt x="174" y="486"/>
                  </a:lnTo>
                  <a:lnTo>
                    <a:pt x="134" y="465"/>
                  </a:lnTo>
                  <a:lnTo>
                    <a:pt x="134" y="392"/>
                  </a:lnTo>
                  <a:lnTo>
                    <a:pt x="94" y="401"/>
                  </a:lnTo>
                  <a:lnTo>
                    <a:pt x="71" y="347"/>
                  </a:lnTo>
                  <a:lnTo>
                    <a:pt x="0" y="285"/>
                  </a:lnTo>
                  <a:lnTo>
                    <a:pt x="52" y="186"/>
                  </a:lnTo>
                  <a:lnTo>
                    <a:pt x="37" y="140"/>
                  </a:lnTo>
                  <a:lnTo>
                    <a:pt x="89" y="131"/>
                  </a:lnTo>
                  <a:lnTo>
                    <a:pt x="94" y="67"/>
                  </a:lnTo>
                  <a:lnTo>
                    <a:pt x="64" y="33"/>
                  </a:lnTo>
                  <a:close/>
                </a:path>
              </a:pathLst>
            </a:custGeom>
            <a:solidFill>
              <a:schemeClr val="accent4"/>
            </a:solidFill>
            <a:ln w="19050">
              <a:solidFill>
                <a:srgbClr val="000000"/>
              </a:solidFill>
              <a:prstDash val="solid"/>
              <a:round/>
              <a:headEnd/>
              <a:tailEnd/>
            </a:ln>
          </p:spPr>
          <p:txBody>
            <a:bodyPr/>
            <a:lstStyle/>
            <a:p>
              <a:pPr>
                <a:defRPr/>
              </a:pPr>
              <a:endParaRPr lang="en-US" sz="1300">
                <a:solidFill>
                  <a:srgbClr val="000000"/>
                </a:solidFill>
              </a:endParaRPr>
            </a:p>
          </p:txBody>
        </p:sp>
        <p:sp>
          <p:nvSpPr>
            <p:cNvPr id="120" name="Shape - Idaho"/>
            <p:cNvSpPr>
              <a:spLocks noChangeAspect="1"/>
            </p:cNvSpPr>
            <p:nvPr/>
          </p:nvSpPr>
          <p:spPr bwMode="auto">
            <a:xfrm>
              <a:off x="2695575" y="1447800"/>
              <a:ext cx="750888" cy="1196975"/>
            </a:xfrm>
            <a:custGeom>
              <a:avLst/>
              <a:gdLst>
                <a:gd name="T0" fmla="*/ 2147483647 w 476"/>
                <a:gd name="T1" fmla="*/ 0 h 770"/>
                <a:gd name="T2" fmla="*/ 2147483647 w 476"/>
                <a:gd name="T3" fmla="*/ 2147483647 h 770"/>
                <a:gd name="T4" fmla="*/ 2147483647 w 476"/>
                <a:gd name="T5" fmla="*/ 2147483647 h 770"/>
                <a:gd name="T6" fmla="*/ 2147483647 w 476"/>
                <a:gd name="T7" fmla="*/ 2147483647 h 770"/>
                <a:gd name="T8" fmla="*/ 2147483647 w 476"/>
                <a:gd name="T9" fmla="*/ 2147483647 h 770"/>
                <a:gd name="T10" fmla="*/ 2147483647 w 476"/>
                <a:gd name="T11" fmla="*/ 2147483647 h 770"/>
                <a:gd name="T12" fmla="*/ 2147483647 w 476"/>
                <a:gd name="T13" fmla="*/ 2147483647 h 770"/>
                <a:gd name="T14" fmla="*/ 0 w 476"/>
                <a:gd name="T15" fmla="*/ 2147483647 h 770"/>
                <a:gd name="T16" fmla="*/ 2147483647 w 476"/>
                <a:gd name="T17" fmla="*/ 2147483647 h 770"/>
                <a:gd name="T18" fmla="*/ 2147483647 w 476"/>
                <a:gd name="T19" fmla="*/ 2147483647 h 770"/>
                <a:gd name="T20" fmla="*/ 2147483647 w 476"/>
                <a:gd name="T21" fmla="*/ 2147483647 h 770"/>
                <a:gd name="T22" fmla="*/ 2147483647 w 476"/>
                <a:gd name="T23" fmla="*/ 2147483647 h 770"/>
                <a:gd name="T24" fmla="*/ 2147483647 w 476"/>
                <a:gd name="T25" fmla="*/ 2147483647 h 770"/>
                <a:gd name="T26" fmla="*/ 2147483647 w 476"/>
                <a:gd name="T27" fmla="*/ 2147483647 h 770"/>
                <a:gd name="T28" fmla="*/ 2147483647 w 476"/>
                <a:gd name="T29" fmla="*/ 2147483647 h 770"/>
                <a:gd name="T30" fmla="*/ 2147483647 w 476"/>
                <a:gd name="T31" fmla="*/ 2147483647 h 770"/>
                <a:gd name="T32" fmla="*/ 2147483647 w 476"/>
                <a:gd name="T33" fmla="*/ 2147483647 h 770"/>
                <a:gd name="T34" fmla="*/ 2147483647 w 476"/>
                <a:gd name="T35" fmla="*/ 2147483647 h 770"/>
                <a:gd name="T36" fmla="*/ 2147483647 w 476"/>
                <a:gd name="T37" fmla="*/ 2147483647 h 770"/>
                <a:gd name="T38" fmla="*/ 2147483647 w 476"/>
                <a:gd name="T39" fmla="*/ 2147483647 h 770"/>
                <a:gd name="T40" fmla="*/ 2147483647 w 476"/>
                <a:gd name="T41" fmla="*/ 2147483647 h 770"/>
                <a:gd name="T42" fmla="*/ 2147483647 w 476"/>
                <a:gd name="T43" fmla="*/ 0 h 77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76"/>
                <a:gd name="T67" fmla="*/ 0 h 770"/>
                <a:gd name="T68" fmla="*/ 476 w 476"/>
                <a:gd name="T69" fmla="*/ 770 h 77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76" h="770">
                  <a:moveTo>
                    <a:pt x="115" y="0"/>
                  </a:moveTo>
                  <a:lnTo>
                    <a:pt x="72" y="301"/>
                  </a:lnTo>
                  <a:lnTo>
                    <a:pt x="117" y="365"/>
                  </a:lnTo>
                  <a:lnTo>
                    <a:pt x="47" y="432"/>
                  </a:lnTo>
                  <a:lnTo>
                    <a:pt x="38" y="478"/>
                  </a:lnTo>
                  <a:lnTo>
                    <a:pt x="57" y="511"/>
                  </a:lnTo>
                  <a:lnTo>
                    <a:pt x="38" y="527"/>
                  </a:lnTo>
                  <a:lnTo>
                    <a:pt x="0" y="701"/>
                  </a:lnTo>
                  <a:lnTo>
                    <a:pt x="227" y="742"/>
                  </a:lnTo>
                  <a:lnTo>
                    <a:pt x="442" y="770"/>
                  </a:lnTo>
                  <a:lnTo>
                    <a:pt x="464" y="611"/>
                  </a:lnTo>
                  <a:lnTo>
                    <a:pt x="476" y="523"/>
                  </a:lnTo>
                  <a:lnTo>
                    <a:pt x="455" y="491"/>
                  </a:lnTo>
                  <a:lnTo>
                    <a:pt x="406" y="500"/>
                  </a:lnTo>
                  <a:lnTo>
                    <a:pt x="342" y="508"/>
                  </a:lnTo>
                  <a:lnTo>
                    <a:pt x="330" y="436"/>
                  </a:lnTo>
                  <a:lnTo>
                    <a:pt x="252" y="378"/>
                  </a:lnTo>
                  <a:lnTo>
                    <a:pt x="263" y="341"/>
                  </a:lnTo>
                  <a:lnTo>
                    <a:pt x="270" y="275"/>
                  </a:lnTo>
                  <a:lnTo>
                    <a:pt x="170" y="134"/>
                  </a:lnTo>
                  <a:lnTo>
                    <a:pt x="184" y="9"/>
                  </a:lnTo>
                  <a:lnTo>
                    <a:pt x="115" y="0"/>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endParaRPr>
            </a:p>
          </p:txBody>
        </p:sp>
        <p:grpSp>
          <p:nvGrpSpPr>
            <p:cNvPr id="121" name="Shape - Hawaii"/>
            <p:cNvGrpSpPr/>
            <p:nvPr/>
          </p:nvGrpSpPr>
          <p:grpSpPr>
            <a:xfrm>
              <a:off x="1865312" y="4365625"/>
              <a:ext cx="622300" cy="477838"/>
              <a:chOff x="2322512" y="5000625"/>
              <a:chExt cx="622300" cy="477838"/>
            </a:xfrm>
            <a:solidFill>
              <a:schemeClr val="accent4"/>
            </a:solidFill>
          </p:grpSpPr>
          <p:sp>
            <p:nvSpPr>
              <p:cNvPr id="208" name="Freeform 4"/>
              <p:cNvSpPr>
                <a:spLocks noChangeAspect="1"/>
              </p:cNvSpPr>
              <p:nvPr/>
            </p:nvSpPr>
            <p:spPr bwMode="auto">
              <a:xfrm>
                <a:off x="2322512" y="5060535"/>
                <a:ext cx="47758" cy="69294"/>
              </a:xfrm>
              <a:custGeom>
                <a:avLst/>
                <a:gdLst>
                  <a:gd name="T0" fmla="*/ 0 w 66"/>
                  <a:gd name="T1" fmla="*/ 96 h 96"/>
                  <a:gd name="T2" fmla="*/ 0 w 66"/>
                  <a:gd name="T3" fmla="*/ 68 h 96"/>
                  <a:gd name="T4" fmla="*/ 37 w 66"/>
                  <a:gd name="T5" fmla="*/ 0 h 96"/>
                  <a:gd name="T6" fmla="*/ 66 w 66"/>
                  <a:gd name="T7" fmla="*/ 20 h 96"/>
                  <a:gd name="T8" fmla="*/ 34 w 66"/>
                  <a:gd name="T9" fmla="*/ 96 h 96"/>
                  <a:gd name="T10" fmla="*/ 0 w 66"/>
                  <a:gd name="T11" fmla="*/ 96 h 96"/>
                  <a:gd name="T12" fmla="*/ 0 60000 65536"/>
                  <a:gd name="T13" fmla="*/ 0 60000 65536"/>
                  <a:gd name="T14" fmla="*/ 0 60000 65536"/>
                  <a:gd name="T15" fmla="*/ 0 60000 65536"/>
                  <a:gd name="T16" fmla="*/ 0 60000 65536"/>
                  <a:gd name="T17" fmla="*/ 0 60000 65536"/>
                  <a:gd name="T18" fmla="*/ 0 w 66"/>
                  <a:gd name="T19" fmla="*/ 0 h 96"/>
                  <a:gd name="T20" fmla="*/ 66 w 66"/>
                  <a:gd name="T21" fmla="*/ 96 h 96"/>
                </a:gdLst>
                <a:ahLst/>
                <a:cxnLst>
                  <a:cxn ang="T12">
                    <a:pos x="T0" y="T1"/>
                  </a:cxn>
                  <a:cxn ang="T13">
                    <a:pos x="T2" y="T3"/>
                  </a:cxn>
                  <a:cxn ang="T14">
                    <a:pos x="T4" y="T5"/>
                  </a:cxn>
                  <a:cxn ang="T15">
                    <a:pos x="T6" y="T7"/>
                  </a:cxn>
                  <a:cxn ang="T16">
                    <a:pos x="T8" y="T9"/>
                  </a:cxn>
                  <a:cxn ang="T17">
                    <a:pos x="T10" y="T11"/>
                  </a:cxn>
                </a:cxnLst>
                <a:rect l="T18" t="T19" r="T20" b="T21"/>
                <a:pathLst>
                  <a:path w="66" h="96">
                    <a:moveTo>
                      <a:pt x="0" y="96"/>
                    </a:moveTo>
                    <a:lnTo>
                      <a:pt x="0" y="68"/>
                    </a:lnTo>
                    <a:lnTo>
                      <a:pt x="37" y="0"/>
                    </a:lnTo>
                    <a:lnTo>
                      <a:pt x="66" y="20"/>
                    </a:lnTo>
                    <a:lnTo>
                      <a:pt x="34" y="96"/>
                    </a:lnTo>
                    <a:lnTo>
                      <a:pt x="0" y="96"/>
                    </a:lnTo>
                    <a:close/>
                  </a:path>
                </a:pathLst>
              </a:custGeom>
              <a:grpFill/>
              <a:ln w="19050">
                <a:solidFill>
                  <a:srgbClr val="000000"/>
                </a:solidFill>
                <a:prstDash val="solid"/>
                <a:round/>
                <a:headEnd/>
                <a:tailEnd/>
              </a:ln>
            </p:spPr>
            <p:txBody>
              <a:bodyPr/>
              <a:lstStyle/>
              <a:p>
                <a:endParaRPr lang="en-US" sz="1300">
                  <a:solidFill>
                    <a:srgbClr val="000000"/>
                  </a:solidFill>
                </a:endParaRPr>
              </a:p>
            </p:txBody>
          </p:sp>
          <p:sp>
            <p:nvSpPr>
              <p:cNvPr id="209" name="Freeform 5"/>
              <p:cNvSpPr>
                <a:spLocks noChangeAspect="1"/>
              </p:cNvSpPr>
              <p:nvPr/>
            </p:nvSpPr>
            <p:spPr bwMode="auto">
              <a:xfrm>
                <a:off x="2390531" y="5000625"/>
                <a:ext cx="89727" cy="87339"/>
              </a:xfrm>
              <a:custGeom>
                <a:avLst/>
                <a:gdLst>
                  <a:gd name="T0" fmla="*/ 27 w 124"/>
                  <a:gd name="T1" fmla="*/ 13 h 121"/>
                  <a:gd name="T2" fmla="*/ 0 w 124"/>
                  <a:gd name="T3" fmla="*/ 72 h 121"/>
                  <a:gd name="T4" fmla="*/ 48 w 124"/>
                  <a:gd name="T5" fmla="*/ 110 h 121"/>
                  <a:gd name="T6" fmla="*/ 103 w 124"/>
                  <a:gd name="T7" fmla="*/ 121 h 121"/>
                  <a:gd name="T8" fmla="*/ 124 w 124"/>
                  <a:gd name="T9" fmla="*/ 73 h 121"/>
                  <a:gd name="T10" fmla="*/ 110 w 124"/>
                  <a:gd name="T11" fmla="*/ 0 h 121"/>
                  <a:gd name="T12" fmla="*/ 27 w 124"/>
                  <a:gd name="T13" fmla="*/ 13 h 121"/>
                  <a:gd name="T14" fmla="*/ 0 60000 65536"/>
                  <a:gd name="T15" fmla="*/ 0 60000 65536"/>
                  <a:gd name="T16" fmla="*/ 0 60000 65536"/>
                  <a:gd name="T17" fmla="*/ 0 60000 65536"/>
                  <a:gd name="T18" fmla="*/ 0 60000 65536"/>
                  <a:gd name="T19" fmla="*/ 0 60000 65536"/>
                  <a:gd name="T20" fmla="*/ 0 60000 65536"/>
                  <a:gd name="T21" fmla="*/ 0 w 124"/>
                  <a:gd name="T22" fmla="*/ 0 h 121"/>
                  <a:gd name="T23" fmla="*/ 124 w 124"/>
                  <a:gd name="T24" fmla="*/ 121 h 1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4" h="121">
                    <a:moveTo>
                      <a:pt x="27" y="13"/>
                    </a:moveTo>
                    <a:lnTo>
                      <a:pt x="0" y="72"/>
                    </a:lnTo>
                    <a:lnTo>
                      <a:pt x="48" y="110"/>
                    </a:lnTo>
                    <a:lnTo>
                      <a:pt x="103" y="121"/>
                    </a:lnTo>
                    <a:lnTo>
                      <a:pt x="124" y="73"/>
                    </a:lnTo>
                    <a:lnTo>
                      <a:pt x="110" y="0"/>
                    </a:lnTo>
                    <a:lnTo>
                      <a:pt x="27" y="13"/>
                    </a:lnTo>
                    <a:close/>
                  </a:path>
                </a:pathLst>
              </a:custGeom>
              <a:grpFill/>
              <a:ln w="19050">
                <a:solidFill>
                  <a:srgbClr val="000000"/>
                </a:solidFill>
                <a:prstDash val="solid"/>
                <a:round/>
                <a:headEnd/>
                <a:tailEnd/>
              </a:ln>
            </p:spPr>
            <p:txBody>
              <a:bodyPr/>
              <a:lstStyle/>
              <a:p>
                <a:endParaRPr lang="en-US" sz="1300">
                  <a:solidFill>
                    <a:srgbClr val="000000"/>
                  </a:solidFill>
                </a:endParaRPr>
              </a:p>
            </p:txBody>
          </p:sp>
          <p:sp>
            <p:nvSpPr>
              <p:cNvPr id="210" name="Freeform 6"/>
              <p:cNvSpPr>
                <a:spLocks noChangeAspect="1"/>
              </p:cNvSpPr>
              <p:nvPr/>
            </p:nvSpPr>
            <p:spPr bwMode="auto">
              <a:xfrm>
                <a:off x="2474469" y="5060535"/>
                <a:ext cx="133143" cy="98166"/>
              </a:xfrm>
              <a:custGeom>
                <a:avLst/>
                <a:gdLst>
                  <a:gd name="T0" fmla="*/ 0 w 184"/>
                  <a:gd name="T1" fmla="*/ 48 h 136"/>
                  <a:gd name="T2" fmla="*/ 126 w 184"/>
                  <a:gd name="T3" fmla="*/ 0 h 136"/>
                  <a:gd name="T4" fmla="*/ 149 w 184"/>
                  <a:gd name="T5" fmla="*/ 59 h 136"/>
                  <a:gd name="T6" fmla="*/ 173 w 184"/>
                  <a:gd name="T7" fmla="*/ 72 h 136"/>
                  <a:gd name="T8" fmla="*/ 184 w 184"/>
                  <a:gd name="T9" fmla="*/ 120 h 136"/>
                  <a:gd name="T10" fmla="*/ 121 w 184"/>
                  <a:gd name="T11" fmla="*/ 127 h 136"/>
                  <a:gd name="T12" fmla="*/ 76 w 184"/>
                  <a:gd name="T13" fmla="*/ 136 h 136"/>
                  <a:gd name="T14" fmla="*/ 0 w 184"/>
                  <a:gd name="T15" fmla="*/ 48 h 136"/>
                  <a:gd name="T16" fmla="*/ 0 60000 65536"/>
                  <a:gd name="T17" fmla="*/ 0 60000 65536"/>
                  <a:gd name="T18" fmla="*/ 0 60000 65536"/>
                  <a:gd name="T19" fmla="*/ 0 60000 65536"/>
                  <a:gd name="T20" fmla="*/ 0 60000 65536"/>
                  <a:gd name="T21" fmla="*/ 0 60000 65536"/>
                  <a:gd name="T22" fmla="*/ 0 60000 65536"/>
                  <a:gd name="T23" fmla="*/ 0 60000 65536"/>
                  <a:gd name="T24" fmla="*/ 0 w 184"/>
                  <a:gd name="T25" fmla="*/ 0 h 136"/>
                  <a:gd name="T26" fmla="*/ 184 w 184"/>
                  <a:gd name="T27" fmla="*/ 136 h 1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4" h="136">
                    <a:moveTo>
                      <a:pt x="0" y="48"/>
                    </a:moveTo>
                    <a:lnTo>
                      <a:pt x="126" y="0"/>
                    </a:lnTo>
                    <a:lnTo>
                      <a:pt x="149" y="59"/>
                    </a:lnTo>
                    <a:lnTo>
                      <a:pt x="173" y="72"/>
                    </a:lnTo>
                    <a:lnTo>
                      <a:pt x="184" y="120"/>
                    </a:lnTo>
                    <a:lnTo>
                      <a:pt x="121" y="127"/>
                    </a:lnTo>
                    <a:lnTo>
                      <a:pt x="76" y="136"/>
                    </a:lnTo>
                    <a:lnTo>
                      <a:pt x="0" y="48"/>
                    </a:lnTo>
                    <a:close/>
                  </a:path>
                </a:pathLst>
              </a:custGeom>
              <a:grpFill/>
              <a:ln w="19050">
                <a:solidFill>
                  <a:srgbClr val="000000"/>
                </a:solidFill>
                <a:prstDash val="solid"/>
                <a:round/>
                <a:headEnd/>
                <a:tailEnd/>
              </a:ln>
            </p:spPr>
            <p:txBody>
              <a:bodyPr/>
              <a:lstStyle/>
              <a:p>
                <a:endParaRPr lang="en-US" sz="1300">
                  <a:solidFill>
                    <a:srgbClr val="000000"/>
                  </a:solidFill>
                </a:endParaRPr>
              </a:p>
            </p:txBody>
          </p:sp>
          <p:sp>
            <p:nvSpPr>
              <p:cNvPr id="211" name="Freeform 7"/>
              <p:cNvSpPr>
                <a:spLocks noChangeAspect="1"/>
              </p:cNvSpPr>
              <p:nvPr/>
            </p:nvSpPr>
            <p:spPr bwMode="auto">
              <a:xfrm>
                <a:off x="2611954" y="5134882"/>
                <a:ext cx="105646" cy="51970"/>
              </a:xfrm>
              <a:custGeom>
                <a:avLst/>
                <a:gdLst>
                  <a:gd name="T0" fmla="*/ 22 w 146"/>
                  <a:gd name="T1" fmla="*/ 3 h 72"/>
                  <a:gd name="T2" fmla="*/ 0 w 146"/>
                  <a:gd name="T3" fmla="*/ 67 h 72"/>
                  <a:gd name="T4" fmla="*/ 38 w 146"/>
                  <a:gd name="T5" fmla="*/ 72 h 72"/>
                  <a:gd name="T6" fmla="*/ 62 w 146"/>
                  <a:gd name="T7" fmla="*/ 57 h 72"/>
                  <a:gd name="T8" fmla="*/ 107 w 146"/>
                  <a:gd name="T9" fmla="*/ 58 h 72"/>
                  <a:gd name="T10" fmla="*/ 146 w 146"/>
                  <a:gd name="T11" fmla="*/ 30 h 72"/>
                  <a:gd name="T12" fmla="*/ 120 w 146"/>
                  <a:gd name="T13" fmla="*/ 20 h 72"/>
                  <a:gd name="T14" fmla="*/ 101 w 146"/>
                  <a:gd name="T15" fmla="*/ 0 h 72"/>
                  <a:gd name="T16" fmla="*/ 22 w 146"/>
                  <a:gd name="T17" fmla="*/ 3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6"/>
                  <a:gd name="T28" fmla="*/ 0 h 72"/>
                  <a:gd name="T29" fmla="*/ 146 w 146"/>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6" h="72">
                    <a:moveTo>
                      <a:pt x="22" y="3"/>
                    </a:moveTo>
                    <a:lnTo>
                      <a:pt x="0" y="67"/>
                    </a:lnTo>
                    <a:lnTo>
                      <a:pt x="38" y="72"/>
                    </a:lnTo>
                    <a:lnTo>
                      <a:pt x="62" y="57"/>
                    </a:lnTo>
                    <a:lnTo>
                      <a:pt x="107" y="58"/>
                    </a:lnTo>
                    <a:lnTo>
                      <a:pt x="146" y="30"/>
                    </a:lnTo>
                    <a:lnTo>
                      <a:pt x="120" y="20"/>
                    </a:lnTo>
                    <a:lnTo>
                      <a:pt x="101" y="0"/>
                    </a:lnTo>
                    <a:lnTo>
                      <a:pt x="22" y="3"/>
                    </a:lnTo>
                    <a:close/>
                  </a:path>
                </a:pathLst>
              </a:custGeom>
              <a:grpFill/>
              <a:ln w="19050">
                <a:solidFill>
                  <a:srgbClr val="000000"/>
                </a:solidFill>
                <a:prstDash val="solid"/>
                <a:round/>
                <a:headEnd/>
                <a:tailEnd/>
              </a:ln>
            </p:spPr>
            <p:txBody>
              <a:bodyPr/>
              <a:lstStyle/>
              <a:p>
                <a:endParaRPr lang="en-US" sz="1300">
                  <a:solidFill>
                    <a:srgbClr val="000000"/>
                  </a:solidFill>
                </a:endParaRPr>
              </a:p>
            </p:txBody>
          </p:sp>
          <p:sp>
            <p:nvSpPr>
              <p:cNvPr id="212" name="Freeform 8"/>
              <p:cNvSpPr>
                <a:spLocks noChangeAspect="1"/>
              </p:cNvSpPr>
              <p:nvPr/>
            </p:nvSpPr>
            <p:spPr bwMode="auto">
              <a:xfrm>
                <a:off x="2643069" y="5208506"/>
                <a:ext cx="43416" cy="37534"/>
              </a:xfrm>
              <a:custGeom>
                <a:avLst/>
                <a:gdLst>
                  <a:gd name="T0" fmla="*/ 52 w 60"/>
                  <a:gd name="T1" fmla="*/ 0 h 52"/>
                  <a:gd name="T2" fmla="*/ 0 w 60"/>
                  <a:gd name="T3" fmla="*/ 4 h 52"/>
                  <a:gd name="T4" fmla="*/ 9 w 60"/>
                  <a:gd name="T5" fmla="*/ 52 h 52"/>
                  <a:gd name="T6" fmla="*/ 60 w 60"/>
                  <a:gd name="T7" fmla="*/ 40 h 52"/>
                  <a:gd name="T8" fmla="*/ 52 w 60"/>
                  <a:gd name="T9" fmla="*/ 0 h 52"/>
                  <a:gd name="T10" fmla="*/ 0 60000 65536"/>
                  <a:gd name="T11" fmla="*/ 0 60000 65536"/>
                  <a:gd name="T12" fmla="*/ 0 60000 65536"/>
                  <a:gd name="T13" fmla="*/ 0 60000 65536"/>
                  <a:gd name="T14" fmla="*/ 0 60000 65536"/>
                  <a:gd name="T15" fmla="*/ 0 w 60"/>
                  <a:gd name="T16" fmla="*/ 0 h 52"/>
                  <a:gd name="T17" fmla="*/ 60 w 60"/>
                  <a:gd name="T18" fmla="*/ 52 h 52"/>
                </a:gdLst>
                <a:ahLst/>
                <a:cxnLst>
                  <a:cxn ang="T10">
                    <a:pos x="T0" y="T1"/>
                  </a:cxn>
                  <a:cxn ang="T11">
                    <a:pos x="T2" y="T3"/>
                  </a:cxn>
                  <a:cxn ang="T12">
                    <a:pos x="T4" y="T5"/>
                  </a:cxn>
                  <a:cxn ang="T13">
                    <a:pos x="T6" y="T7"/>
                  </a:cxn>
                  <a:cxn ang="T14">
                    <a:pos x="T8" y="T9"/>
                  </a:cxn>
                </a:cxnLst>
                <a:rect l="T15" t="T16" r="T17" b="T18"/>
                <a:pathLst>
                  <a:path w="60" h="52">
                    <a:moveTo>
                      <a:pt x="52" y="0"/>
                    </a:moveTo>
                    <a:lnTo>
                      <a:pt x="0" y="4"/>
                    </a:lnTo>
                    <a:lnTo>
                      <a:pt x="9" y="52"/>
                    </a:lnTo>
                    <a:lnTo>
                      <a:pt x="60" y="40"/>
                    </a:lnTo>
                    <a:lnTo>
                      <a:pt x="52" y="0"/>
                    </a:lnTo>
                    <a:close/>
                  </a:path>
                </a:pathLst>
              </a:custGeom>
              <a:grpFill/>
              <a:ln w="19050">
                <a:solidFill>
                  <a:srgbClr val="000000"/>
                </a:solidFill>
                <a:prstDash val="solid"/>
                <a:round/>
                <a:headEnd/>
                <a:tailEnd/>
              </a:ln>
            </p:spPr>
            <p:txBody>
              <a:bodyPr/>
              <a:lstStyle/>
              <a:p>
                <a:endParaRPr lang="en-US" sz="1300">
                  <a:solidFill>
                    <a:srgbClr val="000000"/>
                  </a:solidFill>
                </a:endParaRPr>
              </a:p>
            </p:txBody>
          </p:sp>
          <p:sp>
            <p:nvSpPr>
              <p:cNvPr id="213" name="Freeform 9"/>
              <p:cNvSpPr>
                <a:spLocks noChangeAspect="1"/>
              </p:cNvSpPr>
              <p:nvPr/>
            </p:nvSpPr>
            <p:spPr bwMode="auto">
              <a:xfrm>
                <a:off x="2690103" y="5248928"/>
                <a:ext cx="29668" cy="36812"/>
              </a:xfrm>
              <a:custGeom>
                <a:avLst/>
                <a:gdLst>
                  <a:gd name="T0" fmla="*/ 0 w 41"/>
                  <a:gd name="T1" fmla="*/ 20 h 51"/>
                  <a:gd name="T2" fmla="*/ 41 w 41"/>
                  <a:gd name="T3" fmla="*/ 0 h 51"/>
                  <a:gd name="T4" fmla="*/ 41 w 41"/>
                  <a:gd name="T5" fmla="*/ 45 h 51"/>
                  <a:gd name="T6" fmla="*/ 14 w 41"/>
                  <a:gd name="T7" fmla="*/ 51 h 51"/>
                  <a:gd name="T8" fmla="*/ 0 w 41"/>
                  <a:gd name="T9" fmla="*/ 20 h 51"/>
                  <a:gd name="T10" fmla="*/ 0 60000 65536"/>
                  <a:gd name="T11" fmla="*/ 0 60000 65536"/>
                  <a:gd name="T12" fmla="*/ 0 60000 65536"/>
                  <a:gd name="T13" fmla="*/ 0 60000 65536"/>
                  <a:gd name="T14" fmla="*/ 0 60000 65536"/>
                  <a:gd name="T15" fmla="*/ 0 w 41"/>
                  <a:gd name="T16" fmla="*/ 0 h 51"/>
                  <a:gd name="T17" fmla="*/ 41 w 41"/>
                  <a:gd name="T18" fmla="*/ 51 h 51"/>
                </a:gdLst>
                <a:ahLst/>
                <a:cxnLst>
                  <a:cxn ang="T10">
                    <a:pos x="T0" y="T1"/>
                  </a:cxn>
                  <a:cxn ang="T11">
                    <a:pos x="T2" y="T3"/>
                  </a:cxn>
                  <a:cxn ang="T12">
                    <a:pos x="T4" y="T5"/>
                  </a:cxn>
                  <a:cxn ang="T13">
                    <a:pos x="T6" y="T7"/>
                  </a:cxn>
                  <a:cxn ang="T14">
                    <a:pos x="T8" y="T9"/>
                  </a:cxn>
                </a:cxnLst>
                <a:rect l="T15" t="T16" r="T17" b="T18"/>
                <a:pathLst>
                  <a:path w="41" h="51">
                    <a:moveTo>
                      <a:pt x="0" y="20"/>
                    </a:moveTo>
                    <a:lnTo>
                      <a:pt x="41" y="0"/>
                    </a:lnTo>
                    <a:lnTo>
                      <a:pt x="41" y="45"/>
                    </a:lnTo>
                    <a:lnTo>
                      <a:pt x="14" y="51"/>
                    </a:lnTo>
                    <a:lnTo>
                      <a:pt x="0" y="20"/>
                    </a:lnTo>
                    <a:close/>
                  </a:path>
                </a:pathLst>
              </a:custGeom>
              <a:grpFill/>
              <a:ln w="19050">
                <a:solidFill>
                  <a:srgbClr val="000000"/>
                </a:solidFill>
                <a:prstDash val="solid"/>
                <a:round/>
                <a:headEnd/>
                <a:tailEnd/>
              </a:ln>
            </p:spPr>
            <p:txBody>
              <a:bodyPr/>
              <a:lstStyle/>
              <a:p>
                <a:endParaRPr lang="en-US" sz="1300">
                  <a:solidFill>
                    <a:srgbClr val="000000"/>
                  </a:solidFill>
                </a:endParaRPr>
              </a:p>
            </p:txBody>
          </p:sp>
          <p:sp>
            <p:nvSpPr>
              <p:cNvPr id="214" name="Freeform"/>
              <p:cNvSpPr>
                <a:spLocks noChangeAspect="1"/>
              </p:cNvSpPr>
              <p:nvPr/>
            </p:nvSpPr>
            <p:spPr bwMode="auto">
              <a:xfrm>
                <a:off x="2764634" y="5266251"/>
                <a:ext cx="180178" cy="212212"/>
              </a:xfrm>
              <a:custGeom>
                <a:avLst/>
                <a:gdLst>
                  <a:gd name="T0" fmla="*/ 42 w 249"/>
                  <a:gd name="T1" fmla="*/ 0 h 294"/>
                  <a:gd name="T2" fmla="*/ 0 w 249"/>
                  <a:gd name="T3" fmla="*/ 112 h 294"/>
                  <a:gd name="T4" fmla="*/ 30 w 249"/>
                  <a:gd name="T5" fmla="*/ 167 h 294"/>
                  <a:gd name="T6" fmla="*/ 30 w 249"/>
                  <a:gd name="T7" fmla="*/ 267 h 294"/>
                  <a:gd name="T8" fmla="*/ 90 w 249"/>
                  <a:gd name="T9" fmla="*/ 294 h 294"/>
                  <a:gd name="T10" fmla="*/ 117 w 249"/>
                  <a:gd name="T11" fmla="*/ 235 h 294"/>
                  <a:gd name="T12" fmla="*/ 193 w 249"/>
                  <a:gd name="T13" fmla="*/ 222 h 294"/>
                  <a:gd name="T14" fmla="*/ 249 w 249"/>
                  <a:gd name="T15" fmla="*/ 158 h 294"/>
                  <a:gd name="T16" fmla="*/ 190 w 249"/>
                  <a:gd name="T17" fmla="*/ 58 h 294"/>
                  <a:gd name="T18" fmla="*/ 42 w 249"/>
                  <a:gd name="T19" fmla="*/ 0 h 2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9"/>
                  <a:gd name="T31" fmla="*/ 0 h 294"/>
                  <a:gd name="T32" fmla="*/ 249 w 249"/>
                  <a:gd name="T33" fmla="*/ 294 h 2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9" h="294">
                    <a:moveTo>
                      <a:pt x="42" y="0"/>
                    </a:moveTo>
                    <a:lnTo>
                      <a:pt x="0" y="112"/>
                    </a:lnTo>
                    <a:lnTo>
                      <a:pt x="30" y="167"/>
                    </a:lnTo>
                    <a:lnTo>
                      <a:pt x="30" y="267"/>
                    </a:lnTo>
                    <a:lnTo>
                      <a:pt x="90" y="294"/>
                    </a:lnTo>
                    <a:lnTo>
                      <a:pt x="117" y="235"/>
                    </a:lnTo>
                    <a:lnTo>
                      <a:pt x="193" y="222"/>
                    </a:lnTo>
                    <a:lnTo>
                      <a:pt x="249" y="158"/>
                    </a:lnTo>
                    <a:lnTo>
                      <a:pt x="190" y="58"/>
                    </a:lnTo>
                    <a:lnTo>
                      <a:pt x="42" y="0"/>
                    </a:lnTo>
                    <a:close/>
                  </a:path>
                </a:pathLst>
              </a:custGeom>
              <a:grpFill/>
              <a:ln w="19050">
                <a:solidFill>
                  <a:srgbClr val="000000"/>
                </a:solidFill>
                <a:prstDash val="solid"/>
                <a:round/>
                <a:headEnd/>
                <a:tailEnd/>
              </a:ln>
            </p:spPr>
            <p:txBody>
              <a:bodyPr/>
              <a:lstStyle/>
              <a:p>
                <a:endParaRPr lang="en-US" sz="1300">
                  <a:solidFill>
                    <a:srgbClr val="000000"/>
                  </a:solidFill>
                </a:endParaRPr>
              </a:p>
            </p:txBody>
          </p:sp>
          <p:sp>
            <p:nvSpPr>
              <p:cNvPr id="215" name="Freeform"/>
              <p:cNvSpPr>
                <a:spLocks noChangeAspect="1"/>
              </p:cNvSpPr>
              <p:nvPr/>
            </p:nvSpPr>
            <p:spPr bwMode="auto">
              <a:xfrm>
                <a:off x="2700957" y="5167363"/>
                <a:ext cx="99857" cy="83008"/>
              </a:xfrm>
              <a:custGeom>
                <a:avLst/>
                <a:gdLst>
                  <a:gd name="T0" fmla="*/ 29 w 138"/>
                  <a:gd name="T1" fmla="*/ 0 h 115"/>
                  <a:gd name="T2" fmla="*/ 0 w 138"/>
                  <a:gd name="T3" fmla="*/ 34 h 115"/>
                  <a:gd name="T4" fmla="*/ 12 w 138"/>
                  <a:gd name="T5" fmla="*/ 61 h 115"/>
                  <a:gd name="T6" fmla="*/ 38 w 138"/>
                  <a:gd name="T7" fmla="*/ 70 h 115"/>
                  <a:gd name="T8" fmla="*/ 64 w 138"/>
                  <a:gd name="T9" fmla="*/ 115 h 115"/>
                  <a:gd name="T10" fmla="*/ 136 w 138"/>
                  <a:gd name="T11" fmla="*/ 97 h 115"/>
                  <a:gd name="T12" fmla="*/ 138 w 138"/>
                  <a:gd name="T13" fmla="*/ 49 h 115"/>
                  <a:gd name="T14" fmla="*/ 85 w 138"/>
                  <a:gd name="T15" fmla="*/ 9 h 115"/>
                  <a:gd name="T16" fmla="*/ 29 w 138"/>
                  <a:gd name="T17" fmla="*/ 0 h 1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8"/>
                  <a:gd name="T28" fmla="*/ 0 h 115"/>
                  <a:gd name="T29" fmla="*/ 138 w 138"/>
                  <a:gd name="T30" fmla="*/ 115 h 11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8" h="115">
                    <a:moveTo>
                      <a:pt x="29" y="0"/>
                    </a:moveTo>
                    <a:lnTo>
                      <a:pt x="0" y="34"/>
                    </a:lnTo>
                    <a:lnTo>
                      <a:pt x="12" y="61"/>
                    </a:lnTo>
                    <a:lnTo>
                      <a:pt x="38" y="70"/>
                    </a:lnTo>
                    <a:lnTo>
                      <a:pt x="64" y="115"/>
                    </a:lnTo>
                    <a:lnTo>
                      <a:pt x="136" y="97"/>
                    </a:lnTo>
                    <a:lnTo>
                      <a:pt x="138" y="49"/>
                    </a:lnTo>
                    <a:lnTo>
                      <a:pt x="85" y="9"/>
                    </a:lnTo>
                    <a:lnTo>
                      <a:pt x="29" y="0"/>
                    </a:lnTo>
                    <a:close/>
                  </a:path>
                </a:pathLst>
              </a:custGeom>
              <a:grpFill/>
              <a:ln w="19050">
                <a:solidFill>
                  <a:srgbClr val="000000"/>
                </a:solidFill>
                <a:prstDash val="solid"/>
                <a:round/>
                <a:headEnd/>
                <a:tailEnd/>
              </a:ln>
            </p:spPr>
            <p:txBody>
              <a:bodyPr/>
              <a:lstStyle/>
              <a:p>
                <a:endParaRPr lang="en-US" sz="1300">
                  <a:solidFill>
                    <a:srgbClr val="000000"/>
                  </a:solidFill>
                </a:endParaRPr>
              </a:p>
            </p:txBody>
          </p:sp>
        </p:grpSp>
        <p:sp>
          <p:nvSpPr>
            <p:cNvPr id="122" name="Shape - Georgia"/>
            <p:cNvSpPr>
              <a:spLocks noChangeAspect="1"/>
            </p:cNvSpPr>
            <p:nvPr/>
          </p:nvSpPr>
          <p:spPr bwMode="auto">
            <a:xfrm>
              <a:off x="6638925" y="3667125"/>
              <a:ext cx="708025" cy="722313"/>
            </a:xfrm>
            <a:custGeom>
              <a:avLst/>
              <a:gdLst>
                <a:gd name="T0" fmla="*/ 0 w 447"/>
                <a:gd name="T1" fmla="*/ 2147483647 h 463"/>
                <a:gd name="T2" fmla="*/ 2147483647 w 447"/>
                <a:gd name="T3" fmla="*/ 2147483647 h 463"/>
                <a:gd name="T4" fmla="*/ 2147483647 w 447"/>
                <a:gd name="T5" fmla="*/ 2147483647 h 463"/>
                <a:gd name="T6" fmla="*/ 2147483647 w 447"/>
                <a:gd name="T7" fmla="*/ 0 h 463"/>
                <a:gd name="T8" fmla="*/ 2147483647 w 447"/>
                <a:gd name="T9" fmla="*/ 2147483647 h 463"/>
                <a:gd name="T10" fmla="*/ 2147483647 w 447"/>
                <a:gd name="T11" fmla="*/ 2147483647 h 463"/>
                <a:gd name="T12" fmla="*/ 2147483647 w 447"/>
                <a:gd name="T13" fmla="*/ 2147483647 h 463"/>
                <a:gd name="T14" fmla="*/ 2147483647 w 447"/>
                <a:gd name="T15" fmla="*/ 2147483647 h 463"/>
                <a:gd name="T16" fmla="*/ 2147483647 w 447"/>
                <a:gd name="T17" fmla="*/ 2147483647 h 463"/>
                <a:gd name="T18" fmla="*/ 2147483647 w 447"/>
                <a:gd name="T19" fmla="*/ 2147483647 h 463"/>
                <a:gd name="T20" fmla="*/ 2147483647 w 447"/>
                <a:gd name="T21" fmla="*/ 2147483647 h 463"/>
                <a:gd name="T22" fmla="*/ 2147483647 w 447"/>
                <a:gd name="T23" fmla="*/ 2147483647 h 463"/>
                <a:gd name="T24" fmla="*/ 2147483647 w 447"/>
                <a:gd name="T25" fmla="*/ 2147483647 h 463"/>
                <a:gd name="T26" fmla="*/ 2147483647 w 447"/>
                <a:gd name="T27" fmla="*/ 2147483647 h 463"/>
                <a:gd name="T28" fmla="*/ 2147483647 w 447"/>
                <a:gd name="T29" fmla="*/ 2147483647 h 463"/>
                <a:gd name="T30" fmla="*/ 2147483647 w 447"/>
                <a:gd name="T31" fmla="*/ 2147483647 h 463"/>
                <a:gd name="T32" fmla="*/ 2147483647 w 447"/>
                <a:gd name="T33" fmla="*/ 2147483647 h 463"/>
                <a:gd name="T34" fmla="*/ 2147483647 w 447"/>
                <a:gd name="T35" fmla="*/ 2147483647 h 463"/>
                <a:gd name="T36" fmla="*/ 0 w 447"/>
                <a:gd name="T37" fmla="*/ 2147483647 h 46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7"/>
                <a:gd name="T58" fmla="*/ 0 h 463"/>
                <a:gd name="T59" fmla="*/ 447 w 447"/>
                <a:gd name="T60" fmla="*/ 463 h 46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7" h="463">
                  <a:moveTo>
                    <a:pt x="0" y="28"/>
                  </a:moveTo>
                  <a:lnTo>
                    <a:pt x="4" y="28"/>
                  </a:lnTo>
                  <a:lnTo>
                    <a:pt x="109" y="9"/>
                  </a:lnTo>
                  <a:lnTo>
                    <a:pt x="201" y="0"/>
                  </a:lnTo>
                  <a:lnTo>
                    <a:pt x="188" y="23"/>
                  </a:lnTo>
                  <a:lnTo>
                    <a:pt x="216" y="23"/>
                  </a:lnTo>
                  <a:lnTo>
                    <a:pt x="375" y="167"/>
                  </a:lnTo>
                  <a:lnTo>
                    <a:pt x="438" y="259"/>
                  </a:lnTo>
                  <a:lnTo>
                    <a:pt x="447" y="322"/>
                  </a:lnTo>
                  <a:lnTo>
                    <a:pt x="426" y="336"/>
                  </a:lnTo>
                  <a:lnTo>
                    <a:pt x="438" y="399"/>
                  </a:lnTo>
                  <a:lnTo>
                    <a:pt x="393" y="402"/>
                  </a:lnTo>
                  <a:lnTo>
                    <a:pt x="393" y="456"/>
                  </a:lnTo>
                  <a:lnTo>
                    <a:pt x="358" y="429"/>
                  </a:lnTo>
                  <a:lnTo>
                    <a:pt x="128" y="463"/>
                  </a:lnTo>
                  <a:lnTo>
                    <a:pt x="76" y="363"/>
                  </a:lnTo>
                  <a:lnTo>
                    <a:pt x="113" y="295"/>
                  </a:lnTo>
                  <a:lnTo>
                    <a:pt x="64" y="260"/>
                  </a:lnTo>
                  <a:lnTo>
                    <a:pt x="0" y="28"/>
                  </a:lnTo>
                  <a:close/>
                </a:path>
              </a:pathLst>
            </a:custGeom>
            <a:solidFill>
              <a:schemeClr val="accent6"/>
            </a:solidFill>
            <a:ln w="19050">
              <a:solidFill>
                <a:srgbClr val="000000"/>
              </a:solidFill>
              <a:prstDash val="solid"/>
              <a:round/>
              <a:headEnd/>
              <a:tailEnd/>
            </a:ln>
          </p:spPr>
          <p:txBody>
            <a:bodyPr/>
            <a:lstStyle/>
            <a:p>
              <a:endParaRPr lang="en-US" sz="1300">
                <a:solidFill>
                  <a:srgbClr val="000000"/>
                </a:solidFill>
              </a:endParaRPr>
            </a:p>
          </p:txBody>
        </p:sp>
        <p:sp>
          <p:nvSpPr>
            <p:cNvPr id="123" name="Shape - Florida"/>
            <p:cNvSpPr>
              <a:spLocks noChangeAspect="1"/>
            </p:cNvSpPr>
            <p:nvPr/>
          </p:nvSpPr>
          <p:spPr bwMode="auto">
            <a:xfrm>
              <a:off x="6478588" y="4286250"/>
              <a:ext cx="1206500" cy="809625"/>
            </a:xfrm>
            <a:custGeom>
              <a:avLst/>
              <a:gdLst>
                <a:gd name="T0" fmla="*/ 0 w 765"/>
                <a:gd name="T1" fmla="*/ 2147483647 h 519"/>
                <a:gd name="T2" fmla="*/ 2147483647 w 765"/>
                <a:gd name="T3" fmla="*/ 2147483647 h 519"/>
                <a:gd name="T4" fmla="*/ 2147483647 w 765"/>
                <a:gd name="T5" fmla="*/ 2147483647 h 519"/>
                <a:gd name="T6" fmla="*/ 2147483647 w 765"/>
                <a:gd name="T7" fmla="*/ 2147483647 h 519"/>
                <a:gd name="T8" fmla="*/ 2147483647 w 765"/>
                <a:gd name="T9" fmla="*/ 2147483647 h 519"/>
                <a:gd name="T10" fmla="*/ 2147483647 w 765"/>
                <a:gd name="T11" fmla="*/ 2147483647 h 519"/>
                <a:gd name="T12" fmla="*/ 2147483647 w 765"/>
                <a:gd name="T13" fmla="*/ 0 h 519"/>
                <a:gd name="T14" fmla="*/ 2147483647 w 765"/>
                <a:gd name="T15" fmla="*/ 2147483647 h 519"/>
                <a:gd name="T16" fmla="*/ 2147483647 w 765"/>
                <a:gd name="T17" fmla="*/ 2147483647 h 519"/>
                <a:gd name="T18" fmla="*/ 2147483647 w 765"/>
                <a:gd name="T19" fmla="*/ 2147483647 h 519"/>
                <a:gd name="T20" fmla="*/ 2147483647 w 765"/>
                <a:gd name="T21" fmla="*/ 2147483647 h 519"/>
                <a:gd name="T22" fmla="*/ 2147483647 w 765"/>
                <a:gd name="T23" fmla="*/ 2147483647 h 519"/>
                <a:gd name="T24" fmla="*/ 2147483647 w 765"/>
                <a:gd name="T25" fmla="*/ 2147483647 h 519"/>
                <a:gd name="T26" fmla="*/ 2147483647 w 765"/>
                <a:gd name="T27" fmla="*/ 2147483647 h 519"/>
                <a:gd name="T28" fmla="*/ 2147483647 w 765"/>
                <a:gd name="T29" fmla="*/ 2147483647 h 519"/>
                <a:gd name="T30" fmla="*/ 2147483647 w 765"/>
                <a:gd name="T31" fmla="*/ 2147483647 h 519"/>
                <a:gd name="T32" fmla="*/ 2147483647 w 765"/>
                <a:gd name="T33" fmla="*/ 2147483647 h 519"/>
                <a:gd name="T34" fmla="*/ 2147483647 w 765"/>
                <a:gd name="T35" fmla="*/ 2147483647 h 519"/>
                <a:gd name="T36" fmla="*/ 2147483647 w 765"/>
                <a:gd name="T37" fmla="*/ 2147483647 h 519"/>
                <a:gd name="T38" fmla="*/ 2147483647 w 765"/>
                <a:gd name="T39" fmla="*/ 2147483647 h 519"/>
                <a:gd name="T40" fmla="*/ 2147483647 w 765"/>
                <a:gd name="T41" fmla="*/ 2147483647 h 519"/>
                <a:gd name="T42" fmla="*/ 2147483647 w 765"/>
                <a:gd name="T43" fmla="*/ 2147483647 h 519"/>
                <a:gd name="T44" fmla="*/ 2147483647 w 765"/>
                <a:gd name="T45" fmla="*/ 2147483647 h 519"/>
                <a:gd name="T46" fmla="*/ 2147483647 w 765"/>
                <a:gd name="T47" fmla="*/ 2147483647 h 519"/>
                <a:gd name="T48" fmla="*/ 2147483647 w 765"/>
                <a:gd name="T49" fmla="*/ 2147483647 h 519"/>
                <a:gd name="T50" fmla="*/ 2147483647 w 765"/>
                <a:gd name="T51" fmla="*/ 2147483647 h 519"/>
                <a:gd name="T52" fmla="*/ 2147483647 w 765"/>
                <a:gd name="T53" fmla="*/ 2147483647 h 519"/>
                <a:gd name="T54" fmla="*/ 2147483647 w 765"/>
                <a:gd name="T55" fmla="*/ 2147483647 h 519"/>
                <a:gd name="T56" fmla="*/ 2147483647 w 765"/>
                <a:gd name="T57" fmla="*/ 2147483647 h 519"/>
                <a:gd name="T58" fmla="*/ 2147483647 w 765"/>
                <a:gd name="T59" fmla="*/ 2147483647 h 519"/>
                <a:gd name="T60" fmla="*/ 2147483647 w 765"/>
                <a:gd name="T61" fmla="*/ 2147483647 h 519"/>
                <a:gd name="T62" fmla="*/ 2147483647 w 765"/>
                <a:gd name="T63" fmla="*/ 2147483647 h 519"/>
                <a:gd name="T64" fmla="*/ 2147483647 w 765"/>
                <a:gd name="T65" fmla="*/ 2147483647 h 519"/>
                <a:gd name="T66" fmla="*/ 2147483647 w 765"/>
                <a:gd name="T67" fmla="*/ 2147483647 h 519"/>
                <a:gd name="T68" fmla="*/ 2147483647 w 765"/>
                <a:gd name="T69" fmla="*/ 2147483647 h 519"/>
                <a:gd name="T70" fmla="*/ 2147483647 w 765"/>
                <a:gd name="T71" fmla="*/ 2147483647 h 519"/>
                <a:gd name="T72" fmla="*/ 2147483647 w 765"/>
                <a:gd name="T73" fmla="*/ 2147483647 h 519"/>
                <a:gd name="T74" fmla="*/ 2147483647 w 765"/>
                <a:gd name="T75" fmla="*/ 2147483647 h 519"/>
                <a:gd name="T76" fmla="*/ 2147483647 w 765"/>
                <a:gd name="T77" fmla="*/ 2147483647 h 519"/>
                <a:gd name="T78" fmla="*/ 0 w 765"/>
                <a:gd name="T79" fmla="*/ 2147483647 h 51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765"/>
                <a:gd name="T121" fmla="*/ 0 h 519"/>
                <a:gd name="T122" fmla="*/ 765 w 765"/>
                <a:gd name="T123" fmla="*/ 519 h 51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765" h="519">
                  <a:moveTo>
                    <a:pt x="0" y="51"/>
                  </a:moveTo>
                  <a:lnTo>
                    <a:pt x="210" y="30"/>
                  </a:lnTo>
                  <a:lnTo>
                    <a:pt x="233" y="64"/>
                  </a:lnTo>
                  <a:lnTo>
                    <a:pt x="458" y="30"/>
                  </a:lnTo>
                  <a:lnTo>
                    <a:pt x="496" y="58"/>
                  </a:lnTo>
                  <a:lnTo>
                    <a:pt x="496" y="4"/>
                  </a:lnTo>
                  <a:lnTo>
                    <a:pt x="493" y="0"/>
                  </a:lnTo>
                  <a:lnTo>
                    <a:pt x="538" y="3"/>
                  </a:lnTo>
                  <a:lnTo>
                    <a:pt x="586" y="83"/>
                  </a:lnTo>
                  <a:lnTo>
                    <a:pt x="662" y="192"/>
                  </a:lnTo>
                  <a:lnTo>
                    <a:pt x="699" y="286"/>
                  </a:lnTo>
                  <a:lnTo>
                    <a:pt x="756" y="352"/>
                  </a:lnTo>
                  <a:lnTo>
                    <a:pt x="765" y="447"/>
                  </a:lnTo>
                  <a:lnTo>
                    <a:pt x="747" y="504"/>
                  </a:lnTo>
                  <a:lnTo>
                    <a:pt x="666" y="519"/>
                  </a:lnTo>
                  <a:lnTo>
                    <a:pt x="653" y="495"/>
                  </a:lnTo>
                  <a:lnTo>
                    <a:pt x="596" y="460"/>
                  </a:lnTo>
                  <a:lnTo>
                    <a:pt x="578" y="425"/>
                  </a:lnTo>
                  <a:lnTo>
                    <a:pt x="563" y="411"/>
                  </a:lnTo>
                  <a:lnTo>
                    <a:pt x="554" y="378"/>
                  </a:lnTo>
                  <a:lnTo>
                    <a:pt x="541" y="387"/>
                  </a:lnTo>
                  <a:lnTo>
                    <a:pt x="496" y="344"/>
                  </a:lnTo>
                  <a:lnTo>
                    <a:pt x="507" y="304"/>
                  </a:lnTo>
                  <a:lnTo>
                    <a:pt x="496" y="282"/>
                  </a:lnTo>
                  <a:lnTo>
                    <a:pt x="483" y="289"/>
                  </a:lnTo>
                  <a:lnTo>
                    <a:pt x="484" y="313"/>
                  </a:lnTo>
                  <a:lnTo>
                    <a:pt x="470" y="282"/>
                  </a:lnTo>
                  <a:lnTo>
                    <a:pt x="471" y="209"/>
                  </a:lnTo>
                  <a:lnTo>
                    <a:pt x="443" y="165"/>
                  </a:lnTo>
                  <a:lnTo>
                    <a:pt x="371" y="130"/>
                  </a:lnTo>
                  <a:lnTo>
                    <a:pt x="335" y="89"/>
                  </a:lnTo>
                  <a:lnTo>
                    <a:pt x="295" y="85"/>
                  </a:lnTo>
                  <a:lnTo>
                    <a:pt x="279" y="110"/>
                  </a:lnTo>
                  <a:lnTo>
                    <a:pt x="219" y="128"/>
                  </a:lnTo>
                  <a:lnTo>
                    <a:pt x="185" y="110"/>
                  </a:lnTo>
                  <a:lnTo>
                    <a:pt x="167" y="83"/>
                  </a:lnTo>
                  <a:lnTo>
                    <a:pt x="55" y="107"/>
                  </a:lnTo>
                  <a:lnTo>
                    <a:pt x="31" y="88"/>
                  </a:lnTo>
                  <a:lnTo>
                    <a:pt x="6" y="109"/>
                  </a:lnTo>
                  <a:lnTo>
                    <a:pt x="0" y="51"/>
                  </a:lnTo>
                  <a:close/>
                </a:path>
              </a:pathLst>
            </a:custGeom>
            <a:solidFill>
              <a:schemeClr val="accent1"/>
            </a:solidFill>
            <a:ln w="19050">
              <a:solidFill>
                <a:srgbClr val="000000"/>
              </a:solidFill>
              <a:prstDash val="solid"/>
              <a:round/>
              <a:headEnd/>
              <a:tailEnd/>
            </a:ln>
          </p:spPr>
          <p:txBody>
            <a:bodyPr/>
            <a:lstStyle/>
            <a:p>
              <a:endParaRPr lang="en-US" sz="1300">
                <a:solidFill>
                  <a:srgbClr val="000000"/>
                </a:solidFill>
              </a:endParaRPr>
            </a:p>
          </p:txBody>
        </p:sp>
        <p:sp>
          <p:nvSpPr>
            <p:cNvPr id="124" name="Shape - Delaware"/>
            <p:cNvSpPr>
              <a:spLocks noChangeAspect="1"/>
            </p:cNvSpPr>
            <p:nvPr/>
          </p:nvSpPr>
          <p:spPr bwMode="auto">
            <a:xfrm>
              <a:off x="7707313" y="2716213"/>
              <a:ext cx="153987" cy="190500"/>
            </a:xfrm>
            <a:custGeom>
              <a:avLst/>
              <a:gdLst>
                <a:gd name="T0" fmla="*/ 0 w 98"/>
                <a:gd name="T1" fmla="*/ 2147483647 h 122"/>
                <a:gd name="T2" fmla="*/ 2147483647 w 98"/>
                <a:gd name="T3" fmla="*/ 0 h 122"/>
                <a:gd name="T4" fmla="*/ 2147483647 w 98"/>
                <a:gd name="T5" fmla="*/ 2147483647 h 122"/>
                <a:gd name="T6" fmla="*/ 2147483647 w 98"/>
                <a:gd name="T7" fmla="*/ 2147483647 h 122"/>
                <a:gd name="T8" fmla="*/ 2147483647 w 98"/>
                <a:gd name="T9" fmla="*/ 2147483647 h 122"/>
                <a:gd name="T10" fmla="*/ 2147483647 w 98"/>
                <a:gd name="T11" fmla="*/ 2147483647 h 122"/>
                <a:gd name="T12" fmla="*/ 2147483647 w 98"/>
                <a:gd name="T13" fmla="*/ 2147483647 h 122"/>
                <a:gd name="T14" fmla="*/ 0 w 98"/>
                <a:gd name="T15" fmla="*/ 2147483647 h 122"/>
                <a:gd name="T16" fmla="*/ 0 60000 65536"/>
                <a:gd name="T17" fmla="*/ 0 60000 65536"/>
                <a:gd name="T18" fmla="*/ 0 60000 65536"/>
                <a:gd name="T19" fmla="*/ 0 60000 65536"/>
                <a:gd name="T20" fmla="*/ 0 60000 65536"/>
                <a:gd name="T21" fmla="*/ 0 60000 65536"/>
                <a:gd name="T22" fmla="*/ 0 60000 65536"/>
                <a:gd name="T23" fmla="*/ 0 60000 65536"/>
                <a:gd name="T24" fmla="*/ 0 w 98"/>
                <a:gd name="T25" fmla="*/ 0 h 122"/>
                <a:gd name="T26" fmla="*/ 98 w 98"/>
                <a:gd name="T27" fmla="*/ 122 h 1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8" h="122">
                  <a:moveTo>
                    <a:pt x="0" y="8"/>
                  </a:moveTo>
                  <a:lnTo>
                    <a:pt x="21" y="0"/>
                  </a:lnTo>
                  <a:lnTo>
                    <a:pt x="66" y="27"/>
                  </a:lnTo>
                  <a:lnTo>
                    <a:pt x="66" y="54"/>
                  </a:lnTo>
                  <a:lnTo>
                    <a:pt x="97" y="73"/>
                  </a:lnTo>
                  <a:lnTo>
                    <a:pt x="98" y="109"/>
                  </a:lnTo>
                  <a:lnTo>
                    <a:pt x="48" y="122"/>
                  </a:lnTo>
                  <a:lnTo>
                    <a:pt x="0" y="8"/>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endParaRPr>
            </a:p>
          </p:txBody>
        </p:sp>
        <p:sp>
          <p:nvSpPr>
            <p:cNvPr id="125" name="Shape - Connecticut"/>
            <p:cNvSpPr>
              <a:spLocks noChangeAspect="1"/>
            </p:cNvSpPr>
            <p:nvPr/>
          </p:nvSpPr>
          <p:spPr bwMode="auto">
            <a:xfrm>
              <a:off x="7872413" y="2228850"/>
              <a:ext cx="242887" cy="185738"/>
            </a:xfrm>
            <a:custGeom>
              <a:avLst/>
              <a:gdLst>
                <a:gd name="T0" fmla="*/ 0 w 153"/>
                <a:gd name="T1" fmla="*/ 2147483647 h 118"/>
                <a:gd name="T2" fmla="*/ 2147483647 w 153"/>
                <a:gd name="T3" fmla="*/ 0 h 118"/>
                <a:gd name="T4" fmla="*/ 2147483647 w 153"/>
                <a:gd name="T5" fmla="*/ 2147483647 h 118"/>
                <a:gd name="T6" fmla="*/ 2147483647 w 153"/>
                <a:gd name="T7" fmla="*/ 2147483647 h 118"/>
                <a:gd name="T8" fmla="*/ 2147483647 w 153"/>
                <a:gd name="T9" fmla="*/ 2147483647 h 118"/>
                <a:gd name="T10" fmla="*/ 2147483647 w 153"/>
                <a:gd name="T11" fmla="*/ 2147483647 h 118"/>
                <a:gd name="T12" fmla="*/ 2147483647 w 153"/>
                <a:gd name="T13" fmla="*/ 2147483647 h 118"/>
                <a:gd name="T14" fmla="*/ 0 w 153"/>
                <a:gd name="T15" fmla="*/ 2147483647 h 118"/>
                <a:gd name="T16" fmla="*/ 0 60000 65536"/>
                <a:gd name="T17" fmla="*/ 0 60000 65536"/>
                <a:gd name="T18" fmla="*/ 0 60000 65536"/>
                <a:gd name="T19" fmla="*/ 0 60000 65536"/>
                <a:gd name="T20" fmla="*/ 0 60000 65536"/>
                <a:gd name="T21" fmla="*/ 0 60000 65536"/>
                <a:gd name="T22" fmla="*/ 0 60000 65536"/>
                <a:gd name="T23" fmla="*/ 0 60000 65536"/>
                <a:gd name="T24" fmla="*/ 0 w 153"/>
                <a:gd name="T25" fmla="*/ 0 h 118"/>
                <a:gd name="T26" fmla="*/ 153 w 153"/>
                <a:gd name="T27" fmla="*/ 118 h 1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3" h="118">
                  <a:moveTo>
                    <a:pt x="0" y="30"/>
                  </a:moveTo>
                  <a:lnTo>
                    <a:pt x="118" y="0"/>
                  </a:lnTo>
                  <a:lnTo>
                    <a:pt x="153" y="54"/>
                  </a:lnTo>
                  <a:lnTo>
                    <a:pt x="133" y="78"/>
                  </a:lnTo>
                  <a:lnTo>
                    <a:pt x="95" y="69"/>
                  </a:lnTo>
                  <a:lnTo>
                    <a:pt x="37" y="118"/>
                  </a:lnTo>
                  <a:lnTo>
                    <a:pt x="6" y="93"/>
                  </a:lnTo>
                  <a:lnTo>
                    <a:pt x="0" y="30"/>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endParaRPr>
            </a:p>
          </p:txBody>
        </p:sp>
        <p:sp>
          <p:nvSpPr>
            <p:cNvPr id="126" name="Shape - Colorado"/>
            <p:cNvSpPr>
              <a:spLocks noChangeAspect="1"/>
            </p:cNvSpPr>
            <p:nvPr/>
          </p:nvSpPr>
          <p:spPr bwMode="auto">
            <a:xfrm>
              <a:off x="3549650" y="2840038"/>
              <a:ext cx="928688" cy="682625"/>
            </a:xfrm>
            <a:custGeom>
              <a:avLst/>
              <a:gdLst>
                <a:gd name="T0" fmla="*/ 2147483647 w 590"/>
                <a:gd name="T1" fmla="*/ 0 h 439"/>
                <a:gd name="T2" fmla="*/ 2147483647 w 590"/>
                <a:gd name="T3" fmla="*/ 2147483647 h 439"/>
                <a:gd name="T4" fmla="*/ 0 w 590"/>
                <a:gd name="T5" fmla="*/ 2147483647 h 439"/>
                <a:gd name="T6" fmla="*/ 2147483647 w 590"/>
                <a:gd name="T7" fmla="*/ 2147483647 h 439"/>
                <a:gd name="T8" fmla="*/ 2147483647 w 590"/>
                <a:gd name="T9" fmla="*/ 2147483647 h 439"/>
                <a:gd name="T10" fmla="*/ 2147483647 w 590"/>
                <a:gd name="T11" fmla="*/ 2147483647 h 439"/>
                <a:gd name="T12" fmla="*/ 2147483647 w 590"/>
                <a:gd name="T13" fmla="*/ 2147483647 h 439"/>
                <a:gd name="T14" fmla="*/ 2147483647 w 590"/>
                <a:gd name="T15" fmla="*/ 2147483647 h 439"/>
                <a:gd name="T16" fmla="*/ 2147483647 w 590"/>
                <a:gd name="T17" fmla="*/ 0 h 4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90"/>
                <a:gd name="T28" fmla="*/ 0 h 439"/>
                <a:gd name="T29" fmla="*/ 590 w 590"/>
                <a:gd name="T30" fmla="*/ 439 h 43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90" h="439">
                  <a:moveTo>
                    <a:pt x="49" y="0"/>
                  </a:moveTo>
                  <a:lnTo>
                    <a:pt x="19" y="263"/>
                  </a:lnTo>
                  <a:lnTo>
                    <a:pt x="0" y="415"/>
                  </a:lnTo>
                  <a:lnTo>
                    <a:pt x="295" y="430"/>
                  </a:lnTo>
                  <a:lnTo>
                    <a:pt x="577" y="439"/>
                  </a:lnTo>
                  <a:lnTo>
                    <a:pt x="586" y="234"/>
                  </a:lnTo>
                  <a:lnTo>
                    <a:pt x="590" y="32"/>
                  </a:lnTo>
                  <a:lnTo>
                    <a:pt x="429" y="29"/>
                  </a:lnTo>
                  <a:lnTo>
                    <a:pt x="49" y="0"/>
                  </a:lnTo>
                  <a:close/>
                </a:path>
              </a:pathLst>
            </a:custGeom>
            <a:solidFill>
              <a:schemeClr val="accent6"/>
            </a:solidFill>
            <a:ln w="19050">
              <a:solidFill>
                <a:srgbClr val="000000"/>
              </a:solidFill>
              <a:prstDash val="solid"/>
              <a:round/>
              <a:headEnd/>
              <a:tailEnd/>
            </a:ln>
          </p:spPr>
          <p:txBody>
            <a:bodyPr/>
            <a:lstStyle/>
            <a:p>
              <a:endParaRPr lang="en-US" sz="1300">
                <a:solidFill>
                  <a:srgbClr val="000000"/>
                </a:solidFill>
              </a:endParaRPr>
            </a:p>
          </p:txBody>
        </p:sp>
        <p:sp>
          <p:nvSpPr>
            <p:cNvPr id="127" name="Shape - California"/>
            <p:cNvSpPr>
              <a:spLocks noChangeAspect="1"/>
            </p:cNvSpPr>
            <p:nvPr/>
          </p:nvSpPr>
          <p:spPr bwMode="auto">
            <a:xfrm>
              <a:off x="1758950" y="2362200"/>
              <a:ext cx="1098550" cy="1673225"/>
            </a:xfrm>
            <a:custGeom>
              <a:avLst/>
              <a:gdLst>
                <a:gd name="T0" fmla="*/ 2147483647 w 697"/>
                <a:gd name="T1" fmla="*/ 0 h 1077"/>
                <a:gd name="T2" fmla="*/ 2147483647 w 697"/>
                <a:gd name="T3" fmla="*/ 2147483647 h 1077"/>
                <a:gd name="T4" fmla="*/ 2147483647 w 697"/>
                <a:gd name="T5" fmla="*/ 2147483647 h 1077"/>
                <a:gd name="T6" fmla="*/ 2147483647 w 697"/>
                <a:gd name="T7" fmla="*/ 2147483647 h 1077"/>
                <a:gd name="T8" fmla="*/ 2147483647 w 697"/>
                <a:gd name="T9" fmla="*/ 2147483647 h 1077"/>
                <a:gd name="T10" fmla="*/ 2147483647 w 697"/>
                <a:gd name="T11" fmla="*/ 2147483647 h 1077"/>
                <a:gd name="T12" fmla="*/ 2147483647 w 697"/>
                <a:gd name="T13" fmla="*/ 2147483647 h 1077"/>
                <a:gd name="T14" fmla="*/ 2147483647 w 697"/>
                <a:gd name="T15" fmla="*/ 2147483647 h 1077"/>
                <a:gd name="T16" fmla="*/ 2147483647 w 697"/>
                <a:gd name="T17" fmla="*/ 2147483647 h 1077"/>
                <a:gd name="T18" fmla="*/ 2147483647 w 697"/>
                <a:gd name="T19" fmla="*/ 2147483647 h 1077"/>
                <a:gd name="T20" fmla="*/ 2147483647 w 697"/>
                <a:gd name="T21" fmla="*/ 2147483647 h 1077"/>
                <a:gd name="T22" fmla="*/ 2147483647 w 697"/>
                <a:gd name="T23" fmla="*/ 2147483647 h 1077"/>
                <a:gd name="T24" fmla="*/ 2147483647 w 697"/>
                <a:gd name="T25" fmla="*/ 2147483647 h 1077"/>
                <a:gd name="T26" fmla="*/ 2147483647 w 697"/>
                <a:gd name="T27" fmla="*/ 2147483647 h 1077"/>
                <a:gd name="T28" fmla="*/ 2147483647 w 697"/>
                <a:gd name="T29" fmla="*/ 2147483647 h 1077"/>
                <a:gd name="T30" fmla="*/ 2147483647 w 697"/>
                <a:gd name="T31" fmla="*/ 2147483647 h 1077"/>
                <a:gd name="T32" fmla="*/ 2147483647 w 697"/>
                <a:gd name="T33" fmla="*/ 2147483647 h 1077"/>
                <a:gd name="T34" fmla="*/ 2147483647 w 697"/>
                <a:gd name="T35" fmla="*/ 2147483647 h 1077"/>
                <a:gd name="T36" fmla="*/ 2147483647 w 697"/>
                <a:gd name="T37" fmla="*/ 2147483647 h 1077"/>
                <a:gd name="T38" fmla="*/ 2147483647 w 697"/>
                <a:gd name="T39" fmla="*/ 2147483647 h 1077"/>
                <a:gd name="T40" fmla="*/ 2147483647 w 697"/>
                <a:gd name="T41" fmla="*/ 2147483647 h 1077"/>
                <a:gd name="T42" fmla="*/ 2147483647 w 697"/>
                <a:gd name="T43" fmla="*/ 2147483647 h 1077"/>
                <a:gd name="T44" fmla="*/ 2147483647 w 697"/>
                <a:gd name="T45" fmla="*/ 2147483647 h 1077"/>
                <a:gd name="T46" fmla="*/ 2147483647 w 697"/>
                <a:gd name="T47" fmla="*/ 2147483647 h 1077"/>
                <a:gd name="T48" fmla="*/ 2147483647 w 697"/>
                <a:gd name="T49" fmla="*/ 2147483647 h 1077"/>
                <a:gd name="T50" fmla="*/ 2147483647 w 697"/>
                <a:gd name="T51" fmla="*/ 2147483647 h 1077"/>
                <a:gd name="T52" fmla="*/ 2147483647 w 697"/>
                <a:gd name="T53" fmla="*/ 2147483647 h 1077"/>
                <a:gd name="T54" fmla="*/ 2147483647 w 697"/>
                <a:gd name="T55" fmla="*/ 2147483647 h 1077"/>
                <a:gd name="T56" fmla="*/ 2147483647 w 697"/>
                <a:gd name="T57" fmla="*/ 2147483647 h 1077"/>
                <a:gd name="T58" fmla="*/ 2147483647 w 697"/>
                <a:gd name="T59" fmla="*/ 2147483647 h 1077"/>
                <a:gd name="T60" fmla="*/ 2147483647 w 697"/>
                <a:gd name="T61" fmla="*/ 2147483647 h 1077"/>
                <a:gd name="T62" fmla="*/ 2147483647 w 697"/>
                <a:gd name="T63" fmla="*/ 2147483647 h 1077"/>
                <a:gd name="T64" fmla="*/ 2147483647 w 697"/>
                <a:gd name="T65" fmla="*/ 2147483647 h 1077"/>
                <a:gd name="T66" fmla="*/ 2147483647 w 697"/>
                <a:gd name="T67" fmla="*/ 2147483647 h 1077"/>
                <a:gd name="T68" fmla="*/ 2147483647 w 697"/>
                <a:gd name="T69" fmla="*/ 2147483647 h 1077"/>
                <a:gd name="T70" fmla="*/ 2147483647 w 697"/>
                <a:gd name="T71" fmla="*/ 2147483647 h 1077"/>
                <a:gd name="T72" fmla="*/ 2147483647 w 697"/>
                <a:gd name="T73" fmla="*/ 2147483647 h 1077"/>
                <a:gd name="T74" fmla="*/ 2147483647 w 697"/>
                <a:gd name="T75" fmla="*/ 2147483647 h 1077"/>
                <a:gd name="T76" fmla="*/ 2147483647 w 697"/>
                <a:gd name="T77" fmla="*/ 2147483647 h 1077"/>
                <a:gd name="T78" fmla="*/ 2147483647 w 697"/>
                <a:gd name="T79" fmla="*/ 2147483647 h 1077"/>
                <a:gd name="T80" fmla="*/ 2147483647 w 697"/>
                <a:gd name="T81" fmla="*/ 2147483647 h 1077"/>
                <a:gd name="T82" fmla="*/ 2147483647 w 697"/>
                <a:gd name="T83" fmla="*/ 2147483647 h 1077"/>
                <a:gd name="T84" fmla="*/ 2147483647 w 697"/>
                <a:gd name="T85" fmla="*/ 2147483647 h 1077"/>
                <a:gd name="T86" fmla="*/ 0 w 697"/>
                <a:gd name="T87" fmla="*/ 2147483647 h 1077"/>
                <a:gd name="T88" fmla="*/ 2147483647 w 697"/>
                <a:gd name="T89" fmla="*/ 2147483647 h 1077"/>
                <a:gd name="T90" fmla="*/ 2147483647 w 697"/>
                <a:gd name="T91" fmla="*/ 2147483647 h 1077"/>
                <a:gd name="T92" fmla="*/ 2147483647 w 697"/>
                <a:gd name="T93" fmla="*/ 2147483647 h 1077"/>
                <a:gd name="T94" fmla="*/ 2147483647 w 697"/>
                <a:gd name="T95" fmla="*/ 0 h 107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97"/>
                <a:gd name="T145" fmla="*/ 0 h 1077"/>
                <a:gd name="T146" fmla="*/ 697 w 697"/>
                <a:gd name="T147" fmla="*/ 1077 h 107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97" h="1077">
                  <a:moveTo>
                    <a:pt x="53" y="0"/>
                  </a:moveTo>
                  <a:lnTo>
                    <a:pt x="374" y="64"/>
                  </a:lnTo>
                  <a:lnTo>
                    <a:pt x="304" y="381"/>
                  </a:lnTo>
                  <a:lnTo>
                    <a:pt x="664" y="864"/>
                  </a:lnTo>
                  <a:lnTo>
                    <a:pt x="697" y="925"/>
                  </a:lnTo>
                  <a:lnTo>
                    <a:pt x="663" y="955"/>
                  </a:lnTo>
                  <a:lnTo>
                    <a:pt x="641" y="1009"/>
                  </a:lnTo>
                  <a:lnTo>
                    <a:pt x="620" y="1040"/>
                  </a:lnTo>
                  <a:lnTo>
                    <a:pt x="642" y="1068"/>
                  </a:lnTo>
                  <a:lnTo>
                    <a:pt x="605" y="1077"/>
                  </a:lnTo>
                  <a:lnTo>
                    <a:pt x="393" y="1070"/>
                  </a:lnTo>
                  <a:lnTo>
                    <a:pt x="380" y="1007"/>
                  </a:lnTo>
                  <a:lnTo>
                    <a:pt x="343" y="961"/>
                  </a:lnTo>
                  <a:lnTo>
                    <a:pt x="316" y="944"/>
                  </a:lnTo>
                  <a:lnTo>
                    <a:pt x="308" y="912"/>
                  </a:lnTo>
                  <a:lnTo>
                    <a:pt x="286" y="894"/>
                  </a:lnTo>
                  <a:lnTo>
                    <a:pt x="263" y="871"/>
                  </a:lnTo>
                  <a:lnTo>
                    <a:pt x="256" y="846"/>
                  </a:lnTo>
                  <a:lnTo>
                    <a:pt x="235" y="830"/>
                  </a:lnTo>
                  <a:lnTo>
                    <a:pt x="202" y="839"/>
                  </a:lnTo>
                  <a:lnTo>
                    <a:pt x="165" y="825"/>
                  </a:lnTo>
                  <a:lnTo>
                    <a:pt x="165" y="812"/>
                  </a:lnTo>
                  <a:lnTo>
                    <a:pt x="164" y="782"/>
                  </a:lnTo>
                  <a:lnTo>
                    <a:pt x="149" y="749"/>
                  </a:lnTo>
                  <a:lnTo>
                    <a:pt x="147" y="722"/>
                  </a:lnTo>
                  <a:lnTo>
                    <a:pt x="131" y="699"/>
                  </a:lnTo>
                  <a:lnTo>
                    <a:pt x="135" y="676"/>
                  </a:lnTo>
                  <a:lnTo>
                    <a:pt x="89" y="621"/>
                  </a:lnTo>
                  <a:lnTo>
                    <a:pt x="89" y="590"/>
                  </a:lnTo>
                  <a:lnTo>
                    <a:pt x="113" y="578"/>
                  </a:lnTo>
                  <a:lnTo>
                    <a:pt x="113" y="559"/>
                  </a:lnTo>
                  <a:lnTo>
                    <a:pt x="89" y="553"/>
                  </a:lnTo>
                  <a:lnTo>
                    <a:pt x="79" y="523"/>
                  </a:lnTo>
                  <a:lnTo>
                    <a:pt x="67" y="471"/>
                  </a:lnTo>
                  <a:lnTo>
                    <a:pt x="101" y="499"/>
                  </a:lnTo>
                  <a:lnTo>
                    <a:pt x="88" y="462"/>
                  </a:lnTo>
                  <a:lnTo>
                    <a:pt x="113" y="462"/>
                  </a:lnTo>
                  <a:lnTo>
                    <a:pt x="113" y="435"/>
                  </a:lnTo>
                  <a:lnTo>
                    <a:pt x="88" y="417"/>
                  </a:lnTo>
                  <a:lnTo>
                    <a:pt x="76" y="442"/>
                  </a:lnTo>
                  <a:lnTo>
                    <a:pt x="53" y="433"/>
                  </a:lnTo>
                  <a:lnTo>
                    <a:pt x="9" y="313"/>
                  </a:lnTo>
                  <a:lnTo>
                    <a:pt x="21" y="226"/>
                  </a:lnTo>
                  <a:lnTo>
                    <a:pt x="0" y="177"/>
                  </a:lnTo>
                  <a:lnTo>
                    <a:pt x="10" y="140"/>
                  </a:lnTo>
                  <a:lnTo>
                    <a:pt x="32" y="132"/>
                  </a:lnTo>
                  <a:lnTo>
                    <a:pt x="53" y="73"/>
                  </a:lnTo>
                  <a:lnTo>
                    <a:pt x="53" y="0"/>
                  </a:lnTo>
                  <a:close/>
                </a:path>
              </a:pathLst>
            </a:custGeom>
            <a:solidFill>
              <a:schemeClr val="accent6"/>
            </a:solidFill>
            <a:ln w="19050">
              <a:solidFill>
                <a:srgbClr val="000000"/>
              </a:solidFill>
              <a:prstDash val="solid"/>
              <a:round/>
              <a:headEnd/>
              <a:tailEnd/>
            </a:ln>
          </p:spPr>
          <p:txBody>
            <a:bodyPr/>
            <a:lstStyle/>
            <a:p>
              <a:endParaRPr lang="en-US" sz="1300">
                <a:solidFill>
                  <a:srgbClr val="000000"/>
                </a:solidFill>
              </a:endParaRPr>
            </a:p>
          </p:txBody>
        </p:sp>
        <p:sp>
          <p:nvSpPr>
            <p:cNvPr id="128" name="Shape - Arkansas"/>
            <p:cNvSpPr>
              <a:spLocks noChangeAspect="1"/>
            </p:cNvSpPr>
            <p:nvPr/>
          </p:nvSpPr>
          <p:spPr bwMode="auto">
            <a:xfrm>
              <a:off x="5432425" y="3538538"/>
              <a:ext cx="633413" cy="582612"/>
            </a:xfrm>
            <a:custGeom>
              <a:avLst/>
              <a:gdLst>
                <a:gd name="T0" fmla="*/ 0 w 401"/>
                <a:gd name="T1" fmla="*/ 34 h 374"/>
                <a:gd name="T2" fmla="*/ 158 w 401"/>
                <a:gd name="T3" fmla="*/ 15 h 374"/>
                <a:gd name="T4" fmla="*/ 353 w 401"/>
                <a:gd name="T5" fmla="*/ 0 h 374"/>
                <a:gd name="T6" fmla="*/ 343 w 401"/>
                <a:gd name="T7" fmla="*/ 49 h 374"/>
                <a:gd name="T8" fmla="*/ 386 w 401"/>
                <a:gd name="T9" fmla="*/ 38 h 374"/>
                <a:gd name="T10" fmla="*/ 401 w 401"/>
                <a:gd name="T11" fmla="*/ 71 h 374"/>
                <a:gd name="T12" fmla="*/ 356 w 401"/>
                <a:gd name="T13" fmla="*/ 101 h 374"/>
                <a:gd name="T14" fmla="*/ 367 w 401"/>
                <a:gd name="T15" fmla="*/ 153 h 374"/>
                <a:gd name="T16" fmla="*/ 321 w 401"/>
                <a:gd name="T17" fmla="*/ 240 h 374"/>
                <a:gd name="T18" fmla="*/ 286 w 401"/>
                <a:gd name="T19" fmla="*/ 293 h 374"/>
                <a:gd name="T20" fmla="*/ 306 w 401"/>
                <a:gd name="T21" fmla="*/ 362 h 374"/>
                <a:gd name="T22" fmla="*/ 58 w 401"/>
                <a:gd name="T23" fmla="*/ 374 h 374"/>
                <a:gd name="T24" fmla="*/ 57 w 401"/>
                <a:gd name="T25" fmla="*/ 332 h 374"/>
                <a:gd name="T26" fmla="*/ 8 w 401"/>
                <a:gd name="T27" fmla="*/ 323 h 374"/>
                <a:gd name="T28" fmla="*/ 8 w 401"/>
                <a:gd name="T29" fmla="*/ 101 h 374"/>
                <a:gd name="T30" fmla="*/ 0 w 401"/>
                <a:gd name="T31" fmla="*/ 34 h 37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1"/>
                <a:gd name="T49" fmla="*/ 0 h 374"/>
                <a:gd name="T50" fmla="*/ 401 w 401"/>
                <a:gd name="T51" fmla="*/ 374 h 37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1" h="374">
                  <a:moveTo>
                    <a:pt x="0" y="34"/>
                  </a:moveTo>
                  <a:lnTo>
                    <a:pt x="158" y="15"/>
                  </a:lnTo>
                  <a:lnTo>
                    <a:pt x="353" y="0"/>
                  </a:lnTo>
                  <a:lnTo>
                    <a:pt x="343" y="49"/>
                  </a:lnTo>
                  <a:lnTo>
                    <a:pt x="386" y="38"/>
                  </a:lnTo>
                  <a:lnTo>
                    <a:pt x="401" y="71"/>
                  </a:lnTo>
                  <a:lnTo>
                    <a:pt x="356" y="101"/>
                  </a:lnTo>
                  <a:lnTo>
                    <a:pt x="367" y="153"/>
                  </a:lnTo>
                  <a:lnTo>
                    <a:pt x="321" y="240"/>
                  </a:lnTo>
                  <a:lnTo>
                    <a:pt x="286" y="293"/>
                  </a:lnTo>
                  <a:lnTo>
                    <a:pt x="306" y="362"/>
                  </a:lnTo>
                  <a:lnTo>
                    <a:pt x="58" y="374"/>
                  </a:lnTo>
                  <a:lnTo>
                    <a:pt x="57" y="332"/>
                  </a:lnTo>
                  <a:lnTo>
                    <a:pt x="8" y="323"/>
                  </a:lnTo>
                  <a:lnTo>
                    <a:pt x="8" y="101"/>
                  </a:lnTo>
                  <a:lnTo>
                    <a:pt x="0" y="34"/>
                  </a:lnTo>
                  <a:close/>
                </a:path>
              </a:pathLst>
            </a:custGeom>
            <a:solidFill>
              <a:schemeClr val="accent1"/>
            </a:solidFill>
            <a:ln w="19050">
              <a:solidFill>
                <a:srgbClr val="000000"/>
              </a:solidFill>
              <a:prstDash val="solid"/>
              <a:round/>
              <a:headEnd/>
              <a:tailEnd/>
            </a:ln>
          </p:spPr>
          <p:txBody>
            <a:bodyPr/>
            <a:lstStyle/>
            <a:p>
              <a:pPr>
                <a:defRPr/>
              </a:pPr>
              <a:endParaRPr lang="en-US" sz="1300">
                <a:solidFill>
                  <a:srgbClr val="000000"/>
                </a:solidFill>
              </a:endParaRPr>
            </a:p>
          </p:txBody>
        </p:sp>
        <p:sp>
          <p:nvSpPr>
            <p:cNvPr id="129" name="Shape - Arizona"/>
            <p:cNvSpPr>
              <a:spLocks noChangeAspect="1"/>
            </p:cNvSpPr>
            <p:nvPr/>
          </p:nvSpPr>
          <p:spPr bwMode="auto">
            <a:xfrm>
              <a:off x="2711450" y="3413125"/>
              <a:ext cx="844550" cy="927100"/>
            </a:xfrm>
            <a:custGeom>
              <a:avLst/>
              <a:gdLst>
                <a:gd name="T0" fmla="*/ 2147483647 w 536"/>
                <a:gd name="T1" fmla="*/ 0 h 595"/>
                <a:gd name="T2" fmla="*/ 2147483647 w 536"/>
                <a:gd name="T3" fmla="*/ 2147483647 h 595"/>
                <a:gd name="T4" fmla="*/ 2147483647 w 536"/>
                <a:gd name="T5" fmla="*/ 2147483647 h 595"/>
                <a:gd name="T6" fmla="*/ 2147483647 w 536"/>
                <a:gd name="T7" fmla="*/ 2147483647 h 595"/>
                <a:gd name="T8" fmla="*/ 2147483647 w 536"/>
                <a:gd name="T9" fmla="*/ 2147483647 h 595"/>
                <a:gd name="T10" fmla="*/ 2147483647 w 536"/>
                <a:gd name="T11" fmla="*/ 2147483647 h 595"/>
                <a:gd name="T12" fmla="*/ 2147483647 w 536"/>
                <a:gd name="T13" fmla="*/ 2147483647 h 595"/>
                <a:gd name="T14" fmla="*/ 2147483647 w 536"/>
                <a:gd name="T15" fmla="*/ 2147483647 h 595"/>
                <a:gd name="T16" fmla="*/ 2147483647 w 536"/>
                <a:gd name="T17" fmla="*/ 2147483647 h 595"/>
                <a:gd name="T18" fmla="*/ 2147483647 w 536"/>
                <a:gd name="T19" fmla="*/ 2147483647 h 595"/>
                <a:gd name="T20" fmla="*/ 2147483647 w 536"/>
                <a:gd name="T21" fmla="*/ 2147483647 h 595"/>
                <a:gd name="T22" fmla="*/ 0 w 536"/>
                <a:gd name="T23" fmla="*/ 2147483647 h 595"/>
                <a:gd name="T24" fmla="*/ 2147483647 w 536"/>
                <a:gd name="T25" fmla="*/ 2147483647 h 595"/>
                <a:gd name="T26" fmla="*/ 2147483647 w 536"/>
                <a:gd name="T27" fmla="*/ 2147483647 h 595"/>
                <a:gd name="T28" fmla="*/ 2147483647 w 536"/>
                <a:gd name="T29" fmla="*/ 2147483647 h 595"/>
                <a:gd name="T30" fmla="*/ 2147483647 w 536"/>
                <a:gd name="T31" fmla="*/ 0 h 59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36"/>
                <a:gd name="T49" fmla="*/ 0 h 595"/>
                <a:gd name="T50" fmla="*/ 536 w 536"/>
                <a:gd name="T51" fmla="*/ 595 h 59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36" h="595">
                  <a:moveTo>
                    <a:pt x="136" y="0"/>
                  </a:moveTo>
                  <a:lnTo>
                    <a:pt x="126" y="78"/>
                  </a:lnTo>
                  <a:lnTo>
                    <a:pt x="79" y="69"/>
                  </a:lnTo>
                  <a:lnTo>
                    <a:pt x="82" y="169"/>
                  </a:lnTo>
                  <a:lnTo>
                    <a:pt x="60" y="188"/>
                  </a:lnTo>
                  <a:lnTo>
                    <a:pt x="93" y="249"/>
                  </a:lnTo>
                  <a:lnTo>
                    <a:pt x="60" y="276"/>
                  </a:lnTo>
                  <a:lnTo>
                    <a:pt x="42" y="321"/>
                  </a:lnTo>
                  <a:lnTo>
                    <a:pt x="17" y="364"/>
                  </a:lnTo>
                  <a:lnTo>
                    <a:pt x="35" y="389"/>
                  </a:lnTo>
                  <a:lnTo>
                    <a:pt x="3" y="400"/>
                  </a:lnTo>
                  <a:lnTo>
                    <a:pt x="0" y="440"/>
                  </a:lnTo>
                  <a:lnTo>
                    <a:pt x="301" y="592"/>
                  </a:lnTo>
                  <a:lnTo>
                    <a:pt x="471" y="595"/>
                  </a:lnTo>
                  <a:lnTo>
                    <a:pt x="536" y="46"/>
                  </a:lnTo>
                  <a:lnTo>
                    <a:pt x="136" y="0"/>
                  </a:lnTo>
                  <a:close/>
                </a:path>
              </a:pathLst>
            </a:custGeom>
            <a:solidFill>
              <a:schemeClr val="accent4"/>
            </a:solidFill>
            <a:ln w="19050">
              <a:solidFill>
                <a:srgbClr val="000000"/>
              </a:solidFill>
              <a:prstDash val="solid"/>
              <a:round/>
              <a:headEnd/>
              <a:tailEnd/>
            </a:ln>
          </p:spPr>
          <p:txBody>
            <a:bodyPr/>
            <a:lstStyle/>
            <a:p>
              <a:endParaRPr lang="en-US" sz="1300">
                <a:solidFill>
                  <a:srgbClr val="000000"/>
                </a:solidFill>
              </a:endParaRPr>
            </a:p>
          </p:txBody>
        </p:sp>
        <p:sp>
          <p:nvSpPr>
            <p:cNvPr id="130" name="Shape - Alaska"/>
            <p:cNvSpPr>
              <a:spLocks noChangeAspect="1"/>
            </p:cNvSpPr>
            <p:nvPr/>
          </p:nvSpPr>
          <p:spPr bwMode="auto">
            <a:xfrm>
              <a:off x="304800" y="3952875"/>
              <a:ext cx="1617662" cy="1576388"/>
            </a:xfrm>
            <a:custGeom>
              <a:avLst/>
              <a:gdLst>
                <a:gd name="T0" fmla="*/ 2147483647 w 1572"/>
                <a:gd name="T1" fmla="*/ 2147483647 h 1533"/>
                <a:gd name="T2" fmla="*/ 2147483647 w 1572"/>
                <a:gd name="T3" fmla="*/ 0 h 1533"/>
                <a:gd name="T4" fmla="*/ 2147483647 w 1572"/>
                <a:gd name="T5" fmla="*/ 2147483647 h 1533"/>
                <a:gd name="T6" fmla="*/ 2147483647 w 1572"/>
                <a:gd name="T7" fmla="*/ 2147483647 h 1533"/>
                <a:gd name="T8" fmla="*/ 2147483647 w 1572"/>
                <a:gd name="T9" fmla="*/ 2147483647 h 1533"/>
                <a:gd name="T10" fmla="*/ 2147483647 w 1572"/>
                <a:gd name="T11" fmla="*/ 2147483647 h 1533"/>
                <a:gd name="T12" fmla="*/ 2147483647 w 1572"/>
                <a:gd name="T13" fmla="*/ 2147483647 h 1533"/>
                <a:gd name="T14" fmla="*/ 2147483647 w 1572"/>
                <a:gd name="T15" fmla="*/ 2147483647 h 1533"/>
                <a:gd name="T16" fmla="*/ 2147483647 w 1572"/>
                <a:gd name="T17" fmla="*/ 2147483647 h 1533"/>
                <a:gd name="T18" fmla="*/ 2147483647 w 1572"/>
                <a:gd name="T19" fmla="*/ 2147483647 h 1533"/>
                <a:gd name="T20" fmla="*/ 2147483647 w 1572"/>
                <a:gd name="T21" fmla="*/ 2147483647 h 1533"/>
                <a:gd name="T22" fmla="*/ 2147483647 w 1572"/>
                <a:gd name="T23" fmla="*/ 2147483647 h 1533"/>
                <a:gd name="T24" fmla="*/ 2147483647 w 1572"/>
                <a:gd name="T25" fmla="*/ 2147483647 h 1533"/>
                <a:gd name="T26" fmla="*/ 2147483647 w 1572"/>
                <a:gd name="T27" fmla="*/ 2147483647 h 1533"/>
                <a:gd name="T28" fmla="*/ 2147483647 w 1572"/>
                <a:gd name="T29" fmla="*/ 2147483647 h 1533"/>
                <a:gd name="T30" fmla="*/ 2147483647 w 1572"/>
                <a:gd name="T31" fmla="*/ 2147483647 h 1533"/>
                <a:gd name="T32" fmla="*/ 2147483647 w 1572"/>
                <a:gd name="T33" fmla="*/ 2147483647 h 1533"/>
                <a:gd name="T34" fmla="*/ 2147483647 w 1572"/>
                <a:gd name="T35" fmla="*/ 2147483647 h 1533"/>
                <a:gd name="T36" fmla="*/ 2147483647 w 1572"/>
                <a:gd name="T37" fmla="*/ 2147483647 h 1533"/>
                <a:gd name="T38" fmla="*/ 2147483647 w 1572"/>
                <a:gd name="T39" fmla="*/ 2147483647 h 1533"/>
                <a:gd name="T40" fmla="*/ 2147483647 w 1572"/>
                <a:gd name="T41" fmla="*/ 2147483647 h 1533"/>
                <a:gd name="T42" fmla="*/ 2147483647 w 1572"/>
                <a:gd name="T43" fmla="*/ 2147483647 h 1533"/>
                <a:gd name="T44" fmla="*/ 0 w 1572"/>
                <a:gd name="T45" fmla="*/ 2147483647 h 1533"/>
                <a:gd name="T46" fmla="*/ 2147483647 w 1572"/>
                <a:gd name="T47" fmla="*/ 2147483647 h 1533"/>
                <a:gd name="T48" fmla="*/ 2147483647 w 1572"/>
                <a:gd name="T49" fmla="*/ 2147483647 h 1533"/>
                <a:gd name="T50" fmla="*/ 2147483647 w 1572"/>
                <a:gd name="T51" fmla="*/ 2147483647 h 1533"/>
                <a:gd name="T52" fmla="*/ 2147483647 w 1572"/>
                <a:gd name="T53" fmla="*/ 2147483647 h 1533"/>
                <a:gd name="T54" fmla="*/ 2147483647 w 1572"/>
                <a:gd name="T55" fmla="*/ 2147483647 h 1533"/>
                <a:gd name="T56" fmla="*/ 2147483647 w 1572"/>
                <a:gd name="T57" fmla="*/ 2147483647 h 1533"/>
                <a:gd name="T58" fmla="*/ 2147483647 w 1572"/>
                <a:gd name="T59" fmla="*/ 2147483647 h 1533"/>
                <a:gd name="T60" fmla="*/ 2147483647 w 1572"/>
                <a:gd name="T61" fmla="*/ 2147483647 h 1533"/>
                <a:gd name="T62" fmla="*/ 2147483647 w 1572"/>
                <a:gd name="T63" fmla="*/ 2147483647 h 1533"/>
                <a:gd name="T64" fmla="*/ 2147483647 w 1572"/>
                <a:gd name="T65" fmla="*/ 2147483647 h 1533"/>
                <a:gd name="T66" fmla="*/ 2147483647 w 1572"/>
                <a:gd name="T67" fmla="*/ 2147483647 h 1533"/>
                <a:gd name="T68" fmla="*/ 2147483647 w 1572"/>
                <a:gd name="T69" fmla="*/ 2147483647 h 1533"/>
                <a:gd name="T70" fmla="*/ 2147483647 w 1572"/>
                <a:gd name="T71" fmla="*/ 2147483647 h 1533"/>
                <a:gd name="T72" fmla="*/ 2147483647 w 1572"/>
                <a:gd name="T73" fmla="*/ 2147483647 h 1533"/>
                <a:gd name="T74" fmla="*/ 2147483647 w 1572"/>
                <a:gd name="T75" fmla="*/ 2147483647 h 1533"/>
                <a:gd name="T76" fmla="*/ 2147483647 w 1572"/>
                <a:gd name="T77" fmla="*/ 2147483647 h 1533"/>
                <a:gd name="T78" fmla="*/ 2147483647 w 1572"/>
                <a:gd name="T79" fmla="*/ 2147483647 h 1533"/>
                <a:gd name="T80" fmla="*/ 2147483647 w 1572"/>
                <a:gd name="T81" fmla="*/ 2147483647 h 1533"/>
                <a:gd name="T82" fmla="*/ 2147483647 w 1572"/>
                <a:gd name="T83" fmla="*/ 2147483647 h 153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572"/>
                <a:gd name="T127" fmla="*/ 0 h 1533"/>
                <a:gd name="T128" fmla="*/ 1572 w 1572"/>
                <a:gd name="T129" fmla="*/ 1533 h 153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572" h="1533">
                  <a:moveTo>
                    <a:pt x="251" y="228"/>
                  </a:moveTo>
                  <a:lnTo>
                    <a:pt x="567" y="0"/>
                  </a:lnTo>
                  <a:lnTo>
                    <a:pt x="717" y="40"/>
                  </a:lnTo>
                  <a:lnTo>
                    <a:pt x="790" y="113"/>
                  </a:lnTo>
                  <a:lnTo>
                    <a:pt x="1087" y="142"/>
                  </a:lnTo>
                  <a:lnTo>
                    <a:pt x="1096" y="900"/>
                  </a:lnTo>
                  <a:lnTo>
                    <a:pt x="1193" y="922"/>
                  </a:lnTo>
                  <a:lnTo>
                    <a:pt x="1238" y="1013"/>
                  </a:lnTo>
                  <a:lnTo>
                    <a:pt x="1306" y="982"/>
                  </a:lnTo>
                  <a:lnTo>
                    <a:pt x="1449" y="1188"/>
                  </a:lnTo>
                  <a:lnTo>
                    <a:pt x="1572" y="1283"/>
                  </a:lnTo>
                  <a:lnTo>
                    <a:pt x="1567" y="1365"/>
                  </a:lnTo>
                  <a:lnTo>
                    <a:pt x="1412" y="1375"/>
                  </a:lnTo>
                  <a:lnTo>
                    <a:pt x="1344" y="1124"/>
                  </a:lnTo>
                  <a:lnTo>
                    <a:pt x="855" y="876"/>
                  </a:lnTo>
                  <a:lnTo>
                    <a:pt x="868" y="954"/>
                  </a:lnTo>
                  <a:lnTo>
                    <a:pt x="758" y="1055"/>
                  </a:lnTo>
                  <a:lnTo>
                    <a:pt x="740" y="1018"/>
                  </a:lnTo>
                  <a:lnTo>
                    <a:pt x="709" y="1018"/>
                  </a:lnTo>
                  <a:lnTo>
                    <a:pt x="621" y="1228"/>
                  </a:lnTo>
                  <a:lnTo>
                    <a:pt x="348" y="1435"/>
                  </a:lnTo>
                  <a:lnTo>
                    <a:pt x="78" y="1533"/>
                  </a:lnTo>
                  <a:lnTo>
                    <a:pt x="0" y="1520"/>
                  </a:lnTo>
                  <a:lnTo>
                    <a:pt x="310" y="1343"/>
                  </a:lnTo>
                  <a:lnTo>
                    <a:pt x="348" y="1343"/>
                  </a:lnTo>
                  <a:lnTo>
                    <a:pt x="461" y="1206"/>
                  </a:lnTo>
                  <a:lnTo>
                    <a:pt x="512" y="1201"/>
                  </a:lnTo>
                  <a:lnTo>
                    <a:pt x="589" y="1097"/>
                  </a:lnTo>
                  <a:lnTo>
                    <a:pt x="562" y="1051"/>
                  </a:lnTo>
                  <a:lnTo>
                    <a:pt x="397" y="1073"/>
                  </a:lnTo>
                  <a:lnTo>
                    <a:pt x="284" y="812"/>
                  </a:lnTo>
                  <a:lnTo>
                    <a:pt x="348" y="694"/>
                  </a:lnTo>
                  <a:lnTo>
                    <a:pt x="452" y="653"/>
                  </a:lnTo>
                  <a:lnTo>
                    <a:pt x="415" y="548"/>
                  </a:lnTo>
                  <a:lnTo>
                    <a:pt x="306" y="598"/>
                  </a:lnTo>
                  <a:lnTo>
                    <a:pt x="224" y="447"/>
                  </a:lnTo>
                  <a:lnTo>
                    <a:pt x="315" y="411"/>
                  </a:lnTo>
                  <a:lnTo>
                    <a:pt x="397" y="452"/>
                  </a:lnTo>
                  <a:lnTo>
                    <a:pt x="434" y="429"/>
                  </a:lnTo>
                  <a:lnTo>
                    <a:pt x="366" y="301"/>
                  </a:lnTo>
                  <a:lnTo>
                    <a:pt x="246" y="292"/>
                  </a:lnTo>
                  <a:lnTo>
                    <a:pt x="251" y="228"/>
                  </a:lnTo>
                  <a:close/>
                </a:path>
              </a:pathLst>
            </a:custGeom>
            <a:solidFill>
              <a:schemeClr val="accent6"/>
            </a:solidFill>
            <a:ln w="19050">
              <a:solidFill>
                <a:srgbClr val="000000"/>
              </a:solidFill>
              <a:prstDash val="solid"/>
              <a:round/>
              <a:headEnd/>
              <a:tailEnd/>
            </a:ln>
          </p:spPr>
          <p:txBody>
            <a:bodyPr/>
            <a:lstStyle/>
            <a:p>
              <a:endParaRPr lang="en-US" sz="1300">
                <a:solidFill>
                  <a:srgbClr val="000000"/>
                </a:solidFill>
              </a:endParaRPr>
            </a:p>
          </p:txBody>
        </p:sp>
        <p:sp>
          <p:nvSpPr>
            <p:cNvPr id="131" name="Shape - Alabama"/>
            <p:cNvSpPr>
              <a:spLocks noChangeAspect="1"/>
            </p:cNvSpPr>
            <p:nvPr/>
          </p:nvSpPr>
          <p:spPr bwMode="auto">
            <a:xfrm>
              <a:off x="6310313" y="3703638"/>
              <a:ext cx="509587" cy="785812"/>
            </a:xfrm>
            <a:custGeom>
              <a:avLst/>
              <a:gdLst>
                <a:gd name="T0" fmla="*/ 0 w 323"/>
                <a:gd name="T1" fmla="*/ 2147483647 h 504"/>
                <a:gd name="T2" fmla="*/ 2147483647 w 323"/>
                <a:gd name="T3" fmla="*/ 0 h 504"/>
                <a:gd name="T4" fmla="*/ 2147483647 w 323"/>
                <a:gd name="T5" fmla="*/ 2147483647 h 504"/>
                <a:gd name="T6" fmla="*/ 2147483647 w 323"/>
                <a:gd name="T7" fmla="*/ 2147483647 h 504"/>
                <a:gd name="T8" fmla="*/ 2147483647 w 323"/>
                <a:gd name="T9" fmla="*/ 2147483647 h 504"/>
                <a:gd name="T10" fmla="*/ 2147483647 w 323"/>
                <a:gd name="T11" fmla="*/ 2147483647 h 504"/>
                <a:gd name="T12" fmla="*/ 2147483647 w 323"/>
                <a:gd name="T13" fmla="*/ 2147483647 h 504"/>
                <a:gd name="T14" fmla="*/ 2147483647 w 323"/>
                <a:gd name="T15" fmla="*/ 2147483647 h 504"/>
                <a:gd name="T16" fmla="*/ 2147483647 w 323"/>
                <a:gd name="T17" fmla="*/ 2147483647 h 504"/>
                <a:gd name="T18" fmla="*/ 2147483647 w 323"/>
                <a:gd name="T19" fmla="*/ 2147483647 h 504"/>
                <a:gd name="T20" fmla="*/ 2147483647 w 323"/>
                <a:gd name="T21" fmla="*/ 2147483647 h 504"/>
                <a:gd name="T22" fmla="*/ 2147483647 w 323"/>
                <a:gd name="T23" fmla="*/ 2147483647 h 504"/>
                <a:gd name="T24" fmla="*/ 2147483647 w 323"/>
                <a:gd name="T25" fmla="*/ 2147483647 h 504"/>
                <a:gd name="T26" fmla="*/ 2147483647 w 323"/>
                <a:gd name="T27" fmla="*/ 2147483647 h 504"/>
                <a:gd name="T28" fmla="*/ 0 w 323"/>
                <a:gd name="T29" fmla="*/ 2147483647 h 50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23"/>
                <a:gd name="T46" fmla="*/ 0 h 504"/>
                <a:gd name="T47" fmla="*/ 323 w 323"/>
                <a:gd name="T48" fmla="*/ 504 h 50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23" h="504">
                  <a:moveTo>
                    <a:pt x="0" y="25"/>
                  </a:moveTo>
                  <a:lnTo>
                    <a:pt x="210" y="0"/>
                  </a:lnTo>
                  <a:lnTo>
                    <a:pt x="277" y="232"/>
                  </a:lnTo>
                  <a:lnTo>
                    <a:pt x="323" y="270"/>
                  </a:lnTo>
                  <a:lnTo>
                    <a:pt x="286" y="338"/>
                  </a:lnTo>
                  <a:lnTo>
                    <a:pt x="322" y="404"/>
                  </a:lnTo>
                  <a:lnTo>
                    <a:pt x="107" y="428"/>
                  </a:lnTo>
                  <a:lnTo>
                    <a:pt x="116" y="484"/>
                  </a:lnTo>
                  <a:lnTo>
                    <a:pt x="85" y="504"/>
                  </a:lnTo>
                  <a:lnTo>
                    <a:pt x="59" y="432"/>
                  </a:lnTo>
                  <a:lnTo>
                    <a:pt x="44" y="490"/>
                  </a:lnTo>
                  <a:lnTo>
                    <a:pt x="18" y="484"/>
                  </a:lnTo>
                  <a:lnTo>
                    <a:pt x="9" y="426"/>
                  </a:lnTo>
                  <a:lnTo>
                    <a:pt x="1" y="375"/>
                  </a:lnTo>
                  <a:lnTo>
                    <a:pt x="0" y="25"/>
                  </a:lnTo>
                  <a:close/>
                </a:path>
              </a:pathLst>
            </a:custGeom>
            <a:solidFill>
              <a:schemeClr val="accent3"/>
            </a:solidFill>
            <a:ln w="19050">
              <a:solidFill>
                <a:srgbClr val="000000"/>
              </a:solidFill>
              <a:prstDash val="solid"/>
              <a:round/>
              <a:headEnd/>
              <a:tailEnd/>
            </a:ln>
          </p:spPr>
          <p:txBody>
            <a:bodyPr/>
            <a:lstStyle/>
            <a:p>
              <a:endParaRPr lang="en-US" sz="1300">
                <a:solidFill>
                  <a:srgbClr val="000000"/>
                </a:solidFill>
              </a:endParaRPr>
            </a:p>
          </p:txBody>
        </p:sp>
        <p:sp>
          <p:nvSpPr>
            <p:cNvPr id="132" name="Shape - District of Columbia (star)"/>
            <p:cNvSpPr>
              <a:spLocks noChangeArrowheads="1"/>
            </p:cNvSpPr>
            <p:nvPr/>
          </p:nvSpPr>
          <p:spPr bwMode="auto">
            <a:xfrm>
              <a:off x="7437438" y="2798763"/>
              <a:ext cx="207962" cy="201612"/>
            </a:xfrm>
            <a:prstGeom prst="star5">
              <a:avLst/>
            </a:prstGeom>
            <a:solidFill>
              <a:schemeClr val="accent6"/>
            </a:solidFill>
            <a:ln w="9525">
              <a:solidFill>
                <a:srgbClr val="000000"/>
              </a:solidFill>
              <a:miter lim="800000"/>
              <a:headEnd/>
              <a:tailEnd/>
            </a:ln>
            <a:effectLst/>
          </p:spPr>
          <p:txBody>
            <a:bodyPr wrap="none" anchor="ctr"/>
            <a:lstStyle/>
            <a:p>
              <a:pPr>
                <a:defRPr/>
              </a:pPr>
              <a:endParaRPr lang="en-US" sz="1300">
                <a:solidFill>
                  <a:srgbClr val="000000"/>
                </a:solidFill>
              </a:endParaRPr>
            </a:p>
          </p:txBody>
        </p:sp>
        <p:sp>
          <p:nvSpPr>
            <p:cNvPr id="133" name="Line - Vermont"/>
            <p:cNvSpPr>
              <a:spLocks noChangeShapeType="1"/>
            </p:cNvSpPr>
            <p:nvPr/>
          </p:nvSpPr>
          <p:spPr bwMode="auto">
            <a:xfrm>
              <a:off x="7621588" y="1676400"/>
              <a:ext cx="207962" cy="133350"/>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endParaRPr>
            </a:p>
          </p:txBody>
        </p:sp>
        <p:sp>
          <p:nvSpPr>
            <p:cNvPr id="134" name="Line - Rhode Island"/>
            <p:cNvSpPr>
              <a:spLocks noChangeShapeType="1"/>
            </p:cNvSpPr>
            <p:nvPr/>
          </p:nvSpPr>
          <p:spPr bwMode="auto">
            <a:xfrm>
              <a:off x="8132763" y="2284413"/>
              <a:ext cx="277812" cy="66675"/>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endParaRPr>
            </a:p>
          </p:txBody>
        </p:sp>
        <p:sp>
          <p:nvSpPr>
            <p:cNvPr id="135" name="Line - New Jersey"/>
            <p:cNvSpPr>
              <a:spLocks noChangeShapeType="1"/>
            </p:cNvSpPr>
            <p:nvPr/>
          </p:nvSpPr>
          <p:spPr bwMode="auto">
            <a:xfrm flipV="1">
              <a:off x="7847013" y="2654300"/>
              <a:ext cx="263525" cy="0"/>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endParaRPr>
            </a:p>
          </p:txBody>
        </p:sp>
        <p:sp>
          <p:nvSpPr>
            <p:cNvPr id="197" name="Line - New Hampshire"/>
            <p:cNvSpPr>
              <a:spLocks noChangeShapeType="1"/>
            </p:cNvSpPr>
            <p:nvPr/>
          </p:nvSpPr>
          <p:spPr bwMode="auto">
            <a:xfrm flipV="1">
              <a:off x="7994650" y="1947863"/>
              <a:ext cx="360363" cy="66675"/>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endParaRPr>
            </a:p>
          </p:txBody>
        </p:sp>
        <p:sp>
          <p:nvSpPr>
            <p:cNvPr id="198" name="Line - Massachusetts"/>
            <p:cNvSpPr>
              <a:spLocks noChangeShapeType="1"/>
            </p:cNvSpPr>
            <p:nvPr/>
          </p:nvSpPr>
          <p:spPr bwMode="auto">
            <a:xfrm>
              <a:off x="8132763" y="2174875"/>
              <a:ext cx="287783" cy="2834"/>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endParaRPr>
            </a:p>
          </p:txBody>
        </p:sp>
        <p:sp>
          <p:nvSpPr>
            <p:cNvPr id="199" name="Line - Maryland"/>
            <p:cNvSpPr>
              <a:spLocks noChangeShapeType="1"/>
            </p:cNvSpPr>
            <p:nvPr/>
          </p:nvSpPr>
          <p:spPr bwMode="auto">
            <a:xfrm>
              <a:off x="7805738" y="2944813"/>
              <a:ext cx="288131" cy="31750"/>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endParaRPr>
            </a:p>
          </p:txBody>
        </p:sp>
        <p:sp>
          <p:nvSpPr>
            <p:cNvPr id="200" name="Line - Hawaii"/>
            <p:cNvSpPr>
              <a:spLocks noChangeShapeType="1"/>
            </p:cNvSpPr>
            <p:nvPr/>
          </p:nvSpPr>
          <p:spPr bwMode="auto">
            <a:xfrm flipH="1" flipV="1">
              <a:off x="2379662" y="4716463"/>
              <a:ext cx="268288" cy="66675"/>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endParaRPr>
            </a:p>
          </p:txBody>
        </p:sp>
        <p:sp>
          <p:nvSpPr>
            <p:cNvPr id="201" name="Line - District of Columbia"/>
            <p:cNvSpPr>
              <a:spLocks noChangeShapeType="1"/>
            </p:cNvSpPr>
            <p:nvPr/>
          </p:nvSpPr>
          <p:spPr bwMode="auto">
            <a:xfrm flipH="1" flipV="1">
              <a:off x="7577928" y="2925762"/>
              <a:ext cx="440534" cy="247650"/>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endParaRPr>
            </a:p>
          </p:txBody>
        </p:sp>
        <p:sp>
          <p:nvSpPr>
            <p:cNvPr id="202" name="Line - Delaware"/>
            <p:cNvSpPr>
              <a:spLocks noChangeShapeType="1"/>
            </p:cNvSpPr>
            <p:nvPr/>
          </p:nvSpPr>
          <p:spPr bwMode="auto">
            <a:xfrm flipV="1">
              <a:off x="7799388" y="2820988"/>
              <a:ext cx="263525" cy="0"/>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endParaRPr>
            </a:p>
          </p:txBody>
        </p:sp>
        <p:sp>
          <p:nvSpPr>
            <p:cNvPr id="203" name="Line - Connecticut"/>
            <p:cNvSpPr>
              <a:spLocks noChangeShapeType="1"/>
            </p:cNvSpPr>
            <p:nvPr/>
          </p:nvSpPr>
          <p:spPr bwMode="auto">
            <a:xfrm>
              <a:off x="7985125" y="2322513"/>
              <a:ext cx="217488" cy="95250"/>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endParaRPr>
            </a:p>
          </p:txBody>
        </p:sp>
        <p:sp>
          <p:nvSpPr>
            <p:cNvPr id="204" name="Shape - Wisconsin"/>
            <p:cNvSpPr>
              <a:spLocks noChangeAspect="1"/>
            </p:cNvSpPr>
            <p:nvPr/>
          </p:nvSpPr>
          <p:spPr bwMode="auto">
            <a:xfrm>
              <a:off x="5543931" y="1855788"/>
              <a:ext cx="654050" cy="752475"/>
            </a:xfrm>
            <a:custGeom>
              <a:avLst/>
              <a:gdLst>
                <a:gd name="T0" fmla="*/ 30 w 415"/>
                <a:gd name="T1" fmla="*/ 33 h 484"/>
                <a:gd name="T2" fmla="*/ 61 w 415"/>
                <a:gd name="T3" fmla="*/ 28 h 484"/>
                <a:gd name="T4" fmla="*/ 90 w 415"/>
                <a:gd name="T5" fmla="*/ 28 h 484"/>
                <a:gd name="T6" fmla="*/ 107 w 415"/>
                <a:gd name="T7" fmla="*/ 0 h 484"/>
                <a:gd name="T8" fmla="*/ 121 w 415"/>
                <a:gd name="T9" fmla="*/ 36 h 484"/>
                <a:gd name="T10" fmla="*/ 166 w 415"/>
                <a:gd name="T11" fmla="*/ 36 h 484"/>
                <a:gd name="T12" fmla="*/ 189 w 415"/>
                <a:gd name="T13" fmla="*/ 68 h 484"/>
                <a:gd name="T14" fmla="*/ 236 w 415"/>
                <a:gd name="T15" fmla="*/ 59 h 484"/>
                <a:gd name="T16" fmla="*/ 267 w 415"/>
                <a:gd name="T17" fmla="*/ 80 h 484"/>
                <a:gd name="T18" fmla="*/ 325 w 415"/>
                <a:gd name="T19" fmla="*/ 95 h 484"/>
                <a:gd name="T20" fmla="*/ 336 w 415"/>
                <a:gd name="T21" fmla="*/ 121 h 484"/>
                <a:gd name="T22" fmla="*/ 365 w 415"/>
                <a:gd name="T23" fmla="*/ 122 h 484"/>
                <a:gd name="T24" fmla="*/ 356 w 415"/>
                <a:gd name="T25" fmla="*/ 147 h 484"/>
                <a:gd name="T26" fmla="*/ 367 w 415"/>
                <a:gd name="T27" fmla="*/ 176 h 484"/>
                <a:gd name="T28" fmla="*/ 347 w 415"/>
                <a:gd name="T29" fmla="*/ 211 h 484"/>
                <a:gd name="T30" fmla="*/ 361 w 415"/>
                <a:gd name="T31" fmla="*/ 219 h 484"/>
                <a:gd name="T32" fmla="*/ 394 w 415"/>
                <a:gd name="T33" fmla="*/ 180 h 484"/>
                <a:gd name="T34" fmla="*/ 392 w 415"/>
                <a:gd name="T35" fmla="*/ 167 h 484"/>
                <a:gd name="T36" fmla="*/ 406 w 415"/>
                <a:gd name="T37" fmla="*/ 161 h 484"/>
                <a:gd name="T38" fmla="*/ 415 w 415"/>
                <a:gd name="T39" fmla="*/ 180 h 484"/>
                <a:gd name="T40" fmla="*/ 389 w 415"/>
                <a:gd name="T41" fmla="*/ 207 h 484"/>
                <a:gd name="T42" fmla="*/ 379 w 415"/>
                <a:gd name="T43" fmla="*/ 268 h 484"/>
                <a:gd name="T44" fmla="*/ 379 w 415"/>
                <a:gd name="T45" fmla="*/ 371 h 484"/>
                <a:gd name="T46" fmla="*/ 394 w 415"/>
                <a:gd name="T47" fmla="*/ 389 h 484"/>
                <a:gd name="T48" fmla="*/ 388 w 415"/>
                <a:gd name="T49" fmla="*/ 453 h 484"/>
                <a:gd name="T50" fmla="*/ 191 w 415"/>
                <a:gd name="T51" fmla="*/ 484 h 484"/>
                <a:gd name="T52" fmla="*/ 142 w 415"/>
                <a:gd name="T53" fmla="*/ 454 h 484"/>
                <a:gd name="T54" fmla="*/ 152 w 415"/>
                <a:gd name="T55" fmla="*/ 416 h 484"/>
                <a:gd name="T56" fmla="*/ 128 w 415"/>
                <a:gd name="T57" fmla="*/ 374 h 484"/>
                <a:gd name="T58" fmla="*/ 107 w 415"/>
                <a:gd name="T59" fmla="*/ 322 h 484"/>
                <a:gd name="T60" fmla="*/ 52 w 415"/>
                <a:gd name="T61" fmla="*/ 270 h 484"/>
                <a:gd name="T62" fmla="*/ 18 w 415"/>
                <a:gd name="T63" fmla="*/ 270 h 484"/>
                <a:gd name="T64" fmla="*/ 18 w 415"/>
                <a:gd name="T65" fmla="*/ 198 h 484"/>
                <a:gd name="T66" fmla="*/ 0 w 415"/>
                <a:gd name="T67" fmla="*/ 171 h 484"/>
                <a:gd name="T68" fmla="*/ 39 w 415"/>
                <a:gd name="T69" fmla="*/ 130 h 484"/>
                <a:gd name="T70" fmla="*/ 30 w 415"/>
                <a:gd name="T71" fmla="*/ 33 h 48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15"/>
                <a:gd name="T109" fmla="*/ 0 h 484"/>
                <a:gd name="T110" fmla="*/ 415 w 415"/>
                <a:gd name="T111" fmla="*/ 484 h 48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15" h="484">
                  <a:moveTo>
                    <a:pt x="30" y="33"/>
                  </a:moveTo>
                  <a:lnTo>
                    <a:pt x="61" y="28"/>
                  </a:lnTo>
                  <a:lnTo>
                    <a:pt x="90" y="28"/>
                  </a:lnTo>
                  <a:lnTo>
                    <a:pt x="107" y="0"/>
                  </a:lnTo>
                  <a:lnTo>
                    <a:pt x="121" y="36"/>
                  </a:lnTo>
                  <a:lnTo>
                    <a:pt x="166" y="36"/>
                  </a:lnTo>
                  <a:lnTo>
                    <a:pt x="189" y="68"/>
                  </a:lnTo>
                  <a:lnTo>
                    <a:pt x="236" y="59"/>
                  </a:lnTo>
                  <a:lnTo>
                    <a:pt x="267" y="80"/>
                  </a:lnTo>
                  <a:lnTo>
                    <a:pt x="325" y="95"/>
                  </a:lnTo>
                  <a:lnTo>
                    <a:pt x="336" y="121"/>
                  </a:lnTo>
                  <a:lnTo>
                    <a:pt x="365" y="122"/>
                  </a:lnTo>
                  <a:lnTo>
                    <a:pt x="356" y="147"/>
                  </a:lnTo>
                  <a:lnTo>
                    <a:pt x="367" y="176"/>
                  </a:lnTo>
                  <a:lnTo>
                    <a:pt x="347" y="211"/>
                  </a:lnTo>
                  <a:lnTo>
                    <a:pt x="361" y="219"/>
                  </a:lnTo>
                  <a:lnTo>
                    <a:pt x="394" y="180"/>
                  </a:lnTo>
                  <a:lnTo>
                    <a:pt x="392" y="167"/>
                  </a:lnTo>
                  <a:lnTo>
                    <a:pt x="406" y="161"/>
                  </a:lnTo>
                  <a:lnTo>
                    <a:pt x="415" y="180"/>
                  </a:lnTo>
                  <a:lnTo>
                    <a:pt x="389" y="207"/>
                  </a:lnTo>
                  <a:lnTo>
                    <a:pt x="379" y="268"/>
                  </a:lnTo>
                  <a:lnTo>
                    <a:pt x="379" y="371"/>
                  </a:lnTo>
                  <a:lnTo>
                    <a:pt x="394" y="389"/>
                  </a:lnTo>
                  <a:lnTo>
                    <a:pt x="388" y="453"/>
                  </a:lnTo>
                  <a:lnTo>
                    <a:pt x="191" y="484"/>
                  </a:lnTo>
                  <a:lnTo>
                    <a:pt x="142" y="454"/>
                  </a:lnTo>
                  <a:lnTo>
                    <a:pt x="152" y="416"/>
                  </a:lnTo>
                  <a:lnTo>
                    <a:pt x="128" y="374"/>
                  </a:lnTo>
                  <a:lnTo>
                    <a:pt x="107" y="322"/>
                  </a:lnTo>
                  <a:lnTo>
                    <a:pt x="52" y="270"/>
                  </a:lnTo>
                  <a:lnTo>
                    <a:pt x="18" y="270"/>
                  </a:lnTo>
                  <a:lnTo>
                    <a:pt x="18" y="198"/>
                  </a:lnTo>
                  <a:lnTo>
                    <a:pt x="0" y="171"/>
                  </a:lnTo>
                  <a:lnTo>
                    <a:pt x="39" y="130"/>
                  </a:lnTo>
                  <a:lnTo>
                    <a:pt x="30" y="33"/>
                  </a:lnTo>
                  <a:close/>
                </a:path>
              </a:pathLst>
            </a:custGeom>
            <a:solidFill>
              <a:schemeClr val="accent3"/>
            </a:solidFill>
            <a:ln w="19050">
              <a:solidFill>
                <a:srgbClr val="000000"/>
              </a:solidFill>
              <a:prstDash val="solid"/>
              <a:round/>
              <a:headEnd/>
              <a:tailEnd/>
            </a:ln>
          </p:spPr>
          <p:txBody>
            <a:bodyPr/>
            <a:lstStyle/>
            <a:p>
              <a:pPr>
                <a:defRPr/>
              </a:pPr>
              <a:endParaRPr lang="en-US" sz="1300">
                <a:solidFill>
                  <a:srgbClr val="000000"/>
                </a:solidFill>
              </a:endParaRPr>
            </a:p>
          </p:txBody>
        </p:sp>
        <p:grpSp>
          <p:nvGrpSpPr>
            <p:cNvPr id="205" name="Shape - Michigan"/>
            <p:cNvGrpSpPr>
              <a:grpSpLocks/>
            </p:cNvGrpSpPr>
            <p:nvPr/>
          </p:nvGrpSpPr>
          <p:grpSpPr bwMode="auto">
            <a:xfrm>
              <a:off x="5810250" y="1747838"/>
              <a:ext cx="990600" cy="882650"/>
              <a:chOff x="3254" y="860"/>
              <a:chExt cx="623" cy="557"/>
            </a:xfrm>
            <a:solidFill>
              <a:schemeClr val="accent3"/>
            </a:solidFill>
          </p:grpSpPr>
          <p:sp>
            <p:nvSpPr>
              <p:cNvPr id="206" name="Freeform 27"/>
              <p:cNvSpPr>
                <a:spLocks noChangeAspect="1"/>
              </p:cNvSpPr>
              <p:nvPr/>
            </p:nvSpPr>
            <p:spPr bwMode="auto">
              <a:xfrm>
                <a:off x="3254" y="860"/>
                <a:ext cx="442" cy="190"/>
              </a:xfrm>
              <a:custGeom>
                <a:avLst/>
                <a:gdLst>
                  <a:gd name="T0" fmla="*/ 0 w 445"/>
                  <a:gd name="T1" fmla="*/ 100 h 193"/>
                  <a:gd name="T2" fmla="*/ 96 w 445"/>
                  <a:gd name="T3" fmla="*/ 0 h 193"/>
                  <a:gd name="T4" fmla="*/ 79 w 445"/>
                  <a:gd name="T5" fmla="*/ 41 h 193"/>
                  <a:gd name="T6" fmla="*/ 92 w 445"/>
                  <a:gd name="T7" fmla="*/ 54 h 193"/>
                  <a:gd name="T8" fmla="*/ 123 w 445"/>
                  <a:gd name="T9" fmla="*/ 36 h 193"/>
                  <a:gd name="T10" fmla="*/ 192 w 445"/>
                  <a:gd name="T11" fmla="*/ 63 h 193"/>
                  <a:gd name="T12" fmla="*/ 220 w 445"/>
                  <a:gd name="T13" fmla="*/ 41 h 193"/>
                  <a:gd name="T14" fmla="*/ 311 w 445"/>
                  <a:gd name="T15" fmla="*/ 32 h 193"/>
                  <a:gd name="T16" fmla="*/ 329 w 445"/>
                  <a:gd name="T17" fmla="*/ 55 h 193"/>
                  <a:gd name="T18" fmla="*/ 364 w 445"/>
                  <a:gd name="T19" fmla="*/ 50 h 193"/>
                  <a:gd name="T20" fmla="*/ 432 w 445"/>
                  <a:gd name="T21" fmla="*/ 78 h 193"/>
                  <a:gd name="T22" fmla="*/ 436 w 445"/>
                  <a:gd name="T23" fmla="*/ 96 h 193"/>
                  <a:gd name="T24" fmla="*/ 363 w 445"/>
                  <a:gd name="T25" fmla="*/ 114 h 193"/>
                  <a:gd name="T26" fmla="*/ 341 w 445"/>
                  <a:gd name="T27" fmla="*/ 100 h 193"/>
                  <a:gd name="T28" fmla="*/ 302 w 445"/>
                  <a:gd name="T29" fmla="*/ 105 h 193"/>
                  <a:gd name="T30" fmla="*/ 257 w 445"/>
                  <a:gd name="T31" fmla="*/ 131 h 193"/>
                  <a:gd name="T32" fmla="*/ 237 w 445"/>
                  <a:gd name="T33" fmla="*/ 133 h 193"/>
                  <a:gd name="T34" fmla="*/ 221 w 445"/>
                  <a:gd name="T35" fmla="*/ 114 h 193"/>
                  <a:gd name="T36" fmla="*/ 198 w 445"/>
                  <a:gd name="T37" fmla="*/ 182 h 193"/>
                  <a:gd name="T38" fmla="*/ 170 w 445"/>
                  <a:gd name="T39" fmla="*/ 184 h 193"/>
                  <a:gd name="T40" fmla="*/ 158 w 445"/>
                  <a:gd name="T41" fmla="*/ 156 h 193"/>
                  <a:gd name="T42" fmla="*/ 98 w 445"/>
                  <a:gd name="T43" fmla="*/ 145 h 193"/>
                  <a:gd name="T44" fmla="*/ 73 w 445"/>
                  <a:gd name="T45" fmla="*/ 124 h 193"/>
                  <a:gd name="T46" fmla="*/ 23 w 445"/>
                  <a:gd name="T47" fmla="*/ 131 h 193"/>
                  <a:gd name="T48" fmla="*/ 0 w 445"/>
                  <a:gd name="T49" fmla="*/ 100 h 19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45"/>
                  <a:gd name="T76" fmla="*/ 0 h 193"/>
                  <a:gd name="T77" fmla="*/ 445 w 445"/>
                  <a:gd name="T78" fmla="*/ 193 h 19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45" h="193">
                    <a:moveTo>
                      <a:pt x="0" y="106"/>
                    </a:moveTo>
                    <a:lnTo>
                      <a:pt x="99" y="0"/>
                    </a:lnTo>
                    <a:lnTo>
                      <a:pt x="82" y="44"/>
                    </a:lnTo>
                    <a:lnTo>
                      <a:pt x="95" y="57"/>
                    </a:lnTo>
                    <a:lnTo>
                      <a:pt x="126" y="39"/>
                    </a:lnTo>
                    <a:lnTo>
                      <a:pt x="195" y="66"/>
                    </a:lnTo>
                    <a:lnTo>
                      <a:pt x="225" y="44"/>
                    </a:lnTo>
                    <a:lnTo>
                      <a:pt x="317" y="32"/>
                    </a:lnTo>
                    <a:lnTo>
                      <a:pt x="335" y="58"/>
                    </a:lnTo>
                    <a:lnTo>
                      <a:pt x="371" y="53"/>
                    </a:lnTo>
                    <a:lnTo>
                      <a:pt x="441" y="81"/>
                    </a:lnTo>
                    <a:lnTo>
                      <a:pt x="445" y="102"/>
                    </a:lnTo>
                    <a:lnTo>
                      <a:pt x="369" y="120"/>
                    </a:lnTo>
                    <a:lnTo>
                      <a:pt x="347" y="106"/>
                    </a:lnTo>
                    <a:lnTo>
                      <a:pt x="308" y="111"/>
                    </a:lnTo>
                    <a:lnTo>
                      <a:pt x="263" y="137"/>
                    </a:lnTo>
                    <a:lnTo>
                      <a:pt x="243" y="139"/>
                    </a:lnTo>
                    <a:lnTo>
                      <a:pt x="226" y="120"/>
                    </a:lnTo>
                    <a:lnTo>
                      <a:pt x="201" y="191"/>
                    </a:lnTo>
                    <a:lnTo>
                      <a:pt x="173" y="193"/>
                    </a:lnTo>
                    <a:lnTo>
                      <a:pt x="161" y="164"/>
                    </a:lnTo>
                    <a:lnTo>
                      <a:pt x="101" y="151"/>
                    </a:lnTo>
                    <a:lnTo>
                      <a:pt x="73" y="130"/>
                    </a:lnTo>
                    <a:lnTo>
                      <a:pt x="23" y="137"/>
                    </a:lnTo>
                    <a:lnTo>
                      <a:pt x="0" y="106"/>
                    </a:lnTo>
                    <a:close/>
                  </a:path>
                </a:pathLst>
              </a:custGeom>
              <a:grpFill/>
              <a:ln w="19050">
                <a:solidFill>
                  <a:srgbClr val="000000"/>
                </a:solidFill>
                <a:prstDash val="solid"/>
                <a:round/>
                <a:headEnd/>
                <a:tailEnd/>
              </a:ln>
            </p:spPr>
            <p:txBody>
              <a:bodyPr/>
              <a:lstStyle/>
              <a:p>
                <a:endParaRPr lang="en-US" sz="1300">
                  <a:solidFill>
                    <a:srgbClr val="000000"/>
                  </a:solidFill>
                </a:endParaRPr>
              </a:p>
            </p:txBody>
          </p:sp>
          <p:sp>
            <p:nvSpPr>
              <p:cNvPr id="207" name="Freeform 28"/>
              <p:cNvSpPr>
                <a:spLocks noChangeAspect="1"/>
              </p:cNvSpPr>
              <p:nvPr/>
            </p:nvSpPr>
            <p:spPr bwMode="auto">
              <a:xfrm>
                <a:off x="3560" y="994"/>
                <a:ext cx="317" cy="423"/>
              </a:xfrm>
              <a:custGeom>
                <a:avLst/>
                <a:gdLst>
                  <a:gd name="T0" fmla="*/ 79 w 319"/>
                  <a:gd name="T1" fmla="*/ 18 h 432"/>
                  <a:gd name="T2" fmla="*/ 90 w 319"/>
                  <a:gd name="T3" fmla="*/ 42 h 432"/>
                  <a:gd name="T4" fmla="*/ 70 w 319"/>
                  <a:gd name="T5" fmla="*/ 58 h 432"/>
                  <a:gd name="T6" fmla="*/ 69 w 319"/>
                  <a:gd name="T7" fmla="*/ 121 h 432"/>
                  <a:gd name="T8" fmla="*/ 57 w 319"/>
                  <a:gd name="T9" fmla="*/ 79 h 432"/>
                  <a:gd name="T10" fmla="*/ 11 w 319"/>
                  <a:gd name="T11" fmla="*/ 119 h 432"/>
                  <a:gd name="T12" fmla="*/ 0 w 319"/>
                  <a:gd name="T13" fmla="*/ 237 h 432"/>
                  <a:gd name="T14" fmla="*/ 30 w 319"/>
                  <a:gd name="T15" fmla="*/ 294 h 432"/>
                  <a:gd name="T16" fmla="*/ 33 w 319"/>
                  <a:gd name="T17" fmla="*/ 323 h 432"/>
                  <a:gd name="T18" fmla="*/ 34 w 319"/>
                  <a:gd name="T19" fmla="*/ 346 h 432"/>
                  <a:gd name="T20" fmla="*/ 33 w 319"/>
                  <a:gd name="T21" fmla="*/ 368 h 432"/>
                  <a:gd name="T22" fmla="*/ 27 w 319"/>
                  <a:gd name="T23" fmla="*/ 405 h 432"/>
                  <a:gd name="T24" fmla="*/ 149 w 319"/>
                  <a:gd name="T25" fmla="*/ 399 h 432"/>
                  <a:gd name="T26" fmla="*/ 312 w 319"/>
                  <a:gd name="T27" fmla="*/ 385 h 432"/>
                  <a:gd name="T28" fmla="*/ 282 w 319"/>
                  <a:gd name="T29" fmla="*/ 377 h 432"/>
                  <a:gd name="T30" fmla="*/ 265 w 319"/>
                  <a:gd name="T31" fmla="*/ 354 h 432"/>
                  <a:gd name="T32" fmla="*/ 291 w 319"/>
                  <a:gd name="T33" fmla="*/ 338 h 432"/>
                  <a:gd name="T34" fmla="*/ 291 w 319"/>
                  <a:gd name="T35" fmla="*/ 314 h 432"/>
                  <a:gd name="T36" fmla="*/ 279 w 319"/>
                  <a:gd name="T37" fmla="*/ 295 h 432"/>
                  <a:gd name="T38" fmla="*/ 291 w 319"/>
                  <a:gd name="T39" fmla="*/ 281 h 432"/>
                  <a:gd name="T40" fmla="*/ 313 w 319"/>
                  <a:gd name="T41" fmla="*/ 283 h 432"/>
                  <a:gd name="T42" fmla="*/ 309 w 319"/>
                  <a:gd name="T43" fmla="*/ 226 h 432"/>
                  <a:gd name="T44" fmla="*/ 303 w 319"/>
                  <a:gd name="T45" fmla="*/ 194 h 432"/>
                  <a:gd name="T46" fmla="*/ 289 w 319"/>
                  <a:gd name="T47" fmla="*/ 171 h 432"/>
                  <a:gd name="T48" fmla="*/ 276 w 319"/>
                  <a:gd name="T49" fmla="*/ 160 h 432"/>
                  <a:gd name="T50" fmla="*/ 255 w 319"/>
                  <a:gd name="T51" fmla="*/ 156 h 432"/>
                  <a:gd name="T52" fmla="*/ 237 w 319"/>
                  <a:gd name="T53" fmla="*/ 156 h 432"/>
                  <a:gd name="T54" fmla="*/ 218 w 319"/>
                  <a:gd name="T55" fmla="*/ 182 h 432"/>
                  <a:gd name="T56" fmla="*/ 204 w 319"/>
                  <a:gd name="T57" fmla="*/ 191 h 432"/>
                  <a:gd name="T58" fmla="*/ 195 w 319"/>
                  <a:gd name="T59" fmla="*/ 194 h 432"/>
                  <a:gd name="T60" fmla="*/ 185 w 319"/>
                  <a:gd name="T61" fmla="*/ 189 h 432"/>
                  <a:gd name="T62" fmla="*/ 182 w 319"/>
                  <a:gd name="T63" fmla="*/ 176 h 432"/>
                  <a:gd name="T64" fmla="*/ 185 w 319"/>
                  <a:gd name="T65" fmla="*/ 167 h 432"/>
                  <a:gd name="T66" fmla="*/ 194 w 319"/>
                  <a:gd name="T67" fmla="*/ 160 h 432"/>
                  <a:gd name="T68" fmla="*/ 203 w 319"/>
                  <a:gd name="T69" fmla="*/ 156 h 432"/>
                  <a:gd name="T70" fmla="*/ 212 w 319"/>
                  <a:gd name="T71" fmla="*/ 155 h 432"/>
                  <a:gd name="T72" fmla="*/ 212 w 319"/>
                  <a:gd name="T73" fmla="*/ 138 h 432"/>
                  <a:gd name="T74" fmla="*/ 236 w 319"/>
                  <a:gd name="T75" fmla="*/ 121 h 432"/>
                  <a:gd name="T76" fmla="*/ 212 w 319"/>
                  <a:gd name="T77" fmla="*/ 69 h 432"/>
                  <a:gd name="T78" fmla="*/ 212 w 319"/>
                  <a:gd name="T79" fmla="*/ 43 h 432"/>
                  <a:gd name="T80" fmla="*/ 172 w 319"/>
                  <a:gd name="T81" fmla="*/ 33 h 432"/>
                  <a:gd name="T82" fmla="*/ 113 w 319"/>
                  <a:gd name="T83" fmla="*/ 0 h 432"/>
                  <a:gd name="T84" fmla="*/ 79 w 319"/>
                  <a:gd name="T85" fmla="*/ 18 h 43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19"/>
                  <a:gd name="T130" fmla="*/ 0 h 432"/>
                  <a:gd name="T131" fmla="*/ 319 w 319"/>
                  <a:gd name="T132" fmla="*/ 432 h 43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19" h="432">
                    <a:moveTo>
                      <a:pt x="81" y="18"/>
                    </a:moveTo>
                    <a:lnTo>
                      <a:pt x="93" y="45"/>
                    </a:lnTo>
                    <a:lnTo>
                      <a:pt x="70" y="61"/>
                    </a:lnTo>
                    <a:lnTo>
                      <a:pt x="69" y="130"/>
                    </a:lnTo>
                    <a:lnTo>
                      <a:pt x="57" y="85"/>
                    </a:lnTo>
                    <a:lnTo>
                      <a:pt x="11" y="128"/>
                    </a:lnTo>
                    <a:lnTo>
                      <a:pt x="0" y="252"/>
                    </a:lnTo>
                    <a:lnTo>
                      <a:pt x="30" y="313"/>
                    </a:lnTo>
                    <a:lnTo>
                      <a:pt x="33" y="344"/>
                    </a:lnTo>
                    <a:lnTo>
                      <a:pt x="34" y="369"/>
                    </a:lnTo>
                    <a:lnTo>
                      <a:pt x="33" y="392"/>
                    </a:lnTo>
                    <a:lnTo>
                      <a:pt x="27" y="432"/>
                    </a:lnTo>
                    <a:lnTo>
                      <a:pt x="152" y="425"/>
                    </a:lnTo>
                    <a:lnTo>
                      <a:pt x="318" y="410"/>
                    </a:lnTo>
                    <a:lnTo>
                      <a:pt x="288" y="401"/>
                    </a:lnTo>
                    <a:lnTo>
                      <a:pt x="271" y="378"/>
                    </a:lnTo>
                    <a:lnTo>
                      <a:pt x="297" y="359"/>
                    </a:lnTo>
                    <a:lnTo>
                      <a:pt x="297" y="335"/>
                    </a:lnTo>
                    <a:lnTo>
                      <a:pt x="285" y="314"/>
                    </a:lnTo>
                    <a:lnTo>
                      <a:pt x="297" y="299"/>
                    </a:lnTo>
                    <a:lnTo>
                      <a:pt x="319" y="301"/>
                    </a:lnTo>
                    <a:lnTo>
                      <a:pt x="315" y="241"/>
                    </a:lnTo>
                    <a:lnTo>
                      <a:pt x="309" y="206"/>
                    </a:lnTo>
                    <a:lnTo>
                      <a:pt x="295" y="183"/>
                    </a:lnTo>
                    <a:lnTo>
                      <a:pt x="282" y="170"/>
                    </a:lnTo>
                    <a:lnTo>
                      <a:pt x="261" y="165"/>
                    </a:lnTo>
                    <a:lnTo>
                      <a:pt x="242" y="165"/>
                    </a:lnTo>
                    <a:lnTo>
                      <a:pt x="221" y="194"/>
                    </a:lnTo>
                    <a:lnTo>
                      <a:pt x="207" y="203"/>
                    </a:lnTo>
                    <a:lnTo>
                      <a:pt x="198" y="206"/>
                    </a:lnTo>
                    <a:lnTo>
                      <a:pt x="188" y="201"/>
                    </a:lnTo>
                    <a:lnTo>
                      <a:pt x="185" y="188"/>
                    </a:lnTo>
                    <a:lnTo>
                      <a:pt x="188" y="179"/>
                    </a:lnTo>
                    <a:lnTo>
                      <a:pt x="197" y="170"/>
                    </a:lnTo>
                    <a:lnTo>
                      <a:pt x="206" y="165"/>
                    </a:lnTo>
                    <a:lnTo>
                      <a:pt x="215" y="164"/>
                    </a:lnTo>
                    <a:lnTo>
                      <a:pt x="215" y="147"/>
                    </a:lnTo>
                    <a:lnTo>
                      <a:pt x="239" y="130"/>
                    </a:lnTo>
                    <a:lnTo>
                      <a:pt x="215" y="73"/>
                    </a:lnTo>
                    <a:lnTo>
                      <a:pt x="215" y="46"/>
                    </a:lnTo>
                    <a:lnTo>
                      <a:pt x="175" y="36"/>
                    </a:lnTo>
                    <a:lnTo>
                      <a:pt x="116" y="0"/>
                    </a:lnTo>
                    <a:lnTo>
                      <a:pt x="81" y="18"/>
                    </a:lnTo>
                    <a:close/>
                  </a:path>
                </a:pathLst>
              </a:custGeom>
              <a:grpFill/>
              <a:ln w="19050">
                <a:solidFill>
                  <a:srgbClr val="000000"/>
                </a:solidFill>
                <a:prstDash val="solid"/>
                <a:round/>
                <a:headEnd/>
                <a:tailEnd/>
              </a:ln>
            </p:spPr>
            <p:txBody>
              <a:bodyPr/>
              <a:lstStyle/>
              <a:p>
                <a:endParaRPr lang="en-US" sz="1300">
                  <a:solidFill>
                    <a:srgbClr val="000000"/>
                  </a:solidFill>
                </a:endParaRPr>
              </a:p>
            </p:txBody>
          </p:sp>
        </p:grpSp>
        <p:sp>
          <p:nvSpPr>
            <p:cNvPr id="220" name="Shape - District of Columbia (box)"/>
            <p:cNvSpPr>
              <a:spLocks noChangeArrowheads="1"/>
            </p:cNvSpPr>
            <p:nvPr/>
          </p:nvSpPr>
          <p:spPr bwMode="auto">
            <a:xfrm>
              <a:off x="8011731" y="3104388"/>
              <a:ext cx="150813" cy="152400"/>
            </a:xfrm>
            <a:prstGeom prst="rect">
              <a:avLst/>
            </a:prstGeom>
            <a:solidFill>
              <a:schemeClr val="accent6"/>
            </a:solidFill>
            <a:ln w="9525">
              <a:solidFill>
                <a:srgbClr val="000000"/>
              </a:solidFill>
              <a:miter lim="800000"/>
              <a:headEnd/>
              <a:tailEnd/>
            </a:ln>
          </p:spPr>
          <p:txBody>
            <a:bodyPr wrap="none" anchor="ctr"/>
            <a:lstStyle/>
            <a:p>
              <a:endParaRPr lang="en-US">
                <a:latin typeface="+mj-lt"/>
              </a:endParaRPr>
            </a:p>
          </p:txBody>
        </p:sp>
      </p:gr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0725" y="1504950"/>
            <a:ext cx="8299450" cy="3424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681342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a:prstGeom prst="rect">
            <a:avLst/>
          </a:prstGeom>
        </p:spPr>
        <p:txBody>
          <a:bodyPr/>
          <a:lstStyle/>
          <a:p>
            <a:r>
              <a:rPr lang="en-US" dirty="0"/>
              <a:t>NOTE: SMI is Supplementary Medical Insurance. Out-of-pocket spending includes SMI (Part B and Part D) premiums and out-of-pocket cost-sharing expenses for SMI covered services. </a:t>
            </a:r>
            <a:endParaRPr lang="en-US" dirty="0" smtClean="0"/>
          </a:p>
          <a:p>
            <a:r>
              <a:rPr lang="en-US" dirty="0" smtClean="0"/>
              <a:t>SOURCE</a:t>
            </a:r>
            <a:r>
              <a:rPr lang="en-US" dirty="0"/>
              <a:t>: Kaiser Family Foundation analysis based on data from 2012 Annual Report of the Boards of Trustees of the Federal Hospital Insurance and Federal Supplementary Medical Insurance Trust Funds</a:t>
            </a:r>
            <a:r>
              <a:rPr lang="en-US" dirty="0" smtClean="0"/>
              <a:t>.</a:t>
            </a:r>
            <a:endParaRPr lang="en-US" dirty="0"/>
          </a:p>
        </p:txBody>
      </p:sp>
      <p:sp>
        <p:nvSpPr>
          <p:cNvPr id="2" name="Title 1"/>
          <p:cNvSpPr>
            <a:spLocks noGrp="1"/>
          </p:cNvSpPr>
          <p:nvPr>
            <p:ph type="title"/>
          </p:nvPr>
        </p:nvSpPr>
        <p:spPr/>
        <p:txBody>
          <a:bodyPr>
            <a:noAutofit/>
          </a:bodyPr>
          <a:lstStyle/>
          <a:p>
            <a:r>
              <a:rPr lang="en-US" sz="3000" dirty="0"/>
              <a:t>Part B and Part D Out-of-Pocket Spending as a </a:t>
            </a:r>
            <a:r>
              <a:rPr lang="en-US" sz="3000" dirty="0" smtClean="0"/>
              <a:t>Share </a:t>
            </a:r>
            <a:r>
              <a:rPr lang="en-US" sz="3000" dirty="0"/>
              <a:t>of Average Social Security </a:t>
            </a:r>
            <a:r>
              <a:rPr lang="en-US" sz="3000" dirty="0" smtClean="0"/>
              <a:t>Benefit, 1970-2010</a:t>
            </a:r>
            <a:endParaRPr lang="en-US" sz="3000" dirty="0"/>
          </a:p>
        </p:txBody>
      </p:sp>
      <p:graphicFrame>
        <p:nvGraphicFramePr>
          <p:cNvPr id="10" name="Table 9"/>
          <p:cNvGraphicFramePr>
            <a:graphicFrameLocks noGrp="1"/>
          </p:cNvGraphicFramePr>
          <p:nvPr>
            <p:extLst>
              <p:ext uri="{D42A27DB-BD31-4B8C-83A1-F6EECF244321}">
                <p14:modId xmlns:p14="http://schemas.microsoft.com/office/powerpoint/2010/main" val="691633258"/>
              </p:ext>
            </p:extLst>
          </p:nvPr>
        </p:nvGraphicFramePr>
        <p:xfrm>
          <a:off x="161925" y="4114799"/>
          <a:ext cx="8686800" cy="1447801"/>
        </p:xfrm>
        <a:graphic>
          <a:graphicData uri="http://schemas.openxmlformats.org/drawingml/2006/table">
            <a:tbl>
              <a:tblPr firstRow="1" bandRow="1">
                <a:tableStyleId>{5C22544A-7EE6-4342-B048-85BDC9FD1C3A}</a:tableStyleId>
              </a:tblPr>
              <a:tblGrid>
                <a:gridCol w="1737360"/>
                <a:gridCol w="1737360"/>
                <a:gridCol w="1737360"/>
                <a:gridCol w="1737360"/>
                <a:gridCol w="1737360"/>
              </a:tblGrid>
              <a:tr h="317810">
                <a:tc grid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tx1"/>
                          </a:solidFill>
                          <a:latin typeface="+mn-lt"/>
                          <a:ea typeface="+mn-ea"/>
                          <a:cs typeface="Arial" charset="0"/>
                        </a:rPr>
                        <a:t>Average Monthly Social Security benefit payment</a:t>
                      </a:r>
                      <a:endParaRPr lang="en-US" sz="1800" b="1" kern="1200" dirty="0" smtClean="0">
                        <a:solidFill>
                          <a:schemeClr val="tx1"/>
                        </a:solidFill>
                        <a:latin typeface="+mn-lt"/>
                        <a:ea typeface="+mn-ea"/>
                        <a:cs typeface="+mn-cs"/>
                      </a:endParaRPr>
                    </a:p>
                  </a:txBody>
                  <a:tcPr marL="0" marR="0" marT="0" marB="0" anchor="ctr">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algn="ctr" defTabSz="914400" rtl="0" eaLnBrk="1" latinLnBrk="0" hangingPunct="1"/>
                      <a:endParaRPr lang="en-US" sz="1800" b="1" kern="1200" dirty="0">
                        <a:solidFill>
                          <a:schemeClr val="tx1"/>
                        </a:solidFill>
                        <a:latin typeface="+mn-lt"/>
                        <a:ea typeface="+mn-ea"/>
                        <a:cs typeface="+mn-cs"/>
                      </a:endParaRPr>
                    </a:p>
                  </a:txBody>
                  <a:tcPr anchor="ctr">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1800" b="1" dirty="0">
                        <a:solidFill>
                          <a:schemeClr val="tx1"/>
                        </a:solidFill>
                      </a:endParaRPr>
                    </a:p>
                  </a:txBody>
                  <a:tcPr anchor="ctr">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1800" b="1" dirty="0">
                        <a:solidFill>
                          <a:schemeClr val="tx1"/>
                        </a:solidFill>
                      </a:endParaRPr>
                    </a:p>
                  </a:txBody>
                  <a:tcPr anchor="ctr">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1800" b="1" dirty="0">
                        <a:solidFill>
                          <a:schemeClr val="tx1"/>
                        </a:solidFill>
                      </a:endParaRPr>
                    </a:p>
                  </a:txBody>
                  <a:tcPr anchor="ctr">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r>
              <a:tr h="494371">
                <a:tc>
                  <a:txBody>
                    <a:bodyPr/>
                    <a:lstStyle/>
                    <a:p>
                      <a:pPr marL="0" algn="ctr" defTabSz="914400" rtl="0" eaLnBrk="1" latinLnBrk="0" hangingPunct="1"/>
                      <a:r>
                        <a:rPr lang="en-US" sz="1800" b="0" kern="1200" dirty="0" smtClean="0">
                          <a:solidFill>
                            <a:schemeClr val="tx1"/>
                          </a:solidFill>
                          <a:latin typeface="+mn-lt"/>
                          <a:ea typeface="+mn-ea"/>
                          <a:cs typeface="+mn-cs"/>
                        </a:rPr>
                        <a:t>$604</a:t>
                      </a:r>
                      <a:endParaRPr lang="en-US" sz="1800" b="0" kern="1200" dirty="0">
                        <a:solidFill>
                          <a:schemeClr val="tx1"/>
                        </a:solidFill>
                        <a:latin typeface="+mn-lt"/>
                        <a:ea typeface="+mn-ea"/>
                        <a:cs typeface="+mn-cs"/>
                      </a:endParaRPr>
                    </a:p>
                  </a:txBody>
                  <a:tcPr marL="0" marR="0" marT="0" marB="0">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800" b="0" kern="1200" dirty="0" smtClean="0">
                          <a:solidFill>
                            <a:schemeClr val="tx1"/>
                          </a:solidFill>
                          <a:latin typeface="+mn-lt"/>
                          <a:ea typeface="+mn-ea"/>
                          <a:cs typeface="+mn-cs"/>
                        </a:rPr>
                        <a:t>$772</a:t>
                      </a:r>
                      <a:endParaRPr lang="en-US" sz="1800" b="0" kern="1200" dirty="0">
                        <a:solidFill>
                          <a:schemeClr val="tx1"/>
                        </a:solidFill>
                        <a:latin typeface="+mn-lt"/>
                        <a:ea typeface="+mn-ea"/>
                        <a:cs typeface="+mn-cs"/>
                      </a:endParaRPr>
                    </a:p>
                  </a:txBody>
                  <a:tcPr marL="0" marR="0" marT="0" marB="0">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0" dirty="0" smtClean="0">
                          <a:solidFill>
                            <a:schemeClr val="tx1"/>
                          </a:solidFill>
                        </a:rPr>
                        <a:t>$906</a:t>
                      </a:r>
                      <a:endParaRPr lang="en-US" sz="1800" b="0" dirty="0">
                        <a:solidFill>
                          <a:schemeClr val="tx1"/>
                        </a:solidFill>
                      </a:endParaRPr>
                    </a:p>
                  </a:txBody>
                  <a:tcPr marL="0" marR="0" marT="0" marB="0">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0" dirty="0" smtClean="0">
                          <a:solidFill>
                            <a:schemeClr val="tx1"/>
                          </a:solidFill>
                        </a:rPr>
                        <a:t>$1,001</a:t>
                      </a:r>
                      <a:endParaRPr lang="en-US" sz="1800" b="0" dirty="0">
                        <a:solidFill>
                          <a:schemeClr val="tx1"/>
                        </a:solidFill>
                      </a:endParaRPr>
                    </a:p>
                  </a:txBody>
                  <a:tcPr marL="0" marR="0" marT="0" marB="0">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0" dirty="0" smtClean="0">
                          <a:solidFill>
                            <a:schemeClr val="tx1"/>
                          </a:solidFill>
                        </a:rPr>
                        <a:t>$1,151</a:t>
                      </a:r>
                      <a:endParaRPr lang="en-US" sz="1800" b="0" dirty="0">
                        <a:solidFill>
                          <a:schemeClr val="tx1"/>
                        </a:solidFill>
                      </a:endParaRPr>
                    </a:p>
                  </a:txBody>
                  <a:tcPr marL="0" marR="0" marT="0" marB="0">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r>
              <a:tr h="317810">
                <a:tc grid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tx1"/>
                          </a:solidFill>
                          <a:latin typeface="+mn-lt"/>
                          <a:ea typeface="+mn-ea"/>
                          <a:cs typeface="Arial" charset="0"/>
                        </a:rPr>
                        <a:t>Average monthly out-of-pocket spending on Part B and Part D</a:t>
                      </a:r>
                      <a:endParaRPr lang="en-US" sz="1800" kern="1200" dirty="0" smtClean="0">
                        <a:solidFill>
                          <a:schemeClr val="tx1"/>
                        </a:solidFill>
                        <a:latin typeface="+mn-lt"/>
                        <a:ea typeface="+mn-ea"/>
                        <a:cs typeface="+mn-cs"/>
                      </a:endParaRPr>
                    </a:p>
                  </a:txBody>
                  <a:tcPr marL="0" marR="0" marT="0" marB="0" anchor="ctr">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hMerge="1">
                  <a:txBody>
                    <a:bodyPr/>
                    <a:lstStyle/>
                    <a:p>
                      <a:pPr marL="0" algn="ctr" defTabSz="914400" rtl="0" eaLnBrk="1" latinLnBrk="0" hangingPunct="1"/>
                      <a:endParaRPr lang="en-US" sz="1800" b="1" kern="1200" dirty="0" smtClean="0">
                        <a:solidFill>
                          <a:schemeClr val="tx1"/>
                        </a:solidFill>
                        <a:latin typeface="+mn-lt"/>
                        <a:ea typeface="+mn-ea"/>
                        <a:cs typeface="+mn-cs"/>
                      </a:endParaRPr>
                    </a:p>
                  </a:txBody>
                  <a:tcPr anchor="ctr">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hMerge="1">
                  <a:txBody>
                    <a:bodyPr/>
                    <a:lstStyle/>
                    <a:p>
                      <a:pPr algn="ctr"/>
                      <a:endParaRPr lang="en-US" sz="1800" b="1" dirty="0">
                        <a:solidFill>
                          <a:schemeClr val="tx1"/>
                        </a:solidFill>
                      </a:endParaRPr>
                    </a:p>
                  </a:txBody>
                  <a:tcPr anchor="ctr">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hMerge="1">
                  <a:txBody>
                    <a:bodyPr/>
                    <a:lstStyle/>
                    <a:p>
                      <a:pPr algn="ctr"/>
                      <a:endParaRPr lang="en-US" sz="1800" b="1" dirty="0">
                        <a:solidFill>
                          <a:schemeClr val="tx1"/>
                        </a:solidFill>
                      </a:endParaRPr>
                    </a:p>
                  </a:txBody>
                  <a:tcPr anchor="ctr">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hMerge="1">
                  <a:txBody>
                    <a:bodyPr/>
                    <a:lstStyle/>
                    <a:p>
                      <a:pPr algn="ctr"/>
                      <a:endParaRPr lang="en-US" sz="1800" b="1" dirty="0">
                        <a:solidFill>
                          <a:schemeClr val="tx1"/>
                        </a:solidFill>
                      </a:endParaRPr>
                    </a:p>
                  </a:txBody>
                  <a:tcPr anchor="ctr">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17810">
                <a:tc>
                  <a:txBody>
                    <a:bodyPr/>
                    <a:lstStyle/>
                    <a:p>
                      <a:pPr marL="0" algn="ctr" defTabSz="914400" rtl="0" eaLnBrk="1" latinLnBrk="0" hangingPunct="1"/>
                      <a:r>
                        <a:rPr lang="en-US" sz="1800" b="0" kern="1200" dirty="0" smtClean="0">
                          <a:solidFill>
                            <a:schemeClr val="tx1"/>
                          </a:solidFill>
                          <a:latin typeface="+mn-lt"/>
                          <a:ea typeface="+mn-ea"/>
                          <a:cs typeface="+mn-cs"/>
                        </a:rPr>
                        <a:t>$39</a:t>
                      </a:r>
                      <a:endParaRPr lang="en-US" sz="1800" b="0" kern="1200" dirty="0">
                        <a:solidFill>
                          <a:schemeClr val="tx1"/>
                        </a:solidFill>
                        <a:latin typeface="+mn-lt"/>
                        <a:ea typeface="+mn-ea"/>
                        <a:cs typeface="+mn-cs"/>
                      </a:endParaRPr>
                    </a:p>
                  </a:txBody>
                  <a:tcPr marL="0" marR="0" marT="0" marB="0">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algn="ctr" defTabSz="914400" rtl="0" eaLnBrk="1" latinLnBrk="0" hangingPunct="1"/>
                      <a:r>
                        <a:rPr lang="en-US" sz="1800" b="0" kern="1200" dirty="0" smtClean="0">
                          <a:solidFill>
                            <a:schemeClr val="tx1"/>
                          </a:solidFill>
                          <a:latin typeface="+mn-lt"/>
                          <a:ea typeface="+mn-ea"/>
                          <a:cs typeface="+mn-cs"/>
                        </a:rPr>
                        <a:t>$53</a:t>
                      </a:r>
                    </a:p>
                  </a:txBody>
                  <a:tcPr marL="0" marR="0" marT="0" marB="0">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800" b="0" dirty="0" smtClean="0">
                          <a:solidFill>
                            <a:schemeClr val="tx1"/>
                          </a:solidFill>
                        </a:rPr>
                        <a:t>$111</a:t>
                      </a:r>
                      <a:endParaRPr lang="en-US" sz="1800" b="0" dirty="0">
                        <a:solidFill>
                          <a:schemeClr val="tx1"/>
                        </a:solidFill>
                      </a:endParaRPr>
                    </a:p>
                  </a:txBody>
                  <a:tcPr marL="0" marR="0" marT="0" marB="0">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800" b="0" dirty="0" smtClean="0">
                          <a:solidFill>
                            <a:schemeClr val="tx1"/>
                          </a:solidFill>
                        </a:rPr>
                        <a:t>$136</a:t>
                      </a:r>
                      <a:endParaRPr lang="en-US" sz="1800" b="0" dirty="0">
                        <a:solidFill>
                          <a:schemeClr val="tx1"/>
                        </a:solidFill>
                      </a:endParaRPr>
                    </a:p>
                  </a:txBody>
                  <a:tcPr marL="0" marR="0" marT="0" marB="0">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800" b="0" dirty="0" smtClean="0">
                          <a:solidFill>
                            <a:schemeClr val="tx1"/>
                          </a:solidFill>
                        </a:rPr>
                        <a:t>$299</a:t>
                      </a:r>
                      <a:endParaRPr lang="en-US" sz="1800" b="0" dirty="0">
                        <a:solidFill>
                          <a:schemeClr val="tx1"/>
                        </a:solidFill>
                      </a:endParaRPr>
                    </a:p>
                  </a:txBody>
                  <a:tcPr marL="0" marR="0" marT="0" marB="0">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r>
            </a:tbl>
          </a:graphicData>
        </a:graphic>
      </p:graphicFrame>
      <p:graphicFrame>
        <p:nvGraphicFramePr>
          <p:cNvPr id="7" name="Chart 6"/>
          <p:cNvGraphicFramePr/>
          <p:nvPr>
            <p:extLst>
              <p:ext uri="{D42A27DB-BD31-4B8C-83A1-F6EECF244321}">
                <p14:modId xmlns:p14="http://schemas.microsoft.com/office/powerpoint/2010/main" val="1891497424"/>
              </p:ext>
            </p:extLst>
          </p:nvPr>
        </p:nvGraphicFramePr>
        <p:xfrm>
          <a:off x="-295275" y="1779270"/>
          <a:ext cx="2743200" cy="2362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6" name="Chart 15"/>
          <p:cNvGraphicFramePr/>
          <p:nvPr>
            <p:extLst>
              <p:ext uri="{D42A27DB-BD31-4B8C-83A1-F6EECF244321}">
                <p14:modId xmlns:p14="http://schemas.microsoft.com/office/powerpoint/2010/main" val="2128390387"/>
              </p:ext>
            </p:extLst>
          </p:nvPr>
        </p:nvGraphicFramePr>
        <p:xfrm>
          <a:off x="1419225" y="1779270"/>
          <a:ext cx="2743200" cy="2362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Chart 16"/>
          <p:cNvGraphicFramePr/>
          <p:nvPr>
            <p:extLst>
              <p:ext uri="{D42A27DB-BD31-4B8C-83A1-F6EECF244321}">
                <p14:modId xmlns:p14="http://schemas.microsoft.com/office/powerpoint/2010/main" val="2821222392"/>
              </p:ext>
            </p:extLst>
          </p:nvPr>
        </p:nvGraphicFramePr>
        <p:xfrm>
          <a:off x="3133725" y="1779270"/>
          <a:ext cx="2743200" cy="2362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Chart 17"/>
          <p:cNvGraphicFramePr/>
          <p:nvPr>
            <p:extLst>
              <p:ext uri="{D42A27DB-BD31-4B8C-83A1-F6EECF244321}">
                <p14:modId xmlns:p14="http://schemas.microsoft.com/office/powerpoint/2010/main" val="71708717"/>
              </p:ext>
            </p:extLst>
          </p:nvPr>
        </p:nvGraphicFramePr>
        <p:xfrm>
          <a:off x="4848225" y="1779270"/>
          <a:ext cx="2743200" cy="2362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9" name="Chart 18"/>
          <p:cNvGraphicFramePr/>
          <p:nvPr>
            <p:extLst>
              <p:ext uri="{D42A27DB-BD31-4B8C-83A1-F6EECF244321}">
                <p14:modId xmlns:p14="http://schemas.microsoft.com/office/powerpoint/2010/main" val="2003669901"/>
              </p:ext>
            </p:extLst>
          </p:nvPr>
        </p:nvGraphicFramePr>
        <p:xfrm>
          <a:off x="6562725" y="1779270"/>
          <a:ext cx="2743200" cy="23622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4015751147"/>
              </p:ext>
            </p:extLst>
          </p:nvPr>
        </p:nvGraphicFramePr>
        <p:xfrm>
          <a:off x="247650" y="1463040"/>
          <a:ext cx="8534400" cy="640080"/>
        </p:xfrm>
        <a:graphic>
          <a:graphicData uri="http://schemas.openxmlformats.org/drawingml/2006/table">
            <a:tbl>
              <a:tblPr firstRow="1" bandRow="1">
                <a:tableStyleId>{5C22544A-7EE6-4342-B048-85BDC9FD1C3A}</a:tableStyleId>
              </a:tblPr>
              <a:tblGrid>
                <a:gridCol w="1706880"/>
                <a:gridCol w="1706880"/>
                <a:gridCol w="1706880"/>
                <a:gridCol w="1706880"/>
                <a:gridCol w="1706880"/>
              </a:tblGrid>
              <a:tr h="640080">
                <a:tc>
                  <a:txBody>
                    <a:bodyPr/>
                    <a:lstStyle/>
                    <a:p>
                      <a:pPr marL="0" algn="ctr" defTabSz="914400" rtl="0" eaLnBrk="1" latinLnBrk="0" hangingPunct="1"/>
                      <a:r>
                        <a:rPr lang="en-US" sz="2400" b="1" kern="1200" dirty="0" smtClean="0">
                          <a:solidFill>
                            <a:schemeClr val="tx1"/>
                          </a:solidFill>
                          <a:latin typeface="+mn-lt"/>
                          <a:ea typeface="+mn-ea"/>
                          <a:cs typeface="+mn-cs"/>
                        </a:rPr>
                        <a:t>1970</a:t>
                      </a:r>
                      <a:endParaRPr lang="en-US" sz="2400" b="1" kern="1200" dirty="0">
                        <a:solidFill>
                          <a:schemeClr val="tx1"/>
                        </a:solidFill>
                        <a:latin typeface="+mn-lt"/>
                        <a:ea typeface="+mn-ea"/>
                        <a:cs typeface="+mn-cs"/>
                      </a:endParaRPr>
                    </a:p>
                  </a:txBody>
                  <a:tcPr marL="0" marR="0" marT="0" marB="0">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2400" b="1" kern="1200" dirty="0" smtClean="0">
                          <a:solidFill>
                            <a:schemeClr val="tx1"/>
                          </a:solidFill>
                          <a:latin typeface="+mn-lt"/>
                          <a:ea typeface="+mn-ea"/>
                          <a:cs typeface="+mn-cs"/>
                        </a:rPr>
                        <a:t>1980</a:t>
                      </a:r>
                      <a:endParaRPr lang="en-US" sz="2400" b="1" kern="1200" dirty="0">
                        <a:solidFill>
                          <a:schemeClr val="tx1"/>
                        </a:solidFill>
                        <a:latin typeface="+mn-lt"/>
                        <a:ea typeface="+mn-ea"/>
                        <a:cs typeface="+mn-cs"/>
                      </a:endParaRPr>
                    </a:p>
                  </a:txBody>
                  <a:tcPr marL="0" marR="0" marT="0" marB="0">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b="1" dirty="0" smtClean="0">
                          <a:solidFill>
                            <a:schemeClr val="tx1"/>
                          </a:solidFill>
                        </a:rPr>
                        <a:t>1990</a:t>
                      </a:r>
                      <a:endParaRPr lang="en-US" sz="2400" b="1" dirty="0">
                        <a:solidFill>
                          <a:schemeClr val="tx1"/>
                        </a:solidFill>
                      </a:endParaRPr>
                    </a:p>
                  </a:txBody>
                  <a:tcPr marL="0" marR="0" marT="0" marB="0">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b="1" dirty="0" smtClean="0">
                          <a:solidFill>
                            <a:schemeClr val="tx1"/>
                          </a:solidFill>
                        </a:rPr>
                        <a:t>2000</a:t>
                      </a:r>
                      <a:endParaRPr lang="en-US" sz="2400" b="1" dirty="0">
                        <a:solidFill>
                          <a:schemeClr val="tx1"/>
                        </a:solidFill>
                      </a:endParaRPr>
                    </a:p>
                  </a:txBody>
                  <a:tcPr marL="0" marR="0" marT="0" marB="0">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b="1" dirty="0" smtClean="0">
                          <a:solidFill>
                            <a:schemeClr val="tx1"/>
                          </a:solidFill>
                        </a:rPr>
                        <a:t>2010</a:t>
                      </a:r>
                      <a:endParaRPr lang="en-US" sz="2400" b="1" dirty="0">
                        <a:solidFill>
                          <a:schemeClr val="tx1"/>
                        </a:solidFill>
                      </a:endParaRPr>
                    </a:p>
                  </a:txBody>
                  <a:tcPr marL="0" marR="0" marT="0" marB="0">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32713947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000" dirty="0" smtClean="0"/>
              <a:t>Distribution of Average Household Spending by Medicare and Non-Medicare Households, 2010</a:t>
            </a:r>
            <a:endParaRPr lang="en-US" sz="30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36877888"/>
              </p:ext>
            </p:extLst>
          </p:nvPr>
        </p:nvGraphicFramePr>
        <p:xfrm>
          <a:off x="139700" y="1928813"/>
          <a:ext cx="4343400" cy="3609975"/>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p:cNvSpPr>
            <a:spLocks noGrp="1"/>
          </p:cNvSpPr>
          <p:nvPr>
            <p:ph type="body" sz="quarter" idx="11"/>
          </p:nvPr>
        </p:nvSpPr>
        <p:spPr/>
        <p:txBody>
          <a:bodyPr/>
          <a:lstStyle/>
          <a:p>
            <a:r>
              <a:rPr lang="en-US" dirty="0" smtClean="0"/>
              <a:t>SOURCE: Kaiser Family Foundation analysis of the Bureau of Labor Statistics Consumer Expenditure Survey Interview and Expense Files, 2010.</a:t>
            </a:r>
          </a:p>
        </p:txBody>
      </p:sp>
      <p:sp>
        <p:nvSpPr>
          <p:cNvPr id="39" name="Text Box 27"/>
          <p:cNvSpPr txBox="1">
            <a:spLocks noChangeArrowheads="1"/>
          </p:cNvSpPr>
          <p:nvPr/>
        </p:nvSpPr>
        <p:spPr bwMode="auto">
          <a:xfrm>
            <a:off x="4508500" y="1369989"/>
            <a:ext cx="4635500" cy="430887"/>
          </a:xfrm>
          <a:prstGeom prst="rect">
            <a:avLst/>
          </a:prstGeom>
          <a:noFill/>
          <a:ln w="9525">
            <a:noFill/>
            <a:miter lim="800000"/>
            <a:headEnd/>
            <a:tailEnd/>
          </a:ln>
          <a:effectLst/>
        </p:spPr>
        <p:txBody>
          <a:bodyPr wrap="square">
            <a:spAutoFit/>
          </a:bodyPr>
          <a:lstStyle/>
          <a:p>
            <a:pPr algn="ctr">
              <a:spcBef>
                <a:spcPct val="100000"/>
              </a:spcBef>
            </a:pPr>
            <a:r>
              <a:rPr lang="en-US" sz="2200" b="1" dirty="0">
                <a:solidFill>
                  <a:srgbClr val="000000"/>
                </a:solidFill>
                <a:cs typeface="Calibri" pitchFamily="34" charset="0"/>
              </a:rPr>
              <a:t>Non-Medicare Household Spending</a:t>
            </a:r>
          </a:p>
        </p:txBody>
      </p:sp>
      <p:sp>
        <p:nvSpPr>
          <p:cNvPr id="40" name="Text Box 33"/>
          <p:cNvSpPr txBox="1">
            <a:spLocks noChangeArrowheads="1"/>
          </p:cNvSpPr>
          <p:nvPr/>
        </p:nvSpPr>
        <p:spPr bwMode="auto">
          <a:xfrm>
            <a:off x="-6350" y="1369989"/>
            <a:ext cx="4635500" cy="430887"/>
          </a:xfrm>
          <a:prstGeom prst="rect">
            <a:avLst/>
          </a:prstGeom>
          <a:noFill/>
          <a:ln w="9525">
            <a:noFill/>
            <a:miter lim="800000"/>
            <a:headEnd/>
            <a:tailEnd/>
          </a:ln>
          <a:effectLst/>
        </p:spPr>
        <p:txBody>
          <a:bodyPr wrap="square">
            <a:spAutoFit/>
          </a:bodyPr>
          <a:lstStyle/>
          <a:p>
            <a:pPr algn="ctr">
              <a:spcBef>
                <a:spcPct val="100000"/>
              </a:spcBef>
            </a:pPr>
            <a:r>
              <a:rPr lang="en-US" sz="2200" b="1" dirty="0">
                <a:solidFill>
                  <a:srgbClr val="000000"/>
                </a:solidFill>
                <a:cs typeface="Calibri" pitchFamily="34" charset="0"/>
              </a:rPr>
              <a:t>Medicare Household Spending</a:t>
            </a:r>
          </a:p>
        </p:txBody>
      </p:sp>
      <p:sp>
        <p:nvSpPr>
          <p:cNvPr id="41" name="Line 36"/>
          <p:cNvSpPr>
            <a:spLocks noChangeShapeType="1"/>
          </p:cNvSpPr>
          <p:nvPr/>
        </p:nvSpPr>
        <p:spPr bwMode="auto">
          <a:xfrm>
            <a:off x="162560" y="1831654"/>
            <a:ext cx="4297680" cy="0"/>
          </a:xfrm>
          <a:prstGeom prst="line">
            <a:avLst/>
          </a:prstGeom>
          <a:noFill/>
          <a:ln w="28575">
            <a:solidFill>
              <a:srgbClr val="000000"/>
            </a:solidFill>
            <a:round/>
            <a:headEnd/>
            <a:tailEnd/>
          </a:ln>
          <a:effectLst/>
        </p:spPr>
        <p:txBody>
          <a:bodyPr/>
          <a:lstStyle/>
          <a:p>
            <a:endParaRPr lang="en-US" sz="1200">
              <a:solidFill>
                <a:srgbClr val="000000"/>
              </a:solidFill>
              <a:cs typeface="Calibri" pitchFamily="34" charset="0"/>
            </a:endParaRPr>
          </a:p>
        </p:txBody>
      </p:sp>
      <p:sp>
        <p:nvSpPr>
          <p:cNvPr id="42" name="Line 37"/>
          <p:cNvSpPr>
            <a:spLocks noChangeShapeType="1"/>
          </p:cNvSpPr>
          <p:nvPr/>
        </p:nvSpPr>
        <p:spPr bwMode="auto">
          <a:xfrm>
            <a:off x="4677410" y="1831654"/>
            <a:ext cx="4297680" cy="0"/>
          </a:xfrm>
          <a:prstGeom prst="line">
            <a:avLst/>
          </a:prstGeom>
          <a:noFill/>
          <a:ln w="28575">
            <a:solidFill>
              <a:srgbClr val="000000"/>
            </a:solidFill>
            <a:round/>
            <a:headEnd/>
            <a:tailEnd/>
          </a:ln>
          <a:effectLst/>
        </p:spPr>
        <p:txBody>
          <a:bodyPr/>
          <a:lstStyle/>
          <a:p>
            <a:endParaRPr lang="en-US" sz="1200">
              <a:solidFill>
                <a:srgbClr val="000000"/>
              </a:solidFill>
              <a:cs typeface="Calibri" pitchFamily="34" charset="0"/>
            </a:endParaRPr>
          </a:p>
        </p:txBody>
      </p:sp>
      <p:sp>
        <p:nvSpPr>
          <p:cNvPr id="43" name="Text Box 27"/>
          <p:cNvSpPr txBox="1">
            <a:spLocks noChangeArrowheads="1"/>
          </p:cNvSpPr>
          <p:nvPr/>
        </p:nvSpPr>
        <p:spPr bwMode="auto">
          <a:xfrm>
            <a:off x="4895565" y="5509768"/>
            <a:ext cx="3861370" cy="646331"/>
          </a:xfrm>
          <a:prstGeom prst="rect">
            <a:avLst/>
          </a:prstGeom>
          <a:noFill/>
          <a:ln w="9525">
            <a:noFill/>
            <a:miter lim="800000"/>
            <a:headEnd/>
            <a:tailEnd/>
          </a:ln>
          <a:effectLst/>
        </p:spPr>
        <p:txBody>
          <a:bodyPr wrap="square">
            <a:spAutoFit/>
          </a:bodyPr>
          <a:lstStyle/>
          <a:p>
            <a:pPr algn="ctr">
              <a:spcBef>
                <a:spcPct val="100000"/>
              </a:spcBef>
            </a:pPr>
            <a:r>
              <a:rPr lang="en-US" dirty="0" smtClean="0">
                <a:solidFill>
                  <a:srgbClr val="000000"/>
                </a:solidFill>
                <a:cs typeface="Calibri" pitchFamily="34" charset="0"/>
              </a:rPr>
              <a:t>Average </a:t>
            </a:r>
            <a:r>
              <a:rPr lang="en-US" dirty="0">
                <a:solidFill>
                  <a:srgbClr val="000000"/>
                </a:solidFill>
                <a:cs typeface="Calibri" pitchFamily="34" charset="0"/>
              </a:rPr>
              <a:t>Household </a:t>
            </a:r>
            <a:r>
              <a:rPr lang="en-US" dirty="0" smtClean="0">
                <a:solidFill>
                  <a:srgbClr val="000000"/>
                </a:solidFill>
                <a:cs typeface="Calibri" pitchFamily="34" charset="0"/>
              </a:rPr>
              <a:t>Spending = $49,641</a:t>
            </a:r>
            <a:endParaRPr lang="en-US" dirty="0">
              <a:solidFill>
                <a:srgbClr val="000000"/>
              </a:solidFill>
              <a:cs typeface="Calibri" pitchFamily="34" charset="0"/>
            </a:endParaRPr>
          </a:p>
        </p:txBody>
      </p:sp>
      <p:sp>
        <p:nvSpPr>
          <p:cNvPr id="44" name="Text Box 33"/>
          <p:cNvSpPr txBox="1">
            <a:spLocks noChangeArrowheads="1"/>
          </p:cNvSpPr>
          <p:nvPr/>
        </p:nvSpPr>
        <p:spPr bwMode="auto">
          <a:xfrm>
            <a:off x="609600" y="5509768"/>
            <a:ext cx="3810000" cy="646331"/>
          </a:xfrm>
          <a:prstGeom prst="rect">
            <a:avLst/>
          </a:prstGeom>
          <a:noFill/>
          <a:ln w="9525">
            <a:noFill/>
            <a:miter lim="800000"/>
            <a:headEnd/>
            <a:tailEnd/>
          </a:ln>
          <a:effectLst/>
        </p:spPr>
        <p:txBody>
          <a:bodyPr>
            <a:spAutoFit/>
          </a:bodyPr>
          <a:lstStyle/>
          <a:p>
            <a:pPr algn="ctr">
              <a:spcBef>
                <a:spcPct val="100000"/>
              </a:spcBef>
            </a:pPr>
            <a:r>
              <a:rPr lang="en-US" dirty="0" smtClean="0">
                <a:solidFill>
                  <a:srgbClr val="000000"/>
                </a:solidFill>
                <a:cs typeface="Calibri" pitchFamily="34" charset="0"/>
              </a:rPr>
              <a:t>Average Household Spending = $30,818</a:t>
            </a:r>
            <a:endParaRPr lang="en-US" sz="1400" dirty="0">
              <a:solidFill>
                <a:srgbClr val="000000"/>
              </a:solidFill>
              <a:cs typeface="Calibri" pitchFamily="34" charset="0"/>
            </a:endParaRPr>
          </a:p>
        </p:txBody>
      </p:sp>
      <p:sp>
        <p:nvSpPr>
          <p:cNvPr id="7" name="TextBox 6"/>
          <p:cNvSpPr txBox="1"/>
          <p:nvPr/>
        </p:nvSpPr>
        <p:spPr>
          <a:xfrm>
            <a:off x="2940483" y="3127248"/>
            <a:ext cx="1329766" cy="323165"/>
          </a:xfrm>
          <a:prstGeom prst="rect">
            <a:avLst/>
          </a:prstGeom>
          <a:noFill/>
        </p:spPr>
        <p:txBody>
          <a:bodyPr wrap="square" rtlCol="0">
            <a:spAutoFit/>
          </a:bodyPr>
          <a:lstStyle/>
          <a:p>
            <a:pPr algn="ctr"/>
            <a:r>
              <a:rPr lang="en-US" sz="1500" dirty="0" smtClean="0">
                <a:cs typeface="Meta Offc Pro"/>
              </a:rPr>
              <a:t>Health Care</a:t>
            </a:r>
          </a:p>
        </p:txBody>
      </p:sp>
      <p:sp>
        <p:nvSpPr>
          <p:cNvPr id="19" name="TextBox 18"/>
          <p:cNvSpPr txBox="1"/>
          <p:nvPr/>
        </p:nvSpPr>
        <p:spPr>
          <a:xfrm>
            <a:off x="2906536" y="1972056"/>
            <a:ext cx="1464296" cy="323165"/>
          </a:xfrm>
          <a:prstGeom prst="rect">
            <a:avLst/>
          </a:prstGeom>
          <a:noFill/>
        </p:spPr>
        <p:txBody>
          <a:bodyPr wrap="square" rtlCol="0">
            <a:spAutoFit/>
          </a:bodyPr>
          <a:lstStyle/>
          <a:p>
            <a:pPr algn="ctr"/>
            <a:r>
              <a:rPr lang="en-US" sz="1500" dirty="0" smtClean="0">
                <a:cs typeface="Meta Offc Pro"/>
              </a:rPr>
              <a:t>Transportation</a:t>
            </a:r>
          </a:p>
        </p:txBody>
      </p:sp>
      <p:graphicFrame>
        <p:nvGraphicFramePr>
          <p:cNvPr id="20" name="Content Placeholder 5"/>
          <p:cNvGraphicFramePr>
            <a:graphicFrameLocks/>
          </p:cNvGraphicFramePr>
          <p:nvPr>
            <p:extLst>
              <p:ext uri="{D42A27DB-BD31-4B8C-83A1-F6EECF244321}">
                <p14:modId xmlns:p14="http://schemas.microsoft.com/office/powerpoint/2010/main" val="197785538"/>
              </p:ext>
            </p:extLst>
          </p:nvPr>
        </p:nvGraphicFramePr>
        <p:xfrm>
          <a:off x="4654550" y="1929385"/>
          <a:ext cx="4343400" cy="3609975"/>
        </p:xfrm>
        <a:graphic>
          <a:graphicData uri="http://schemas.openxmlformats.org/drawingml/2006/chart">
            <c:chart xmlns:c="http://schemas.openxmlformats.org/drawingml/2006/chart" xmlns:r="http://schemas.openxmlformats.org/officeDocument/2006/relationships" r:id="rId4"/>
          </a:graphicData>
        </a:graphic>
      </p:graphicFrame>
      <p:sp>
        <p:nvSpPr>
          <p:cNvPr id="21" name="TextBox 20"/>
          <p:cNvSpPr txBox="1"/>
          <p:nvPr/>
        </p:nvSpPr>
        <p:spPr>
          <a:xfrm>
            <a:off x="8126476" y="2438400"/>
            <a:ext cx="1329766" cy="784830"/>
          </a:xfrm>
          <a:prstGeom prst="rect">
            <a:avLst/>
          </a:prstGeom>
          <a:noFill/>
        </p:spPr>
        <p:txBody>
          <a:bodyPr wrap="square" rtlCol="0">
            <a:spAutoFit/>
          </a:bodyPr>
          <a:lstStyle/>
          <a:p>
            <a:pPr algn="ctr"/>
            <a:r>
              <a:rPr lang="en-US" sz="1500" dirty="0" smtClean="0">
                <a:cs typeface="Meta Offc Pro"/>
              </a:rPr>
              <a:t>Health </a:t>
            </a:r>
          </a:p>
          <a:p>
            <a:pPr algn="ctr"/>
            <a:r>
              <a:rPr lang="en-US" sz="1500" dirty="0" smtClean="0">
                <a:cs typeface="Meta Offc Pro"/>
              </a:rPr>
              <a:t>Care</a:t>
            </a:r>
          </a:p>
          <a:p>
            <a:pPr algn="ctr"/>
            <a:r>
              <a:rPr lang="en-US" sz="1500" dirty="0" smtClean="0">
                <a:cs typeface="Meta Offc Pro"/>
              </a:rPr>
              <a:t>5%</a:t>
            </a:r>
          </a:p>
        </p:txBody>
      </p:sp>
      <p:sp>
        <p:nvSpPr>
          <p:cNvPr id="22" name="TextBox 21"/>
          <p:cNvSpPr txBox="1"/>
          <p:nvPr/>
        </p:nvSpPr>
        <p:spPr>
          <a:xfrm>
            <a:off x="6671324" y="2474976"/>
            <a:ext cx="1464296" cy="323165"/>
          </a:xfrm>
          <a:prstGeom prst="rect">
            <a:avLst/>
          </a:prstGeom>
          <a:noFill/>
        </p:spPr>
        <p:txBody>
          <a:bodyPr wrap="square" rtlCol="0">
            <a:spAutoFit/>
          </a:bodyPr>
          <a:lstStyle/>
          <a:p>
            <a:pPr algn="ctr"/>
            <a:r>
              <a:rPr lang="en-US" sz="1500" dirty="0" smtClean="0">
                <a:solidFill>
                  <a:schemeClr val="bg1"/>
                </a:solidFill>
                <a:cs typeface="Meta Offc Pro"/>
              </a:rPr>
              <a:t>Transportation</a:t>
            </a:r>
          </a:p>
        </p:txBody>
      </p:sp>
    </p:spTree>
    <p:extLst>
      <p:ext uri="{BB962C8B-B14F-4D97-AF65-F5344CB8AC3E}">
        <p14:creationId xmlns:p14="http://schemas.microsoft.com/office/powerpoint/2010/main" val="17023595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Object 3"/>
          <p:cNvGraphicFramePr>
            <a:graphicFrameLocks noGrp="1" noChangeAspect="1"/>
          </p:cNvGraphicFramePr>
          <p:nvPr>
            <p:ph idx="1"/>
            <p:extLst>
              <p:ext uri="{D42A27DB-BD31-4B8C-83A1-F6EECF244321}">
                <p14:modId xmlns:p14="http://schemas.microsoft.com/office/powerpoint/2010/main" val="3818666790"/>
              </p:ext>
            </p:extLst>
          </p:nvPr>
        </p:nvGraphicFramePr>
        <p:xfrm>
          <a:off x="457200" y="609600"/>
          <a:ext cx="6994525" cy="4618037"/>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 Placeholder 12"/>
          <p:cNvSpPr>
            <a:spLocks noGrp="1"/>
          </p:cNvSpPr>
          <p:nvPr>
            <p:ph type="body" sz="quarter" idx="11"/>
          </p:nvPr>
        </p:nvSpPr>
        <p:spPr/>
        <p:txBody>
          <a:bodyPr/>
          <a:lstStyle/>
          <a:p>
            <a:r>
              <a:rPr lang="en-US" dirty="0" smtClean="0"/>
              <a:t>NOTE: FY is fiscal year.  </a:t>
            </a:r>
            <a:r>
              <a:rPr lang="en-US" baseline="30000" dirty="0" smtClean="0"/>
              <a:t>1</a:t>
            </a:r>
            <a:r>
              <a:rPr lang="en-US" dirty="0" smtClean="0"/>
              <a:t>Amount for Medicare excludes offsetting premium receipts (premiums paid by beneficiaries, amount paid to providers and later recovered, and state contribution (</a:t>
            </a:r>
            <a:r>
              <a:rPr lang="en-US" dirty="0" err="1" smtClean="0"/>
              <a:t>clawback</a:t>
            </a:r>
            <a:r>
              <a:rPr lang="en-US" dirty="0" smtClean="0"/>
              <a:t>) payments to Medicare Part D).  </a:t>
            </a:r>
            <a:r>
              <a:rPr lang="en-US" baseline="30000" dirty="0" smtClean="0"/>
              <a:t>2</a:t>
            </a:r>
            <a:r>
              <a:rPr lang="en-US" dirty="0" smtClean="0"/>
              <a:t>Other category includes other mandatory outlays, offsetting receipts, and negative outlays for Troubled Asset Relief Program (TARP).</a:t>
            </a:r>
          </a:p>
          <a:p>
            <a:r>
              <a:rPr lang="en-US" dirty="0" smtClean="0"/>
              <a:t>SOURCE: Congressional Budget Office (CBO) Medicare Baseline, May 2013.</a:t>
            </a:r>
            <a:endParaRPr lang="en-US" dirty="0"/>
          </a:p>
        </p:txBody>
      </p:sp>
      <p:sp>
        <p:nvSpPr>
          <p:cNvPr id="1028" name="Rectangle 2"/>
          <p:cNvSpPr>
            <a:spLocks noGrp="1" noChangeArrowheads="1"/>
          </p:cNvSpPr>
          <p:nvPr>
            <p:ph type="title"/>
          </p:nvPr>
        </p:nvSpPr>
        <p:spPr/>
        <p:txBody>
          <a:bodyPr/>
          <a:lstStyle/>
          <a:p>
            <a:r>
              <a:rPr lang="en-US" dirty="0" smtClean="0"/>
              <a:t>Medicare as a Share of the Federal Budget, 2012</a:t>
            </a:r>
          </a:p>
        </p:txBody>
      </p:sp>
      <p:sp>
        <p:nvSpPr>
          <p:cNvPr id="35" name="Text Box 5"/>
          <p:cNvSpPr txBox="1">
            <a:spLocks noChangeArrowheads="1"/>
          </p:cNvSpPr>
          <p:nvPr/>
        </p:nvSpPr>
        <p:spPr bwMode="auto">
          <a:xfrm>
            <a:off x="76200" y="5219700"/>
            <a:ext cx="8991600" cy="707741"/>
          </a:xfrm>
          <a:prstGeom prst="rect">
            <a:avLst/>
          </a:prstGeom>
          <a:noFill/>
          <a:ln w="12700">
            <a:noFill/>
            <a:miter lim="800000"/>
            <a:headEnd/>
            <a:tailEnd/>
          </a:ln>
        </p:spPr>
        <p:txBody>
          <a:bodyPr wrap="square" lIns="91296" tIns="45648" rIns="91296" bIns="45648">
            <a:spAutoFit/>
          </a:bodyPr>
          <a:lstStyle/>
          <a:p>
            <a:pPr algn="ctr" defTabSz="912813" fontAlgn="base">
              <a:spcAft>
                <a:spcPct val="0"/>
              </a:spcAft>
            </a:pPr>
            <a:r>
              <a:rPr lang="en-US" sz="2000" dirty="0" smtClean="0">
                <a:solidFill>
                  <a:srgbClr val="000000"/>
                </a:solidFill>
                <a:cs typeface="Calibri" pitchFamily="34" charset="0"/>
              </a:rPr>
              <a:t>Total </a:t>
            </a:r>
            <a:r>
              <a:rPr lang="en-US" sz="2000" dirty="0">
                <a:solidFill>
                  <a:srgbClr val="000000"/>
                </a:solidFill>
                <a:cs typeface="Calibri" pitchFamily="34" charset="0"/>
              </a:rPr>
              <a:t>Federal </a:t>
            </a:r>
            <a:r>
              <a:rPr lang="en-US" sz="2000" dirty="0" smtClean="0">
                <a:solidFill>
                  <a:srgbClr val="000000"/>
                </a:solidFill>
                <a:cs typeface="Calibri" pitchFamily="34" charset="0"/>
              </a:rPr>
              <a:t>Spending, FY2012 = </a:t>
            </a:r>
            <a:r>
              <a:rPr lang="en-US" sz="2000" b="1" dirty="0" smtClean="0">
                <a:solidFill>
                  <a:srgbClr val="000000"/>
                </a:solidFill>
                <a:cs typeface="Calibri" pitchFamily="34" charset="0"/>
              </a:rPr>
              <a:t>$3.5 Trillion</a:t>
            </a:r>
          </a:p>
          <a:p>
            <a:pPr algn="ctr" defTabSz="912813" fontAlgn="base">
              <a:spcAft>
                <a:spcPct val="0"/>
              </a:spcAft>
            </a:pPr>
            <a:r>
              <a:rPr lang="en-US" sz="2000" dirty="0" smtClean="0">
                <a:solidFill>
                  <a:srgbClr val="000000"/>
                </a:solidFill>
                <a:cs typeface="Calibri" pitchFamily="34" charset="0"/>
              </a:rPr>
              <a:t>Federal Spending on Medicare, FY2012 = </a:t>
            </a:r>
            <a:r>
              <a:rPr lang="en-US" sz="2000" b="1" dirty="0" smtClean="0">
                <a:solidFill>
                  <a:srgbClr val="000000"/>
                </a:solidFill>
                <a:cs typeface="Calibri" pitchFamily="34" charset="0"/>
              </a:rPr>
              <a:t>$551 Billion</a:t>
            </a:r>
            <a:endParaRPr lang="en-US" sz="2000" b="1" dirty="0">
              <a:solidFill>
                <a:srgbClr val="000000"/>
              </a:solidFill>
              <a:cs typeface="Calibri" pitchFamily="34" charset="0"/>
            </a:endParaRPr>
          </a:p>
        </p:txBody>
      </p:sp>
    </p:spTree>
    <p:extLst>
      <p:ext uri="{BB962C8B-B14F-4D97-AF65-F5344CB8AC3E}">
        <p14:creationId xmlns:p14="http://schemas.microsoft.com/office/powerpoint/2010/main" val="11426109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1830100884"/>
              </p:ext>
            </p:extLst>
          </p:nvPr>
        </p:nvGraphicFramePr>
        <p:xfrm>
          <a:off x="92075" y="1096963"/>
          <a:ext cx="895985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Placeholder 7"/>
          <p:cNvSpPr>
            <a:spLocks noGrp="1"/>
          </p:cNvSpPr>
          <p:nvPr>
            <p:ph type="body" sz="quarter" idx="11"/>
          </p:nvPr>
        </p:nvSpPr>
        <p:spPr/>
        <p:txBody>
          <a:bodyPr/>
          <a:lstStyle/>
          <a:p>
            <a:r>
              <a:rPr lang="en-US" dirty="0" smtClean="0">
                <a:latin typeface="+mj-lt"/>
              </a:rPr>
              <a:t>SOURCE: Congressional Budget Office (CBO) Medicare Baseline, May 2013.</a:t>
            </a:r>
            <a:endParaRPr lang="en-US" dirty="0">
              <a:latin typeface="+mj-lt"/>
            </a:endParaRPr>
          </a:p>
        </p:txBody>
      </p:sp>
      <p:sp>
        <p:nvSpPr>
          <p:cNvPr id="6" name="Title 5"/>
          <p:cNvSpPr>
            <a:spLocks noGrp="1"/>
          </p:cNvSpPr>
          <p:nvPr>
            <p:ph type="title"/>
          </p:nvPr>
        </p:nvSpPr>
        <p:spPr/>
        <p:txBody>
          <a:bodyPr/>
          <a:lstStyle/>
          <a:p>
            <a:r>
              <a:rPr lang="en-US" sz="3000" dirty="0" smtClean="0">
                <a:latin typeface="+mj-lt"/>
              </a:rPr>
              <a:t>Projected Medicare Spending, 2013-2023</a:t>
            </a:r>
            <a:endParaRPr lang="en-US" sz="3000" dirty="0">
              <a:latin typeface="+mj-lt"/>
            </a:endParaRPr>
          </a:p>
        </p:txBody>
      </p:sp>
      <p:sp>
        <p:nvSpPr>
          <p:cNvPr id="10" name="TextBox 9"/>
          <p:cNvSpPr txBox="1"/>
          <p:nvPr/>
        </p:nvSpPr>
        <p:spPr>
          <a:xfrm>
            <a:off x="228600" y="1219200"/>
            <a:ext cx="3581400" cy="369332"/>
          </a:xfrm>
          <a:prstGeom prst="rect">
            <a:avLst/>
          </a:prstGeom>
          <a:noFill/>
        </p:spPr>
        <p:txBody>
          <a:bodyPr wrap="square" rtlCol="0">
            <a:spAutoFit/>
          </a:bodyPr>
          <a:lstStyle/>
          <a:p>
            <a:r>
              <a:rPr lang="en-US" b="1" i="1" dirty="0" smtClean="0">
                <a:latin typeface="+mj-lt"/>
              </a:rPr>
              <a:t>In billions:</a:t>
            </a:r>
            <a:endParaRPr lang="en-US" b="1" i="1" dirty="0">
              <a:latin typeface="+mj-lt"/>
            </a:endParaRPr>
          </a:p>
        </p:txBody>
      </p:sp>
    </p:spTree>
    <p:extLst>
      <p:ext uri="{BB962C8B-B14F-4D97-AF65-F5344CB8AC3E}">
        <p14:creationId xmlns:p14="http://schemas.microsoft.com/office/powerpoint/2010/main" val="42757603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1057105284"/>
              </p:ext>
            </p:extLst>
          </p:nvPr>
        </p:nvGraphicFramePr>
        <p:xfrm>
          <a:off x="92075" y="1828799"/>
          <a:ext cx="4433888" cy="3809999"/>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6"/>
          <p:cNvSpPr>
            <a:spLocks noGrp="1"/>
          </p:cNvSpPr>
          <p:nvPr>
            <p:ph type="body" sz="quarter" idx="11"/>
          </p:nvPr>
        </p:nvSpPr>
        <p:spPr/>
        <p:txBody>
          <a:bodyPr/>
          <a:lstStyle/>
          <a:p>
            <a:r>
              <a:rPr lang="en-US" dirty="0" smtClean="0"/>
              <a:t>SOURCE: CBO Budget and Economic Outlook, January 2011 (for 1990-2010 data) and May 2013 (for 2020 data).</a:t>
            </a:r>
            <a:endParaRPr lang="en-US" dirty="0"/>
          </a:p>
        </p:txBody>
      </p:sp>
      <p:sp>
        <p:nvSpPr>
          <p:cNvPr id="2" name="Title 1"/>
          <p:cNvSpPr>
            <a:spLocks noGrp="1"/>
          </p:cNvSpPr>
          <p:nvPr>
            <p:ph type="title"/>
          </p:nvPr>
        </p:nvSpPr>
        <p:spPr/>
        <p:txBody>
          <a:bodyPr/>
          <a:lstStyle/>
          <a:p>
            <a:r>
              <a:rPr lang="en-US" sz="3000" dirty="0" smtClean="0"/>
              <a:t>Medicare as a share of Federal Budget Outlays, and as a share of Gross Domestic Product (GDP), 1990-2020</a:t>
            </a:r>
            <a:endParaRPr lang="en-US" sz="3000" dirty="0"/>
          </a:p>
        </p:txBody>
      </p:sp>
      <p:graphicFrame>
        <p:nvGraphicFramePr>
          <p:cNvPr id="19" name="Content Placeholder 18"/>
          <p:cNvGraphicFramePr>
            <a:graphicFrameLocks noGrp="1"/>
          </p:cNvGraphicFramePr>
          <p:nvPr>
            <p:ph idx="12"/>
            <p:extLst>
              <p:ext uri="{D42A27DB-BD31-4B8C-83A1-F6EECF244321}">
                <p14:modId xmlns:p14="http://schemas.microsoft.com/office/powerpoint/2010/main" val="337830832"/>
              </p:ext>
            </p:extLst>
          </p:nvPr>
        </p:nvGraphicFramePr>
        <p:xfrm>
          <a:off x="4618038" y="1828799"/>
          <a:ext cx="4433887" cy="3809999"/>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Box 10"/>
          <p:cNvSpPr txBox="1"/>
          <p:nvPr/>
        </p:nvSpPr>
        <p:spPr>
          <a:xfrm>
            <a:off x="556419" y="1066800"/>
            <a:ext cx="3505200" cy="646331"/>
          </a:xfrm>
          <a:prstGeom prst="rect">
            <a:avLst/>
          </a:prstGeom>
          <a:noFill/>
        </p:spPr>
        <p:txBody>
          <a:bodyPr wrap="square" rtlCol="0">
            <a:spAutoFit/>
          </a:bodyPr>
          <a:lstStyle/>
          <a:p>
            <a:pPr algn="ctr"/>
            <a:r>
              <a:rPr lang="en-US" b="1" dirty="0" smtClean="0"/>
              <a:t>Medicare Spending as a Share </a:t>
            </a:r>
          </a:p>
          <a:p>
            <a:pPr algn="ctr"/>
            <a:r>
              <a:rPr lang="en-US" b="1" dirty="0" smtClean="0"/>
              <a:t>of Federal Budget Outlays</a:t>
            </a:r>
            <a:endParaRPr lang="en-US" b="1" dirty="0"/>
          </a:p>
        </p:txBody>
      </p:sp>
      <p:sp>
        <p:nvSpPr>
          <p:cNvPr id="12" name="TextBox 11"/>
          <p:cNvSpPr txBox="1"/>
          <p:nvPr/>
        </p:nvSpPr>
        <p:spPr>
          <a:xfrm>
            <a:off x="5082381" y="1066800"/>
            <a:ext cx="3505200" cy="646331"/>
          </a:xfrm>
          <a:prstGeom prst="rect">
            <a:avLst/>
          </a:prstGeom>
          <a:noFill/>
        </p:spPr>
        <p:txBody>
          <a:bodyPr wrap="square" rtlCol="0">
            <a:spAutoFit/>
          </a:bodyPr>
          <a:lstStyle/>
          <a:p>
            <a:pPr algn="ctr"/>
            <a:r>
              <a:rPr lang="en-US" b="1" dirty="0" smtClean="0"/>
              <a:t>Medicare Spending as a Share </a:t>
            </a:r>
          </a:p>
          <a:p>
            <a:pPr algn="ctr"/>
            <a:r>
              <a:rPr lang="en-US" b="1" dirty="0" smtClean="0"/>
              <a:t>of Gross Domestic Product (GDP)</a:t>
            </a:r>
            <a:endParaRPr lang="en-US" b="1" dirty="0"/>
          </a:p>
        </p:txBody>
      </p:sp>
      <p:graphicFrame>
        <p:nvGraphicFramePr>
          <p:cNvPr id="13" name="Table 12"/>
          <p:cNvGraphicFramePr>
            <a:graphicFrameLocks noGrp="1"/>
          </p:cNvGraphicFramePr>
          <p:nvPr>
            <p:extLst>
              <p:ext uri="{D42A27DB-BD31-4B8C-83A1-F6EECF244321}">
                <p14:modId xmlns:p14="http://schemas.microsoft.com/office/powerpoint/2010/main" val="2839727675"/>
              </p:ext>
            </p:extLst>
          </p:nvPr>
        </p:nvGraphicFramePr>
        <p:xfrm>
          <a:off x="213519" y="5638800"/>
          <a:ext cx="4191000" cy="548640"/>
        </p:xfrm>
        <a:graphic>
          <a:graphicData uri="http://schemas.openxmlformats.org/drawingml/2006/table">
            <a:tbl>
              <a:tblPr firstRow="1" bandRow="1">
                <a:tableStyleId>{5C22544A-7EE6-4342-B048-85BDC9FD1C3A}</a:tableStyleId>
              </a:tblPr>
              <a:tblGrid>
                <a:gridCol w="1047750"/>
                <a:gridCol w="1047750"/>
                <a:gridCol w="1047750"/>
                <a:gridCol w="1047750"/>
              </a:tblGrid>
              <a:tr h="266700">
                <a:tc gridSpan="4">
                  <a:txBody>
                    <a:bodyPr/>
                    <a:lstStyle/>
                    <a:p>
                      <a:pPr algn="ctr"/>
                      <a:r>
                        <a:rPr lang="en-US" dirty="0" smtClean="0">
                          <a:solidFill>
                            <a:sysClr val="windowText" lastClr="000000"/>
                          </a:solidFill>
                        </a:rPr>
                        <a:t>Total Federal</a:t>
                      </a:r>
                      <a:r>
                        <a:rPr lang="en-US" baseline="0" dirty="0" smtClean="0">
                          <a:solidFill>
                            <a:sysClr val="windowText" lastClr="000000"/>
                          </a:solidFill>
                        </a:rPr>
                        <a:t> Outlays (trillions)</a:t>
                      </a:r>
                      <a:endParaRPr lang="en-US" dirty="0">
                        <a:solidFill>
                          <a:sysClr val="windowText" lastClr="000000"/>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pPr algn="ctr"/>
                      <a:endParaRPr lang="en-US" dirty="0">
                        <a:solidFill>
                          <a:sysClr val="windowText" lastClr="0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pPr algn="ctr"/>
                      <a:endParaRPr lang="en-US" dirty="0">
                        <a:solidFill>
                          <a:sysClr val="windowText" lastClr="0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pPr algn="ctr"/>
                      <a:endParaRPr lang="en-US" dirty="0">
                        <a:solidFill>
                          <a:sysClr val="windowText" lastClr="0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266700">
                <a:tc>
                  <a:txBody>
                    <a:bodyPr/>
                    <a:lstStyle/>
                    <a:p>
                      <a:pPr algn="ctr"/>
                      <a:r>
                        <a:rPr lang="en-US" dirty="0" smtClean="0">
                          <a:solidFill>
                            <a:sysClr val="windowText" lastClr="000000"/>
                          </a:solidFill>
                        </a:rPr>
                        <a:t>$1.3</a:t>
                      </a:r>
                      <a:endParaRPr lang="en-US" dirty="0">
                        <a:solidFill>
                          <a:sysClr val="windowText" lastClr="000000"/>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dirty="0" smtClean="0">
                          <a:solidFill>
                            <a:sysClr val="windowText" lastClr="000000"/>
                          </a:solidFill>
                        </a:rPr>
                        <a:t>$1.8</a:t>
                      </a:r>
                      <a:endParaRPr lang="en-US" dirty="0">
                        <a:solidFill>
                          <a:sysClr val="windowText" lastClr="000000"/>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dirty="0" smtClean="0">
                          <a:solidFill>
                            <a:sysClr val="windowText" lastClr="000000"/>
                          </a:solidFill>
                        </a:rPr>
                        <a:t>$3.5</a:t>
                      </a:r>
                      <a:endParaRPr lang="en-US" dirty="0">
                        <a:solidFill>
                          <a:sysClr val="windowText" lastClr="000000"/>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dirty="0" smtClean="0">
                          <a:solidFill>
                            <a:sysClr val="windowText" lastClr="000000"/>
                          </a:solidFill>
                        </a:rPr>
                        <a:t>$5.0</a:t>
                      </a:r>
                      <a:endParaRPr lang="en-US" dirty="0">
                        <a:solidFill>
                          <a:sysClr val="windowText" lastClr="000000"/>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1656412398"/>
              </p:ext>
            </p:extLst>
          </p:nvPr>
        </p:nvGraphicFramePr>
        <p:xfrm>
          <a:off x="4741005" y="5638800"/>
          <a:ext cx="4187952" cy="548640"/>
        </p:xfrm>
        <a:graphic>
          <a:graphicData uri="http://schemas.openxmlformats.org/drawingml/2006/table">
            <a:tbl>
              <a:tblPr firstRow="1" bandRow="1">
                <a:tableStyleId>{5C22544A-7EE6-4342-B048-85BDC9FD1C3A}</a:tableStyleId>
              </a:tblPr>
              <a:tblGrid>
                <a:gridCol w="1046988"/>
                <a:gridCol w="1046988"/>
                <a:gridCol w="1046988"/>
                <a:gridCol w="1046988"/>
              </a:tblGrid>
              <a:tr h="266700">
                <a:tc gridSpan="4">
                  <a:txBody>
                    <a:bodyPr/>
                    <a:lstStyle/>
                    <a:p>
                      <a:pPr algn="ctr"/>
                      <a:r>
                        <a:rPr lang="en-US" dirty="0" smtClean="0">
                          <a:solidFill>
                            <a:sysClr val="windowText" lastClr="000000"/>
                          </a:solidFill>
                        </a:rPr>
                        <a:t>Gross Domestic</a:t>
                      </a:r>
                      <a:r>
                        <a:rPr lang="en-US" baseline="0" dirty="0" smtClean="0">
                          <a:solidFill>
                            <a:sysClr val="windowText" lastClr="000000"/>
                          </a:solidFill>
                        </a:rPr>
                        <a:t> Product (trillions)</a:t>
                      </a:r>
                      <a:endParaRPr lang="en-US" dirty="0">
                        <a:solidFill>
                          <a:sysClr val="windowText" lastClr="000000"/>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pPr algn="ctr"/>
                      <a:endParaRPr lang="en-US" dirty="0">
                        <a:solidFill>
                          <a:sysClr val="windowText" lastClr="0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pPr algn="ctr"/>
                      <a:endParaRPr lang="en-US" dirty="0">
                        <a:solidFill>
                          <a:sysClr val="windowText" lastClr="0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pPr algn="ctr"/>
                      <a:endParaRPr lang="en-US" dirty="0">
                        <a:solidFill>
                          <a:sysClr val="windowText" lastClr="0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266700">
                <a:tc>
                  <a:txBody>
                    <a:bodyPr/>
                    <a:lstStyle/>
                    <a:p>
                      <a:pPr algn="ctr"/>
                      <a:r>
                        <a:rPr lang="en-US" dirty="0" smtClean="0">
                          <a:solidFill>
                            <a:sysClr val="windowText" lastClr="000000"/>
                          </a:solidFill>
                        </a:rPr>
                        <a:t>$5.7</a:t>
                      </a:r>
                      <a:endParaRPr lang="en-US" dirty="0">
                        <a:solidFill>
                          <a:sysClr val="windowText" lastClr="000000"/>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dirty="0" smtClean="0">
                          <a:solidFill>
                            <a:sysClr val="windowText" lastClr="000000"/>
                          </a:solidFill>
                        </a:rPr>
                        <a:t>$9.8</a:t>
                      </a:r>
                      <a:endParaRPr lang="en-US" dirty="0">
                        <a:solidFill>
                          <a:sysClr val="windowText" lastClr="000000"/>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dirty="0" smtClean="0">
                          <a:solidFill>
                            <a:sysClr val="windowText" lastClr="000000"/>
                          </a:solidFill>
                        </a:rPr>
                        <a:t>$14.5</a:t>
                      </a:r>
                      <a:endParaRPr lang="en-US" dirty="0">
                        <a:solidFill>
                          <a:sysClr val="windowText" lastClr="000000"/>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dirty="0" smtClean="0">
                          <a:solidFill>
                            <a:sysClr val="windowText" lastClr="000000"/>
                          </a:solidFill>
                        </a:rPr>
                        <a:t>$22.9</a:t>
                      </a:r>
                      <a:endParaRPr lang="en-US" dirty="0">
                        <a:solidFill>
                          <a:sysClr val="windowText" lastClr="000000"/>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4471826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p:txBody>
          <a:bodyPr/>
          <a:lstStyle/>
          <a:p>
            <a:r>
              <a:rPr lang="en-US" dirty="0" smtClean="0">
                <a:latin typeface="+mj-lt"/>
              </a:rPr>
              <a:t>NOTE:  Excludes administrative expenses and is net of recoveries. *Includes hospice, durable medical equipment, Part B drugs, outpatient dialysis, ambulance, lab services, and other services.</a:t>
            </a:r>
          </a:p>
          <a:p>
            <a:r>
              <a:rPr lang="en-US" dirty="0" smtClean="0">
                <a:latin typeface="+mj-lt"/>
              </a:rPr>
              <a:t>SOURCE: </a:t>
            </a:r>
            <a:r>
              <a:rPr lang="en-US" dirty="0"/>
              <a:t>Congressional Budget Office (CBO) Medicare Baseline, </a:t>
            </a:r>
            <a:r>
              <a:rPr lang="en-US" dirty="0" smtClean="0"/>
              <a:t>May 2013</a:t>
            </a:r>
            <a:r>
              <a:rPr lang="en-US" dirty="0"/>
              <a:t>.</a:t>
            </a:r>
          </a:p>
        </p:txBody>
      </p:sp>
      <p:sp>
        <p:nvSpPr>
          <p:cNvPr id="2" name="Title 1"/>
          <p:cNvSpPr>
            <a:spLocks noGrp="1"/>
          </p:cNvSpPr>
          <p:nvPr>
            <p:ph type="title"/>
          </p:nvPr>
        </p:nvSpPr>
        <p:spPr/>
        <p:txBody>
          <a:bodyPr/>
          <a:lstStyle/>
          <a:p>
            <a:r>
              <a:rPr lang="en-US" sz="3000" dirty="0" smtClean="0">
                <a:latin typeface="+mj-lt"/>
              </a:rPr>
              <a:t>Medicare Benefit Payments By Type of Service, 2012</a:t>
            </a:r>
            <a:endParaRPr lang="en-US" sz="3000" dirty="0">
              <a:latin typeface="+mj-lt"/>
            </a:endParaRPr>
          </a:p>
        </p:txBody>
      </p:sp>
      <p:sp>
        <p:nvSpPr>
          <p:cNvPr id="22" name="Text Box 3"/>
          <p:cNvSpPr txBox="1">
            <a:spLocks noChangeArrowheads="1"/>
          </p:cNvSpPr>
          <p:nvPr/>
        </p:nvSpPr>
        <p:spPr bwMode="auto">
          <a:xfrm>
            <a:off x="0" y="5618116"/>
            <a:ext cx="9144001" cy="400110"/>
          </a:xfrm>
          <a:prstGeom prst="rect">
            <a:avLst/>
          </a:prstGeom>
          <a:noFill/>
          <a:ln w="9525">
            <a:noFill/>
            <a:miter lim="800000"/>
            <a:headEnd/>
            <a:tailEnd/>
          </a:ln>
          <a:effectLst/>
        </p:spPr>
        <p:txBody>
          <a:bodyPr wrap="square">
            <a:spAutoFit/>
          </a:bodyPr>
          <a:lstStyle/>
          <a:p>
            <a:pPr algn="ctr" eaLnBrk="0" hangingPunct="0"/>
            <a:r>
              <a:rPr lang="en-US" sz="2000" b="1" dirty="0">
                <a:latin typeface="+mj-lt"/>
                <a:cs typeface="Arial" charset="0"/>
              </a:rPr>
              <a:t>Total Benefit Payments = $</a:t>
            </a:r>
            <a:r>
              <a:rPr lang="en-US" sz="2000" b="1" dirty="0" smtClean="0">
                <a:latin typeface="+mj-lt"/>
                <a:cs typeface="Arial" charset="0"/>
              </a:rPr>
              <a:t>536 </a:t>
            </a:r>
            <a:r>
              <a:rPr lang="en-US" sz="2000" b="1" dirty="0">
                <a:latin typeface="+mj-lt"/>
                <a:cs typeface="Arial" charset="0"/>
              </a:rPr>
              <a:t>billion</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419302265"/>
              </p:ext>
            </p:extLst>
          </p:nvPr>
        </p:nvGraphicFramePr>
        <p:xfrm>
          <a:off x="92075" y="533400"/>
          <a:ext cx="8959850" cy="4827571"/>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p:cNvSpPr txBox="1"/>
          <p:nvPr/>
        </p:nvSpPr>
        <p:spPr>
          <a:xfrm>
            <a:off x="3124200" y="5071646"/>
            <a:ext cx="1600200" cy="338554"/>
          </a:xfrm>
          <a:prstGeom prst="rect">
            <a:avLst/>
          </a:prstGeom>
          <a:noFill/>
        </p:spPr>
        <p:txBody>
          <a:bodyPr wrap="square" rtlCol="0">
            <a:spAutoFit/>
          </a:bodyPr>
          <a:lstStyle/>
          <a:p>
            <a:pPr algn="ctr"/>
            <a:r>
              <a:rPr lang="en-US" sz="1600" dirty="0" smtClean="0">
                <a:latin typeface="+mj-lt"/>
                <a:cs typeface="Meta Offc Pro"/>
              </a:rPr>
              <a:t>Home Health</a:t>
            </a:r>
          </a:p>
        </p:txBody>
      </p:sp>
      <p:sp>
        <p:nvSpPr>
          <p:cNvPr id="37" name="TextBox 36"/>
          <p:cNvSpPr txBox="1"/>
          <p:nvPr/>
        </p:nvSpPr>
        <p:spPr>
          <a:xfrm>
            <a:off x="4724400" y="4953000"/>
            <a:ext cx="2286000" cy="584775"/>
          </a:xfrm>
          <a:prstGeom prst="rect">
            <a:avLst/>
          </a:prstGeom>
          <a:noFill/>
        </p:spPr>
        <p:txBody>
          <a:bodyPr wrap="square" rtlCol="0">
            <a:spAutoFit/>
          </a:bodyPr>
          <a:lstStyle/>
          <a:p>
            <a:pPr algn="ctr"/>
            <a:r>
              <a:rPr lang="en-US" sz="1600" dirty="0" smtClean="0">
                <a:latin typeface="+mj-lt"/>
                <a:cs typeface="Meta Offc Pro"/>
              </a:rPr>
              <a:t>Hospital Outpatient Services</a:t>
            </a:r>
          </a:p>
        </p:txBody>
      </p:sp>
      <p:sp>
        <p:nvSpPr>
          <p:cNvPr id="38" name="TextBox 37"/>
          <p:cNvSpPr txBox="1"/>
          <p:nvPr/>
        </p:nvSpPr>
        <p:spPr>
          <a:xfrm>
            <a:off x="6400800" y="3171825"/>
            <a:ext cx="1752600" cy="584775"/>
          </a:xfrm>
          <a:prstGeom prst="rect">
            <a:avLst/>
          </a:prstGeom>
          <a:noFill/>
        </p:spPr>
        <p:txBody>
          <a:bodyPr wrap="square" rtlCol="0">
            <a:spAutoFit/>
          </a:bodyPr>
          <a:lstStyle/>
          <a:p>
            <a:pPr algn="ctr"/>
            <a:r>
              <a:rPr lang="en-US" sz="1600" dirty="0" smtClean="0">
                <a:latin typeface="+mj-lt"/>
                <a:cs typeface="Meta Offc Pro"/>
              </a:rPr>
              <a:t>Skilled Nursing </a:t>
            </a:r>
          </a:p>
          <a:p>
            <a:pPr algn="ctr"/>
            <a:r>
              <a:rPr lang="en-US" sz="1600" dirty="0" smtClean="0">
                <a:latin typeface="+mj-lt"/>
                <a:cs typeface="Meta Offc Pro"/>
              </a:rPr>
              <a:t>Facility</a:t>
            </a:r>
          </a:p>
        </p:txBody>
      </p:sp>
      <p:sp>
        <p:nvSpPr>
          <p:cNvPr id="30" name="Text Box 19"/>
          <p:cNvSpPr txBox="1">
            <a:spLocks noChangeArrowheads="1"/>
          </p:cNvSpPr>
          <p:nvPr/>
        </p:nvSpPr>
        <p:spPr bwMode="auto">
          <a:xfrm>
            <a:off x="7148512" y="997622"/>
            <a:ext cx="1690688" cy="1520416"/>
          </a:xfrm>
          <a:prstGeom prst="rect">
            <a:avLst/>
          </a:prstGeom>
          <a:noFill/>
          <a:ln w="9525">
            <a:noFill/>
            <a:miter lim="800000"/>
            <a:headEnd/>
            <a:tailEnd/>
          </a:ln>
          <a:effectLst/>
        </p:spPr>
        <p:txBody>
          <a:bodyPr wrap="square">
            <a:spAutoFit/>
          </a:bodyPr>
          <a:lstStyle/>
          <a:p>
            <a:pPr eaLnBrk="0" hangingPunct="0">
              <a:spcBef>
                <a:spcPct val="20000"/>
              </a:spcBef>
            </a:pPr>
            <a:r>
              <a:rPr lang="en-US" sz="1600" dirty="0">
                <a:latin typeface="+mj-lt"/>
              </a:rPr>
              <a:t>        Part </a:t>
            </a:r>
            <a:r>
              <a:rPr lang="en-US" sz="1600" dirty="0" smtClean="0">
                <a:latin typeface="+mj-lt"/>
              </a:rPr>
              <a:t>A</a:t>
            </a:r>
          </a:p>
          <a:p>
            <a:pPr eaLnBrk="0" hangingPunct="0">
              <a:spcBef>
                <a:spcPct val="20000"/>
              </a:spcBef>
            </a:pPr>
            <a:r>
              <a:rPr lang="en-US" sz="1600" dirty="0" smtClean="0">
                <a:latin typeface="+mj-lt"/>
              </a:rPr>
              <a:t>        </a:t>
            </a:r>
            <a:r>
              <a:rPr lang="en-US" sz="1600" dirty="0">
                <a:latin typeface="+mj-lt"/>
              </a:rPr>
              <a:t>Part </a:t>
            </a:r>
            <a:r>
              <a:rPr lang="en-US" sz="1600" dirty="0" smtClean="0">
                <a:latin typeface="+mj-lt"/>
              </a:rPr>
              <a:t>B</a:t>
            </a:r>
          </a:p>
          <a:p>
            <a:pPr eaLnBrk="0" hangingPunct="0">
              <a:spcBef>
                <a:spcPct val="20000"/>
              </a:spcBef>
            </a:pPr>
            <a:r>
              <a:rPr lang="en-US" sz="1600" dirty="0" smtClean="0">
                <a:latin typeface="+mj-lt"/>
              </a:rPr>
              <a:t>        </a:t>
            </a:r>
            <a:r>
              <a:rPr lang="en-US" sz="1600" dirty="0">
                <a:latin typeface="+mj-lt"/>
              </a:rPr>
              <a:t>Part </a:t>
            </a:r>
            <a:r>
              <a:rPr lang="en-US" sz="1600" dirty="0" smtClean="0">
                <a:latin typeface="+mj-lt"/>
              </a:rPr>
              <a:t>A and B</a:t>
            </a:r>
          </a:p>
          <a:p>
            <a:pPr eaLnBrk="0" hangingPunct="0">
              <a:spcBef>
                <a:spcPct val="20000"/>
              </a:spcBef>
            </a:pPr>
            <a:r>
              <a:rPr lang="en-US" sz="1600" dirty="0" smtClean="0">
                <a:latin typeface="+mj-lt"/>
              </a:rPr>
              <a:t>        </a:t>
            </a:r>
            <a:r>
              <a:rPr lang="en-US" sz="1600" dirty="0">
                <a:latin typeface="+mj-lt"/>
              </a:rPr>
              <a:t>Part </a:t>
            </a:r>
            <a:r>
              <a:rPr lang="en-US" sz="1600" dirty="0" smtClean="0">
                <a:latin typeface="+mj-lt"/>
              </a:rPr>
              <a:t>C</a:t>
            </a:r>
          </a:p>
          <a:p>
            <a:pPr eaLnBrk="0" hangingPunct="0">
              <a:spcBef>
                <a:spcPct val="20000"/>
              </a:spcBef>
            </a:pPr>
            <a:r>
              <a:rPr lang="en-US" sz="1600" dirty="0" smtClean="0">
                <a:latin typeface="+mj-lt"/>
              </a:rPr>
              <a:t>        Part </a:t>
            </a:r>
            <a:r>
              <a:rPr lang="en-US" sz="1600" dirty="0">
                <a:latin typeface="+mj-lt"/>
              </a:rPr>
              <a:t>D</a:t>
            </a:r>
            <a:endParaRPr lang="en-US" sz="1600" dirty="0" smtClean="0">
              <a:latin typeface="+mj-lt"/>
            </a:endParaRPr>
          </a:p>
        </p:txBody>
      </p:sp>
      <p:sp>
        <p:nvSpPr>
          <p:cNvPr id="31" name="Rectangle 20" descr="50%"/>
          <p:cNvSpPr>
            <a:spLocks noChangeArrowheads="1"/>
          </p:cNvSpPr>
          <p:nvPr/>
        </p:nvSpPr>
        <p:spPr bwMode="auto">
          <a:xfrm>
            <a:off x="7377112" y="1090791"/>
            <a:ext cx="182880" cy="182880"/>
          </a:xfrm>
          <a:prstGeom prst="rect">
            <a:avLst/>
          </a:prstGeom>
          <a:solidFill>
            <a:schemeClr val="accent1"/>
          </a:solidFill>
          <a:ln w="9525">
            <a:solidFill>
              <a:schemeClr val="tx1"/>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600" i="0" u="none" strike="noStrike" kern="0" cap="none" spc="0" normalizeH="0" baseline="0" noProof="0">
              <a:ln>
                <a:noFill/>
              </a:ln>
              <a:solidFill>
                <a:sysClr val="windowText" lastClr="000000"/>
              </a:solidFill>
              <a:effectLst/>
              <a:uLnTx/>
              <a:uFillTx/>
              <a:latin typeface="+mj-lt"/>
            </a:endParaRPr>
          </a:p>
        </p:txBody>
      </p:sp>
      <p:sp>
        <p:nvSpPr>
          <p:cNvPr id="32" name="Rectangle 21" descr="50%"/>
          <p:cNvSpPr>
            <a:spLocks noChangeArrowheads="1"/>
          </p:cNvSpPr>
          <p:nvPr/>
        </p:nvSpPr>
        <p:spPr bwMode="auto">
          <a:xfrm>
            <a:off x="7377112" y="1382449"/>
            <a:ext cx="182880" cy="182880"/>
          </a:xfrm>
          <a:prstGeom prst="rect">
            <a:avLst/>
          </a:prstGeom>
          <a:solidFill>
            <a:schemeClr val="accent3"/>
          </a:solidFill>
          <a:ln w="9525">
            <a:solidFill>
              <a:schemeClr val="tx1"/>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600" i="0" u="none" strike="noStrike" kern="0" cap="none" spc="0" normalizeH="0" baseline="0" noProof="0">
              <a:ln>
                <a:noFill/>
              </a:ln>
              <a:solidFill>
                <a:sysClr val="windowText" lastClr="000000"/>
              </a:solidFill>
              <a:effectLst/>
              <a:uLnTx/>
              <a:uFillTx/>
              <a:latin typeface="+mj-lt"/>
            </a:endParaRPr>
          </a:p>
        </p:txBody>
      </p:sp>
      <p:sp>
        <p:nvSpPr>
          <p:cNvPr id="33" name="Rectangle 22" descr="50%"/>
          <p:cNvSpPr>
            <a:spLocks noChangeArrowheads="1"/>
          </p:cNvSpPr>
          <p:nvPr/>
        </p:nvSpPr>
        <p:spPr bwMode="auto">
          <a:xfrm>
            <a:off x="7377112" y="1674107"/>
            <a:ext cx="182880" cy="182880"/>
          </a:xfrm>
          <a:prstGeom prst="rect">
            <a:avLst/>
          </a:prstGeom>
          <a:solidFill>
            <a:schemeClr val="accent4"/>
          </a:solidFill>
          <a:ln w="9525">
            <a:solidFill>
              <a:schemeClr val="tx1"/>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600" i="0" u="none" strike="noStrike" kern="0" cap="none" spc="0" normalizeH="0" baseline="0" noProof="0">
              <a:ln>
                <a:noFill/>
              </a:ln>
              <a:solidFill>
                <a:sysClr val="windowText" lastClr="000000"/>
              </a:solidFill>
              <a:effectLst/>
              <a:uLnTx/>
              <a:uFillTx/>
              <a:latin typeface="+mj-lt"/>
            </a:endParaRPr>
          </a:p>
        </p:txBody>
      </p:sp>
      <p:sp>
        <p:nvSpPr>
          <p:cNvPr id="34" name="Rectangle 23" descr="50%"/>
          <p:cNvSpPr>
            <a:spLocks noChangeArrowheads="1"/>
          </p:cNvSpPr>
          <p:nvPr/>
        </p:nvSpPr>
        <p:spPr bwMode="auto">
          <a:xfrm>
            <a:off x="7381874" y="1965765"/>
            <a:ext cx="182880" cy="182880"/>
          </a:xfrm>
          <a:prstGeom prst="rect">
            <a:avLst/>
          </a:prstGeom>
          <a:solidFill>
            <a:schemeClr val="accent5"/>
          </a:solidFill>
          <a:ln w="9525">
            <a:solidFill>
              <a:schemeClr val="tx1"/>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600" i="0" u="none" strike="noStrike" kern="0" cap="none" spc="0" normalizeH="0" baseline="0" noProof="0">
              <a:ln>
                <a:noFill/>
              </a:ln>
              <a:solidFill>
                <a:sysClr val="windowText" lastClr="000000"/>
              </a:solidFill>
              <a:effectLst/>
              <a:uLnTx/>
              <a:uFillTx/>
              <a:latin typeface="+mj-lt"/>
            </a:endParaRPr>
          </a:p>
        </p:txBody>
      </p:sp>
      <p:sp>
        <p:nvSpPr>
          <p:cNvPr id="36" name="Rectangle 23" descr="50%"/>
          <p:cNvSpPr>
            <a:spLocks noChangeArrowheads="1"/>
          </p:cNvSpPr>
          <p:nvPr/>
        </p:nvSpPr>
        <p:spPr bwMode="auto">
          <a:xfrm>
            <a:off x="7384415" y="2257425"/>
            <a:ext cx="182880" cy="182880"/>
          </a:xfrm>
          <a:prstGeom prst="rect">
            <a:avLst/>
          </a:prstGeom>
          <a:solidFill>
            <a:schemeClr val="accent6"/>
          </a:solidFill>
          <a:ln w="9525">
            <a:solidFill>
              <a:schemeClr val="tx1"/>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600" i="0" u="none" strike="noStrike" kern="0" cap="none" spc="0" normalizeH="0" baseline="0" noProof="0">
              <a:ln>
                <a:noFill/>
              </a:ln>
              <a:solidFill>
                <a:sysClr val="windowText" lastClr="000000"/>
              </a:solidFill>
              <a:effectLst/>
              <a:uLnTx/>
              <a:uFillTx/>
              <a:latin typeface="+mj-lt"/>
            </a:endParaRPr>
          </a:p>
        </p:txBody>
      </p:sp>
    </p:spTree>
    <p:extLst>
      <p:ext uri="{BB962C8B-B14F-4D97-AF65-F5344CB8AC3E}">
        <p14:creationId xmlns:p14="http://schemas.microsoft.com/office/powerpoint/2010/main" val="27348616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1515616975"/>
              </p:ext>
            </p:extLst>
          </p:nvPr>
        </p:nvGraphicFramePr>
        <p:xfrm>
          <a:off x="1295401" y="1066800"/>
          <a:ext cx="7467600" cy="39624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p:cNvSpPr>
            <a:spLocks noGrp="1"/>
          </p:cNvSpPr>
          <p:nvPr>
            <p:ph type="body" sz="quarter" idx="11"/>
          </p:nvPr>
        </p:nvSpPr>
        <p:spPr>
          <a:prstGeom prst="rect">
            <a:avLst/>
          </a:prstGeom>
        </p:spPr>
        <p:txBody>
          <a:bodyPr/>
          <a:lstStyle/>
          <a:p>
            <a:r>
              <a:rPr lang="en-US" sz="1100" dirty="0" smtClean="0">
                <a:latin typeface="+mj-lt"/>
              </a:rPr>
              <a:t>NOTE: Total also includes dental care, durable medical equipment, other professional services, and other personal health care/products.</a:t>
            </a:r>
          </a:p>
          <a:p>
            <a:r>
              <a:rPr lang="en-US" sz="1100" dirty="0" smtClean="0">
                <a:latin typeface="+mj-lt"/>
              </a:rPr>
              <a:t>SOURCE: Centers for Medicare &amp; Medicaid Services, Office of the Actuary, National Health Expenditure Projections 2011-2021, June 2012.</a:t>
            </a:r>
            <a:endParaRPr lang="en-US" sz="1100" dirty="0">
              <a:latin typeface="+mj-lt"/>
            </a:endParaRPr>
          </a:p>
        </p:txBody>
      </p:sp>
      <p:sp>
        <p:nvSpPr>
          <p:cNvPr id="2" name="Title 1"/>
          <p:cNvSpPr>
            <a:spLocks noGrp="1"/>
          </p:cNvSpPr>
          <p:nvPr>
            <p:ph type="title"/>
          </p:nvPr>
        </p:nvSpPr>
        <p:spPr/>
        <p:txBody>
          <a:bodyPr/>
          <a:lstStyle/>
          <a:p>
            <a:r>
              <a:rPr lang="en-US" sz="3000" dirty="0" smtClean="0">
                <a:latin typeface="+mj-lt"/>
              </a:rPr>
              <a:t>Medicare’s Share of National Personal Health Expenditures, by Type of Service, 2012</a:t>
            </a:r>
            <a:endParaRPr lang="en-US" sz="3000" dirty="0">
              <a:latin typeface="+mj-lt"/>
            </a:endParaRPr>
          </a:p>
        </p:txBody>
      </p:sp>
      <p:graphicFrame>
        <p:nvGraphicFramePr>
          <p:cNvPr id="6" name="Table 5"/>
          <p:cNvGraphicFramePr>
            <a:graphicFrameLocks noGrp="1"/>
          </p:cNvGraphicFramePr>
          <p:nvPr>
            <p:extLst>
              <p:ext uri="{D42A27DB-BD31-4B8C-83A1-F6EECF244321}">
                <p14:modId xmlns:p14="http://schemas.microsoft.com/office/powerpoint/2010/main" val="3950643108"/>
              </p:ext>
            </p:extLst>
          </p:nvPr>
        </p:nvGraphicFramePr>
        <p:xfrm>
          <a:off x="304800" y="5030894"/>
          <a:ext cx="8305801" cy="1097280"/>
        </p:xfrm>
        <a:graphic>
          <a:graphicData uri="http://schemas.openxmlformats.org/drawingml/2006/table">
            <a:tbl>
              <a:tblPr firstRow="1" bandRow="1">
                <a:tableStyleId>{5C22544A-7EE6-4342-B048-85BDC9FD1C3A}</a:tableStyleId>
              </a:tblPr>
              <a:tblGrid>
                <a:gridCol w="1186543"/>
                <a:gridCol w="1186543"/>
                <a:gridCol w="1186543"/>
                <a:gridCol w="1186543"/>
                <a:gridCol w="1186543"/>
                <a:gridCol w="1186543"/>
                <a:gridCol w="1186543"/>
              </a:tblGrid>
              <a:tr h="343248">
                <a:tc>
                  <a:txBody>
                    <a:bodyPr/>
                    <a:lstStyle/>
                    <a:p>
                      <a:endParaRPr lang="en-US" b="1" dirty="0">
                        <a:solidFill>
                          <a:schemeClr val="tx1"/>
                        </a:solidFill>
                        <a:latin typeface="+mj-lt"/>
                      </a:endParaRPr>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0" dirty="0">
                        <a:solidFill>
                          <a:schemeClr val="tx1"/>
                        </a:solidFill>
                        <a:latin typeface="+mj-lt"/>
                      </a:endParaRPr>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p>
                      <a:pPr algn="ctr"/>
                      <a:r>
                        <a:rPr lang="en-US" sz="1800" b="1" kern="1200" dirty="0" smtClean="0">
                          <a:solidFill>
                            <a:schemeClr val="tx1"/>
                          </a:solidFill>
                          <a:latin typeface="+mn-lt"/>
                          <a:ea typeface="+mn-ea"/>
                          <a:cs typeface="+mn-cs"/>
                        </a:rPr>
                        <a:t>Expenditures in Billions (Projected)</a:t>
                      </a:r>
                      <a:endParaRPr lang="en-US" b="0" dirty="0">
                        <a:solidFill>
                          <a:schemeClr val="tx1"/>
                        </a:solidFill>
                        <a:latin typeface="+mj-lt"/>
                      </a:endParaRPr>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b="0" dirty="0">
                        <a:solidFill>
                          <a:schemeClr val="tx1"/>
                        </a:solidFill>
                        <a:latin typeface="+mj-lt"/>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b="0" dirty="0">
                        <a:solidFill>
                          <a:schemeClr val="tx1"/>
                        </a:solidFill>
                        <a:latin typeface="+mj-lt"/>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b="0" dirty="0">
                        <a:solidFill>
                          <a:schemeClr val="tx1"/>
                        </a:solidFill>
                        <a:latin typeface="+mj-lt"/>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b="0" dirty="0">
                        <a:solidFill>
                          <a:schemeClr val="tx1"/>
                        </a:solidFill>
                        <a:latin typeface="+mj-lt"/>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43248">
                <a:tc>
                  <a:txBody>
                    <a:bodyPr/>
                    <a:lstStyle/>
                    <a:p>
                      <a:r>
                        <a:rPr lang="en-US" b="1" dirty="0" smtClean="0">
                          <a:solidFill>
                            <a:schemeClr val="tx1"/>
                          </a:solidFill>
                          <a:latin typeface="+mj-lt"/>
                        </a:rPr>
                        <a:t>Medicare</a:t>
                      </a:r>
                      <a:endParaRPr lang="en-US" b="1" dirty="0">
                        <a:solidFill>
                          <a:schemeClr val="tx1"/>
                        </a:solidFill>
                        <a:latin typeface="+mj-lt"/>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b="0" dirty="0" smtClean="0">
                          <a:solidFill>
                            <a:schemeClr val="tx1"/>
                          </a:solidFill>
                          <a:latin typeface="+mj-lt"/>
                        </a:rPr>
                        <a:t>$591</a:t>
                      </a:r>
                      <a:endParaRPr lang="en-US" b="0" dirty="0">
                        <a:solidFill>
                          <a:schemeClr val="tx1"/>
                        </a:solidFill>
                        <a:latin typeface="+mj-lt"/>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b="0" dirty="0" smtClean="0">
                          <a:solidFill>
                            <a:schemeClr val="tx1"/>
                          </a:solidFill>
                          <a:latin typeface="+mj-lt"/>
                        </a:rPr>
                        <a:t>$34</a:t>
                      </a:r>
                      <a:endParaRPr lang="en-US" b="0" dirty="0">
                        <a:solidFill>
                          <a:schemeClr val="tx1"/>
                        </a:solidFill>
                        <a:latin typeface="+mj-lt"/>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b="0" dirty="0" smtClean="0">
                          <a:solidFill>
                            <a:schemeClr val="tx1"/>
                          </a:solidFill>
                          <a:latin typeface="+mj-lt"/>
                        </a:rPr>
                        <a:t>$250</a:t>
                      </a:r>
                      <a:endParaRPr lang="en-US" b="0" dirty="0">
                        <a:solidFill>
                          <a:schemeClr val="tx1"/>
                        </a:solidFill>
                        <a:latin typeface="+mj-lt"/>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b="0" dirty="0" smtClean="0">
                          <a:solidFill>
                            <a:schemeClr val="tx1"/>
                          </a:solidFill>
                          <a:latin typeface="+mj-lt"/>
                        </a:rPr>
                        <a:t>$69</a:t>
                      </a:r>
                      <a:endParaRPr lang="en-US" b="0" dirty="0">
                        <a:solidFill>
                          <a:schemeClr val="tx1"/>
                        </a:solidFill>
                        <a:latin typeface="+mj-lt"/>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b="0" dirty="0" smtClean="0">
                          <a:solidFill>
                            <a:schemeClr val="tx1"/>
                          </a:solidFill>
                          <a:latin typeface="+mj-lt"/>
                        </a:rPr>
                        <a:t>$131</a:t>
                      </a:r>
                      <a:endParaRPr lang="en-US" b="0" dirty="0">
                        <a:solidFill>
                          <a:schemeClr val="tx1"/>
                        </a:solidFill>
                        <a:latin typeface="+mj-lt"/>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b="0" dirty="0" smtClean="0">
                          <a:solidFill>
                            <a:schemeClr val="tx1"/>
                          </a:solidFill>
                          <a:latin typeface="+mj-lt"/>
                        </a:rPr>
                        <a:t>$38</a:t>
                      </a:r>
                      <a:endParaRPr lang="en-US" b="0" dirty="0">
                        <a:solidFill>
                          <a:schemeClr val="tx1"/>
                        </a:solidFill>
                        <a:latin typeface="+mj-lt"/>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43248">
                <a:tc>
                  <a:txBody>
                    <a:bodyPr/>
                    <a:lstStyle/>
                    <a:p>
                      <a:r>
                        <a:rPr lang="en-US" b="1" dirty="0" smtClean="0">
                          <a:solidFill>
                            <a:schemeClr val="tx1"/>
                          </a:solidFill>
                          <a:latin typeface="+mj-lt"/>
                        </a:rPr>
                        <a:t>Total</a:t>
                      </a:r>
                      <a:endParaRPr lang="en-US" b="1" dirty="0">
                        <a:solidFill>
                          <a:schemeClr val="tx1"/>
                        </a:solidFill>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b="0" dirty="0" smtClean="0">
                          <a:solidFill>
                            <a:schemeClr val="tx1"/>
                          </a:solidFill>
                          <a:latin typeface="+mj-lt"/>
                        </a:rPr>
                        <a:t>$2,809</a:t>
                      </a:r>
                      <a:endParaRPr lang="en-US" b="0" dirty="0">
                        <a:solidFill>
                          <a:schemeClr val="tx1"/>
                        </a:solidFill>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b="0" dirty="0" smtClean="0">
                          <a:solidFill>
                            <a:schemeClr val="tx1"/>
                          </a:solidFill>
                          <a:latin typeface="+mj-lt"/>
                        </a:rPr>
                        <a:t>$78</a:t>
                      </a:r>
                      <a:endParaRPr lang="en-US" b="0" dirty="0">
                        <a:solidFill>
                          <a:schemeClr val="tx1"/>
                        </a:solidFill>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b="0" dirty="0" smtClean="0">
                          <a:solidFill>
                            <a:schemeClr val="tx1"/>
                          </a:solidFill>
                          <a:latin typeface="+mj-lt"/>
                        </a:rPr>
                        <a:t>$885</a:t>
                      </a:r>
                      <a:endParaRPr lang="en-US" b="0" dirty="0">
                        <a:solidFill>
                          <a:schemeClr val="tx1"/>
                        </a:solidFill>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b="0" dirty="0" smtClean="0">
                          <a:solidFill>
                            <a:schemeClr val="tx1"/>
                          </a:solidFill>
                          <a:latin typeface="+mj-lt"/>
                        </a:rPr>
                        <a:t>$277</a:t>
                      </a:r>
                      <a:endParaRPr lang="en-US" b="0" dirty="0">
                        <a:solidFill>
                          <a:schemeClr val="tx1"/>
                        </a:solidFill>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b="0" dirty="0" smtClean="0">
                          <a:solidFill>
                            <a:schemeClr val="tx1"/>
                          </a:solidFill>
                          <a:latin typeface="+mj-lt"/>
                        </a:rPr>
                        <a:t>$550</a:t>
                      </a:r>
                      <a:endParaRPr lang="en-US" b="0" dirty="0">
                        <a:solidFill>
                          <a:schemeClr val="tx1"/>
                        </a:solidFill>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b="0" dirty="0" smtClean="0">
                          <a:solidFill>
                            <a:schemeClr val="tx1"/>
                          </a:solidFill>
                          <a:latin typeface="+mj-lt"/>
                        </a:rPr>
                        <a:t>$155</a:t>
                      </a:r>
                      <a:endParaRPr lang="en-US" b="0" dirty="0">
                        <a:solidFill>
                          <a:schemeClr val="tx1"/>
                        </a:solidFill>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cxnSp>
        <p:nvCxnSpPr>
          <p:cNvPr id="7" name="Straight Connector 6"/>
          <p:cNvCxnSpPr/>
          <p:nvPr/>
        </p:nvCxnSpPr>
        <p:spPr>
          <a:xfrm>
            <a:off x="2620187" y="1338942"/>
            <a:ext cx="0" cy="4757058"/>
          </a:xfrm>
          <a:prstGeom prst="line">
            <a:avLst/>
          </a:prstGeom>
          <a:ln w="28575">
            <a:solidFill>
              <a:srgbClr val="000000"/>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18228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2549365738"/>
              </p:ext>
            </p:extLst>
          </p:nvPr>
        </p:nvGraphicFramePr>
        <p:xfrm>
          <a:off x="92075" y="1163638"/>
          <a:ext cx="6308726" cy="4160837"/>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p:cNvSpPr>
            <a:spLocks noGrp="1"/>
          </p:cNvSpPr>
          <p:nvPr>
            <p:ph type="body" sz="quarter" idx="11"/>
          </p:nvPr>
        </p:nvSpPr>
        <p:spPr>
          <a:xfrm>
            <a:off x="92075" y="6218238"/>
            <a:ext cx="8320088" cy="547687"/>
          </a:xfrm>
        </p:spPr>
        <p:txBody>
          <a:bodyPr/>
          <a:lstStyle/>
          <a:p>
            <a:r>
              <a:rPr lang="en-US" smtClean="0">
                <a:latin typeface="+mj-lt"/>
              </a:rPr>
              <a:t>NOTES: Excludes Medicare Advantage enrollees. Includes noninstitutionalized and institutionalized beneficiaries.</a:t>
            </a:r>
          </a:p>
          <a:p>
            <a:r>
              <a:rPr lang="en-US" smtClean="0">
                <a:latin typeface="+mj-lt"/>
              </a:rPr>
              <a:t>SOURCE: Kaiser Family Foundation analysis of the CMS Medicare Current Beneficiary Survey Cost and Use File, 2009.</a:t>
            </a:r>
            <a:endParaRPr lang="en-US" dirty="0" smtClean="0">
              <a:latin typeface="+mj-lt"/>
            </a:endParaRPr>
          </a:p>
        </p:txBody>
      </p:sp>
      <p:sp>
        <p:nvSpPr>
          <p:cNvPr id="2" name="Title 1"/>
          <p:cNvSpPr>
            <a:spLocks noGrp="1"/>
          </p:cNvSpPr>
          <p:nvPr>
            <p:ph type="title"/>
          </p:nvPr>
        </p:nvSpPr>
        <p:spPr/>
        <p:txBody>
          <a:bodyPr/>
          <a:lstStyle/>
          <a:p>
            <a:r>
              <a:rPr lang="en-US" sz="3000" dirty="0" smtClean="0">
                <a:latin typeface="+mj-lt"/>
              </a:rPr>
              <a:t>Distribution of Traditional Medicare Beneficiaries and Medicare Spending, 2009</a:t>
            </a:r>
            <a:endParaRPr lang="en-US" sz="3000" dirty="0">
              <a:latin typeface="+mj-lt"/>
            </a:endParaRPr>
          </a:p>
        </p:txBody>
      </p:sp>
      <p:sp>
        <p:nvSpPr>
          <p:cNvPr id="18" name="Text Box 4"/>
          <p:cNvSpPr txBox="1">
            <a:spLocks noChangeArrowheads="1"/>
          </p:cNvSpPr>
          <p:nvPr/>
        </p:nvSpPr>
        <p:spPr bwMode="auto">
          <a:xfrm>
            <a:off x="228600" y="5203605"/>
            <a:ext cx="3017520" cy="882870"/>
          </a:xfrm>
          <a:prstGeom prst="rect">
            <a:avLst/>
          </a:prstGeom>
          <a:noFill/>
          <a:ln w="9525">
            <a:noFill/>
            <a:miter lim="800000"/>
            <a:headEnd/>
            <a:tailEnd/>
          </a:ln>
          <a:effectLst/>
        </p:spPr>
        <p:txBody>
          <a:bodyPr wrap="square" lIns="81856" tIns="40926" rIns="81856" bIns="40926">
            <a:spAutoFit/>
          </a:bodyPr>
          <a:lstStyle/>
          <a:p>
            <a:pPr algn="ctr" defTabSz="820761"/>
            <a:r>
              <a:rPr lang="en-US" sz="1600" b="1" dirty="0">
                <a:latin typeface="+mj-lt"/>
              </a:rPr>
              <a:t>Total Number of </a:t>
            </a:r>
            <a:r>
              <a:rPr lang="en-US" sz="1600" b="1" dirty="0" smtClean="0">
                <a:latin typeface="+mj-lt"/>
              </a:rPr>
              <a:t>Traditional Medicare Beneficiaries</a:t>
            </a:r>
            <a:r>
              <a:rPr lang="en-US" sz="1600" b="1" dirty="0">
                <a:latin typeface="+mj-lt"/>
              </a:rPr>
              <a:t>: </a:t>
            </a:r>
            <a:endParaRPr lang="en-US" sz="1600" b="1" dirty="0" smtClean="0">
              <a:latin typeface="+mj-lt"/>
            </a:endParaRPr>
          </a:p>
          <a:p>
            <a:pPr algn="ctr" defTabSz="820761"/>
            <a:r>
              <a:rPr lang="en-US" sz="2000" b="1" dirty="0" smtClean="0">
                <a:latin typeface="+mj-lt"/>
              </a:rPr>
              <a:t>35.4 </a:t>
            </a:r>
            <a:r>
              <a:rPr lang="en-US" sz="2000" b="1" dirty="0">
                <a:latin typeface="+mj-lt"/>
              </a:rPr>
              <a:t>million</a:t>
            </a:r>
          </a:p>
        </p:txBody>
      </p:sp>
      <p:sp>
        <p:nvSpPr>
          <p:cNvPr id="19" name="Text Box 5"/>
          <p:cNvSpPr txBox="1">
            <a:spLocks noChangeArrowheads="1"/>
          </p:cNvSpPr>
          <p:nvPr/>
        </p:nvSpPr>
        <p:spPr bwMode="auto">
          <a:xfrm>
            <a:off x="3240405" y="5203605"/>
            <a:ext cx="3017520" cy="882870"/>
          </a:xfrm>
          <a:prstGeom prst="rect">
            <a:avLst/>
          </a:prstGeom>
          <a:noFill/>
          <a:ln w="9525">
            <a:noFill/>
            <a:miter lim="800000"/>
            <a:headEnd/>
            <a:tailEnd/>
          </a:ln>
          <a:effectLst/>
        </p:spPr>
        <p:txBody>
          <a:bodyPr wrap="square" lIns="81856" tIns="40926" rIns="81856" bIns="40926">
            <a:spAutoFit/>
          </a:bodyPr>
          <a:lstStyle/>
          <a:p>
            <a:pPr algn="ctr" defTabSz="820761"/>
            <a:r>
              <a:rPr lang="en-US" sz="1600" b="1" dirty="0">
                <a:latin typeface="+mj-lt"/>
              </a:rPr>
              <a:t>Total Traditional </a:t>
            </a:r>
            <a:endParaRPr lang="en-US" sz="1600" b="1" dirty="0" smtClean="0">
              <a:latin typeface="+mj-lt"/>
            </a:endParaRPr>
          </a:p>
          <a:p>
            <a:pPr algn="ctr" defTabSz="820761"/>
            <a:r>
              <a:rPr lang="en-US" sz="1600" b="1" dirty="0" smtClean="0">
                <a:latin typeface="+mj-lt"/>
              </a:rPr>
              <a:t>Medicare Spending</a:t>
            </a:r>
            <a:r>
              <a:rPr lang="en-US" sz="1600" b="1" dirty="0">
                <a:latin typeface="+mj-lt"/>
              </a:rPr>
              <a:t>: </a:t>
            </a:r>
            <a:endParaRPr lang="en-US" sz="1600" b="1" dirty="0" smtClean="0">
              <a:latin typeface="+mj-lt"/>
            </a:endParaRPr>
          </a:p>
          <a:p>
            <a:pPr algn="ctr" defTabSz="820761"/>
            <a:r>
              <a:rPr lang="en-US" sz="2000" b="1" dirty="0" smtClean="0">
                <a:latin typeface="+mj-lt"/>
              </a:rPr>
              <a:t>$343 </a:t>
            </a:r>
            <a:r>
              <a:rPr lang="en-US" sz="2000" b="1" dirty="0">
                <a:latin typeface="+mj-lt"/>
              </a:rPr>
              <a:t>billion</a:t>
            </a:r>
          </a:p>
        </p:txBody>
      </p:sp>
      <p:sp>
        <p:nvSpPr>
          <p:cNvPr id="20" name="Text Box 6"/>
          <p:cNvSpPr txBox="1">
            <a:spLocks noChangeArrowheads="1"/>
          </p:cNvSpPr>
          <p:nvPr/>
        </p:nvSpPr>
        <p:spPr bwMode="auto">
          <a:xfrm>
            <a:off x="6400801" y="1381125"/>
            <a:ext cx="2327564" cy="830762"/>
          </a:xfrm>
          <a:prstGeom prst="rect">
            <a:avLst/>
          </a:prstGeom>
          <a:noFill/>
          <a:ln w="12700">
            <a:solidFill>
              <a:schemeClr val="tx1"/>
            </a:solidFill>
            <a:miter lim="800000"/>
            <a:headEnd/>
            <a:tailEnd/>
          </a:ln>
          <a:effectLst/>
        </p:spPr>
        <p:txBody>
          <a:bodyPr wrap="square" lIns="91205" tIns="45604" rIns="91205" bIns="45604">
            <a:spAutoFit/>
          </a:bodyPr>
          <a:lstStyle/>
          <a:p>
            <a:pPr algn="ctr" defTabSz="914053" eaLnBrk="0" hangingPunct="0">
              <a:spcBef>
                <a:spcPct val="50000"/>
              </a:spcBef>
            </a:pPr>
            <a:r>
              <a:rPr lang="en-US" sz="1600" dirty="0">
                <a:latin typeface="+mj-lt"/>
                <a:cs typeface="Arial" charset="0"/>
              </a:rPr>
              <a:t>Average per capita </a:t>
            </a:r>
            <a:r>
              <a:rPr lang="en-US" sz="1600" dirty="0" smtClean="0">
                <a:latin typeface="+mj-lt"/>
                <a:cs typeface="Arial" charset="0"/>
              </a:rPr>
              <a:t>Traditional Medicare spending: $9,702</a:t>
            </a:r>
            <a:endParaRPr lang="en-US" sz="1600" dirty="0">
              <a:latin typeface="+mj-lt"/>
              <a:cs typeface="Arial" charset="0"/>
            </a:endParaRPr>
          </a:p>
        </p:txBody>
      </p:sp>
      <p:sp>
        <p:nvSpPr>
          <p:cNvPr id="21" name="Text Box 7"/>
          <p:cNvSpPr txBox="1">
            <a:spLocks noChangeArrowheads="1"/>
          </p:cNvSpPr>
          <p:nvPr/>
        </p:nvSpPr>
        <p:spPr bwMode="auto">
          <a:xfrm>
            <a:off x="6401327" y="2617708"/>
            <a:ext cx="2308602" cy="1076984"/>
          </a:xfrm>
          <a:prstGeom prst="rect">
            <a:avLst/>
          </a:prstGeom>
          <a:noFill/>
          <a:ln w="12700">
            <a:solidFill>
              <a:schemeClr val="tx1"/>
            </a:solidFill>
            <a:miter lim="800000"/>
            <a:headEnd/>
            <a:tailEnd/>
          </a:ln>
          <a:effectLst/>
        </p:spPr>
        <p:txBody>
          <a:bodyPr wrap="square" lIns="91205" tIns="45604" rIns="91205" bIns="45604">
            <a:spAutoFit/>
          </a:bodyPr>
          <a:lstStyle/>
          <a:p>
            <a:pPr algn="ctr" defTabSz="914053" eaLnBrk="0" hangingPunct="0"/>
            <a:r>
              <a:rPr lang="en-US" sz="1600" dirty="0">
                <a:latin typeface="+mj-lt"/>
                <a:cs typeface="Arial" charset="0"/>
              </a:rPr>
              <a:t>Average per capita Traditional Medicare spending among </a:t>
            </a:r>
            <a:r>
              <a:rPr lang="en-US" sz="1600" dirty="0" smtClean="0">
                <a:latin typeface="+mj-lt"/>
                <a:cs typeface="Arial" charset="0"/>
              </a:rPr>
              <a:t/>
            </a:r>
            <a:br>
              <a:rPr lang="en-US" sz="1600" dirty="0" smtClean="0">
                <a:latin typeface="+mj-lt"/>
                <a:cs typeface="Arial" charset="0"/>
              </a:rPr>
            </a:br>
            <a:r>
              <a:rPr lang="en-US" sz="1600" dirty="0" smtClean="0">
                <a:latin typeface="+mj-lt"/>
                <a:cs typeface="Arial" charset="0"/>
              </a:rPr>
              <a:t>top </a:t>
            </a:r>
            <a:r>
              <a:rPr lang="en-US" sz="1600" dirty="0">
                <a:latin typeface="+mj-lt"/>
                <a:cs typeface="Arial" charset="0"/>
              </a:rPr>
              <a:t>10</a:t>
            </a:r>
            <a:r>
              <a:rPr lang="en-US" sz="1600" dirty="0" smtClean="0">
                <a:latin typeface="+mj-lt"/>
                <a:cs typeface="Arial" charset="0"/>
              </a:rPr>
              <a:t>%: $55,763</a:t>
            </a:r>
            <a:endParaRPr lang="en-US" sz="1600" dirty="0">
              <a:latin typeface="+mj-lt"/>
              <a:cs typeface="Arial" charset="0"/>
            </a:endParaRPr>
          </a:p>
        </p:txBody>
      </p:sp>
      <p:sp>
        <p:nvSpPr>
          <p:cNvPr id="22" name="Text Box 7"/>
          <p:cNvSpPr txBox="1">
            <a:spLocks noChangeArrowheads="1"/>
          </p:cNvSpPr>
          <p:nvPr/>
        </p:nvSpPr>
        <p:spPr bwMode="auto">
          <a:xfrm>
            <a:off x="6401064" y="4100513"/>
            <a:ext cx="2308602" cy="1076984"/>
          </a:xfrm>
          <a:prstGeom prst="rect">
            <a:avLst/>
          </a:prstGeom>
          <a:noFill/>
          <a:ln w="12700">
            <a:solidFill>
              <a:schemeClr val="tx1"/>
            </a:solidFill>
            <a:miter lim="800000"/>
            <a:headEnd/>
            <a:tailEnd/>
          </a:ln>
          <a:effectLst/>
        </p:spPr>
        <p:txBody>
          <a:bodyPr wrap="square" lIns="91205" tIns="45604" rIns="91205" bIns="45604">
            <a:spAutoFit/>
          </a:bodyPr>
          <a:lstStyle/>
          <a:p>
            <a:pPr algn="ctr" defTabSz="914053" eaLnBrk="0" hangingPunct="0"/>
            <a:r>
              <a:rPr lang="en-US" sz="1600" dirty="0">
                <a:latin typeface="+mj-lt"/>
                <a:cs typeface="Arial" charset="0"/>
              </a:rPr>
              <a:t>Average per capita Traditional Medicare spending among </a:t>
            </a:r>
            <a:r>
              <a:rPr lang="en-US" sz="1600" dirty="0" smtClean="0">
                <a:latin typeface="+mj-lt"/>
                <a:cs typeface="Arial" charset="0"/>
              </a:rPr>
              <a:t/>
            </a:r>
            <a:br>
              <a:rPr lang="en-US" sz="1600" dirty="0" smtClean="0">
                <a:latin typeface="+mj-lt"/>
                <a:cs typeface="Arial" charset="0"/>
              </a:rPr>
            </a:br>
            <a:r>
              <a:rPr lang="en-US" sz="1600" dirty="0" smtClean="0">
                <a:latin typeface="+mj-lt"/>
                <a:cs typeface="Arial" charset="0"/>
              </a:rPr>
              <a:t>bottom 90%: $4,584</a:t>
            </a:r>
            <a:endParaRPr lang="en-US" sz="1600" dirty="0">
              <a:latin typeface="+mj-lt"/>
              <a:cs typeface="Arial" charset="0"/>
            </a:endParaRPr>
          </a:p>
        </p:txBody>
      </p:sp>
    </p:spTree>
    <p:extLst>
      <p:ext uri="{BB962C8B-B14F-4D97-AF65-F5344CB8AC3E}">
        <p14:creationId xmlns:p14="http://schemas.microsoft.com/office/powerpoint/2010/main" val="6611429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2225544756"/>
              </p:ext>
            </p:extLst>
          </p:nvPr>
        </p:nvGraphicFramePr>
        <p:xfrm>
          <a:off x="542291" y="762000"/>
          <a:ext cx="8509634" cy="5227638"/>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Placeholder 7"/>
          <p:cNvSpPr>
            <a:spLocks noGrp="1"/>
          </p:cNvSpPr>
          <p:nvPr>
            <p:ph type="body" sz="quarter" idx="11"/>
          </p:nvPr>
        </p:nvSpPr>
        <p:spPr/>
        <p:txBody>
          <a:bodyPr/>
          <a:lstStyle/>
          <a:p>
            <a:r>
              <a:rPr lang="en-US" dirty="0" smtClean="0">
                <a:latin typeface="+mj-lt"/>
              </a:rPr>
              <a:t>NOTE: Comparison </a:t>
            </a:r>
            <a:r>
              <a:rPr lang="en-US" dirty="0">
                <a:latin typeface="+mj-lt"/>
              </a:rPr>
              <a:t>includes </a:t>
            </a:r>
            <a:r>
              <a:rPr lang="en-US" dirty="0" smtClean="0">
                <a:latin typeface="+mj-lt"/>
              </a:rPr>
              <a:t>benefits </a:t>
            </a:r>
            <a:r>
              <a:rPr lang="en-US" dirty="0">
                <a:latin typeface="+mj-lt"/>
              </a:rPr>
              <a:t>commonly covered by Medicare and Private Health Insurance. These benefits are hospital services, physician and </a:t>
            </a:r>
            <a:r>
              <a:rPr lang="en-US" dirty="0" smtClean="0">
                <a:latin typeface="+mj-lt"/>
              </a:rPr>
              <a:t>clinical </a:t>
            </a:r>
            <a:r>
              <a:rPr lang="en-US" dirty="0">
                <a:latin typeface="+mj-lt"/>
              </a:rPr>
              <a:t>services, other professional services and durable medical </a:t>
            </a:r>
            <a:r>
              <a:rPr lang="en-US" dirty="0" smtClean="0">
                <a:latin typeface="+mj-lt"/>
              </a:rPr>
              <a:t>products.</a:t>
            </a:r>
          </a:p>
          <a:p>
            <a:r>
              <a:rPr lang="en-US" dirty="0" smtClean="0">
                <a:latin typeface="+mj-lt"/>
              </a:rPr>
              <a:t>SOURCE:  Centers for Medicare &amp; Medicaid Services, Office </a:t>
            </a:r>
            <a:r>
              <a:rPr lang="en-US" dirty="0">
                <a:latin typeface="+mj-lt"/>
              </a:rPr>
              <a:t>of the Actuary, National Health Statistics </a:t>
            </a:r>
            <a:r>
              <a:rPr lang="en-US" dirty="0" smtClean="0">
                <a:latin typeface="+mj-lt"/>
              </a:rPr>
              <a:t>Group: </a:t>
            </a:r>
            <a:r>
              <a:rPr lang="en-US" dirty="0">
                <a:latin typeface="+mj-lt"/>
              </a:rPr>
              <a:t>National </a:t>
            </a:r>
            <a:r>
              <a:rPr lang="en-US" dirty="0" smtClean="0">
                <a:latin typeface="+mj-lt"/>
              </a:rPr>
              <a:t>Health Expenditure Historical Data, 2013.</a:t>
            </a:r>
            <a:endParaRPr lang="en-US" dirty="0">
              <a:latin typeface="+mj-lt"/>
            </a:endParaRPr>
          </a:p>
        </p:txBody>
      </p:sp>
      <p:sp>
        <p:nvSpPr>
          <p:cNvPr id="6" name="Title 5"/>
          <p:cNvSpPr>
            <a:spLocks noGrp="1"/>
          </p:cNvSpPr>
          <p:nvPr>
            <p:ph type="title"/>
          </p:nvPr>
        </p:nvSpPr>
        <p:spPr/>
        <p:txBody>
          <a:bodyPr/>
          <a:lstStyle/>
          <a:p>
            <a:r>
              <a:rPr lang="en-US" sz="3000" dirty="0" smtClean="0">
                <a:latin typeface="+mj-lt"/>
              </a:rPr>
              <a:t>Annual Change in Per Enrollee Medicare and Private Health Insurance Spending, 1970-2011</a:t>
            </a:r>
            <a:endParaRPr lang="en-US" sz="3000" dirty="0">
              <a:latin typeface="+mj-lt"/>
            </a:endParaRPr>
          </a:p>
        </p:txBody>
      </p:sp>
      <p:sp>
        <p:nvSpPr>
          <p:cNvPr id="10" name="Text Box 4"/>
          <p:cNvSpPr txBox="1">
            <a:spLocks noChangeArrowheads="1"/>
          </p:cNvSpPr>
          <p:nvPr/>
        </p:nvSpPr>
        <p:spPr bwMode="auto">
          <a:xfrm rot="-10790266">
            <a:off x="107306" y="2027238"/>
            <a:ext cx="461665" cy="2894013"/>
          </a:xfrm>
          <a:prstGeom prst="rect">
            <a:avLst/>
          </a:prstGeom>
          <a:noFill/>
          <a:ln w="9525">
            <a:noFill/>
            <a:miter lim="800000"/>
            <a:headEnd/>
            <a:tailEnd/>
          </a:ln>
        </p:spPr>
        <p:txBody>
          <a:bodyPr vert="eaVert">
            <a:spAutoFit/>
          </a:bodyPr>
          <a:lstStyle/>
          <a:p>
            <a:pPr algn="ctr">
              <a:spcBef>
                <a:spcPct val="50000"/>
              </a:spcBef>
            </a:pPr>
            <a:r>
              <a:rPr lang="en-US" b="1" dirty="0">
                <a:latin typeface="+mj-lt"/>
              </a:rPr>
              <a:t>Annual Percent Change</a:t>
            </a:r>
          </a:p>
        </p:txBody>
      </p:sp>
      <p:sp>
        <p:nvSpPr>
          <p:cNvPr id="11" name="Text Box 5"/>
          <p:cNvSpPr txBox="1">
            <a:spLocks noChangeArrowheads="1"/>
          </p:cNvSpPr>
          <p:nvPr/>
        </p:nvSpPr>
        <p:spPr bwMode="auto">
          <a:xfrm>
            <a:off x="3115574" y="2205994"/>
            <a:ext cx="1752600" cy="336550"/>
          </a:xfrm>
          <a:prstGeom prst="rect">
            <a:avLst/>
          </a:prstGeom>
          <a:noFill/>
          <a:ln w="9525">
            <a:noFill/>
            <a:miter lim="800000"/>
            <a:headEnd/>
            <a:tailEnd/>
          </a:ln>
        </p:spPr>
        <p:txBody>
          <a:bodyPr>
            <a:spAutoFit/>
          </a:bodyPr>
          <a:lstStyle/>
          <a:p>
            <a:pPr algn="ctr">
              <a:spcBef>
                <a:spcPct val="50000"/>
              </a:spcBef>
            </a:pPr>
            <a:r>
              <a:rPr lang="en-US" sz="1600">
                <a:latin typeface="+mj-lt"/>
              </a:rPr>
              <a:t>Medicare</a:t>
            </a:r>
          </a:p>
        </p:txBody>
      </p:sp>
      <p:sp>
        <p:nvSpPr>
          <p:cNvPr id="12" name="Text Box 6"/>
          <p:cNvSpPr txBox="1">
            <a:spLocks noChangeArrowheads="1"/>
          </p:cNvSpPr>
          <p:nvPr/>
        </p:nvSpPr>
        <p:spPr bwMode="auto">
          <a:xfrm>
            <a:off x="4800600" y="2942116"/>
            <a:ext cx="2971800" cy="336550"/>
          </a:xfrm>
          <a:prstGeom prst="rect">
            <a:avLst/>
          </a:prstGeom>
          <a:noFill/>
          <a:ln w="9525">
            <a:noFill/>
            <a:miter lim="800000"/>
            <a:headEnd/>
            <a:tailEnd/>
          </a:ln>
        </p:spPr>
        <p:txBody>
          <a:bodyPr>
            <a:spAutoFit/>
          </a:bodyPr>
          <a:lstStyle/>
          <a:p>
            <a:pPr algn="ctr">
              <a:spcBef>
                <a:spcPct val="50000"/>
              </a:spcBef>
            </a:pPr>
            <a:r>
              <a:rPr lang="en-US" sz="1600" dirty="0">
                <a:latin typeface="+mj-lt"/>
              </a:rPr>
              <a:t>Private Health Insurance</a:t>
            </a:r>
          </a:p>
        </p:txBody>
      </p:sp>
      <p:sp>
        <p:nvSpPr>
          <p:cNvPr id="13" name="Line 7"/>
          <p:cNvSpPr>
            <a:spLocks noChangeShapeType="1"/>
          </p:cNvSpPr>
          <p:nvPr/>
        </p:nvSpPr>
        <p:spPr bwMode="auto">
          <a:xfrm flipH="1">
            <a:off x="4953000" y="3221038"/>
            <a:ext cx="254000" cy="254000"/>
          </a:xfrm>
          <a:prstGeom prst="line">
            <a:avLst/>
          </a:prstGeom>
          <a:noFill/>
          <a:ln w="28575">
            <a:solidFill>
              <a:schemeClr val="tx1"/>
            </a:solidFill>
            <a:round/>
            <a:headEnd/>
            <a:tailEnd type="triangle" w="lg" len="lg"/>
          </a:ln>
        </p:spPr>
        <p:txBody>
          <a:bodyPr/>
          <a:lstStyle/>
          <a:p>
            <a:endParaRPr lang="en-US">
              <a:latin typeface="+mj-lt"/>
            </a:endParaRPr>
          </a:p>
        </p:txBody>
      </p:sp>
      <p:sp>
        <p:nvSpPr>
          <p:cNvPr id="14" name="Line 9"/>
          <p:cNvSpPr>
            <a:spLocks noChangeShapeType="1"/>
          </p:cNvSpPr>
          <p:nvPr/>
        </p:nvSpPr>
        <p:spPr bwMode="auto">
          <a:xfrm flipH="1">
            <a:off x="3267974" y="2510794"/>
            <a:ext cx="254000" cy="254000"/>
          </a:xfrm>
          <a:prstGeom prst="line">
            <a:avLst/>
          </a:prstGeom>
          <a:noFill/>
          <a:ln w="28575">
            <a:solidFill>
              <a:schemeClr val="tx1"/>
            </a:solidFill>
            <a:round/>
            <a:headEnd/>
            <a:tailEnd type="triangle" w="lg" len="lg"/>
          </a:ln>
        </p:spPr>
        <p:txBody>
          <a:bodyPr/>
          <a:lstStyle/>
          <a:p>
            <a:endParaRPr lang="en-US">
              <a:latin typeface="+mj-lt"/>
            </a:endParaRPr>
          </a:p>
        </p:txBody>
      </p:sp>
    </p:spTree>
    <p:extLst>
      <p:ext uri="{BB962C8B-B14F-4D97-AF65-F5344CB8AC3E}">
        <p14:creationId xmlns:p14="http://schemas.microsoft.com/office/powerpoint/2010/main" val="15287300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Line 9"/>
          <p:cNvSpPr>
            <a:spLocks noChangeShapeType="1"/>
          </p:cNvSpPr>
          <p:nvPr/>
        </p:nvSpPr>
        <p:spPr bwMode="auto">
          <a:xfrm>
            <a:off x="1885544" y="832457"/>
            <a:ext cx="5680" cy="5257800"/>
          </a:xfrm>
          <a:prstGeom prst="line">
            <a:avLst/>
          </a:prstGeom>
          <a:noFill/>
          <a:ln w="38100">
            <a:solidFill>
              <a:srgbClr val="000000"/>
            </a:solidFill>
            <a:prstDash val="sysDot"/>
            <a:round/>
            <a:headEnd/>
            <a:tailEnd/>
          </a:ln>
        </p:spPr>
        <p:txBody>
          <a:bodyPr lIns="60378" tIns="30189" rIns="60378" bIns="30189">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val="1718614443"/>
              </p:ext>
            </p:extLst>
          </p:nvPr>
        </p:nvGraphicFramePr>
        <p:xfrm>
          <a:off x="228600" y="5725160"/>
          <a:ext cx="6629400" cy="370840"/>
        </p:xfrm>
        <a:graphic>
          <a:graphicData uri="http://schemas.openxmlformats.org/drawingml/2006/table">
            <a:tbl>
              <a:tblPr firstRow="1" bandRow="1"/>
              <a:tblGrid>
                <a:gridCol w="1657350"/>
                <a:gridCol w="1657350"/>
                <a:gridCol w="1657350"/>
                <a:gridCol w="1657350"/>
              </a:tblGrid>
              <a:tr h="370840">
                <a:tc>
                  <a:txBody>
                    <a:bodyPr/>
                    <a:lstStyle>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algn="ctr"/>
                      <a:r>
                        <a:rPr lang="en-US" sz="1600" b="0" dirty="0" smtClean="0">
                          <a:solidFill>
                            <a:schemeClr val="tx1"/>
                          </a:solidFill>
                          <a:latin typeface="+mj-lt"/>
                          <a:cs typeface="Calibri" pitchFamily="34" charset="0"/>
                        </a:rPr>
                        <a:t>$532.6 billion</a:t>
                      </a:r>
                      <a:endParaRPr lang="en-US" sz="1600" b="0" dirty="0">
                        <a:solidFill>
                          <a:schemeClr val="tx1"/>
                        </a:solidFill>
                        <a:latin typeface="+mj-lt"/>
                        <a:cs typeface="Calibri"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algn="ctr"/>
                      <a:r>
                        <a:rPr lang="en-US" sz="1600" b="0" dirty="0" smtClean="0">
                          <a:solidFill>
                            <a:schemeClr val="tx1"/>
                          </a:solidFill>
                          <a:latin typeface="+mj-lt"/>
                          <a:cs typeface="Calibri" pitchFamily="34" charset="0"/>
                        </a:rPr>
                        <a:t>$241.7 billion</a:t>
                      </a:r>
                      <a:endParaRPr lang="en-US" sz="1600" b="0" dirty="0">
                        <a:solidFill>
                          <a:schemeClr val="tx1"/>
                        </a:solidFill>
                        <a:latin typeface="+mj-lt"/>
                        <a:cs typeface="Calibri"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algn="ctr"/>
                      <a:r>
                        <a:rPr lang="en-US" sz="1600" b="0" dirty="0" smtClean="0">
                          <a:solidFill>
                            <a:schemeClr val="tx1"/>
                          </a:solidFill>
                          <a:latin typeface="+mj-lt"/>
                          <a:cs typeface="Calibri" pitchFamily="34" charset="0"/>
                        </a:rPr>
                        <a:t>$229.1 billion</a:t>
                      </a:r>
                      <a:endParaRPr lang="en-US" sz="1600" b="0" dirty="0">
                        <a:solidFill>
                          <a:schemeClr val="tx1"/>
                        </a:solidFill>
                        <a:latin typeface="+mj-lt"/>
                        <a:cs typeface="Calibri"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algn="ctr"/>
                      <a:r>
                        <a:rPr lang="en-US" sz="1600" b="0" dirty="0" smtClean="0">
                          <a:solidFill>
                            <a:schemeClr val="tx1"/>
                          </a:solidFill>
                          <a:latin typeface="+mj-lt"/>
                          <a:cs typeface="Calibri" pitchFamily="34" charset="0"/>
                        </a:rPr>
                        <a:t>$61.7 billion</a:t>
                      </a:r>
                      <a:endParaRPr lang="en-US" sz="1600" b="0" dirty="0">
                        <a:solidFill>
                          <a:schemeClr val="tx1"/>
                        </a:solidFill>
                        <a:latin typeface="+mj-lt"/>
                        <a:cs typeface="Calibri"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graphicFrame>
        <p:nvGraphicFramePr>
          <p:cNvPr id="8" name="Content Placeholder 7"/>
          <p:cNvGraphicFramePr>
            <a:graphicFrameLocks noGrp="1"/>
          </p:cNvGraphicFramePr>
          <p:nvPr>
            <p:ph idx="1"/>
            <p:extLst>
              <p:ext uri="{D42A27DB-BD31-4B8C-83A1-F6EECF244321}">
                <p14:modId xmlns:p14="http://schemas.microsoft.com/office/powerpoint/2010/main" val="902130283"/>
              </p:ext>
            </p:extLst>
          </p:nvPr>
        </p:nvGraphicFramePr>
        <p:xfrm>
          <a:off x="92075" y="764540"/>
          <a:ext cx="895985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6"/>
          <p:cNvSpPr>
            <a:spLocks noGrp="1"/>
          </p:cNvSpPr>
          <p:nvPr>
            <p:ph type="body" sz="quarter" idx="11"/>
          </p:nvPr>
        </p:nvSpPr>
        <p:spPr/>
        <p:txBody>
          <a:bodyPr/>
          <a:lstStyle/>
          <a:p>
            <a:r>
              <a:rPr lang="en-US" dirty="0" smtClean="0"/>
              <a:t>NOTE: Numbers may not sum due to rounding.  Amounts are fiscal year totals.  </a:t>
            </a:r>
          </a:p>
          <a:p>
            <a:r>
              <a:rPr lang="en-US" dirty="0" smtClean="0"/>
              <a:t>SOURCE: 2013 Annual Report of the Boards of Trustees of the Federal Hospital Insurance and Federal Supplementary Medical Insurance Trust Funds.</a:t>
            </a:r>
          </a:p>
        </p:txBody>
      </p:sp>
      <p:sp>
        <p:nvSpPr>
          <p:cNvPr id="5" name="Title 4"/>
          <p:cNvSpPr>
            <a:spLocks noGrp="1"/>
          </p:cNvSpPr>
          <p:nvPr>
            <p:ph type="title"/>
          </p:nvPr>
        </p:nvSpPr>
        <p:spPr/>
        <p:txBody>
          <a:bodyPr/>
          <a:lstStyle/>
          <a:p>
            <a:r>
              <a:rPr lang="en-US" sz="3000" dirty="0" smtClean="0"/>
              <a:t>Sources of Medicare Revenue, 2012</a:t>
            </a:r>
            <a:endParaRPr lang="en-US" sz="3000" dirty="0"/>
          </a:p>
        </p:txBody>
      </p:sp>
    </p:spTree>
    <p:extLst>
      <p:ext uri="{BB962C8B-B14F-4D97-AF65-F5344CB8AC3E}">
        <p14:creationId xmlns:p14="http://schemas.microsoft.com/office/powerpoint/2010/main" val="14959001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631837332"/>
              </p:ext>
            </p:extLst>
          </p:nvPr>
        </p:nvGraphicFramePr>
        <p:xfrm>
          <a:off x="92075" y="762000"/>
          <a:ext cx="8959850" cy="5364163"/>
        </p:xfrm>
        <a:graphic>
          <a:graphicData uri="http://schemas.openxmlformats.org/drawingml/2006/chart">
            <c:chart xmlns:c="http://schemas.openxmlformats.org/drawingml/2006/chart" xmlns:r="http://schemas.openxmlformats.org/officeDocument/2006/relationships" r:id="rId3"/>
          </a:graphicData>
        </a:graphic>
      </p:graphicFrame>
      <p:sp>
        <p:nvSpPr>
          <p:cNvPr id="19" name="Text Placeholder 18"/>
          <p:cNvSpPr>
            <a:spLocks noGrp="1"/>
          </p:cNvSpPr>
          <p:nvPr>
            <p:ph type="body" sz="quarter" idx="11"/>
          </p:nvPr>
        </p:nvSpPr>
        <p:spPr/>
        <p:txBody>
          <a:bodyPr/>
          <a:lstStyle/>
          <a:p>
            <a:r>
              <a:rPr lang="en-US" dirty="0" smtClean="0"/>
              <a:t>SOURCE: 2013 Annual Report of the Boards of Trustees of the Federal Hospital Insurance and Federal Supplementary Medical Insurance Trust Funds.</a:t>
            </a:r>
          </a:p>
        </p:txBody>
      </p:sp>
      <p:sp>
        <p:nvSpPr>
          <p:cNvPr id="5" name="Title 4"/>
          <p:cNvSpPr>
            <a:spLocks noGrp="1"/>
          </p:cNvSpPr>
          <p:nvPr>
            <p:ph type="title"/>
          </p:nvPr>
        </p:nvSpPr>
        <p:spPr/>
        <p:txBody>
          <a:bodyPr/>
          <a:lstStyle/>
          <a:p>
            <a:r>
              <a:rPr lang="en-US" sz="3000" dirty="0" smtClean="0"/>
              <a:t>Medicare Enrollment, 1970-2035</a:t>
            </a:r>
            <a:br>
              <a:rPr lang="en-US" sz="3000" dirty="0" smtClean="0"/>
            </a:br>
            <a:endParaRPr lang="en-US" sz="3000" dirty="0"/>
          </a:p>
        </p:txBody>
      </p:sp>
      <p:cxnSp>
        <p:nvCxnSpPr>
          <p:cNvPr id="3" name="Straight Connector 2"/>
          <p:cNvCxnSpPr>
            <a:stCxn id="4" idx="0"/>
          </p:cNvCxnSpPr>
          <p:nvPr/>
        </p:nvCxnSpPr>
        <p:spPr bwMode="auto">
          <a:xfrm>
            <a:off x="5811172" y="914400"/>
            <a:ext cx="343" cy="5300833"/>
          </a:xfrm>
          <a:prstGeom prst="line">
            <a:avLst/>
          </a:prstGeom>
          <a:solidFill>
            <a:schemeClr val="accent1"/>
          </a:solidFill>
          <a:ln w="28575" cap="flat" cmpd="sng" algn="ctr">
            <a:solidFill>
              <a:schemeClr val="tx1"/>
            </a:solidFill>
            <a:prstDash val="sysDash"/>
            <a:round/>
            <a:headEnd type="none" w="med" len="med"/>
            <a:tailEnd type="none" w="med" len="med"/>
          </a:ln>
          <a:effectLst/>
        </p:spPr>
      </p:cxnSp>
      <p:sp>
        <p:nvSpPr>
          <p:cNvPr id="4" name="TextBox 3"/>
          <p:cNvSpPr txBox="1"/>
          <p:nvPr/>
        </p:nvSpPr>
        <p:spPr>
          <a:xfrm>
            <a:off x="4605160" y="914400"/>
            <a:ext cx="2412024" cy="338554"/>
          </a:xfrm>
          <a:prstGeom prst="rect">
            <a:avLst/>
          </a:prstGeom>
          <a:noFill/>
        </p:spPr>
        <p:txBody>
          <a:bodyPr wrap="square" rtlCol="0">
            <a:spAutoFit/>
          </a:bodyPr>
          <a:lstStyle/>
          <a:p>
            <a:pPr algn="ctr"/>
            <a:r>
              <a:rPr lang="en-US" sz="1600" b="1" dirty="0" smtClean="0">
                <a:latin typeface="+mj-lt"/>
              </a:rPr>
              <a:t>Historical        Projected</a:t>
            </a:r>
            <a:endParaRPr lang="en-US" sz="1600" b="1" dirty="0">
              <a:latin typeface="+mj-lt"/>
            </a:endParaRPr>
          </a:p>
        </p:txBody>
      </p:sp>
      <p:cxnSp>
        <p:nvCxnSpPr>
          <p:cNvPr id="11" name="Straight Arrow Connector 10"/>
          <p:cNvCxnSpPr/>
          <p:nvPr/>
        </p:nvCxnSpPr>
        <p:spPr bwMode="auto">
          <a:xfrm flipH="1">
            <a:off x="4605160" y="1303188"/>
            <a:ext cx="990600" cy="0"/>
          </a:xfrm>
          <a:prstGeom prst="straightConnector1">
            <a:avLst/>
          </a:prstGeom>
          <a:solidFill>
            <a:schemeClr val="accent1"/>
          </a:solidFill>
          <a:ln w="28575" cap="flat" cmpd="sng" algn="ctr">
            <a:solidFill>
              <a:schemeClr val="tx1"/>
            </a:solidFill>
            <a:prstDash val="solid"/>
            <a:round/>
            <a:headEnd type="none" w="med" len="med"/>
            <a:tailEnd type="arrow"/>
          </a:ln>
          <a:effectLst/>
        </p:spPr>
      </p:cxnSp>
      <p:cxnSp>
        <p:nvCxnSpPr>
          <p:cNvPr id="12" name="Straight Arrow Connector 11"/>
          <p:cNvCxnSpPr/>
          <p:nvPr/>
        </p:nvCxnSpPr>
        <p:spPr bwMode="auto">
          <a:xfrm>
            <a:off x="6026584" y="1303188"/>
            <a:ext cx="990600" cy="0"/>
          </a:xfrm>
          <a:prstGeom prst="straightConnector1">
            <a:avLst/>
          </a:prstGeom>
          <a:solidFill>
            <a:schemeClr val="accent1"/>
          </a:solidFill>
          <a:ln w="28575" cap="flat" cmpd="sng" algn="ctr">
            <a:solidFill>
              <a:schemeClr val="tx1"/>
            </a:solidFill>
            <a:prstDash val="solid"/>
            <a:round/>
            <a:headEnd type="none" w="med" len="med"/>
            <a:tailEnd type="arrow"/>
          </a:ln>
          <a:effectLst/>
        </p:spPr>
      </p:cxnSp>
      <p:sp>
        <p:nvSpPr>
          <p:cNvPr id="20" name="TextBox 19"/>
          <p:cNvSpPr txBox="1"/>
          <p:nvPr/>
        </p:nvSpPr>
        <p:spPr>
          <a:xfrm>
            <a:off x="228600" y="914400"/>
            <a:ext cx="3581400" cy="369332"/>
          </a:xfrm>
          <a:prstGeom prst="rect">
            <a:avLst/>
          </a:prstGeom>
          <a:noFill/>
        </p:spPr>
        <p:txBody>
          <a:bodyPr wrap="square" rtlCol="0">
            <a:spAutoFit/>
          </a:bodyPr>
          <a:lstStyle/>
          <a:p>
            <a:r>
              <a:rPr lang="en-US" i="1" dirty="0" smtClean="0"/>
              <a:t>In millions:</a:t>
            </a:r>
            <a:endParaRPr lang="en-US" i="1" dirty="0"/>
          </a:p>
        </p:txBody>
      </p:sp>
    </p:spTree>
    <p:extLst>
      <p:ext uri="{BB962C8B-B14F-4D97-AF65-F5344CB8AC3E}">
        <p14:creationId xmlns:p14="http://schemas.microsoft.com/office/powerpoint/2010/main" val="13494733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51627926"/>
              </p:ext>
            </p:extLst>
          </p:nvPr>
        </p:nvGraphicFramePr>
        <p:xfrm>
          <a:off x="92075" y="1096963"/>
          <a:ext cx="895985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 Placeholder 12"/>
          <p:cNvSpPr>
            <a:spLocks noGrp="1"/>
          </p:cNvSpPr>
          <p:nvPr>
            <p:ph type="body" sz="quarter" idx="11"/>
          </p:nvPr>
        </p:nvSpPr>
        <p:spPr/>
        <p:txBody>
          <a:bodyPr/>
          <a:lstStyle/>
          <a:p>
            <a:r>
              <a:rPr lang="en-US" dirty="0" smtClean="0"/>
              <a:t>NOTE: *Assumes no reduction in physician fees under Medicare between 2012 and 2021.</a:t>
            </a:r>
          </a:p>
          <a:p>
            <a:r>
              <a:rPr lang="en-US" dirty="0" smtClean="0"/>
              <a:t>SOURCES:  Kaiser Family Foundation analysis of data from Boards of Trustees, Congressional Budget Office, Centers for Medicare &amp; Medicaid Services, U.S. Census Bureau.</a:t>
            </a:r>
          </a:p>
        </p:txBody>
      </p:sp>
      <p:sp>
        <p:nvSpPr>
          <p:cNvPr id="2" name="Title 1"/>
          <p:cNvSpPr>
            <a:spLocks noGrp="1"/>
          </p:cNvSpPr>
          <p:nvPr>
            <p:ph type="title"/>
          </p:nvPr>
        </p:nvSpPr>
        <p:spPr/>
        <p:txBody>
          <a:bodyPr/>
          <a:lstStyle/>
          <a:p>
            <a:r>
              <a:rPr lang="en-US" sz="3000" dirty="0" smtClean="0"/>
              <a:t>Historical and Projected Average Annual Growth Rate in Medicare Spending Per Capita and Other Measures</a:t>
            </a:r>
            <a:endParaRPr lang="en-US" sz="3000" dirty="0"/>
          </a:p>
        </p:txBody>
      </p:sp>
      <p:cxnSp>
        <p:nvCxnSpPr>
          <p:cNvPr id="7" name="Straight Connector 6"/>
          <p:cNvCxnSpPr/>
          <p:nvPr/>
        </p:nvCxnSpPr>
        <p:spPr>
          <a:xfrm>
            <a:off x="4658360" y="3714750"/>
            <a:ext cx="4389120" cy="0"/>
          </a:xfrm>
          <a:prstGeom prst="line">
            <a:avLst/>
          </a:prstGeom>
          <a:ln w="317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 name="Line 9"/>
          <p:cNvSpPr>
            <a:spLocks noChangeShapeType="1"/>
          </p:cNvSpPr>
          <p:nvPr/>
        </p:nvSpPr>
        <p:spPr bwMode="auto">
          <a:xfrm>
            <a:off x="4572000" y="1525508"/>
            <a:ext cx="0" cy="4543434"/>
          </a:xfrm>
          <a:prstGeom prst="line">
            <a:avLst/>
          </a:prstGeom>
          <a:noFill/>
          <a:ln w="38100">
            <a:solidFill>
              <a:schemeClr val="tx1"/>
            </a:solidFill>
            <a:prstDash val="sysDot"/>
            <a:round/>
            <a:headEnd/>
            <a:tailEnd/>
          </a:ln>
        </p:spPr>
        <p:txBody>
          <a:bodyPr lIns="60378" tIns="30189" rIns="60378" bIns="30189">
            <a:prstTxWarp prst="textNoShape">
              <a:avLst/>
            </a:prstTxWarp>
          </a:bodyPr>
          <a:lstStyle/>
          <a:p>
            <a:pPr fontAlgn="base">
              <a:spcBef>
                <a:spcPct val="0"/>
              </a:spcBef>
              <a:spcAft>
                <a:spcPct val="0"/>
              </a:spcAft>
            </a:pPr>
            <a:endParaRPr lang="en-US" sz="2400">
              <a:solidFill>
                <a:srgbClr val="000000"/>
              </a:solidFill>
              <a:latin typeface="+mj-lt"/>
            </a:endParaRPr>
          </a:p>
        </p:txBody>
      </p:sp>
      <p:sp>
        <p:nvSpPr>
          <p:cNvPr id="9" name="TextBox 8"/>
          <p:cNvSpPr txBox="1"/>
          <p:nvPr/>
        </p:nvSpPr>
        <p:spPr>
          <a:xfrm>
            <a:off x="1132840" y="1296908"/>
            <a:ext cx="2468880" cy="369332"/>
          </a:xfrm>
          <a:prstGeom prst="rect">
            <a:avLst/>
          </a:prstGeom>
          <a:noFill/>
          <a:ln>
            <a:solidFill>
              <a:srgbClr val="000000"/>
            </a:solidFill>
          </a:ln>
        </p:spPr>
        <p:txBody>
          <a:bodyPr wrap="square" rtlCol="0">
            <a:spAutoFit/>
          </a:bodyPr>
          <a:lstStyle/>
          <a:p>
            <a:pPr algn="ctr" fontAlgn="base">
              <a:spcBef>
                <a:spcPct val="0"/>
              </a:spcBef>
              <a:spcAft>
                <a:spcPct val="0"/>
              </a:spcAft>
            </a:pPr>
            <a:r>
              <a:rPr lang="en-US" b="1" dirty="0" smtClean="0">
                <a:solidFill>
                  <a:srgbClr val="000000"/>
                </a:solidFill>
                <a:latin typeface="+mj-lt"/>
                <a:cs typeface="Calibri" pitchFamily="34" charset="0"/>
              </a:rPr>
              <a:t>Actual (2000-2011)</a:t>
            </a:r>
          </a:p>
        </p:txBody>
      </p:sp>
      <p:sp>
        <p:nvSpPr>
          <p:cNvPr id="12" name="TextBox 11"/>
          <p:cNvSpPr txBox="1"/>
          <p:nvPr/>
        </p:nvSpPr>
        <p:spPr>
          <a:xfrm>
            <a:off x="5379720" y="1295400"/>
            <a:ext cx="2849880" cy="369332"/>
          </a:xfrm>
          <a:prstGeom prst="rect">
            <a:avLst/>
          </a:prstGeom>
          <a:noFill/>
          <a:ln>
            <a:solidFill>
              <a:srgbClr val="000000"/>
            </a:solidFill>
          </a:ln>
        </p:spPr>
        <p:txBody>
          <a:bodyPr wrap="square" rtlCol="0">
            <a:spAutoFit/>
          </a:bodyPr>
          <a:lstStyle/>
          <a:p>
            <a:pPr algn="ctr" fontAlgn="base">
              <a:spcBef>
                <a:spcPct val="0"/>
              </a:spcBef>
              <a:spcAft>
                <a:spcPct val="0"/>
              </a:spcAft>
            </a:pPr>
            <a:r>
              <a:rPr lang="en-US" b="1" dirty="0" smtClean="0">
                <a:solidFill>
                  <a:srgbClr val="000000"/>
                </a:solidFill>
                <a:latin typeface="+mj-lt"/>
                <a:cs typeface="Calibri" pitchFamily="34" charset="0"/>
              </a:rPr>
              <a:t>Projected (2012-2021)</a:t>
            </a:r>
          </a:p>
        </p:txBody>
      </p:sp>
      <p:graphicFrame>
        <p:nvGraphicFramePr>
          <p:cNvPr id="5" name="Table 4"/>
          <p:cNvGraphicFramePr>
            <a:graphicFrameLocks noGrp="1"/>
          </p:cNvGraphicFramePr>
          <p:nvPr>
            <p:extLst>
              <p:ext uri="{D42A27DB-BD31-4B8C-83A1-F6EECF244321}">
                <p14:modId xmlns:p14="http://schemas.microsoft.com/office/powerpoint/2010/main" val="3815613110"/>
              </p:ext>
            </p:extLst>
          </p:nvPr>
        </p:nvGraphicFramePr>
        <p:xfrm>
          <a:off x="96520" y="5166360"/>
          <a:ext cx="8971280" cy="853440"/>
        </p:xfrm>
        <a:graphic>
          <a:graphicData uri="http://schemas.openxmlformats.org/drawingml/2006/table">
            <a:tbl>
              <a:tblPr firstRow="1" bandRow="1">
                <a:tableStyleId>{5C22544A-7EE6-4342-B048-85BDC9FD1C3A}</a:tableStyleId>
              </a:tblPr>
              <a:tblGrid>
                <a:gridCol w="1121410"/>
                <a:gridCol w="1121410"/>
                <a:gridCol w="1121410"/>
                <a:gridCol w="1121410"/>
                <a:gridCol w="1121410"/>
                <a:gridCol w="1121410"/>
                <a:gridCol w="1121410"/>
                <a:gridCol w="1121410"/>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0000"/>
                          </a:solidFill>
                          <a:latin typeface="+mj-lt"/>
                          <a:cs typeface="Calibri" pitchFamily="34" charset="0"/>
                        </a:rPr>
                        <a:t>Medicare spending </a:t>
                      </a:r>
                      <a:br>
                        <a:rPr lang="en-US" sz="1400" b="0" dirty="0" smtClean="0">
                          <a:solidFill>
                            <a:srgbClr val="000000"/>
                          </a:solidFill>
                          <a:latin typeface="+mj-lt"/>
                          <a:cs typeface="Calibri" pitchFamily="34" charset="0"/>
                        </a:rPr>
                      </a:br>
                      <a:r>
                        <a:rPr lang="en-US" sz="1400" b="0" dirty="0" smtClean="0">
                          <a:solidFill>
                            <a:srgbClr val="000000"/>
                          </a:solidFill>
                          <a:latin typeface="+mj-lt"/>
                          <a:cs typeface="Calibri" pitchFamily="34" charset="0"/>
                        </a:rPr>
                        <a:t>per capita</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0000"/>
                          </a:solidFill>
                          <a:latin typeface="+mj-lt"/>
                          <a:cs typeface="Calibri" pitchFamily="34" charset="0"/>
                        </a:rPr>
                        <a:t>Private health insurance spending </a:t>
                      </a:r>
                      <a:br>
                        <a:rPr lang="en-US" sz="1400" b="0" dirty="0" smtClean="0">
                          <a:solidFill>
                            <a:srgbClr val="000000"/>
                          </a:solidFill>
                          <a:latin typeface="+mj-lt"/>
                          <a:cs typeface="Calibri" pitchFamily="34" charset="0"/>
                        </a:rPr>
                      </a:br>
                      <a:r>
                        <a:rPr lang="en-US" sz="1400" b="0" dirty="0" smtClean="0">
                          <a:solidFill>
                            <a:srgbClr val="000000"/>
                          </a:solidFill>
                          <a:latin typeface="+mj-lt"/>
                          <a:cs typeface="Calibri" pitchFamily="34" charset="0"/>
                        </a:rPr>
                        <a:t>per capita</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0000"/>
                          </a:solidFill>
                          <a:latin typeface="+mj-lt"/>
                          <a:cs typeface="Calibri" pitchFamily="34" charset="0"/>
                        </a:rPr>
                        <a:t>GDP </a:t>
                      </a:r>
                      <a:br>
                        <a:rPr lang="en-US" sz="1400" b="0" dirty="0" smtClean="0">
                          <a:solidFill>
                            <a:srgbClr val="000000"/>
                          </a:solidFill>
                          <a:latin typeface="+mj-lt"/>
                          <a:cs typeface="Calibri" pitchFamily="34" charset="0"/>
                        </a:rPr>
                      </a:br>
                      <a:r>
                        <a:rPr lang="en-US" sz="1400" b="0" dirty="0" smtClean="0">
                          <a:solidFill>
                            <a:srgbClr val="000000"/>
                          </a:solidFill>
                          <a:latin typeface="+mj-lt"/>
                          <a:cs typeface="Calibri" pitchFamily="34" charset="0"/>
                        </a:rPr>
                        <a:t>per capita</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400" b="0" dirty="0" smtClean="0">
                          <a:solidFill>
                            <a:srgbClr val="000000"/>
                          </a:solidFill>
                          <a:latin typeface="+mj-lt"/>
                          <a:cs typeface="Calibri" pitchFamily="34" charset="0"/>
                        </a:rPr>
                        <a:t>CPI</a:t>
                      </a:r>
                      <a:endParaRPr lang="en-US" sz="1400" b="0" dirty="0">
                        <a:latin typeface="+mj-lt"/>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0000"/>
                          </a:solidFill>
                          <a:latin typeface="+mj-lt"/>
                          <a:cs typeface="Calibri" pitchFamily="34" charset="0"/>
                        </a:rPr>
                        <a:t>Medicare spending </a:t>
                      </a:r>
                      <a:br>
                        <a:rPr lang="en-US" sz="1400" b="0" dirty="0" smtClean="0">
                          <a:solidFill>
                            <a:srgbClr val="000000"/>
                          </a:solidFill>
                          <a:latin typeface="+mj-lt"/>
                          <a:cs typeface="Calibri" pitchFamily="34" charset="0"/>
                        </a:rPr>
                      </a:br>
                      <a:r>
                        <a:rPr lang="en-US" sz="1400" b="0" dirty="0" smtClean="0">
                          <a:solidFill>
                            <a:srgbClr val="000000"/>
                          </a:solidFill>
                          <a:latin typeface="+mj-lt"/>
                          <a:cs typeface="Calibri" pitchFamily="34" charset="0"/>
                        </a:rPr>
                        <a:t>per capita*</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0000"/>
                          </a:solidFill>
                          <a:latin typeface="+mj-lt"/>
                          <a:cs typeface="Calibri" pitchFamily="34" charset="0"/>
                        </a:rPr>
                        <a:t>Private health insurance spending </a:t>
                      </a:r>
                      <a:br>
                        <a:rPr lang="en-US" sz="1400" b="0" dirty="0" smtClean="0">
                          <a:solidFill>
                            <a:srgbClr val="000000"/>
                          </a:solidFill>
                          <a:latin typeface="+mj-lt"/>
                          <a:cs typeface="Calibri" pitchFamily="34" charset="0"/>
                        </a:rPr>
                      </a:br>
                      <a:r>
                        <a:rPr lang="en-US" sz="1400" b="0" dirty="0" smtClean="0">
                          <a:solidFill>
                            <a:srgbClr val="000000"/>
                          </a:solidFill>
                          <a:latin typeface="+mj-lt"/>
                          <a:cs typeface="Calibri" pitchFamily="34" charset="0"/>
                        </a:rPr>
                        <a:t>per capita</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0000"/>
                          </a:solidFill>
                          <a:latin typeface="+mj-lt"/>
                          <a:cs typeface="Calibri" pitchFamily="34" charset="0"/>
                        </a:rPr>
                        <a:t>GDP </a:t>
                      </a:r>
                      <a:br>
                        <a:rPr lang="en-US" sz="1400" b="0" dirty="0" smtClean="0">
                          <a:solidFill>
                            <a:srgbClr val="000000"/>
                          </a:solidFill>
                          <a:latin typeface="+mj-lt"/>
                          <a:cs typeface="Calibri" pitchFamily="34" charset="0"/>
                        </a:rPr>
                      </a:br>
                      <a:r>
                        <a:rPr lang="en-US" sz="1400" b="0" dirty="0" smtClean="0">
                          <a:solidFill>
                            <a:srgbClr val="000000"/>
                          </a:solidFill>
                          <a:latin typeface="+mj-lt"/>
                          <a:cs typeface="Calibri" pitchFamily="34" charset="0"/>
                        </a:rPr>
                        <a:t>per capita</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400" b="0" dirty="0" smtClean="0">
                          <a:solidFill>
                            <a:srgbClr val="000000"/>
                          </a:solidFill>
                          <a:latin typeface="+mj-lt"/>
                          <a:cs typeface="Calibri" pitchFamily="34" charset="0"/>
                        </a:rPr>
                        <a:t>CPI</a:t>
                      </a:r>
                      <a:endParaRPr lang="en-US" sz="1400" b="0" dirty="0">
                        <a:latin typeface="+mj-lt"/>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4166997371"/>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3748218810"/>
              </p:ext>
            </p:extLst>
          </p:nvPr>
        </p:nvGraphicFramePr>
        <p:xfrm>
          <a:off x="92075" y="1341437"/>
          <a:ext cx="8959850" cy="4906963"/>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6"/>
          <p:cNvSpPr>
            <a:spLocks noGrp="1"/>
          </p:cNvSpPr>
          <p:nvPr>
            <p:ph type="body" sz="quarter" idx="11"/>
          </p:nvPr>
        </p:nvSpPr>
        <p:spPr/>
        <p:txBody>
          <a:bodyPr/>
          <a:lstStyle/>
          <a:p>
            <a:r>
              <a:rPr lang="en-US" dirty="0" smtClean="0"/>
              <a:t>SOURCE: 2013 Annual Report of the Boards of Trustees of the Federal Hospital Insurance and Federal Supplementary Medical Insurance Trust Funds.</a:t>
            </a:r>
          </a:p>
        </p:txBody>
      </p:sp>
      <p:sp>
        <p:nvSpPr>
          <p:cNvPr id="2" name="Title 1"/>
          <p:cNvSpPr>
            <a:spLocks noGrp="1"/>
          </p:cNvSpPr>
          <p:nvPr>
            <p:ph type="title"/>
          </p:nvPr>
        </p:nvSpPr>
        <p:spPr>
          <a:xfrm>
            <a:off x="91440" y="91440"/>
            <a:ext cx="9052560" cy="914400"/>
          </a:xfrm>
        </p:spPr>
        <p:txBody>
          <a:bodyPr/>
          <a:lstStyle/>
          <a:p>
            <a:r>
              <a:rPr lang="en-US" dirty="0" smtClean="0"/>
              <a:t>Medicare Part A Trust Fund Balance at Beginning of the Year, as a Percentage of Annual Expenditures, 2012-2026</a:t>
            </a:r>
            <a:endParaRPr lang="en-US" dirty="0"/>
          </a:p>
        </p:txBody>
      </p:sp>
      <p:sp>
        <p:nvSpPr>
          <p:cNvPr id="9" name="TextBox 8"/>
          <p:cNvSpPr txBox="1"/>
          <p:nvPr/>
        </p:nvSpPr>
        <p:spPr>
          <a:xfrm>
            <a:off x="152400" y="1002268"/>
            <a:ext cx="3581400" cy="369332"/>
          </a:xfrm>
          <a:prstGeom prst="rect">
            <a:avLst/>
          </a:prstGeom>
          <a:noFill/>
        </p:spPr>
        <p:txBody>
          <a:bodyPr wrap="square" rtlCol="0">
            <a:spAutoFit/>
          </a:bodyPr>
          <a:lstStyle/>
          <a:p>
            <a:r>
              <a:rPr lang="en-US" b="1" i="1" dirty="0" smtClean="0">
                <a:latin typeface="+mj-lt"/>
              </a:rPr>
              <a:t>In billions:</a:t>
            </a:r>
            <a:endParaRPr lang="en-US" b="1" i="1" dirty="0">
              <a:latin typeface="+mj-lt"/>
            </a:endParaRPr>
          </a:p>
        </p:txBody>
      </p:sp>
    </p:spTree>
    <p:extLst>
      <p:ext uri="{BB962C8B-B14F-4D97-AF65-F5344CB8AC3E}">
        <p14:creationId xmlns:p14="http://schemas.microsoft.com/office/powerpoint/2010/main" val="22515652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78729734"/>
              </p:ext>
            </p:extLst>
          </p:nvPr>
        </p:nvGraphicFramePr>
        <p:xfrm>
          <a:off x="1011217" y="1219200"/>
          <a:ext cx="8040708" cy="4810126"/>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p:cNvSpPr>
            <a:spLocks noGrp="1"/>
          </p:cNvSpPr>
          <p:nvPr>
            <p:ph type="body" sz="quarter" idx="11"/>
          </p:nvPr>
        </p:nvSpPr>
        <p:spPr/>
        <p:txBody>
          <a:bodyPr/>
          <a:lstStyle/>
          <a:p>
            <a:r>
              <a:rPr lang="en-US" dirty="0" smtClean="0">
                <a:latin typeface="+mj-lt"/>
              </a:rPr>
              <a:t>NOTES: ‘Insolvency’ refers to the depletion of the trust fund. No insolvency projections were made for 1973-1975 and 1989.  For all other years not displayed, the Hospital Insurance Trust Fund was projected to remain solvent for 17 or fewer years.</a:t>
            </a:r>
          </a:p>
          <a:p>
            <a:r>
              <a:rPr lang="en-US" dirty="0" smtClean="0">
                <a:latin typeface="+mj-lt"/>
              </a:rPr>
              <a:t>SOURCE: Intermediate projections from 1970-2013 Annual Reports of the Boards of Trustees of the Federal Hospital Insurance and Federal Supplementary Medical Insurance Trust Funds.</a:t>
            </a:r>
            <a:endParaRPr lang="en-US" dirty="0">
              <a:latin typeface="+mj-lt"/>
            </a:endParaRPr>
          </a:p>
        </p:txBody>
      </p:sp>
      <p:sp>
        <p:nvSpPr>
          <p:cNvPr id="2" name="Title 1"/>
          <p:cNvSpPr>
            <a:spLocks noGrp="1"/>
          </p:cNvSpPr>
          <p:nvPr>
            <p:ph type="title"/>
          </p:nvPr>
        </p:nvSpPr>
        <p:spPr/>
        <p:txBody>
          <a:bodyPr/>
          <a:lstStyle/>
          <a:p>
            <a:r>
              <a:rPr lang="en-US" sz="2900" dirty="0" smtClean="0">
                <a:latin typeface="+mj-lt"/>
              </a:rPr>
              <a:t>Solvency Projections of the Medicare Part A Trust Fund, 1970-2013</a:t>
            </a:r>
            <a:endParaRPr lang="en-US" sz="2900" dirty="0">
              <a:latin typeface="+mj-lt"/>
            </a:endParaRPr>
          </a:p>
        </p:txBody>
      </p:sp>
      <p:sp>
        <p:nvSpPr>
          <p:cNvPr id="7" name="Text Box 6"/>
          <p:cNvSpPr txBox="1">
            <a:spLocks noChangeArrowheads="1"/>
          </p:cNvSpPr>
          <p:nvPr/>
        </p:nvSpPr>
        <p:spPr bwMode="auto">
          <a:xfrm>
            <a:off x="115909" y="3255814"/>
            <a:ext cx="895308" cy="736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693" tIns="44846" rIns="89693" bIns="44846">
            <a:spAutoFit/>
          </a:bodyPr>
          <a:lstStyle>
            <a:lvl1pPr defTabSz="896938">
              <a:defRPr>
                <a:solidFill>
                  <a:schemeClr val="tx1"/>
                </a:solidFill>
                <a:latin typeface="Tahoma" pitchFamily="34" charset="0"/>
              </a:defRPr>
            </a:lvl1pPr>
            <a:lvl2pPr marL="742950" indent="-285750" defTabSz="896938">
              <a:defRPr>
                <a:solidFill>
                  <a:schemeClr val="tx1"/>
                </a:solidFill>
                <a:latin typeface="Tahoma" pitchFamily="34" charset="0"/>
              </a:defRPr>
            </a:lvl2pPr>
            <a:lvl3pPr marL="1143000" indent="-228600" defTabSz="896938">
              <a:defRPr>
                <a:solidFill>
                  <a:schemeClr val="tx1"/>
                </a:solidFill>
                <a:latin typeface="Tahoma" pitchFamily="34" charset="0"/>
              </a:defRPr>
            </a:lvl3pPr>
            <a:lvl4pPr marL="1600200" indent="-228600" defTabSz="896938">
              <a:defRPr>
                <a:solidFill>
                  <a:schemeClr val="tx1"/>
                </a:solidFill>
                <a:latin typeface="Tahoma" pitchFamily="34" charset="0"/>
              </a:defRPr>
            </a:lvl4pPr>
            <a:lvl5pPr marL="2057400" indent="-228600" defTabSz="896938">
              <a:defRPr>
                <a:solidFill>
                  <a:schemeClr val="tx1"/>
                </a:solidFill>
                <a:latin typeface="Tahoma" pitchFamily="34" charset="0"/>
              </a:defRPr>
            </a:lvl5pPr>
            <a:lvl6pPr marL="2514600" indent="-228600" defTabSz="896938" fontAlgn="base">
              <a:spcBef>
                <a:spcPct val="0"/>
              </a:spcBef>
              <a:spcAft>
                <a:spcPct val="0"/>
              </a:spcAft>
              <a:defRPr>
                <a:solidFill>
                  <a:schemeClr val="tx1"/>
                </a:solidFill>
                <a:latin typeface="Tahoma" pitchFamily="34" charset="0"/>
              </a:defRPr>
            </a:lvl6pPr>
            <a:lvl7pPr marL="2971800" indent="-228600" defTabSz="896938" fontAlgn="base">
              <a:spcBef>
                <a:spcPct val="0"/>
              </a:spcBef>
              <a:spcAft>
                <a:spcPct val="0"/>
              </a:spcAft>
              <a:defRPr>
                <a:solidFill>
                  <a:schemeClr val="tx1"/>
                </a:solidFill>
                <a:latin typeface="Tahoma" pitchFamily="34" charset="0"/>
              </a:defRPr>
            </a:lvl7pPr>
            <a:lvl8pPr marL="3429000" indent="-228600" defTabSz="896938" fontAlgn="base">
              <a:spcBef>
                <a:spcPct val="0"/>
              </a:spcBef>
              <a:spcAft>
                <a:spcPct val="0"/>
              </a:spcAft>
              <a:defRPr>
                <a:solidFill>
                  <a:schemeClr val="tx1"/>
                </a:solidFill>
                <a:latin typeface="Tahoma" pitchFamily="34" charset="0"/>
              </a:defRPr>
            </a:lvl8pPr>
            <a:lvl9pPr marL="3886200" indent="-228600" defTabSz="896938" fontAlgn="base">
              <a:spcBef>
                <a:spcPct val="0"/>
              </a:spcBef>
              <a:spcAft>
                <a:spcPct val="0"/>
              </a:spcAft>
              <a:defRPr>
                <a:solidFill>
                  <a:schemeClr val="tx1"/>
                </a:solidFill>
                <a:latin typeface="Tahoma" pitchFamily="34" charset="0"/>
              </a:defRPr>
            </a:lvl9pPr>
          </a:lstStyle>
          <a:p>
            <a:pPr algn="ctr">
              <a:buClr>
                <a:srgbClr val="000000"/>
              </a:buClr>
              <a:buFont typeface="Tahoma" pitchFamily="34" charset="0"/>
              <a:buNone/>
            </a:pPr>
            <a:r>
              <a:rPr lang="en-US" sz="1400" b="1" dirty="0">
                <a:solidFill>
                  <a:srgbClr val="000000"/>
                </a:solidFill>
                <a:latin typeface="+mj-lt"/>
                <a:cs typeface="Times New Roman" pitchFamily="18" charset="0"/>
                <a:sym typeface="Tahoma" pitchFamily="34" charset="0"/>
              </a:rPr>
              <a:t>Year of</a:t>
            </a:r>
          </a:p>
          <a:p>
            <a:pPr algn="ctr">
              <a:buClr>
                <a:srgbClr val="000000"/>
              </a:buClr>
              <a:buFont typeface="Tahoma" pitchFamily="34" charset="0"/>
              <a:buNone/>
            </a:pPr>
            <a:r>
              <a:rPr lang="en-US" sz="1400" b="1" dirty="0">
                <a:solidFill>
                  <a:srgbClr val="000000"/>
                </a:solidFill>
                <a:latin typeface="+mj-lt"/>
                <a:cs typeface="Times New Roman" pitchFamily="18" charset="0"/>
                <a:sym typeface="Tahoma" pitchFamily="34" charset="0"/>
              </a:rPr>
              <a:t>Trustees’</a:t>
            </a:r>
          </a:p>
          <a:p>
            <a:pPr algn="ctr">
              <a:buClr>
                <a:srgbClr val="000000"/>
              </a:buClr>
              <a:buFont typeface="Tahoma" pitchFamily="34" charset="0"/>
              <a:buNone/>
            </a:pPr>
            <a:r>
              <a:rPr lang="en-US" sz="1400" b="1" dirty="0">
                <a:solidFill>
                  <a:srgbClr val="000000"/>
                </a:solidFill>
                <a:latin typeface="+mj-lt"/>
                <a:cs typeface="Times New Roman" pitchFamily="18" charset="0"/>
                <a:sym typeface="Tahoma" pitchFamily="34" charset="0"/>
              </a:rPr>
              <a:t>Report</a:t>
            </a:r>
          </a:p>
        </p:txBody>
      </p:sp>
      <p:sp>
        <p:nvSpPr>
          <p:cNvPr id="8" name="Text Box 5"/>
          <p:cNvSpPr txBox="1">
            <a:spLocks noChangeArrowheads="1"/>
          </p:cNvSpPr>
          <p:nvPr/>
        </p:nvSpPr>
        <p:spPr bwMode="auto">
          <a:xfrm>
            <a:off x="180975" y="960814"/>
            <a:ext cx="5832750" cy="306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693" tIns="44846" rIns="89693" bIns="44846">
            <a:spAutoFit/>
          </a:bodyPr>
          <a:lstStyle>
            <a:lvl1pPr defTabSz="896938">
              <a:defRPr>
                <a:solidFill>
                  <a:schemeClr val="tx1"/>
                </a:solidFill>
                <a:latin typeface="Tahoma" pitchFamily="34" charset="0"/>
              </a:defRPr>
            </a:lvl1pPr>
            <a:lvl2pPr marL="742950" indent="-285750" defTabSz="896938">
              <a:defRPr>
                <a:solidFill>
                  <a:schemeClr val="tx1"/>
                </a:solidFill>
                <a:latin typeface="Tahoma" pitchFamily="34" charset="0"/>
              </a:defRPr>
            </a:lvl2pPr>
            <a:lvl3pPr marL="1143000" indent="-228600" defTabSz="896938">
              <a:defRPr>
                <a:solidFill>
                  <a:schemeClr val="tx1"/>
                </a:solidFill>
                <a:latin typeface="Tahoma" pitchFamily="34" charset="0"/>
              </a:defRPr>
            </a:lvl3pPr>
            <a:lvl4pPr marL="1600200" indent="-228600" defTabSz="896938">
              <a:defRPr>
                <a:solidFill>
                  <a:schemeClr val="tx1"/>
                </a:solidFill>
                <a:latin typeface="Tahoma" pitchFamily="34" charset="0"/>
              </a:defRPr>
            </a:lvl4pPr>
            <a:lvl5pPr marL="2057400" indent="-228600" defTabSz="896938">
              <a:defRPr>
                <a:solidFill>
                  <a:schemeClr val="tx1"/>
                </a:solidFill>
                <a:latin typeface="Tahoma" pitchFamily="34" charset="0"/>
              </a:defRPr>
            </a:lvl5pPr>
            <a:lvl6pPr marL="2514600" indent="-228600" defTabSz="896938" fontAlgn="base">
              <a:spcBef>
                <a:spcPct val="0"/>
              </a:spcBef>
              <a:spcAft>
                <a:spcPct val="0"/>
              </a:spcAft>
              <a:defRPr>
                <a:solidFill>
                  <a:schemeClr val="tx1"/>
                </a:solidFill>
                <a:latin typeface="Tahoma" pitchFamily="34" charset="0"/>
              </a:defRPr>
            </a:lvl6pPr>
            <a:lvl7pPr marL="2971800" indent="-228600" defTabSz="896938" fontAlgn="base">
              <a:spcBef>
                <a:spcPct val="0"/>
              </a:spcBef>
              <a:spcAft>
                <a:spcPct val="0"/>
              </a:spcAft>
              <a:defRPr>
                <a:solidFill>
                  <a:schemeClr val="tx1"/>
                </a:solidFill>
                <a:latin typeface="Tahoma" pitchFamily="34" charset="0"/>
              </a:defRPr>
            </a:lvl7pPr>
            <a:lvl8pPr marL="3429000" indent="-228600" defTabSz="896938" fontAlgn="base">
              <a:spcBef>
                <a:spcPct val="0"/>
              </a:spcBef>
              <a:spcAft>
                <a:spcPct val="0"/>
              </a:spcAft>
              <a:defRPr>
                <a:solidFill>
                  <a:schemeClr val="tx1"/>
                </a:solidFill>
                <a:latin typeface="Tahoma" pitchFamily="34" charset="0"/>
              </a:defRPr>
            </a:lvl8pPr>
            <a:lvl9pPr marL="3886200" indent="-228600" defTabSz="896938" fontAlgn="base">
              <a:spcBef>
                <a:spcPct val="0"/>
              </a:spcBef>
              <a:spcAft>
                <a:spcPct val="0"/>
              </a:spcAft>
              <a:defRPr>
                <a:solidFill>
                  <a:schemeClr val="tx1"/>
                </a:solidFill>
                <a:latin typeface="Tahoma" pitchFamily="34" charset="0"/>
              </a:defRPr>
            </a:lvl9pPr>
          </a:lstStyle>
          <a:p>
            <a:pPr>
              <a:buClr>
                <a:srgbClr val="000000"/>
              </a:buClr>
              <a:buFont typeface="Tahoma" pitchFamily="34" charset="0"/>
              <a:buNone/>
            </a:pPr>
            <a:r>
              <a:rPr lang="en-US" sz="1400" i="1" dirty="0">
                <a:solidFill>
                  <a:srgbClr val="000000"/>
                </a:solidFill>
                <a:latin typeface="+mj-lt"/>
                <a:cs typeface="Times New Roman" pitchFamily="18" charset="0"/>
                <a:sym typeface="Tahoma" pitchFamily="34" charset="0"/>
              </a:rPr>
              <a:t>Projected Number of Years to Insolvency and Projected Year of Insolvency:</a:t>
            </a:r>
          </a:p>
        </p:txBody>
      </p:sp>
    </p:spTree>
    <p:extLst>
      <p:ext uri="{BB962C8B-B14F-4D97-AF65-F5344CB8AC3E}">
        <p14:creationId xmlns:p14="http://schemas.microsoft.com/office/powerpoint/2010/main" val="17476316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p:cNvGraphicFramePr>
            <a:graphicFrameLocks noGrp="1"/>
          </p:cNvGraphicFramePr>
          <p:nvPr>
            <p:ph idx="1"/>
            <p:extLst>
              <p:ext uri="{D42A27DB-BD31-4B8C-83A1-F6EECF244321}">
                <p14:modId xmlns:p14="http://schemas.microsoft.com/office/powerpoint/2010/main" val="3039069871"/>
              </p:ext>
            </p:extLst>
          </p:nvPr>
        </p:nvGraphicFramePr>
        <p:xfrm>
          <a:off x="92075" y="1096963"/>
          <a:ext cx="8959850" cy="50292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p:cNvSpPr>
            <a:spLocks noGrp="1"/>
          </p:cNvSpPr>
          <p:nvPr>
            <p:ph type="body" sz="quarter" idx="11"/>
          </p:nvPr>
        </p:nvSpPr>
        <p:spPr/>
        <p:txBody>
          <a:bodyPr/>
          <a:lstStyle/>
          <a:p>
            <a:r>
              <a:rPr lang="en-US" dirty="0" smtClean="0"/>
              <a:t>SOURCE: 2013 Annual Report of the Boards of Trustees of the Federal Hospital Insurance and Federal Supplementary Medical Insurance Trust Funds.</a:t>
            </a:r>
            <a:endParaRPr lang="en-US" dirty="0"/>
          </a:p>
        </p:txBody>
      </p:sp>
      <p:sp>
        <p:nvSpPr>
          <p:cNvPr id="2" name="Title 1"/>
          <p:cNvSpPr>
            <a:spLocks noGrp="1"/>
          </p:cNvSpPr>
          <p:nvPr>
            <p:ph type="title"/>
          </p:nvPr>
        </p:nvSpPr>
        <p:spPr/>
        <p:txBody>
          <a:bodyPr/>
          <a:lstStyle/>
          <a:p>
            <a:r>
              <a:rPr lang="en-US" sz="3000" dirty="0" smtClean="0"/>
              <a:t>Projected Change in Medicare Enrollment, 2000-2050</a:t>
            </a:r>
            <a:endParaRPr lang="en-US" sz="3000" dirty="0"/>
          </a:p>
        </p:txBody>
      </p:sp>
      <p:grpSp>
        <p:nvGrpSpPr>
          <p:cNvPr id="15" name="Group 14"/>
          <p:cNvGrpSpPr/>
          <p:nvPr/>
        </p:nvGrpSpPr>
        <p:grpSpPr>
          <a:xfrm>
            <a:off x="1638300" y="930824"/>
            <a:ext cx="5867400" cy="593176"/>
            <a:chOff x="1828800" y="1219200"/>
            <a:chExt cx="5867400" cy="593176"/>
          </a:xfrm>
        </p:grpSpPr>
        <p:sp>
          <p:nvSpPr>
            <p:cNvPr id="11" name="TextBox 10"/>
            <p:cNvSpPr txBox="1"/>
            <p:nvPr/>
          </p:nvSpPr>
          <p:spPr>
            <a:xfrm>
              <a:off x="2026920" y="1219200"/>
              <a:ext cx="2468880" cy="593176"/>
            </a:xfrm>
            <a:prstGeom prst="rect">
              <a:avLst/>
            </a:prstGeom>
            <a:noFill/>
          </p:spPr>
          <p:txBody>
            <a:bodyPr wrap="square" rtlCol="0">
              <a:spAutoFit/>
            </a:bodyPr>
            <a:lstStyle/>
            <a:p>
              <a:pPr>
                <a:lnSpc>
                  <a:spcPct val="90000"/>
                </a:lnSpc>
              </a:pPr>
              <a:r>
                <a:rPr lang="en-US" dirty="0" smtClean="0">
                  <a:solidFill>
                    <a:prstClr val="black"/>
                  </a:solidFill>
                  <a:cs typeface="Calibri" pitchFamily="34" charset="0"/>
                </a:rPr>
                <a:t>Medicare Enrollment </a:t>
              </a:r>
            </a:p>
            <a:p>
              <a:pPr>
                <a:lnSpc>
                  <a:spcPct val="90000"/>
                </a:lnSpc>
              </a:pPr>
              <a:r>
                <a:rPr lang="en-US" dirty="0" smtClean="0">
                  <a:solidFill>
                    <a:prstClr val="black"/>
                  </a:solidFill>
                  <a:cs typeface="Calibri" pitchFamily="34" charset="0"/>
                </a:rPr>
                <a:t>(in millions)</a:t>
              </a:r>
            </a:p>
          </p:txBody>
        </p:sp>
        <p:sp>
          <p:nvSpPr>
            <p:cNvPr id="12" name="TextBox 11"/>
            <p:cNvSpPr txBox="1"/>
            <p:nvPr/>
          </p:nvSpPr>
          <p:spPr>
            <a:xfrm>
              <a:off x="5227320" y="1219200"/>
              <a:ext cx="2468880" cy="593176"/>
            </a:xfrm>
            <a:prstGeom prst="rect">
              <a:avLst/>
            </a:prstGeom>
            <a:noFill/>
          </p:spPr>
          <p:txBody>
            <a:bodyPr wrap="square" rtlCol="0">
              <a:spAutoFit/>
            </a:bodyPr>
            <a:lstStyle/>
            <a:p>
              <a:pPr>
                <a:lnSpc>
                  <a:spcPct val="90000"/>
                </a:lnSpc>
              </a:pPr>
              <a:r>
                <a:rPr lang="en-US" dirty="0" smtClean="0">
                  <a:solidFill>
                    <a:prstClr val="black"/>
                  </a:solidFill>
                  <a:cs typeface="Calibri" pitchFamily="34" charset="0"/>
                </a:rPr>
                <a:t>Average Annual </a:t>
              </a:r>
            </a:p>
            <a:p>
              <a:pPr>
                <a:lnSpc>
                  <a:spcPct val="90000"/>
                </a:lnSpc>
              </a:pPr>
              <a:r>
                <a:rPr lang="en-US" dirty="0" smtClean="0">
                  <a:solidFill>
                    <a:prstClr val="black"/>
                  </a:solidFill>
                  <a:cs typeface="Calibri" pitchFamily="34" charset="0"/>
                </a:rPr>
                <a:t>Growth in Enrollment</a:t>
              </a:r>
            </a:p>
          </p:txBody>
        </p:sp>
        <p:cxnSp>
          <p:nvCxnSpPr>
            <p:cNvPr id="13" name="Straight Connector 12"/>
            <p:cNvCxnSpPr/>
            <p:nvPr/>
          </p:nvCxnSpPr>
          <p:spPr bwMode="gray">
            <a:xfrm flipV="1">
              <a:off x="1828800" y="1402080"/>
              <a:ext cx="198120" cy="0"/>
            </a:xfrm>
            <a:prstGeom prst="line">
              <a:avLst/>
            </a:prstGeom>
            <a:ln w="44450">
              <a:solidFill>
                <a:schemeClr val="accent4"/>
              </a:solidFill>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4998720" y="1305560"/>
              <a:ext cx="228600" cy="228600"/>
            </a:xfrm>
            <a:prstGeom prst="rect">
              <a:avLst/>
            </a:prstGeom>
            <a:solidFill>
              <a:srgbClr val="00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endParaRPr>
            </a:p>
          </p:txBody>
        </p:sp>
      </p:grpSp>
    </p:spTree>
    <p:extLst>
      <p:ext uri="{BB962C8B-B14F-4D97-AF65-F5344CB8AC3E}">
        <p14:creationId xmlns:p14="http://schemas.microsoft.com/office/powerpoint/2010/main" val="18624970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Placeholder 2"/>
          <p:cNvGraphicFramePr>
            <a:graphicFrameLocks noGrp="1"/>
          </p:cNvGraphicFramePr>
          <p:nvPr>
            <p:ph idx="1"/>
            <p:extLst>
              <p:ext uri="{D42A27DB-BD31-4B8C-83A1-F6EECF244321}">
                <p14:modId xmlns:p14="http://schemas.microsoft.com/office/powerpoint/2010/main" val="513359079"/>
              </p:ext>
            </p:extLst>
          </p:nvPr>
        </p:nvGraphicFramePr>
        <p:xfrm>
          <a:off x="2530475" y="1096963"/>
          <a:ext cx="6521449"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Placeholder 7"/>
          <p:cNvSpPr>
            <a:spLocks noGrp="1"/>
          </p:cNvSpPr>
          <p:nvPr>
            <p:ph type="body" sz="quarter" idx="11"/>
          </p:nvPr>
        </p:nvSpPr>
        <p:spPr/>
        <p:txBody>
          <a:bodyPr/>
          <a:lstStyle/>
          <a:p>
            <a:r>
              <a:rPr lang="en-US" dirty="0" smtClean="0"/>
              <a:t>NOTE: ADL is activity of daily living.  </a:t>
            </a:r>
            <a:br>
              <a:rPr lang="en-US" dirty="0" smtClean="0"/>
            </a:br>
            <a:r>
              <a:rPr lang="en-US" dirty="0" smtClean="0"/>
              <a:t>SOURCE: Urban Institute and Kaiser Family Foundation analysis, 2012; Kaiser Family Foundation analysis of the Centers for Medicare &amp; Medicaid Services Medicare Current Beneficiary 2009 Cost and Use file.</a:t>
            </a:r>
            <a:endParaRPr lang="en-US" dirty="0"/>
          </a:p>
        </p:txBody>
      </p:sp>
      <p:sp>
        <p:nvSpPr>
          <p:cNvPr id="6" name="Title 5"/>
          <p:cNvSpPr>
            <a:spLocks noGrp="1"/>
          </p:cNvSpPr>
          <p:nvPr>
            <p:ph type="title"/>
          </p:nvPr>
        </p:nvSpPr>
        <p:spPr/>
        <p:txBody>
          <a:bodyPr/>
          <a:lstStyle/>
          <a:p>
            <a:r>
              <a:rPr lang="en-US" sz="3000" dirty="0" smtClean="0"/>
              <a:t>Characteristics of the Medicare Population</a:t>
            </a:r>
            <a:endParaRPr lang="en-US" sz="3000" dirty="0"/>
          </a:p>
        </p:txBody>
      </p:sp>
      <p:sp>
        <p:nvSpPr>
          <p:cNvPr id="7" name="Text Box 2"/>
          <p:cNvSpPr txBox="1">
            <a:spLocks noChangeArrowheads="1"/>
          </p:cNvSpPr>
          <p:nvPr/>
        </p:nvSpPr>
        <p:spPr bwMode="auto">
          <a:xfrm>
            <a:off x="2530476" y="806450"/>
            <a:ext cx="5257800" cy="336550"/>
          </a:xfrm>
          <a:prstGeom prst="rect">
            <a:avLst/>
          </a:prstGeom>
          <a:noFill/>
          <a:ln w="9525">
            <a:noFill/>
            <a:miter lim="800000"/>
            <a:headEnd/>
            <a:tailEnd/>
          </a:ln>
        </p:spPr>
        <p:txBody>
          <a:bodyPr>
            <a:prstTxWarp prst="textNoShape">
              <a:avLst/>
            </a:prstTxWarp>
            <a:spAutoFit/>
          </a:bodyPr>
          <a:lstStyle/>
          <a:p>
            <a:pPr>
              <a:spcBef>
                <a:spcPct val="50000"/>
              </a:spcBef>
            </a:pPr>
            <a:r>
              <a:rPr lang="en-US" sz="1600" i="1" dirty="0">
                <a:solidFill>
                  <a:prstClr val="black"/>
                </a:solidFill>
                <a:ea typeface="Calibri" pitchFamily="-123" charset="0"/>
                <a:cs typeface="Calibri" pitchFamily="-123" charset="0"/>
              </a:rPr>
              <a:t>Percent of total Medicare population:</a:t>
            </a:r>
          </a:p>
        </p:txBody>
      </p:sp>
      <p:graphicFrame>
        <p:nvGraphicFramePr>
          <p:cNvPr id="13" name="Table 12"/>
          <p:cNvGraphicFramePr>
            <a:graphicFrameLocks noGrp="1"/>
          </p:cNvGraphicFramePr>
          <p:nvPr>
            <p:extLst>
              <p:ext uri="{D42A27DB-BD31-4B8C-83A1-F6EECF244321}">
                <p14:modId xmlns:p14="http://schemas.microsoft.com/office/powerpoint/2010/main" val="2477559626"/>
              </p:ext>
            </p:extLst>
          </p:nvPr>
        </p:nvGraphicFramePr>
        <p:xfrm>
          <a:off x="320676" y="1219202"/>
          <a:ext cx="2160240" cy="4800594"/>
        </p:xfrm>
        <a:graphic>
          <a:graphicData uri="http://schemas.openxmlformats.org/drawingml/2006/table">
            <a:tbl>
              <a:tblPr>
                <a:tableStyleId>{5C22544A-7EE6-4342-B048-85BDC9FD1C3A}</a:tableStyleId>
              </a:tblPr>
              <a:tblGrid>
                <a:gridCol w="2160240"/>
              </a:tblGrid>
              <a:tr h="478789">
                <a:tc>
                  <a:txBody>
                    <a:bodyPr/>
                    <a:lstStyle/>
                    <a:p>
                      <a:pPr algn="r" fontAlgn="b">
                        <a:lnSpc>
                          <a:spcPct val="80000"/>
                        </a:lnSpc>
                      </a:pPr>
                      <a:r>
                        <a:rPr lang="en-US" sz="1600" b="0" i="0" u="none" strike="noStrike" baseline="0" dirty="0" smtClean="0">
                          <a:solidFill>
                            <a:srgbClr val="000000"/>
                          </a:solidFill>
                          <a:effectLst/>
                          <a:latin typeface="+mj-lt"/>
                          <a:cs typeface="Calibri" pitchFamily="34" charset="0"/>
                        </a:rPr>
                        <a:t>Income below $22,502</a:t>
                      </a:r>
                      <a:endParaRPr lang="en-US" sz="1600" b="0" i="0" u="none" strike="noStrike" dirty="0">
                        <a:solidFill>
                          <a:srgbClr val="000000"/>
                        </a:solidFill>
                        <a:effectLst/>
                        <a:latin typeface="+mj-lt"/>
                        <a:cs typeface="Calibri"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78789">
                <a:tc>
                  <a:txBody>
                    <a:bodyPr/>
                    <a:lstStyle/>
                    <a:p>
                      <a:pPr algn="r" fontAlgn="b">
                        <a:lnSpc>
                          <a:spcPct val="80000"/>
                        </a:lnSpc>
                      </a:pPr>
                      <a:r>
                        <a:rPr lang="en-US" sz="1600" b="0" i="0" u="none" strike="noStrike" baseline="0" dirty="0" smtClean="0">
                          <a:solidFill>
                            <a:srgbClr val="000000"/>
                          </a:solidFill>
                          <a:effectLst/>
                          <a:latin typeface="+mj-lt"/>
                          <a:cs typeface="Calibri" pitchFamily="34" charset="0"/>
                        </a:rPr>
                        <a:t>Savings below $77,482</a:t>
                      </a:r>
                      <a:endParaRPr lang="en-US" sz="1600" b="0" i="0" u="none" strike="noStrike" dirty="0">
                        <a:solidFill>
                          <a:srgbClr val="000000"/>
                        </a:solidFill>
                        <a:effectLst/>
                        <a:latin typeface="+mj-lt"/>
                        <a:cs typeface="Calibri"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78789">
                <a:tc>
                  <a:txBody>
                    <a:bodyPr/>
                    <a:lstStyle/>
                    <a:p>
                      <a:pPr algn="r" fontAlgn="b">
                        <a:lnSpc>
                          <a:spcPct val="80000"/>
                        </a:lnSpc>
                      </a:pPr>
                      <a:r>
                        <a:rPr lang="en-US" sz="1600" b="0" u="none" strike="noStrike" dirty="0">
                          <a:effectLst/>
                          <a:latin typeface="+mj-lt"/>
                          <a:cs typeface="Calibri" pitchFamily="34" charset="0"/>
                        </a:rPr>
                        <a:t>3+ </a:t>
                      </a:r>
                      <a:r>
                        <a:rPr lang="en-US" sz="1600" b="0" u="none" strike="noStrike" dirty="0" smtClean="0">
                          <a:effectLst/>
                          <a:latin typeface="+mj-lt"/>
                          <a:cs typeface="Calibri" pitchFamily="34" charset="0"/>
                        </a:rPr>
                        <a:t>Chronic</a:t>
                      </a:r>
                      <a:r>
                        <a:rPr lang="en-US" sz="1600" b="0" u="none" strike="noStrike" baseline="0" dirty="0" smtClean="0">
                          <a:effectLst/>
                          <a:latin typeface="+mj-lt"/>
                          <a:cs typeface="Calibri" pitchFamily="34" charset="0"/>
                        </a:rPr>
                        <a:t> Conditions</a:t>
                      </a:r>
                      <a:endParaRPr lang="en-US" sz="1600" b="0" i="0" u="none" strike="noStrike" dirty="0">
                        <a:solidFill>
                          <a:srgbClr val="000000"/>
                        </a:solidFill>
                        <a:effectLst/>
                        <a:latin typeface="+mj-lt"/>
                        <a:cs typeface="Calibri"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78789">
                <a:tc>
                  <a:txBody>
                    <a:bodyPr/>
                    <a:lstStyle/>
                    <a:p>
                      <a:pPr marL="0" marR="0" indent="0" algn="r" defTabSz="914400" rtl="0" eaLnBrk="1" fontAlgn="auto" latinLnBrk="0" hangingPunct="1">
                        <a:lnSpc>
                          <a:spcPct val="80000"/>
                        </a:lnSpc>
                        <a:spcBef>
                          <a:spcPct val="50000"/>
                        </a:spcBef>
                        <a:spcAft>
                          <a:spcPts val="0"/>
                        </a:spcAft>
                        <a:buClrTx/>
                        <a:buSzTx/>
                        <a:buFontTx/>
                        <a:buNone/>
                        <a:tabLst/>
                        <a:defRPr/>
                      </a:pPr>
                      <a:r>
                        <a:rPr lang="en-US" sz="1600" b="0" u="none" strike="noStrike" dirty="0" smtClean="0">
                          <a:effectLst/>
                          <a:latin typeface="+mj-lt"/>
                          <a:cs typeface="Calibri" pitchFamily="34" charset="0"/>
                        </a:rPr>
                        <a:t>Fair/Poor Health</a:t>
                      </a:r>
                      <a:endParaRPr lang="en-US" sz="1600" b="0" i="0" u="none" strike="noStrike" dirty="0" smtClean="0">
                        <a:solidFill>
                          <a:srgbClr val="000000"/>
                        </a:solidFill>
                        <a:effectLst/>
                        <a:latin typeface="+mj-lt"/>
                        <a:cs typeface="Calibri"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78789">
                <a:tc>
                  <a:txBody>
                    <a:bodyPr/>
                    <a:lstStyle/>
                    <a:p>
                      <a:pPr marL="0" marR="0" indent="0" algn="r" defTabSz="914400" rtl="0" eaLnBrk="1" fontAlgn="b" latinLnBrk="0" hangingPunct="1">
                        <a:lnSpc>
                          <a:spcPct val="80000"/>
                        </a:lnSpc>
                        <a:spcBef>
                          <a:spcPts val="0"/>
                        </a:spcBef>
                        <a:spcAft>
                          <a:spcPts val="0"/>
                        </a:spcAft>
                        <a:buClrTx/>
                        <a:buSzTx/>
                        <a:buFontTx/>
                        <a:buNone/>
                        <a:tabLst/>
                        <a:defRPr/>
                      </a:pPr>
                      <a:r>
                        <a:rPr lang="en-US" sz="1600" b="0" dirty="0" smtClean="0">
                          <a:solidFill>
                            <a:schemeClr val="tx1"/>
                          </a:solidFill>
                          <a:latin typeface="+mj-lt"/>
                          <a:ea typeface="Calibri" pitchFamily="-123" charset="0"/>
                          <a:cs typeface="Calibri" pitchFamily="-123" charset="0"/>
                        </a:rPr>
                        <a:t>Cognitive/Mental Impairment</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85141">
                <a:tc>
                  <a:txBody>
                    <a:bodyPr/>
                    <a:lstStyle/>
                    <a:p>
                      <a:pPr algn="r">
                        <a:lnSpc>
                          <a:spcPct val="80000"/>
                        </a:lnSpc>
                        <a:spcBef>
                          <a:spcPct val="50000"/>
                        </a:spcBef>
                      </a:pPr>
                      <a:r>
                        <a:rPr lang="en-US" sz="1600" b="0" dirty="0" smtClean="0">
                          <a:solidFill>
                            <a:schemeClr val="tx1"/>
                          </a:solidFill>
                          <a:latin typeface="+mj-lt"/>
                          <a:ea typeface="Calibri" pitchFamily="-123" charset="0"/>
                          <a:cs typeface="Calibri" pitchFamily="-123" charset="0"/>
                        </a:rPr>
                        <a:t>Dually Eligible for      Medicare and Medicaid</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78789">
                <a:tc>
                  <a:txBody>
                    <a:bodyPr/>
                    <a:lstStyle/>
                    <a:p>
                      <a:pPr algn="r" fontAlgn="b">
                        <a:lnSpc>
                          <a:spcPct val="80000"/>
                        </a:lnSpc>
                      </a:pPr>
                      <a:r>
                        <a:rPr lang="en-US" sz="1600" b="0" i="0" u="none" strike="noStrike" dirty="0" smtClean="0">
                          <a:solidFill>
                            <a:schemeClr val="dk1"/>
                          </a:solidFill>
                          <a:effectLst/>
                          <a:latin typeface="+mj-lt"/>
                          <a:cs typeface="Calibri" pitchFamily="34" charset="0"/>
                        </a:rPr>
                        <a:t>Under-65 Disabled</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78789">
                <a:tc>
                  <a:txBody>
                    <a:bodyPr/>
                    <a:lstStyle/>
                    <a:p>
                      <a:pPr algn="r" fontAlgn="b">
                        <a:lnSpc>
                          <a:spcPct val="80000"/>
                        </a:lnSpc>
                      </a:pPr>
                      <a:r>
                        <a:rPr lang="en-US" sz="1600" b="0" u="none" strike="noStrike" dirty="0" smtClean="0">
                          <a:effectLst/>
                          <a:latin typeface="+mj-lt"/>
                          <a:cs typeface="Calibri" pitchFamily="34" charset="0"/>
                        </a:rPr>
                        <a:t>2+ ADL Limitations</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78789">
                <a:tc>
                  <a:txBody>
                    <a:bodyPr/>
                    <a:lstStyle/>
                    <a:p>
                      <a:pPr algn="r" fontAlgn="b">
                        <a:lnSpc>
                          <a:spcPct val="80000"/>
                        </a:lnSpc>
                      </a:pPr>
                      <a:r>
                        <a:rPr lang="en-US" sz="1600" b="0" u="none" strike="noStrike" dirty="0">
                          <a:effectLst/>
                          <a:latin typeface="+mj-lt"/>
                          <a:cs typeface="Calibri" pitchFamily="34" charset="0"/>
                        </a:rPr>
                        <a:t>Age 85+</a:t>
                      </a:r>
                      <a:endParaRPr lang="en-US" sz="1600" b="0" i="0" u="none" strike="noStrike" dirty="0">
                        <a:solidFill>
                          <a:srgbClr val="000000"/>
                        </a:solidFill>
                        <a:effectLst/>
                        <a:latin typeface="+mj-lt"/>
                        <a:cs typeface="Calibri"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85141">
                <a:tc>
                  <a:txBody>
                    <a:bodyPr/>
                    <a:lstStyle/>
                    <a:p>
                      <a:pPr algn="r">
                        <a:lnSpc>
                          <a:spcPct val="80000"/>
                        </a:lnSpc>
                        <a:spcBef>
                          <a:spcPct val="50000"/>
                        </a:spcBef>
                      </a:pPr>
                      <a:r>
                        <a:rPr lang="en-US" sz="1600" b="0" dirty="0" smtClean="0">
                          <a:solidFill>
                            <a:schemeClr val="tx1"/>
                          </a:solidFill>
                          <a:latin typeface="+mj-lt"/>
                          <a:ea typeface="Calibri" pitchFamily="-123" charset="0"/>
                          <a:cs typeface="Calibri" pitchFamily="-123" charset="0"/>
                        </a:rPr>
                        <a:t>Long-term Care               Facility Resident</a:t>
                      </a:r>
                      <a:endParaRPr lang="en-US" sz="1600" b="0" dirty="0">
                        <a:solidFill>
                          <a:schemeClr val="tx1"/>
                        </a:solidFill>
                        <a:latin typeface="+mj-lt"/>
                        <a:ea typeface="Calibri" pitchFamily="-123" charset="0"/>
                        <a:cs typeface="Calibri" pitchFamily="-123"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6356259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5"/>
          <p:cNvGraphicFramePr>
            <a:graphicFrameLocks noGrp="1"/>
          </p:cNvGraphicFramePr>
          <p:nvPr>
            <p:ph idx="1"/>
            <p:extLst>
              <p:ext uri="{D42A27DB-BD31-4B8C-83A1-F6EECF244321}">
                <p14:modId xmlns:p14="http://schemas.microsoft.com/office/powerpoint/2010/main" val="569179855"/>
              </p:ext>
            </p:extLst>
          </p:nvPr>
        </p:nvGraphicFramePr>
        <p:xfrm>
          <a:off x="92075" y="1066800"/>
          <a:ext cx="8959850" cy="5380037"/>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p:cNvSpPr>
            <a:spLocks noGrp="1"/>
          </p:cNvSpPr>
          <p:nvPr>
            <p:ph type="body" sz="quarter" idx="11"/>
          </p:nvPr>
        </p:nvSpPr>
        <p:spPr/>
        <p:txBody>
          <a:bodyPr/>
          <a:lstStyle/>
          <a:p>
            <a:r>
              <a:rPr lang="en-US" dirty="0" smtClean="0"/>
              <a:t>SOURCE: Urban Institute analysis of DYNASIM for the Kaiser Family Foundation.</a:t>
            </a:r>
            <a:endParaRPr lang="en-US" dirty="0"/>
          </a:p>
        </p:txBody>
      </p:sp>
      <p:sp>
        <p:nvSpPr>
          <p:cNvPr id="2" name="Title 1"/>
          <p:cNvSpPr>
            <a:spLocks noGrp="1"/>
          </p:cNvSpPr>
          <p:nvPr>
            <p:ph type="title"/>
          </p:nvPr>
        </p:nvSpPr>
        <p:spPr/>
        <p:txBody>
          <a:bodyPr/>
          <a:lstStyle/>
          <a:p>
            <a:r>
              <a:rPr lang="en-US" sz="3000" dirty="0" smtClean="0"/>
              <a:t>Median Income Among Medicare Beneficiaries, Overall and by Race/Ethnicity, Age, and Gender, 2012</a:t>
            </a:r>
            <a:endParaRPr lang="en-US" sz="3000" dirty="0"/>
          </a:p>
        </p:txBody>
      </p:sp>
      <p:sp>
        <p:nvSpPr>
          <p:cNvPr id="12" name="TextBox 1"/>
          <p:cNvSpPr txBox="1"/>
          <p:nvPr/>
        </p:nvSpPr>
        <p:spPr>
          <a:xfrm>
            <a:off x="1557530" y="1417638"/>
            <a:ext cx="2023870" cy="41148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000" b="1" dirty="0" smtClean="0">
                <a:solidFill>
                  <a:srgbClr val="000000"/>
                </a:solidFill>
                <a:latin typeface="+mj-lt"/>
                <a:cs typeface="Calibri" pitchFamily="34" charset="0"/>
              </a:rPr>
              <a:t>Race /Ethnicity</a:t>
            </a:r>
            <a:endParaRPr lang="en-US" sz="2000" b="1" dirty="0">
              <a:solidFill>
                <a:srgbClr val="000000"/>
              </a:solidFill>
              <a:latin typeface="+mj-lt"/>
              <a:cs typeface="Calibri" pitchFamily="34" charset="0"/>
            </a:endParaRPr>
          </a:p>
        </p:txBody>
      </p:sp>
      <p:cxnSp>
        <p:nvCxnSpPr>
          <p:cNvPr id="13" name="Straight Connector 12"/>
          <p:cNvCxnSpPr/>
          <p:nvPr/>
        </p:nvCxnSpPr>
        <p:spPr>
          <a:xfrm flipH="1">
            <a:off x="1559053" y="1829118"/>
            <a:ext cx="2020824" cy="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14" name="TextBox 1"/>
          <p:cNvSpPr txBox="1"/>
          <p:nvPr/>
        </p:nvSpPr>
        <p:spPr>
          <a:xfrm>
            <a:off x="4191000" y="1417638"/>
            <a:ext cx="2654900" cy="41148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000" b="1" dirty="0" smtClean="0">
                <a:solidFill>
                  <a:srgbClr val="000000"/>
                </a:solidFill>
                <a:latin typeface="+mj-lt"/>
                <a:cs typeface="Calibri" pitchFamily="34" charset="0"/>
              </a:rPr>
              <a:t>Age</a:t>
            </a:r>
            <a:endParaRPr lang="en-US" sz="2000" b="1" dirty="0">
              <a:solidFill>
                <a:srgbClr val="000000"/>
              </a:solidFill>
              <a:latin typeface="+mj-lt"/>
              <a:cs typeface="Calibri" pitchFamily="34" charset="0"/>
            </a:endParaRPr>
          </a:p>
        </p:txBody>
      </p:sp>
      <p:cxnSp>
        <p:nvCxnSpPr>
          <p:cNvPr id="15" name="Straight Connector 14"/>
          <p:cNvCxnSpPr/>
          <p:nvPr/>
        </p:nvCxnSpPr>
        <p:spPr>
          <a:xfrm flipH="1">
            <a:off x="4191000" y="1829118"/>
            <a:ext cx="2654900" cy="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16" name="TextBox 1"/>
          <p:cNvSpPr txBox="1"/>
          <p:nvPr/>
        </p:nvSpPr>
        <p:spPr>
          <a:xfrm>
            <a:off x="7476744" y="1417638"/>
            <a:ext cx="1371600" cy="41148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000" b="1" dirty="0" smtClean="0">
                <a:solidFill>
                  <a:srgbClr val="000000"/>
                </a:solidFill>
                <a:latin typeface="+mj-lt"/>
                <a:cs typeface="Calibri" pitchFamily="34" charset="0"/>
              </a:rPr>
              <a:t>Gender</a:t>
            </a:r>
          </a:p>
        </p:txBody>
      </p:sp>
      <p:cxnSp>
        <p:nvCxnSpPr>
          <p:cNvPr id="17" name="Straight Connector 16"/>
          <p:cNvCxnSpPr/>
          <p:nvPr/>
        </p:nvCxnSpPr>
        <p:spPr>
          <a:xfrm flipH="1">
            <a:off x="7476744" y="1829118"/>
            <a:ext cx="1371600" cy="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2147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Box 14"/>
          <p:cNvSpPr txBox="1">
            <a:spLocks noChangeArrowheads="1"/>
          </p:cNvSpPr>
          <p:nvPr/>
        </p:nvSpPr>
        <p:spPr bwMode="auto">
          <a:xfrm>
            <a:off x="4692650" y="4972050"/>
            <a:ext cx="4298950" cy="458587"/>
          </a:xfrm>
          <a:prstGeom prst="rect">
            <a:avLst/>
          </a:prstGeom>
          <a:solidFill>
            <a:schemeClr val="accent1"/>
          </a:solidFill>
          <a:ln>
            <a:noFill/>
          </a:ln>
          <a:extLst/>
        </p:spPr>
        <p:txBody>
          <a:bodyPr wrap="square">
            <a:spAutoFit/>
          </a:bodyPr>
          <a:lstStyle>
            <a:lvl1pPr>
              <a:defRPr>
                <a:solidFill>
                  <a:schemeClr val="tx1"/>
                </a:solidFill>
                <a:latin typeface="Times" pitchFamily="18" charset="0"/>
                <a:cs typeface="Arial" charset="0"/>
              </a:defRPr>
            </a:lvl1pPr>
            <a:lvl2pPr marL="742950" indent="-285750">
              <a:defRPr>
                <a:solidFill>
                  <a:schemeClr val="tx1"/>
                </a:solidFill>
                <a:latin typeface="Times" pitchFamily="18" charset="0"/>
                <a:cs typeface="Arial" charset="0"/>
              </a:defRPr>
            </a:lvl2pPr>
            <a:lvl3pPr marL="1143000" indent="-228600">
              <a:defRPr>
                <a:solidFill>
                  <a:schemeClr val="tx1"/>
                </a:solidFill>
                <a:latin typeface="Times" pitchFamily="18" charset="0"/>
                <a:cs typeface="Arial" charset="0"/>
              </a:defRPr>
            </a:lvl3pPr>
            <a:lvl4pPr marL="1600200" indent="-228600">
              <a:defRPr>
                <a:solidFill>
                  <a:schemeClr val="tx1"/>
                </a:solidFill>
                <a:latin typeface="Times" pitchFamily="18" charset="0"/>
                <a:cs typeface="Arial" charset="0"/>
              </a:defRPr>
            </a:lvl4pPr>
            <a:lvl5pPr marL="2057400" indent="-228600">
              <a:defRPr>
                <a:solidFill>
                  <a:schemeClr val="tx1"/>
                </a:solidFill>
                <a:latin typeface="Times" pitchFamily="18" charset="0"/>
                <a:cs typeface="Arial" charset="0"/>
              </a:defRPr>
            </a:lvl5pPr>
            <a:lvl6pPr marL="2514600" indent="-228600" fontAlgn="base">
              <a:spcBef>
                <a:spcPct val="0"/>
              </a:spcBef>
              <a:spcAft>
                <a:spcPct val="0"/>
              </a:spcAft>
              <a:defRPr>
                <a:solidFill>
                  <a:schemeClr val="tx1"/>
                </a:solidFill>
                <a:latin typeface="Times" pitchFamily="18" charset="0"/>
                <a:cs typeface="Arial" charset="0"/>
              </a:defRPr>
            </a:lvl6pPr>
            <a:lvl7pPr marL="2971800" indent="-228600" fontAlgn="base">
              <a:spcBef>
                <a:spcPct val="0"/>
              </a:spcBef>
              <a:spcAft>
                <a:spcPct val="0"/>
              </a:spcAft>
              <a:defRPr>
                <a:solidFill>
                  <a:schemeClr val="tx1"/>
                </a:solidFill>
                <a:latin typeface="Times" pitchFamily="18" charset="0"/>
                <a:cs typeface="Arial" charset="0"/>
              </a:defRPr>
            </a:lvl7pPr>
            <a:lvl8pPr marL="3429000" indent="-228600" fontAlgn="base">
              <a:spcBef>
                <a:spcPct val="0"/>
              </a:spcBef>
              <a:spcAft>
                <a:spcPct val="0"/>
              </a:spcAft>
              <a:defRPr>
                <a:solidFill>
                  <a:schemeClr val="tx1"/>
                </a:solidFill>
                <a:latin typeface="Times" pitchFamily="18" charset="0"/>
                <a:cs typeface="Arial" charset="0"/>
              </a:defRPr>
            </a:lvl8pPr>
            <a:lvl9pPr marL="3886200" indent="-228600" fontAlgn="base">
              <a:spcBef>
                <a:spcPct val="0"/>
              </a:spcBef>
              <a:spcAft>
                <a:spcPct val="0"/>
              </a:spcAft>
              <a:defRPr>
                <a:solidFill>
                  <a:schemeClr val="tx1"/>
                </a:solidFill>
                <a:latin typeface="Times" pitchFamily="18" charset="0"/>
                <a:cs typeface="Arial" charset="0"/>
              </a:defRPr>
            </a:lvl9pPr>
          </a:lstStyle>
          <a:p>
            <a:pPr>
              <a:lnSpc>
                <a:spcPct val="85000"/>
              </a:lnSpc>
            </a:pPr>
            <a:r>
              <a:rPr lang="en-US" sz="2800" b="1" dirty="0">
                <a:solidFill>
                  <a:prstClr val="white"/>
                </a:solidFill>
                <a:latin typeface="+mj-lt"/>
                <a:cs typeface="Calibri" pitchFamily="34" charset="0"/>
              </a:rPr>
              <a:t>25% </a:t>
            </a:r>
            <a:r>
              <a:rPr lang="en-US" b="1" dirty="0">
                <a:solidFill>
                  <a:prstClr val="white"/>
                </a:solidFill>
                <a:latin typeface="+mj-lt"/>
                <a:cs typeface="Calibri" pitchFamily="34" charset="0"/>
              </a:rPr>
              <a:t>had incomes below </a:t>
            </a:r>
            <a:r>
              <a:rPr lang="en-US" sz="2400" b="1" dirty="0">
                <a:solidFill>
                  <a:prstClr val="white"/>
                </a:solidFill>
                <a:latin typeface="+mj-lt"/>
                <a:cs typeface="Calibri" pitchFamily="34" charset="0"/>
              </a:rPr>
              <a:t>$</a:t>
            </a:r>
            <a:r>
              <a:rPr lang="en-US" sz="2400" b="1" dirty="0" smtClean="0">
                <a:solidFill>
                  <a:prstClr val="white"/>
                </a:solidFill>
                <a:latin typeface="+mj-lt"/>
                <a:cs typeface="Calibri" pitchFamily="34" charset="0"/>
              </a:rPr>
              <a:t>14,000</a:t>
            </a:r>
            <a:endParaRPr lang="en-US" sz="2400" b="1" dirty="0">
              <a:solidFill>
                <a:prstClr val="white"/>
              </a:solidFill>
              <a:latin typeface="+mj-lt"/>
              <a:cs typeface="Calibri"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1008182454"/>
              </p:ext>
            </p:extLst>
          </p:nvPr>
        </p:nvGraphicFramePr>
        <p:xfrm>
          <a:off x="228600" y="1371600"/>
          <a:ext cx="4406900" cy="4264024"/>
        </p:xfrm>
        <a:graphic>
          <a:graphicData uri="http://schemas.openxmlformats.org/drawingml/2006/table">
            <a:tbl>
              <a:tblPr firstRow="1" bandRow="1">
                <a:tableStyleId>{5C22544A-7EE6-4342-B048-85BDC9FD1C3A}</a:tableStyleId>
              </a:tblPr>
              <a:tblGrid>
                <a:gridCol w="440690"/>
                <a:gridCol w="440690"/>
                <a:gridCol w="440690"/>
                <a:gridCol w="440690"/>
                <a:gridCol w="440690"/>
                <a:gridCol w="440690"/>
                <a:gridCol w="440690"/>
                <a:gridCol w="440690"/>
                <a:gridCol w="440690"/>
                <a:gridCol w="440690"/>
              </a:tblGrid>
              <a:tr h="426724">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r>
              <a:tr h="426726">
                <a:tc>
                  <a:txBody>
                    <a:bodyPr/>
                    <a:lstStyle/>
                    <a:p>
                      <a:endParaRPr lang="en-US" sz="10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r>
              <a:tr h="426726">
                <a:tc>
                  <a:txBody>
                    <a:bodyPr/>
                    <a:lstStyle/>
                    <a:p>
                      <a:endParaRPr lang="en-US" sz="10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r>
              <a:tr h="425109">
                <a:tc>
                  <a:txBody>
                    <a:bodyPr/>
                    <a:lstStyle/>
                    <a:p>
                      <a:endParaRPr lang="en-US" sz="10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r>
              <a:tr h="426726">
                <a:tc>
                  <a:txBody>
                    <a:bodyPr/>
                    <a:lstStyle/>
                    <a:p>
                      <a:endParaRPr lang="en-US" sz="10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r>
              <a:tr h="426726">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r>
              <a:tr h="426726">
                <a:tc>
                  <a:txBody>
                    <a:bodyPr/>
                    <a:lstStyle/>
                    <a:p>
                      <a:endParaRPr lang="en-US" sz="10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r>
              <a:tr h="425109">
                <a:tc>
                  <a:txBody>
                    <a:bodyPr/>
                    <a:lstStyle/>
                    <a:p>
                      <a:endParaRPr lang="en-US" sz="100" dirty="0">
                        <a:solidFill>
                          <a:schemeClr val="tx2"/>
                        </a:solidFill>
                      </a:endParaRPr>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solidFill>
                          <a:schemeClr val="tx2"/>
                        </a:solidFill>
                      </a:endParaRPr>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solidFill>
                          <a:schemeClr val="tx2"/>
                        </a:solidFill>
                      </a:endParaRPr>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solidFill>
                          <a:schemeClr val="tx2"/>
                        </a:solidFill>
                      </a:endParaRPr>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solidFill>
                          <a:schemeClr val="tx2"/>
                        </a:solidFill>
                      </a:endParaRPr>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r>
              <a:tr h="426726">
                <a:tc>
                  <a:txBody>
                    <a:bodyPr/>
                    <a:lstStyle/>
                    <a:p>
                      <a:endParaRPr lang="en-US" sz="100" dirty="0">
                        <a:solidFill>
                          <a:schemeClr val="tx2"/>
                        </a:solidFill>
                      </a:endParaRPr>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solidFill>
                          <a:schemeClr val="tx2"/>
                        </a:solidFill>
                      </a:endParaRPr>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solidFill>
                          <a:schemeClr val="tx2"/>
                        </a:solidFill>
                      </a:endParaRPr>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solidFill>
                          <a:schemeClr val="tx2"/>
                        </a:solidFill>
                      </a:endParaRPr>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solidFill>
                          <a:schemeClr val="tx2"/>
                        </a:solidFill>
                      </a:endParaRPr>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426726">
                <a:tc>
                  <a:txBody>
                    <a:bodyPr/>
                    <a:lstStyle/>
                    <a:p>
                      <a:endParaRPr lang="en-US" sz="100" dirty="0">
                        <a:solidFill>
                          <a:schemeClr val="tx2"/>
                        </a:solidFill>
                      </a:endParaRPr>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solidFill>
                          <a:schemeClr val="tx2"/>
                        </a:solidFill>
                      </a:endParaRPr>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solidFill>
                          <a:schemeClr val="tx2"/>
                        </a:solidFill>
                      </a:endParaRPr>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solidFill>
                          <a:schemeClr val="tx2"/>
                        </a:solidFill>
                      </a:endParaRPr>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solidFill>
                          <a:schemeClr val="tx2"/>
                        </a:solidFill>
                      </a:endParaRPr>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p>
                  </a:txBody>
                  <a:tcPr marL="91459" marR="91459" marT="45717" marB="4571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bl>
          </a:graphicData>
        </a:graphic>
      </p:graphicFrame>
      <p:sp>
        <p:nvSpPr>
          <p:cNvPr id="15491" name="TextBox 8"/>
          <p:cNvSpPr txBox="1">
            <a:spLocks noChangeArrowheads="1"/>
          </p:cNvSpPr>
          <p:nvPr/>
        </p:nvSpPr>
        <p:spPr bwMode="auto">
          <a:xfrm>
            <a:off x="4692650" y="3267074"/>
            <a:ext cx="4298950" cy="458587"/>
          </a:xfrm>
          <a:prstGeom prst="rect">
            <a:avLst/>
          </a:prstGeom>
          <a:solidFill>
            <a:schemeClr val="tx2"/>
          </a:solidFill>
          <a:ln>
            <a:noFill/>
          </a:ln>
          <a:extLst/>
        </p:spPr>
        <p:txBody>
          <a:bodyPr wrap="square">
            <a:spAutoFit/>
          </a:bodyPr>
          <a:lstStyle>
            <a:lvl1pPr>
              <a:defRPr>
                <a:solidFill>
                  <a:schemeClr val="tx1"/>
                </a:solidFill>
                <a:latin typeface="Times" pitchFamily="18" charset="0"/>
                <a:cs typeface="Arial" charset="0"/>
              </a:defRPr>
            </a:lvl1pPr>
            <a:lvl2pPr marL="742950" indent="-285750">
              <a:defRPr>
                <a:solidFill>
                  <a:schemeClr val="tx1"/>
                </a:solidFill>
                <a:latin typeface="Times" pitchFamily="18" charset="0"/>
                <a:cs typeface="Arial" charset="0"/>
              </a:defRPr>
            </a:lvl2pPr>
            <a:lvl3pPr marL="1143000" indent="-228600">
              <a:defRPr>
                <a:solidFill>
                  <a:schemeClr val="tx1"/>
                </a:solidFill>
                <a:latin typeface="Times" pitchFamily="18" charset="0"/>
                <a:cs typeface="Arial" charset="0"/>
              </a:defRPr>
            </a:lvl3pPr>
            <a:lvl4pPr marL="1600200" indent="-228600">
              <a:defRPr>
                <a:solidFill>
                  <a:schemeClr val="tx1"/>
                </a:solidFill>
                <a:latin typeface="Times" pitchFamily="18" charset="0"/>
                <a:cs typeface="Arial" charset="0"/>
              </a:defRPr>
            </a:lvl4pPr>
            <a:lvl5pPr marL="2057400" indent="-228600">
              <a:defRPr>
                <a:solidFill>
                  <a:schemeClr val="tx1"/>
                </a:solidFill>
                <a:latin typeface="Times" pitchFamily="18" charset="0"/>
                <a:cs typeface="Arial" charset="0"/>
              </a:defRPr>
            </a:lvl5pPr>
            <a:lvl6pPr marL="2514600" indent="-228600" fontAlgn="base">
              <a:spcBef>
                <a:spcPct val="0"/>
              </a:spcBef>
              <a:spcAft>
                <a:spcPct val="0"/>
              </a:spcAft>
              <a:defRPr>
                <a:solidFill>
                  <a:schemeClr val="tx1"/>
                </a:solidFill>
                <a:latin typeface="Times" pitchFamily="18" charset="0"/>
                <a:cs typeface="Arial" charset="0"/>
              </a:defRPr>
            </a:lvl6pPr>
            <a:lvl7pPr marL="2971800" indent="-228600" fontAlgn="base">
              <a:spcBef>
                <a:spcPct val="0"/>
              </a:spcBef>
              <a:spcAft>
                <a:spcPct val="0"/>
              </a:spcAft>
              <a:defRPr>
                <a:solidFill>
                  <a:schemeClr val="tx1"/>
                </a:solidFill>
                <a:latin typeface="Times" pitchFamily="18" charset="0"/>
                <a:cs typeface="Arial" charset="0"/>
              </a:defRPr>
            </a:lvl7pPr>
            <a:lvl8pPr marL="3429000" indent="-228600" fontAlgn="base">
              <a:spcBef>
                <a:spcPct val="0"/>
              </a:spcBef>
              <a:spcAft>
                <a:spcPct val="0"/>
              </a:spcAft>
              <a:defRPr>
                <a:solidFill>
                  <a:schemeClr val="tx1"/>
                </a:solidFill>
                <a:latin typeface="Times" pitchFamily="18" charset="0"/>
                <a:cs typeface="Arial" charset="0"/>
              </a:defRPr>
            </a:lvl8pPr>
            <a:lvl9pPr marL="3886200" indent="-228600" fontAlgn="base">
              <a:spcBef>
                <a:spcPct val="0"/>
              </a:spcBef>
              <a:spcAft>
                <a:spcPct val="0"/>
              </a:spcAft>
              <a:defRPr>
                <a:solidFill>
                  <a:schemeClr val="tx1"/>
                </a:solidFill>
                <a:latin typeface="Times" pitchFamily="18" charset="0"/>
                <a:cs typeface="Arial" charset="0"/>
              </a:defRPr>
            </a:lvl9pPr>
          </a:lstStyle>
          <a:p>
            <a:pPr>
              <a:lnSpc>
                <a:spcPct val="85000"/>
              </a:lnSpc>
            </a:pPr>
            <a:r>
              <a:rPr lang="en-US" sz="2800" b="1" dirty="0">
                <a:solidFill>
                  <a:prstClr val="black"/>
                </a:solidFill>
                <a:latin typeface="+mj-lt"/>
                <a:cs typeface="Calibri" pitchFamily="34" charset="0"/>
              </a:rPr>
              <a:t>50% </a:t>
            </a:r>
            <a:r>
              <a:rPr lang="en-US" b="1" dirty="0">
                <a:solidFill>
                  <a:prstClr val="black"/>
                </a:solidFill>
                <a:latin typeface="+mj-lt"/>
                <a:cs typeface="Calibri" pitchFamily="34" charset="0"/>
              </a:rPr>
              <a:t>had incomes below </a:t>
            </a:r>
            <a:r>
              <a:rPr lang="en-US" sz="2400" b="1" dirty="0" smtClean="0">
                <a:solidFill>
                  <a:prstClr val="black"/>
                </a:solidFill>
                <a:latin typeface="+mj-lt"/>
                <a:cs typeface="Calibri" pitchFamily="34" charset="0"/>
              </a:rPr>
              <a:t>$22,500</a:t>
            </a:r>
            <a:endParaRPr lang="en-US" sz="2400" b="1" dirty="0">
              <a:solidFill>
                <a:prstClr val="black"/>
              </a:solidFill>
              <a:latin typeface="+mj-lt"/>
              <a:cs typeface="Calibri" pitchFamily="34" charset="0"/>
            </a:endParaRPr>
          </a:p>
        </p:txBody>
      </p:sp>
      <p:cxnSp>
        <p:nvCxnSpPr>
          <p:cNvPr id="11" name="Straight Connector 10"/>
          <p:cNvCxnSpPr/>
          <p:nvPr/>
        </p:nvCxnSpPr>
        <p:spPr>
          <a:xfrm>
            <a:off x="123825" y="3496367"/>
            <a:ext cx="4648200" cy="0"/>
          </a:xfrm>
          <a:prstGeom prst="line">
            <a:avLst/>
          </a:prstGeom>
          <a:ln w="44450">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15494" name="TextBox 11"/>
          <p:cNvSpPr txBox="1">
            <a:spLocks noChangeArrowheads="1"/>
          </p:cNvSpPr>
          <p:nvPr/>
        </p:nvSpPr>
        <p:spPr bwMode="auto">
          <a:xfrm>
            <a:off x="4692650" y="1398918"/>
            <a:ext cx="4298950" cy="510909"/>
          </a:xfrm>
          <a:prstGeom prst="rect">
            <a:avLst/>
          </a:prstGeom>
          <a:solidFill>
            <a:schemeClr val="accent5"/>
          </a:solidFill>
          <a:ln>
            <a:noFill/>
          </a:ln>
          <a:extLst/>
        </p:spPr>
        <p:txBody>
          <a:bodyPr wrap="square">
            <a:spAutoFit/>
          </a:bodyPr>
          <a:lstStyle>
            <a:lvl1pPr>
              <a:defRPr>
                <a:solidFill>
                  <a:schemeClr val="tx1"/>
                </a:solidFill>
                <a:latin typeface="Times" pitchFamily="18" charset="0"/>
                <a:cs typeface="Arial" charset="0"/>
              </a:defRPr>
            </a:lvl1pPr>
            <a:lvl2pPr marL="742950" indent="-285750">
              <a:defRPr>
                <a:solidFill>
                  <a:schemeClr val="tx1"/>
                </a:solidFill>
                <a:latin typeface="Times" pitchFamily="18" charset="0"/>
                <a:cs typeface="Arial" charset="0"/>
              </a:defRPr>
            </a:lvl2pPr>
            <a:lvl3pPr marL="1143000" indent="-228600">
              <a:defRPr>
                <a:solidFill>
                  <a:schemeClr val="tx1"/>
                </a:solidFill>
                <a:latin typeface="Times" pitchFamily="18" charset="0"/>
                <a:cs typeface="Arial" charset="0"/>
              </a:defRPr>
            </a:lvl3pPr>
            <a:lvl4pPr marL="1600200" indent="-228600">
              <a:defRPr>
                <a:solidFill>
                  <a:schemeClr val="tx1"/>
                </a:solidFill>
                <a:latin typeface="Times" pitchFamily="18" charset="0"/>
                <a:cs typeface="Arial" charset="0"/>
              </a:defRPr>
            </a:lvl4pPr>
            <a:lvl5pPr marL="2057400" indent="-228600">
              <a:defRPr>
                <a:solidFill>
                  <a:schemeClr val="tx1"/>
                </a:solidFill>
                <a:latin typeface="Times" pitchFamily="18" charset="0"/>
                <a:cs typeface="Arial" charset="0"/>
              </a:defRPr>
            </a:lvl5pPr>
            <a:lvl6pPr marL="2514600" indent="-228600" fontAlgn="base">
              <a:spcBef>
                <a:spcPct val="0"/>
              </a:spcBef>
              <a:spcAft>
                <a:spcPct val="0"/>
              </a:spcAft>
              <a:defRPr>
                <a:solidFill>
                  <a:schemeClr val="tx1"/>
                </a:solidFill>
                <a:latin typeface="Times" pitchFamily="18" charset="0"/>
                <a:cs typeface="Arial" charset="0"/>
              </a:defRPr>
            </a:lvl6pPr>
            <a:lvl7pPr marL="2971800" indent="-228600" fontAlgn="base">
              <a:spcBef>
                <a:spcPct val="0"/>
              </a:spcBef>
              <a:spcAft>
                <a:spcPct val="0"/>
              </a:spcAft>
              <a:defRPr>
                <a:solidFill>
                  <a:schemeClr val="tx1"/>
                </a:solidFill>
                <a:latin typeface="Times" pitchFamily="18" charset="0"/>
                <a:cs typeface="Arial" charset="0"/>
              </a:defRPr>
            </a:lvl7pPr>
            <a:lvl8pPr marL="3429000" indent="-228600" fontAlgn="base">
              <a:spcBef>
                <a:spcPct val="0"/>
              </a:spcBef>
              <a:spcAft>
                <a:spcPct val="0"/>
              </a:spcAft>
              <a:defRPr>
                <a:solidFill>
                  <a:schemeClr val="tx1"/>
                </a:solidFill>
                <a:latin typeface="Times" pitchFamily="18" charset="0"/>
                <a:cs typeface="Arial" charset="0"/>
              </a:defRPr>
            </a:lvl8pPr>
            <a:lvl9pPr marL="3886200" indent="-228600" fontAlgn="base">
              <a:spcBef>
                <a:spcPct val="0"/>
              </a:spcBef>
              <a:spcAft>
                <a:spcPct val="0"/>
              </a:spcAft>
              <a:defRPr>
                <a:solidFill>
                  <a:schemeClr val="tx1"/>
                </a:solidFill>
                <a:latin typeface="Times" pitchFamily="18" charset="0"/>
                <a:cs typeface="Arial" charset="0"/>
              </a:defRPr>
            </a:lvl9pPr>
          </a:lstStyle>
          <a:p>
            <a:pPr>
              <a:lnSpc>
                <a:spcPct val="85000"/>
              </a:lnSpc>
            </a:pPr>
            <a:r>
              <a:rPr lang="en-US" sz="2800" b="1" dirty="0">
                <a:solidFill>
                  <a:prstClr val="black"/>
                </a:solidFill>
                <a:latin typeface="+mj-lt"/>
                <a:cs typeface="Calibri" pitchFamily="34" charset="0"/>
              </a:rPr>
              <a:t>5%</a:t>
            </a:r>
            <a:r>
              <a:rPr lang="en-US" sz="3200" b="1" dirty="0">
                <a:solidFill>
                  <a:prstClr val="black"/>
                </a:solidFill>
                <a:latin typeface="+mj-lt"/>
                <a:cs typeface="Calibri" pitchFamily="34" charset="0"/>
              </a:rPr>
              <a:t> </a:t>
            </a:r>
            <a:r>
              <a:rPr lang="en-US" b="1" dirty="0" smtClean="0">
                <a:solidFill>
                  <a:prstClr val="black"/>
                </a:solidFill>
                <a:latin typeface="+mj-lt"/>
                <a:cs typeface="Calibri" pitchFamily="34" charset="0"/>
              </a:rPr>
              <a:t>had </a:t>
            </a:r>
            <a:r>
              <a:rPr lang="en-US" b="1" dirty="0">
                <a:solidFill>
                  <a:prstClr val="black"/>
                </a:solidFill>
                <a:latin typeface="+mj-lt"/>
                <a:cs typeface="Calibri" pitchFamily="34" charset="0"/>
              </a:rPr>
              <a:t>incomes above </a:t>
            </a:r>
            <a:r>
              <a:rPr lang="en-US" sz="2400" b="1" dirty="0" smtClean="0">
                <a:solidFill>
                  <a:prstClr val="black"/>
                </a:solidFill>
                <a:latin typeface="+mj-lt"/>
                <a:cs typeface="Calibri" pitchFamily="34" charset="0"/>
              </a:rPr>
              <a:t>$88,900</a:t>
            </a:r>
            <a:endParaRPr lang="en-US" sz="2800" b="1" dirty="0">
              <a:solidFill>
                <a:prstClr val="black"/>
              </a:solidFill>
              <a:latin typeface="+mj-lt"/>
              <a:cs typeface="Calibri" pitchFamily="34" charset="0"/>
            </a:endParaRPr>
          </a:p>
        </p:txBody>
      </p:sp>
      <p:sp>
        <p:nvSpPr>
          <p:cNvPr id="7" name="Text Placeholder 6"/>
          <p:cNvSpPr>
            <a:spLocks noGrp="1"/>
          </p:cNvSpPr>
          <p:nvPr>
            <p:ph type="body" sz="quarter" idx="11"/>
          </p:nvPr>
        </p:nvSpPr>
        <p:spPr/>
        <p:txBody>
          <a:bodyPr/>
          <a:lstStyle/>
          <a:p>
            <a:r>
              <a:rPr lang="en-US" dirty="0" smtClean="0">
                <a:latin typeface="+mj-lt"/>
              </a:rPr>
              <a:t>NOTE:  Total household income for couples is split equally between husbands and wives to estimate income for married beneficiaries.</a:t>
            </a:r>
          </a:p>
          <a:p>
            <a:r>
              <a:rPr lang="en-US" dirty="0" smtClean="0">
                <a:latin typeface="+mj-lt"/>
              </a:rPr>
              <a:t>SOURCE: Urban Institute analysis of DYNASIM for the Kaiser Family Foundation.</a:t>
            </a:r>
          </a:p>
        </p:txBody>
      </p:sp>
      <p:sp>
        <p:nvSpPr>
          <p:cNvPr id="5" name="Title 4"/>
          <p:cNvSpPr>
            <a:spLocks noGrp="1"/>
          </p:cNvSpPr>
          <p:nvPr>
            <p:ph type="title"/>
          </p:nvPr>
        </p:nvSpPr>
        <p:spPr/>
        <p:txBody>
          <a:bodyPr/>
          <a:lstStyle/>
          <a:p>
            <a:r>
              <a:rPr lang="en-US" sz="3000" dirty="0" smtClean="0">
                <a:latin typeface="+mj-lt"/>
              </a:rPr>
              <a:t>Distribution of Medicare Beneficiaries by Income Level, 2012</a:t>
            </a:r>
            <a:endParaRPr lang="en-US" sz="3000" dirty="0">
              <a:latin typeface="+mj-lt"/>
            </a:endParaRPr>
          </a:p>
        </p:txBody>
      </p:sp>
    </p:spTree>
    <p:extLst>
      <p:ext uri="{BB962C8B-B14F-4D97-AF65-F5344CB8AC3E}">
        <p14:creationId xmlns:p14="http://schemas.microsoft.com/office/powerpoint/2010/main" val="22261998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2438400" y="1187450"/>
            <a:ext cx="5257800" cy="336550"/>
          </a:xfrm>
          <a:prstGeom prst="rect">
            <a:avLst/>
          </a:prstGeom>
          <a:noFill/>
          <a:ln w="9525">
            <a:noFill/>
            <a:miter lim="800000"/>
            <a:headEnd/>
            <a:tailEnd/>
          </a:ln>
          <a:effectLst/>
        </p:spPr>
        <p:txBody>
          <a:bodyPr>
            <a:spAutoFit/>
          </a:bodyPr>
          <a:lstStyle/>
          <a:p>
            <a:pPr>
              <a:spcBef>
                <a:spcPct val="50000"/>
              </a:spcBef>
            </a:pPr>
            <a:r>
              <a:rPr lang="en-US" sz="1600" b="1" i="1" dirty="0">
                <a:latin typeface="+mj-lt"/>
                <a:cs typeface="Arial" charset="0"/>
              </a:rPr>
              <a:t>Percent of total Medicare population:</a:t>
            </a:r>
          </a:p>
        </p:txBody>
      </p:sp>
      <p:graphicFrame>
        <p:nvGraphicFramePr>
          <p:cNvPr id="17" name="Object 13"/>
          <p:cNvGraphicFramePr>
            <a:graphicFrameLocks noGrp="1" noChangeAspect="1"/>
          </p:cNvGraphicFramePr>
          <p:nvPr>
            <p:ph idx="1"/>
            <p:extLst>
              <p:ext uri="{D42A27DB-BD31-4B8C-83A1-F6EECF244321}">
                <p14:modId xmlns:p14="http://schemas.microsoft.com/office/powerpoint/2010/main" val="4240305911"/>
              </p:ext>
            </p:extLst>
          </p:nvPr>
        </p:nvGraphicFramePr>
        <p:xfrm>
          <a:off x="2590800" y="1676399"/>
          <a:ext cx="6461124" cy="444976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p:cNvSpPr>
            <a:spLocks noGrp="1"/>
          </p:cNvSpPr>
          <p:nvPr>
            <p:ph type="body" sz="quarter" idx="11"/>
          </p:nvPr>
        </p:nvSpPr>
        <p:spPr>
          <a:prstGeom prst="rect">
            <a:avLst/>
          </a:prstGeom>
        </p:spPr>
        <p:txBody>
          <a:bodyPr/>
          <a:lstStyle/>
          <a:p>
            <a:r>
              <a:rPr lang="en-US" dirty="0" smtClean="0"/>
              <a:t>SOURCES: Kaiser Family Foundation analysis of the Centers for Medicare &amp; Medicaid Services Medicare Current Beneficiary 2009 Cost and Use file.</a:t>
            </a:r>
          </a:p>
        </p:txBody>
      </p:sp>
      <p:sp>
        <p:nvSpPr>
          <p:cNvPr id="15369" name="Rectangle 9"/>
          <p:cNvSpPr>
            <a:spLocks noGrp="1" noChangeArrowheads="1"/>
          </p:cNvSpPr>
          <p:nvPr>
            <p:ph type="title"/>
          </p:nvPr>
        </p:nvSpPr>
        <p:spPr/>
        <p:txBody>
          <a:bodyPr/>
          <a:lstStyle/>
          <a:p>
            <a:r>
              <a:rPr lang="en-US" sz="3000" dirty="0" smtClean="0"/>
              <a:t>Medicare Beneficiaries’ Utilization of Selected Medical and Long-Term Care Services, 2009</a:t>
            </a:r>
            <a:endParaRPr lang="en-US" sz="3000" dirty="0"/>
          </a:p>
        </p:txBody>
      </p:sp>
      <p:graphicFrame>
        <p:nvGraphicFramePr>
          <p:cNvPr id="2" name="Table 1"/>
          <p:cNvGraphicFramePr>
            <a:graphicFrameLocks noGrp="1"/>
          </p:cNvGraphicFramePr>
          <p:nvPr>
            <p:extLst>
              <p:ext uri="{D42A27DB-BD31-4B8C-83A1-F6EECF244321}">
                <p14:modId xmlns:p14="http://schemas.microsoft.com/office/powerpoint/2010/main" val="2481234351"/>
              </p:ext>
            </p:extLst>
          </p:nvPr>
        </p:nvGraphicFramePr>
        <p:xfrm>
          <a:off x="228600" y="1676400"/>
          <a:ext cx="2209800" cy="4437888"/>
        </p:xfrm>
        <a:graphic>
          <a:graphicData uri="http://schemas.openxmlformats.org/drawingml/2006/table">
            <a:tbl>
              <a:tblPr firstRow="1" bandRow="1">
                <a:tableStyleId>{5C22544A-7EE6-4342-B048-85BDC9FD1C3A}</a:tableStyleId>
              </a:tblPr>
              <a:tblGrid>
                <a:gridCol w="2209800"/>
              </a:tblGrid>
              <a:tr h="741700">
                <a:tc>
                  <a:txBody>
                    <a:bodyPr/>
                    <a:lstStyle/>
                    <a:p>
                      <a:pPr algn="r">
                        <a:lnSpc>
                          <a:spcPct val="90000"/>
                        </a:lnSpc>
                      </a:pPr>
                      <a:r>
                        <a:rPr lang="en-US" sz="1600" b="1" dirty="0" smtClean="0">
                          <a:solidFill>
                            <a:schemeClr val="tx1"/>
                          </a:solidFill>
                          <a:latin typeface="+mj-lt"/>
                          <a:cs typeface="Calibri" pitchFamily="34" charset="0"/>
                        </a:rPr>
                        <a:t>Physician Office Visit</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41700">
                <a:tc>
                  <a:txBody>
                    <a:bodyPr/>
                    <a:lstStyle/>
                    <a:p>
                      <a:pPr algn="r">
                        <a:lnSpc>
                          <a:spcPct val="90000"/>
                        </a:lnSpc>
                      </a:pPr>
                      <a:r>
                        <a:rPr lang="en-US" sz="1600" b="1" dirty="0" smtClean="0">
                          <a:solidFill>
                            <a:schemeClr val="tx1"/>
                          </a:solidFill>
                          <a:latin typeface="+mj-lt"/>
                          <a:cs typeface="Calibri" pitchFamily="34" charset="0"/>
                        </a:rPr>
                        <a:t>Emergency Room Visit</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737596">
                <a:tc>
                  <a:txBody>
                    <a:bodyPr/>
                    <a:lstStyle/>
                    <a:p>
                      <a:pPr algn="r">
                        <a:lnSpc>
                          <a:spcPct val="90000"/>
                        </a:lnSpc>
                      </a:pPr>
                      <a:r>
                        <a:rPr lang="en-US" sz="1600" b="1" dirty="0" smtClean="0">
                          <a:solidFill>
                            <a:schemeClr val="tx1"/>
                          </a:solidFill>
                          <a:latin typeface="+mj-lt"/>
                          <a:cs typeface="Calibri" pitchFamily="34" charset="0"/>
                        </a:rPr>
                        <a:t>Inpatient Hospital Stay</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41700">
                <a:tc>
                  <a:txBody>
                    <a:bodyPr/>
                    <a:lstStyle/>
                    <a:p>
                      <a:pPr algn="r">
                        <a:lnSpc>
                          <a:spcPct val="90000"/>
                        </a:lnSpc>
                      </a:pPr>
                      <a:r>
                        <a:rPr lang="en-US" sz="1600" b="1" dirty="0" smtClean="0">
                          <a:solidFill>
                            <a:schemeClr val="tx1"/>
                          </a:solidFill>
                          <a:latin typeface="+mj-lt"/>
                          <a:cs typeface="Calibri" pitchFamily="34" charset="0"/>
                        </a:rPr>
                        <a:t>Home Health Visit</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37596">
                <a:tc>
                  <a:txBody>
                    <a:bodyPr/>
                    <a:lstStyle/>
                    <a:p>
                      <a:pPr algn="r">
                        <a:lnSpc>
                          <a:spcPct val="90000"/>
                        </a:lnSpc>
                      </a:pPr>
                      <a:r>
                        <a:rPr lang="en-US" sz="1600" b="1" dirty="0" smtClean="0">
                          <a:solidFill>
                            <a:schemeClr val="tx1"/>
                          </a:solidFill>
                          <a:latin typeface="+mj-lt"/>
                          <a:cs typeface="Calibri" pitchFamily="34" charset="0"/>
                        </a:rPr>
                        <a:t>Skilled Nursing </a:t>
                      </a:r>
                    </a:p>
                    <a:p>
                      <a:pPr algn="r">
                        <a:lnSpc>
                          <a:spcPct val="90000"/>
                        </a:lnSpc>
                      </a:pPr>
                      <a:r>
                        <a:rPr lang="en-US" sz="1600" b="1" dirty="0" smtClean="0">
                          <a:solidFill>
                            <a:schemeClr val="tx1"/>
                          </a:solidFill>
                          <a:latin typeface="+mj-lt"/>
                          <a:cs typeface="Calibri" pitchFamily="34" charset="0"/>
                        </a:rPr>
                        <a:t>Facility Stay</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37596">
                <a:tc>
                  <a:txBody>
                    <a:bodyPr/>
                    <a:lstStyle/>
                    <a:p>
                      <a:pPr algn="r">
                        <a:lnSpc>
                          <a:spcPct val="90000"/>
                        </a:lnSpc>
                      </a:pPr>
                      <a:r>
                        <a:rPr lang="en-US" sz="1600" b="1" dirty="0" smtClean="0">
                          <a:solidFill>
                            <a:schemeClr val="tx1"/>
                          </a:solidFill>
                          <a:latin typeface="+mj-lt"/>
                          <a:cs typeface="Calibri" pitchFamily="34" charset="0"/>
                        </a:rPr>
                        <a:t>Hospice Visits</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327061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p:txBody>
          <a:bodyPr/>
          <a:lstStyle/>
          <a:p>
            <a:r>
              <a:rPr lang="en-US" dirty="0" smtClean="0">
                <a:latin typeface="+mj-lt"/>
              </a:rPr>
              <a:t>NOTE: *Amount corresponds to the estimated catastrophic coverage limit for non-LIS enrollees ($6,734 for LIS enrollees), which corresponds to </a:t>
            </a:r>
            <a:r>
              <a:rPr lang="en-US" dirty="0" err="1" smtClean="0">
                <a:latin typeface="+mj-lt"/>
              </a:rPr>
              <a:t>TrOOP</a:t>
            </a:r>
            <a:r>
              <a:rPr lang="en-US" dirty="0" smtClean="0">
                <a:latin typeface="+mj-lt"/>
              </a:rPr>
              <a:t> spending of $4,750.</a:t>
            </a:r>
            <a:br>
              <a:rPr lang="en-US" dirty="0" smtClean="0">
                <a:latin typeface="+mj-lt"/>
              </a:rPr>
            </a:br>
            <a:r>
              <a:rPr lang="en-US" dirty="0" smtClean="0">
                <a:latin typeface="+mj-lt"/>
              </a:rPr>
              <a:t>SOURCE:  Kaiser Family Foundation illustration based on CMS standard benefit parameter update for 2013.  Amounts rounded to nearest dollar.</a:t>
            </a:r>
            <a:endParaRPr lang="en-US" dirty="0">
              <a:latin typeface="+mj-lt"/>
            </a:endParaRPr>
          </a:p>
        </p:txBody>
      </p:sp>
      <p:sp>
        <p:nvSpPr>
          <p:cNvPr id="2" name="Title 1"/>
          <p:cNvSpPr>
            <a:spLocks noGrp="1"/>
          </p:cNvSpPr>
          <p:nvPr>
            <p:ph type="title"/>
          </p:nvPr>
        </p:nvSpPr>
        <p:spPr/>
        <p:txBody>
          <a:bodyPr/>
          <a:lstStyle/>
          <a:p>
            <a:r>
              <a:rPr lang="en-US" sz="3000" dirty="0" smtClean="0">
                <a:latin typeface="+mj-lt"/>
              </a:rPr>
              <a:t>Standard Medicare Prescription Drug Benefit, 2013</a:t>
            </a:r>
            <a:endParaRPr lang="en-US" sz="3000" dirty="0">
              <a:latin typeface="+mj-lt"/>
            </a:endParaRPr>
          </a:p>
        </p:txBody>
      </p:sp>
      <p:sp>
        <p:nvSpPr>
          <p:cNvPr id="28" name="AutoShape 8"/>
          <p:cNvSpPr>
            <a:spLocks noChangeArrowheads="1"/>
          </p:cNvSpPr>
          <p:nvPr/>
        </p:nvSpPr>
        <p:spPr bwMode="auto">
          <a:xfrm>
            <a:off x="4345610" y="885825"/>
            <a:ext cx="381000" cy="274320"/>
          </a:xfrm>
          <a:prstGeom prst="upArrow">
            <a:avLst>
              <a:gd name="adj1" fmla="val 50000"/>
              <a:gd name="adj2" fmla="val 58333"/>
            </a:avLst>
          </a:prstGeom>
          <a:solidFill>
            <a:schemeClr val="accent3"/>
          </a:solidFill>
          <a:ln w="19050">
            <a:noFill/>
            <a:miter lim="800000"/>
            <a:headEnd/>
            <a:tailEnd/>
          </a:ln>
        </p:spPr>
        <p:txBody>
          <a:bodyPr wrap="none" anchor="ctr"/>
          <a:lstStyle/>
          <a:p>
            <a:pPr fontAlgn="base">
              <a:spcBef>
                <a:spcPct val="0"/>
              </a:spcBef>
              <a:spcAft>
                <a:spcPct val="0"/>
              </a:spcAft>
            </a:pPr>
            <a:endParaRPr lang="en-US">
              <a:solidFill>
                <a:srgbClr val="000000"/>
              </a:solidFill>
              <a:latin typeface="+mj-lt"/>
              <a:cs typeface="Calibri" pitchFamily="34" charset="0"/>
            </a:endParaRPr>
          </a:p>
        </p:txBody>
      </p:sp>
      <p:graphicFrame>
        <p:nvGraphicFramePr>
          <p:cNvPr id="29" name="Object 2"/>
          <p:cNvGraphicFramePr>
            <a:graphicFrameLocks noChangeAspect="1"/>
          </p:cNvGraphicFramePr>
          <p:nvPr>
            <p:extLst>
              <p:ext uri="{D42A27DB-BD31-4B8C-83A1-F6EECF244321}">
                <p14:modId xmlns:p14="http://schemas.microsoft.com/office/powerpoint/2010/main" val="3338283284"/>
              </p:ext>
            </p:extLst>
          </p:nvPr>
        </p:nvGraphicFramePr>
        <p:xfrm>
          <a:off x="38100" y="995320"/>
          <a:ext cx="9070009" cy="4810212"/>
        </p:xfrm>
        <a:graphic>
          <a:graphicData uri="http://schemas.openxmlformats.org/drawingml/2006/chart">
            <c:chart xmlns:c="http://schemas.openxmlformats.org/drawingml/2006/chart" xmlns:r="http://schemas.openxmlformats.org/officeDocument/2006/relationships" r:id="rId3"/>
          </a:graphicData>
        </a:graphic>
      </p:graphicFrame>
      <p:sp>
        <p:nvSpPr>
          <p:cNvPr id="30" name="Text Box 5"/>
          <p:cNvSpPr txBox="1">
            <a:spLocks noChangeArrowheads="1"/>
          </p:cNvSpPr>
          <p:nvPr/>
        </p:nvSpPr>
        <p:spPr bwMode="auto">
          <a:xfrm>
            <a:off x="7273332" y="5323348"/>
            <a:ext cx="1853456" cy="338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08" tIns="45704" rIns="91408" bIns="4570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en-US" sz="1600" b="1" dirty="0" smtClean="0">
                <a:solidFill>
                  <a:srgbClr val="000000"/>
                </a:solidFill>
                <a:latin typeface="+mj-lt"/>
              </a:rPr>
              <a:t>Deductible = $325</a:t>
            </a:r>
            <a:endParaRPr lang="en-US" sz="1600" b="1" dirty="0">
              <a:solidFill>
                <a:srgbClr val="000000"/>
              </a:solidFill>
              <a:latin typeface="+mj-lt"/>
            </a:endParaRPr>
          </a:p>
        </p:txBody>
      </p:sp>
      <p:sp>
        <p:nvSpPr>
          <p:cNvPr id="31" name="Text Box 6"/>
          <p:cNvSpPr txBox="1">
            <a:spLocks noChangeArrowheads="1"/>
          </p:cNvSpPr>
          <p:nvPr/>
        </p:nvSpPr>
        <p:spPr bwMode="auto">
          <a:xfrm>
            <a:off x="7091985" y="3472815"/>
            <a:ext cx="2216150" cy="757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8" tIns="45704" rIns="91408" bIns="4570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lnSpc>
                <a:spcPct val="90000"/>
              </a:lnSpc>
              <a:spcBef>
                <a:spcPct val="0"/>
              </a:spcBef>
              <a:spcAft>
                <a:spcPct val="0"/>
              </a:spcAft>
            </a:pPr>
            <a:r>
              <a:rPr lang="en-US" sz="1600" b="1" dirty="0">
                <a:solidFill>
                  <a:srgbClr val="000000"/>
                </a:solidFill>
                <a:latin typeface="+mj-lt"/>
              </a:rPr>
              <a:t>Initial Coverage </a:t>
            </a:r>
            <a:r>
              <a:rPr lang="en-US" sz="1600" b="1" dirty="0" smtClean="0">
                <a:solidFill>
                  <a:srgbClr val="000000"/>
                </a:solidFill>
                <a:latin typeface="+mj-lt"/>
              </a:rPr>
              <a:t/>
            </a:r>
            <a:br>
              <a:rPr lang="en-US" sz="1600" b="1" dirty="0" smtClean="0">
                <a:solidFill>
                  <a:srgbClr val="000000"/>
                </a:solidFill>
                <a:latin typeface="+mj-lt"/>
              </a:rPr>
            </a:br>
            <a:r>
              <a:rPr lang="en-US" sz="1600" b="1" dirty="0" smtClean="0">
                <a:solidFill>
                  <a:srgbClr val="000000"/>
                </a:solidFill>
                <a:latin typeface="+mj-lt"/>
              </a:rPr>
              <a:t>Limit = $2,970 </a:t>
            </a:r>
            <a:r>
              <a:rPr lang="en-US" sz="1600" b="1" dirty="0">
                <a:solidFill>
                  <a:srgbClr val="000000"/>
                </a:solidFill>
                <a:latin typeface="+mj-lt"/>
              </a:rPr>
              <a:t>in </a:t>
            </a:r>
            <a:r>
              <a:rPr lang="en-US" sz="1600" b="1" dirty="0" smtClean="0">
                <a:solidFill>
                  <a:srgbClr val="000000"/>
                </a:solidFill>
                <a:latin typeface="+mj-lt"/>
              </a:rPr>
              <a:t/>
            </a:r>
            <a:br>
              <a:rPr lang="en-US" sz="1600" b="1" dirty="0" smtClean="0">
                <a:solidFill>
                  <a:srgbClr val="000000"/>
                </a:solidFill>
                <a:latin typeface="+mj-lt"/>
              </a:rPr>
            </a:br>
            <a:r>
              <a:rPr lang="en-US" sz="1600" b="1" dirty="0" smtClean="0">
                <a:solidFill>
                  <a:srgbClr val="000000"/>
                </a:solidFill>
                <a:latin typeface="+mj-lt"/>
              </a:rPr>
              <a:t>Total Drug Costs </a:t>
            </a:r>
            <a:endParaRPr lang="en-US" sz="1600" b="1" dirty="0">
              <a:solidFill>
                <a:srgbClr val="000000"/>
              </a:solidFill>
              <a:latin typeface="+mj-lt"/>
            </a:endParaRPr>
          </a:p>
        </p:txBody>
      </p:sp>
      <p:sp>
        <p:nvSpPr>
          <p:cNvPr id="32" name="Rectangle 7"/>
          <p:cNvSpPr>
            <a:spLocks noChangeArrowheads="1"/>
          </p:cNvSpPr>
          <p:nvPr/>
        </p:nvSpPr>
        <p:spPr bwMode="auto">
          <a:xfrm>
            <a:off x="2494890" y="3852957"/>
            <a:ext cx="1054608" cy="1666971"/>
          </a:xfrm>
          <a:prstGeom prst="rect">
            <a:avLst/>
          </a:prstGeom>
          <a:solidFill>
            <a:schemeClr val="accent1"/>
          </a:solidFill>
          <a:ln w="19050">
            <a:noFill/>
            <a:miter lim="800000"/>
            <a:headEnd/>
            <a:tailEnd/>
          </a:ln>
        </p:spPr>
        <p:txBody>
          <a:bodyPr wrap="none" anchor="ctr"/>
          <a:lstStyle/>
          <a:p>
            <a:pPr fontAlgn="base">
              <a:spcBef>
                <a:spcPct val="0"/>
              </a:spcBef>
              <a:spcAft>
                <a:spcPct val="0"/>
              </a:spcAft>
            </a:pPr>
            <a:endParaRPr lang="en-US">
              <a:solidFill>
                <a:srgbClr val="000000"/>
              </a:solidFill>
              <a:latin typeface="+mj-lt"/>
            </a:endParaRPr>
          </a:p>
        </p:txBody>
      </p:sp>
      <p:sp>
        <p:nvSpPr>
          <p:cNvPr id="33" name="Rectangle 9"/>
          <p:cNvSpPr>
            <a:spLocks noChangeArrowheads="1"/>
          </p:cNvSpPr>
          <p:nvPr/>
        </p:nvSpPr>
        <p:spPr bwMode="auto">
          <a:xfrm>
            <a:off x="2485365" y="1152469"/>
            <a:ext cx="192088" cy="365760"/>
          </a:xfrm>
          <a:prstGeom prst="rect">
            <a:avLst/>
          </a:prstGeom>
          <a:solidFill>
            <a:schemeClr val="accent1"/>
          </a:solidFill>
          <a:ln w="19050">
            <a:noFill/>
            <a:miter lim="800000"/>
            <a:headEnd/>
            <a:tailEnd/>
          </a:ln>
        </p:spPr>
        <p:txBody>
          <a:bodyPr wrap="none" anchor="ctr"/>
          <a:lstStyle/>
          <a:p>
            <a:pPr fontAlgn="base">
              <a:spcBef>
                <a:spcPct val="0"/>
              </a:spcBef>
              <a:spcAft>
                <a:spcPct val="0"/>
              </a:spcAft>
            </a:pPr>
            <a:endParaRPr lang="en-US">
              <a:solidFill>
                <a:srgbClr val="000000"/>
              </a:solidFill>
              <a:latin typeface="+mj-lt"/>
            </a:endParaRPr>
          </a:p>
        </p:txBody>
      </p:sp>
      <p:sp>
        <p:nvSpPr>
          <p:cNvPr id="34" name="Text Box 12"/>
          <p:cNvSpPr txBox="1">
            <a:spLocks noChangeArrowheads="1"/>
          </p:cNvSpPr>
          <p:nvPr/>
        </p:nvSpPr>
        <p:spPr bwMode="auto">
          <a:xfrm>
            <a:off x="3773594" y="4493942"/>
            <a:ext cx="2514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8" tIns="45704" rIns="91408" bIns="4570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50000"/>
              </a:spcBef>
              <a:spcAft>
                <a:spcPct val="0"/>
              </a:spcAft>
            </a:pPr>
            <a:r>
              <a:rPr lang="en-US" b="1" dirty="0">
                <a:solidFill>
                  <a:srgbClr val="000000"/>
                </a:solidFill>
                <a:latin typeface="+mj-lt"/>
              </a:rPr>
              <a:t>Plan pays 75%</a:t>
            </a:r>
          </a:p>
        </p:txBody>
      </p:sp>
      <p:sp>
        <p:nvSpPr>
          <p:cNvPr id="35" name="Text Box 13"/>
          <p:cNvSpPr txBox="1">
            <a:spLocks noChangeArrowheads="1"/>
          </p:cNvSpPr>
          <p:nvPr/>
        </p:nvSpPr>
        <p:spPr bwMode="auto">
          <a:xfrm>
            <a:off x="3067050" y="1186925"/>
            <a:ext cx="3905250" cy="288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8" tIns="45704" rIns="91408" bIns="4570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lnSpc>
                <a:spcPct val="85000"/>
              </a:lnSpc>
              <a:spcAft>
                <a:spcPct val="0"/>
              </a:spcAft>
            </a:pPr>
            <a:r>
              <a:rPr lang="en-US" sz="1500" b="1" dirty="0">
                <a:solidFill>
                  <a:srgbClr val="000000"/>
                </a:solidFill>
                <a:latin typeface="+mj-lt"/>
              </a:rPr>
              <a:t>Plan pays 15</a:t>
            </a:r>
            <a:r>
              <a:rPr lang="en-US" sz="1500" b="1" dirty="0" smtClean="0">
                <a:solidFill>
                  <a:srgbClr val="000000"/>
                </a:solidFill>
                <a:latin typeface="+mj-lt"/>
              </a:rPr>
              <a:t>%; Medicare </a:t>
            </a:r>
            <a:r>
              <a:rPr lang="en-US" sz="1500" b="1" dirty="0">
                <a:solidFill>
                  <a:srgbClr val="000000"/>
                </a:solidFill>
                <a:latin typeface="+mj-lt"/>
              </a:rPr>
              <a:t>pays 80%</a:t>
            </a:r>
          </a:p>
        </p:txBody>
      </p:sp>
      <p:sp>
        <p:nvSpPr>
          <p:cNvPr id="36" name="Text Box 16"/>
          <p:cNvSpPr txBox="1">
            <a:spLocks noChangeArrowheads="1"/>
          </p:cNvSpPr>
          <p:nvPr/>
        </p:nvSpPr>
        <p:spPr bwMode="auto">
          <a:xfrm>
            <a:off x="2791183" y="1137296"/>
            <a:ext cx="755462" cy="387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08" tIns="45704" rIns="91408" bIns="4570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lnSpc>
                <a:spcPct val="80000"/>
              </a:lnSpc>
              <a:spcBef>
                <a:spcPct val="0"/>
              </a:spcBef>
              <a:spcAft>
                <a:spcPct val="0"/>
              </a:spcAft>
            </a:pPr>
            <a:r>
              <a:rPr lang="en-US" sz="1200" b="1" dirty="0">
                <a:solidFill>
                  <a:srgbClr val="000000"/>
                </a:solidFill>
                <a:latin typeface="+mj-lt"/>
              </a:rPr>
              <a:t>Enrollee</a:t>
            </a:r>
            <a:br>
              <a:rPr lang="en-US" sz="1200" b="1" dirty="0">
                <a:solidFill>
                  <a:srgbClr val="000000"/>
                </a:solidFill>
                <a:latin typeface="+mj-lt"/>
              </a:rPr>
            </a:br>
            <a:r>
              <a:rPr lang="en-US" sz="1200" b="1" dirty="0">
                <a:solidFill>
                  <a:srgbClr val="000000"/>
                </a:solidFill>
                <a:latin typeface="+mj-lt"/>
              </a:rPr>
              <a:t>pays 5%</a:t>
            </a:r>
          </a:p>
        </p:txBody>
      </p:sp>
      <p:sp>
        <p:nvSpPr>
          <p:cNvPr id="37" name="Text Box 18"/>
          <p:cNvSpPr txBox="1">
            <a:spLocks noChangeArrowheads="1"/>
          </p:cNvSpPr>
          <p:nvPr/>
        </p:nvSpPr>
        <p:spPr bwMode="auto">
          <a:xfrm>
            <a:off x="2173910" y="4215336"/>
            <a:ext cx="1676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8" tIns="45704" rIns="91408" bIns="4570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en-US" b="1" dirty="0">
                <a:solidFill>
                  <a:srgbClr val="FFFFFF"/>
                </a:solidFill>
                <a:latin typeface="+mj-lt"/>
              </a:rPr>
              <a:t>Enrollee </a:t>
            </a:r>
            <a:br>
              <a:rPr lang="en-US" b="1" dirty="0">
                <a:solidFill>
                  <a:srgbClr val="FFFFFF"/>
                </a:solidFill>
                <a:latin typeface="+mj-lt"/>
              </a:rPr>
            </a:br>
            <a:r>
              <a:rPr lang="en-US" b="1" dirty="0">
                <a:solidFill>
                  <a:srgbClr val="FFFFFF"/>
                </a:solidFill>
                <a:latin typeface="+mj-lt"/>
              </a:rPr>
              <a:t>pays </a:t>
            </a:r>
            <a:br>
              <a:rPr lang="en-US" b="1" dirty="0">
                <a:solidFill>
                  <a:srgbClr val="FFFFFF"/>
                </a:solidFill>
                <a:latin typeface="+mj-lt"/>
              </a:rPr>
            </a:br>
            <a:r>
              <a:rPr lang="en-US" b="1" dirty="0">
                <a:solidFill>
                  <a:srgbClr val="FFFFFF"/>
                </a:solidFill>
                <a:latin typeface="+mj-lt"/>
              </a:rPr>
              <a:t>25%</a:t>
            </a:r>
          </a:p>
        </p:txBody>
      </p:sp>
      <p:sp>
        <p:nvSpPr>
          <p:cNvPr id="38" name="Text Box 22"/>
          <p:cNvSpPr txBox="1">
            <a:spLocks noChangeArrowheads="1"/>
          </p:cNvSpPr>
          <p:nvPr/>
        </p:nvSpPr>
        <p:spPr bwMode="auto">
          <a:xfrm>
            <a:off x="7095160" y="1114660"/>
            <a:ext cx="2209800" cy="1200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8" tIns="45704" rIns="91408" bIns="4570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lnSpc>
                <a:spcPct val="90000"/>
              </a:lnSpc>
              <a:spcBef>
                <a:spcPct val="0"/>
              </a:spcBef>
              <a:spcAft>
                <a:spcPct val="0"/>
              </a:spcAft>
            </a:pPr>
            <a:r>
              <a:rPr lang="en-US" sz="1600" b="1" dirty="0" smtClean="0">
                <a:solidFill>
                  <a:srgbClr val="000000"/>
                </a:solidFill>
                <a:latin typeface="+mj-lt"/>
              </a:rPr>
              <a:t>Catastrophic</a:t>
            </a:r>
            <a:br>
              <a:rPr lang="en-US" sz="1600" b="1" dirty="0" smtClean="0">
                <a:solidFill>
                  <a:srgbClr val="000000"/>
                </a:solidFill>
                <a:latin typeface="+mj-lt"/>
              </a:rPr>
            </a:br>
            <a:r>
              <a:rPr lang="en-US" sz="1600" b="1" dirty="0" smtClean="0">
                <a:solidFill>
                  <a:srgbClr val="000000"/>
                </a:solidFill>
                <a:latin typeface="+mj-lt"/>
              </a:rPr>
              <a:t>Coverage Limit = </a:t>
            </a:r>
            <a:br>
              <a:rPr lang="en-US" sz="1600" b="1" dirty="0" smtClean="0">
                <a:solidFill>
                  <a:srgbClr val="000000"/>
                </a:solidFill>
                <a:latin typeface="+mj-lt"/>
              </a:rPr>
            </a:br>
            <a:r>
              <a:rPr lang="en-US" sz="1600" b="1" dirty="0" smtClean="0">
                <a:solidFill>
                  <a:srgbClr val="000000"/>
                </a:solidFill>
                <a:latin typeface="+mj-lt"/>
              </a:rPr>
              <a:t>$6,955 in </a:t>
            </a:r>
          </a:p>
          <a:p>
            <a:pPr algn="ctr" eaLnBrk="1" fontAlgn="base" hangingPunct="1">
              <a:lnSpc>
                <a:spcPct val="90000"/>
              </a:lnSpc>
              <a:spcBef>
                <a:spcPct val="0"/>
              </a:spcBef>
              <a:spcAft>
                <a:spcPct val="0"/>
              </a:spcAft>
            </a:pPr>
            <a:r>
              <a:rPr lang="en-US" sz="1600" b="1" dirty="0" smtClean="0">
                <a:solidFill>
                  <a:srgbClr val="000000"/>
                </a:solidFill>
                <a:latin typeface="+mj-lt"/>
              </a:rPr>
              <a:t>Estimated </a:t>
            </a:r>
            <a:br>
              <a:rPr lang="en-US" sz="1600" b="1" dirty="0" smtClean="0">
                <a:solidFill>
                  <a:srgbClr val="000000"/>
                </a:solidFill>
                <a:latin typeface="+mj-lt"/>
              </a:rPr>
            </a:br>
            <a:r>
              <a:rPr lang="en-US" sz="1600" b="1" dirty="0" smtClean="0">
                <a:solidFill>
                  <a:srgbClr val="000000"/>
                </a:solidFill>
                <a:latin typeface="+mj-lt"/>
              </a:rPr>
              <a:t>Total Drug Costs</a:t>
            </a:r>
            <a:endParaRPr lang="en-US" sz="1600" b="1" i="1" dirty="0">
              <a:solidFill>
                <a:srgbClr val="000000"/>
              </a:solidFill>
              <a:latin typeface="+mj-lt"/>
            </a:endParaRPr>
          </a:p>
        </p:txBody>
      </p:sp>
      <p:sp>
        <p:nvSpPr>
          <p:cNvPr id="39" name="Text Box 14"/>
          <p:cNvSpPr txBox="1">
            <a:spLocks noChangeArrowheads="1"/>
          </p:cNvSpPr>
          <p:nvPr/>
        </p:nvSpPr>
        <p:spPr bwMode="auto">
          <a:xfrm>
            <a:off x="3060386" y="1608687"/>
            <a:ext cx="2951449" cy="2108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08" tIns="45704" rIns="91408" bIns="4570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ts val="600"/>
              </a:spcBef>
              <a:spcAft>
                <a:spcPct val="0"/>
              </a:spcAft>
            </a:pPr>
            <a:r>
              <a:rPr lang="en-US" b="1" u="sng" dirty="0">
                <a:solidFill>
                  <a:srgbClr val="FFFFFF"/>
                </a:solidFill>
                <a:latin typeface="+mj-lt"/>
              </a:rPr>
              <a:t>Brand-name drugs</a:t>
            </a:r>
            <a:r>
              <a:rPr lang="en-US" b="1" dirty="0">
                <a:solidFill>
                  <a:srgbClr val="FFFFFF"/>
                </a:solidFill>
                <a:latin typeface="+mj-lt"/>
              </a:rPr>
              <a:t> </a:t>
            </a:r>
            <a:br>
              <a:rPr lang="en-US" b="1" dirty="0">
                <a:solidFill>
                  <a:srgbClr val="FFFFFF"/>
                </a:solidFill>
                <a:latin typeface="+mj-lt"/>
              </a:rPr>
            </a:br>
            <a:r>
              <a:rPr lang="en-US" b="1" dirty="0">
                <a:solidFill>
                  <a:srgbClr val="FFFFFF"/>
                </a:solidFill>
                <a:latin typeface="+mj-lt"/>
              </a:rPr>
              <a:t>Enrollee pays </a:t>
            </a:r>
            <a:r>
              <a:rPr lang="en-US" b="1" dirty="0" smtClean="0">
                <a:solidFill>
                  <a:srgbClr val="FFFFFF"/>
                </a:solidFill>
                <a:latin typeface="+mj-lt"/>
              </a:rPr>
              <a:t>47.5%; </a:t>
            </a:r>
            <a:br>
              <a:rPr lang="en-US" b="1" dirty="0" smtClean="0">
                <a:solidFill>
                  <a:srgbClr val="FFFFFF"/>
                </a:solidFill>
                <a:latin typeface="+mj-lt"/>
              </a:rPr>
            </a:br>
            <a:r>
              <a:rPr lang="en-US" b="1" dirty="0" smtClean="0">
                <a:solidFill>
                  <a:srgbClr val="FFFFFF"/>
                </a:solidFill>
                <a:latin typeface="+mj-lt"/>
              </a:rPr>
              <a:t>Plan pays 2.5%</a:t>
            </a:r>
            <a:r>
              <a:rPr lang="en-US" b="1" dirty="0">
                <a:solidFill>
                  <a:srgbClr val="FFFFFF"/>
                </a:solidFill>
                <a:latin typeface="+mj-lt"/>
              </a:rPr>
              <a:t/>
            </a:r>
            <a:br>
              <a:rPr lang="en-US" b="1" dirty="0">
                <a:solidFill>
                  <a:srgbClr val="FFFFFF"/>
                </a:solidFill>
                <a:latin typeface="+mj-lt"/>
              </a:rPr>
            </a:br>
            <a:r>
              <a:rPr lang="en-US" b="1" dirty="0">
                <a:solidFill>
                  <a:srgbClr val="FFFFFF"/>
                </a:solidFill>
                <a:latin typeface="+mj-lt"/>
              </a:rPr>
              <a:t>50% manufacturer discount</a:t>
            </a:r>
          </a:p>
          <a:p>
            <a:pPr algn="ctr" eaLnBrk="1" fontAlgn="base" hangingPunct="1">
              <a:spcBef>
                <a:spcPts val="600"/>
              </a:spcBef>
              <a:spcAft>
                <a:spcPct val="0"/>
              </a:spcAft>
            </a:pPr>
            <a:r>
              <a:rPr lang="en-US" b="1" u="sng" dirty="0">
                <a:solidFill>
                  <a:srgbClr val="FFFFFF"/>
                </a:solidFill>
                <a:latin typeface="+mj-lt"/>
              </a:rPr>
              <a:t>Generic drugs</a:t>
            </a:r>
            <a:endParaRPr lang="en-US" b="1" dirty="0">
              <a:solidFill>
                <a:srgbClr val="FFFFFF"/>
              </a:solidFill>
              <a:latin typeface="+mj-lt"/>
            </a:endParaRPr>
          </a:p>
          <a:p>
            <a:pPr algn="ctr" eaLnBrk="1" fontAlgn="base" hangingPunct="1">
              <a:spcBef>
                <a:spcPct val="0"/>
              </a:spcBef>
              <a:spcAft>
                <a:spcPct val="0"/>
              </a:spcAft>
            </a:pPr>
            <a:r>
              <a:rPr lang="en-US" b="1" dirty="0">
                <a:solidFill>
                  <a:srgbClr val="FFFFFF"/>
                </a:solidFill>
                <a:latin typeface="+mj-lt"/>
              </a:rPr>
              <a:t>Enrollee pays </a:t>
            </a:r>
            <a:r>
              <a:rPr lang="en-US" b="1" dirty="0" smtClean="0">
                <a:solidFill>
                  <a:srgbClr val="FFFFFF"/>
                </a:solidFill>
                <a:latin typeface="+mj-lt"/>
              </a:rPr>
              <a:t>79%; </a:t>
            </a:r>
            <a:r>
              <a:rPr lang="en-US" b="1" dirty="0">
                <a:solidFill>
                  <a:srgbClr val="FFFFFF"/>
                </a:solidFill>
                <a:latin typeface="+mj-lt"/>
              </a:rPr>
              <a:t/>
            </a:r>
            <a:br>
              <a:rPr lang="en-US" b="1" dirty="0">
                <a:solidFill>
                  <a:srgbClr val="FFFFFF"/>
                </a:solidFill>
                <a:latin typeface="+mj-lt"/>
              </a:rPr>
            </a:br>
            <a:r>
              <a:rPr lang="en-US" b="1" dirty="0">
                <a:solidFill>
                  <a:srgbClr val="FFFFFF"/>
                </a:solidFill>
                <a:latin typeface="+mj-lt"/>
              </a:rPr>
              <a:t>Plan pays </a:t>
            </a:r>
            <a:r>
              <a:rPr lang="en-US" b="1" dirty="0" smtClean="0">
                <a:solidFill>
                  <a:srgbClr val="FFFFFF"/>
                </a:solidFill>
                <a:latin typeface="+mj-lt"/>
              </a:rPr>
              <a:t>21%</a:t>
            </a:r>
            <a:endParaRPr lang="en-US" b="1" dirty="0">
              <a:solidFill>
                <a:srgbClr val="FFFFFF"/>
              </a:solidFill>
              <a:latin typeface="+mj-lt"/>
            </a:endParaRPr>
          </a:p>
        </p:txBody>
      </p:sp>
      <p:sp>
        <p:nvSpPr>
          <p:cNvPr id="40" name="Text Box 6"/>
          <p:cNvSpPr txBox="1">
            <a:spLocks noChangeArrowheads="1"/>
          </p:cNvSpPr>
          <p:nvPr/>
        </p:nvSpPr>
        <p:spPr bwMode="auto">
          <a:xfrm>
            <a:off x="443535" y="4257438"/>
            <a:ext cx="1758950" cy="840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8" tIns="45704" rIns="91408" bIns="4570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lnSpc>
                <a:spcPct val="90000"/>
              </a:lnSpc>
              <a:spcBef>
                <a:spcPct val="0"/>
              </a:spcBef>
              <a:spcAft>
                <a:spcPct val="0"/>
              </a:spcAft>
            </a:pPr>
            <a:r>
              <a:rPr lang="en-US" b="1" dirty="0">
                <a:solidFill>
                  <a:srgbClr val="000000"/>
                </a:solidFill>
                <a:latin typeface="+mj-lt"/>
              </a:rPr>
              <a:t>INITIAL </a:t>
            </a:r>
          </a:p>
          <a:p>
            <a:pPr algn="ctr" eaLnBrk="1" fontAlgn="base" hangingPunct="1">
              <a:lnSpc>
                <a:spcPct val="90000"/>
              </a:lnSpc>
              <a:spcBef>
                <a:spcPct val="0"/>
              </a:spcBef>
              <a:spcAft>
                <a:spcPct val="0"/>
              </a:spcAft>
            </a:pPr>
            <a:r>
              <a:rPr lang="en-US" b="1" dirty="0">
                <a:solidFill>
                  <a:srgbClr val="000000"/>
                </a:solidFill>
                <a:latin typeface="+mj-lt"/>
              </a:rPr>
              <a:t>COVERAGE </a:t>
            </a:r>
          </a:p>
          <a:p>
            <a:pPr algn="ctr" eaLnBrk="1" fontAlgn="base" hangingPunct="1">
              <a:lnSpc>
                <a:spcPct val="90000"/>
              </a:lnSpc>
              <a:spcBef>
                <a:spcPct val="0"/>
              </a:spcBef>
              <a:spcAft>
                <a:spcPct val="0"/>
              </a:spcAft>
            </a:pPr>
            <a:r>
              <a:rPr lang="en-US" b="1" dirty="0">
                <a:solidFill>
                  <a:srgbClr val="000000"/>
                </a:solidFill>
                <a:latin typeface="+mj-lt"/>
              </a:rPr>
              <a:t>PERIOD</a:t>
            </a:r>
          </a:p>
        </p:txBody>
      </p:sp>
      <p:sp>
        <p:nvSpPr>
          <p:cNvPr id="41" name="Text Box 6"/>
          <p:cNvSpPr txBox="1">
            <a:spLocks noChangeArrowheads="1"/>
          </p:cNvSpPr>
          <p:nvPr/>
        </p:nvSpPr>
        <p:spPr bwMode="auto">
          <a:xfrm>
            <a:off x="441630" y="2392374"/>
            <a:ext cx="1762760" cy="590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8" tIns="45704" rIns="91408" bIns="4570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lnSpc>
                <a:spcPct val="90000"/>
              </a:lnSpc>
              <a:spcBef>
                <a:spcPct val="0"/>
              </a:spcBef>
              <a:spcAft>
                <a:spcPct val="0"/>
              </a:spcAft>
            </a:pPr>
            <a:r>
              <a:rPr lang="en-US" b="1" dirty="0">
                <a:solidFill>
                  <a:srgbClr val="000000"/>
                </a:solidFill>
                <a:latin typeface="+mj-lt"/>
              </a:rPr>
              <a:t>COVERAGE </a:t>
            </a:r>
          </a:p>
          <a:p>
            <a:pPr algn="ctr" eaLnBrk="1" fontAlgn="base" hangingPunct="1">
              <a:lnSpc>
                <a:spcPct val="90000"/>
              </a:lnSpc>
              <a:spcBef>
                <a:spcPct val="0"/>
              </a:spcBef>
              <a:spcAft>
                <a:spcPct val="0"/>
              </a:spcAft>
            </a:pPr>
            <a:r>
              <a:rPr lang="en-US" b="1" dirty="0">
                <a:solidFill>
                  <a:srgbClr val="000000"/>
                </a:solidFill>
                <a:latin typeface="+mj-lt"/>
              </a:rPr>
              <a:t>GAP</a:t>
            </a:r>
          </a:p>
        </p:txBody>
      </p:sp>
      <p:sp>
        <p:nvSpPr>
          <p:cNvPr id="42" name="Text Box 6"/>
          <p:cNvSpPr txBox="1">
            <a:spLocks noChangeArrowheads="1"/>
          </p:cNvSpPr>
          <p:nvPr/>
        </p:nvSpPr>
        <p:spPr bwMode="auto">
          <a:xfrm>
            <a:off x="319710" y="940721"/>
            <a:ext cx="2006600" cy="590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8" tIns="45704" rIns="91408" bIns="4570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lnSpc>
                <a:spcPct val="90000"/>
              </a:lnSpc>
              <a:spcBef>
                <a:spcPct val="0"/>
              </a:spcBef>
              <a:spcAft>
                <a:spcPct val="0"/>
              </a:spcAft>
            </a:pPr>
            <a:r>
              <a:rPr lang="en-US" b="1" dirty="0">
                <a:solidFill>
                  <a:srgbClr val="000000"/>
                </a:solidFill>
                <a:latin typeface="+mj-lt"/>
              </a:rPr>
              <a:t>CATASTROPHIC COVERAGE</a:t>
            </a:r>
          </a:p>
        </p:txBody>
      </p:sp>
      <p:cxnSp>
        <p:nvCxnSpPr>
          <p:cNvPr id="43" name="Straight Arrow Connector 42"/>
          <p:cNvCxnSpPr/>
          <p:nvPr/>
        </p:nvCxnSpPr>
        <p:spPr>
          <a:xfrm flipH="1">
            <a:off x="2682188" y="1331179"/>
            <a:ext cx="182563"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221285" y="1513667"/>
            <a:ext cx="6629400"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221285" y="3862578"/>
            <a:ext cx="6629400"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221285" y="5519928"/>
            <a:ext cx="6629400"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7" name="AutoShape 21"/>
          <p:cNvSpPr>
            <a:spLocks noChangeArrowheads="1"/>
          </p:cNvSpPr>
          <p:nvPr/>
        </p:nvSpPr>
        <p:spPr bwMode="auto">
          <a:xfrm rot="10800000">
            <a:off x="6898310" y="3767455"/>
            <a:ext cx="457200" cy="152400"/>
          </a:xfrm>
          <a:prstGeom prst="notchedRightArrow">
            <a:avLst>
              <a:gd name="adj1" fmla="val 50000"/>
              <a:gd name="adj2" fmla="val 75000"/>
            </a:avLst>
          </a:prstGeom>
          <a:solidFill>
            <a:schemeClr val="tx1"/>
          </a:solidFill>
          <a:ln w="9525">
            <a:solidFill>
              <a:schemeClr val="tx1"/>
            </a:solidFill>
            <a:miter lim="800000"/>
            <a:headEnd/>
            <a:tailEnd/>
          </a:ln>
          <a:effectLst/>
        </p:spPr>
        <p:txBody>
          <a:bodyPr wrap="none" anchor="ctr"/>
          <a:lstStyle/>
          <a:p>
            <a:pPr fontAlgn="base">
              <a:spcBef>
                <a:spcPct val="0"/>
              </a:spcBef>
              <a:spcAft>
                <a:spcPct val="0"/>
              </a:spcAft>
            </a:pPr>
            <a:endParaRPr lang="en-US">
              <a:solidFill>
                <a:srgbClr val="000000"/>
              </a:solidFill>
              <a:latin typeface="+mj-lt"/>
              <a:cs typeface="Calibri" pitchFamily="34" charset="0"/>
            </a:endParaRPr>
          </a:p>
        </p:txBody>
      </p:sp>
      <p:sp>
        <p:nvSpPr>
          <p:cNvPr id="48" name="AutoShape 21"/>
          <p:cNvSpPr>
            <a:spLocks noChangeArrowheads="1"/>
          </p:cNvSpPr>
          <p:nvPr/>
        </p:nvSpPr>
        <p:spPr bwMode="auto">
          <a:xfrm rot="10800000">
            <a:off x="6898311" y="1425946"/>
            <a:ext cx="457200" cy="152400"/>
          </a:xfrm>
          <a:prstGeom prst="notchedRightArrow">
            <a:avLst>
              <a:gd name="adj1" fmla="val 50000"/>
              <a:gd name="adj2" fmla="val 75000"/>
            </a:avLst>
          </a:prstGeom>
          <a:solidFill>
            <a:schemeClr val="tx1"/>
          </a:solidFill>
          <a:ln w="9525">
            <a:solidFill>
              <a:schemeClr val="tx1"/>
            </a:solidFill>
            <a:miter lim="800000"/>
            <a:headEnd/>
            <a:tailEnd/>
          </a:ln>
          <a:effectLst/>
        </p:spPr>
        <p:txBody>
          <a:bodyPr wrap="none" anchor="ctr"/>
          <a:lstStyle/>
          <a:p>
            <a:pPr fontAlgn="base">
              <a:spcBef>
                <a:spcPct val="0"/>
              </a:spcBef>
              <a:spcAft>
                <a:spcPct val="0"/>
              </a:spcAft>
            </a:pPr>
            <a:endParaRPr lang="en-US">
              <a:solidFill>
                <a:srgbClr val="000000"/>
              </a:solidFill>
              <a:latin typeface="+mj-lt"/>
              <a:cs typeface="Calibri" pitchFamily="34" charset="0"/>
            </a:endParaRPr>
          </a:p>
        </p:txBody>
      </p:sp>
      <p:sp>
        <p:nvSpPr>
          <p:cNvPr id="49" name="Text Box 5"/>
          <p:cNvSpPr txBox="1">
            <a:spLocks noChangeArrowheads="1"/>
          </p:cNvSpPr>
          <p:nvPr/>
        </p:nvSpPr>
        <p:spPr bwMode="auto">
          <a:xfrm>
            <a:off x="634617" y="5459619"/>
            <a:ext cx="1424877" cy="36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08" tIns="45704" rIns="91408" bIns="4570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en-US" b="1" dirty="0" smtClean="0">
                <a:solidFill>
                  <a:srgbClr val="000000"/>
                </a:solidFill>
                <a:latin typeface="+mj-lt"/>
              </a:rPr>
              <a:t>DEDUCTIBLE</a:t>
            </a:r>
            <a:endParaRPr lang="en-US" b="1" dirty="0">
              <a:solidFill>
                <a:srgbClr val="000000"/>
              </a:solidFill>
              <a:latin typeface="+mj-lt"/>
            </a:endParaRPr>
          </a:p>
        </p:txBody>
      </p:sp>
      <p:sp>
        <p:nvSpPr>
          <p:cNvPr id="50" name="AutoShape 21"/>
          <p:cNvSpPr>
            <a:spLocks noChangeArrowheads="1"/>
          </p:cNvSpPr>
          <p:nvPr/>
        </p:nvSpPr>
        <p:spPr bwMode="auto">
          <a:xfrm rot="10800000">
            <a:off x="6898311" y="5433567"/>
            <a:ext cx="457200" cy="152400"/>
          </a:xfrm>
          <a:prstGeom prst="notchedRightArrow">
            <a:avLst>
              <a:gd name="adj1" fmla="val 50000"/>
              <a:gd name="adj2" fmla="val 75000"/>
            </a:avLst>
          </a:prstGeom>
          <a:solidFill>
            <a:schemeClr val="tx1"/>
          </a:solidFill>
          <a:ln w="9525">
            <a:solidFill>
              <a:schemeClr val="tx1"/>
            </a:solidFill>
            <a:miter lim="800000"/>
            <a:headEnd/>
            <a:tailEnd/>
          </a:ln>
          <a:effectLst/>
        </p:spPr>
        <p:txBody>
          <a:bodyPr wrap="none" anchor="ctr"/>
          <a:lstStyle/>
          <a:p>
            <a:pPr fontAlgn="base">
              <a:spcBef>
                <a:spcPct val="0"/>
              </a:spcBef>
              <a:spcAft>
                <a:spcPct val="0"/>
              </a:spcAft>
            </a:pPr>
            <a:endParaRPr lang="en-US">
              <a:solidFill>
                <a:srgbClr val="000000"/>
              </a:solidFill>
              <a:latin typeface="+mj-lt"/>
              <a:cs typeface="Calibri" pitchFamily="34" charset="0"/>
            </a:endParaRPr>
          </a:p>
        </p:txBody>
      </p:sp>
    </p:spTree>
    <p:extLst>
      <p:ext uri="{BB962C8B-B14F-4D97-AF65-F5344CB8AC3E}">
        <p14:creationId xmlns:p14="http://schemas.microsoft.com/office/powerpoint/2010/main" val="364071091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2f509f27e78a57a2309b8dbc958ccde45a87f6"/>
</p:tagLst>
</file>

<file path=ppt/theme/theme1.xml><?xml version="1.0" encoding="utf-8"?>
<a:theme xmlns:a="http://schemas.openxmlformats.org/drawingml/2006/main" name="blank">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with exhibit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Meta Offc Pro">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efault with figure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Meta Offc Pro">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itle page">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Custom 2">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610</TotalTime>
  <Words>2550</Words>
  <Application>Microsoft Office PowerPoint</Application>
  <PresentationFormat>On-screen Show (4:3)</PresentationFormat>
  <Paragraphs>420</Paragraphs>
  <Slides>32</Slides>
  <Notes>24</Notes>
  <HiddenSlides>0</HiddenSlides>
  <MMClips>0</MMClips>
  <ScaleCrop>false</ScaleCrop>
  <HeadingPairs>
    <vt:vector size="4" baseType="variant">
      <vt:variant>
        <vt:lpstr>Theme</vt:lpstr>
      </vt:variant>
      <vt:variant>
        <vt:i4>4</vt:i4>
      </vt:variant>
      <vt:variant>
        <vt:lpstr>Slide Titles</vt:lpstr>
      </vt:variant>
      <vt:variant>
        <vt:i4>32</vt:i4>
      </vt:variant>
    </vt:vector>
  </HeadingPairs>
  <TitlesOfParts>
    <vt:vector size="36" baseType="lpstr">
      <vt:lpstr>blank</vt:lpstr>
      <vt:lpstr>Default with exhibit #</vt:lpstr>
      <vt:lpstr>Default with figure #</vt:lpstr>
      <vt:lpstr>Title page</vt:lpstr>
      <vt:lpstr>Medicare Enrollment, 1966-2013</vt:lpstr>
      <vt:lpstr>Medicare Beneficiaries as a Percent of State Populations, 2012</vt:lpstr>
      <vt:lpstr>Medicare Enrollment, 1970-2035 </vt:lpstr>
      <vt:lpstr>Projected Change in Medicare Enrollment, 2000-2050</vt:lpstr>
      <vt:lpstr>Characteristics of the Medicare Population</vt:lpstr>
      <vt:lpstr>Median Income Among Medicare Beneficiaries, Overall and by Race/Ethnicity, Age, and Gender, 2012</vt:lpstr>
      <vt:lpstr>Distribution of Medicare Beneficiaries by Income Level, 2012</vt:lpstr>
      <vt:lpstr>Medicare Beneficiaries’ Utilization of Selected Medical and Long-Term Care Services, 2009</vt:lpstr>
      <vt:lpstr>Standard Medicare Prescription Drug Benefit, 2013</vt:lpstr>
      <vt:lpstr>Number of Medicare Part D Stand-Alone Prescription Drug Plans, by State, 2013</vt:lpstr>
      <vt:lpstr>Prescription Drug Coverage Among Medicare Beneficiaries in 2013</vt:lpstr>
      <vt:lpstr>Total Medicare Private Health Plan Enrollment, 1999-2013</vt:lpstr>
      <vt:lpstr>Distribution of Enrollment in Medicare Advantage Plans,  by Plan Type, 2013</vt:lpstr>
      <vt:lpstr>Share of Medicare Beneficiaries Enrolled in Medicare Advantage Plans, by State, 2013</vt:lpstr>
      <vt:lpstr>Dually eligible beneficiaries comprise 20% of the Medicare population and 15% of the Medicaid population, 2008</vt:lpstr>
      <vt:lpstr>Dual eligible beneficiaries as a share of Medicare and Medicaid population and spending, 2008</vt:lpstr>
      <vt:lpstr>Sources of Supplemental Coverage Among Medicare Beneficiaries, 2009</vt:lpstr>
      <vt:lpstr>Median Out-of-Pocket Health Care Spending As a Percent of Income Among Medicare Beneficiaries, 1997-2006</vt:lpstr>
      <vt:lpstr>Out-of-Pocket Health Care Spending As a Percent of Income Among Medicare Beneficiaries, By Spending Percentile, 1997-2006</vt:lpstr>
      <vt:lpstr>Part B and Part D Out-of-Pocket Spending as a Share of Average Social Security Benefit, 1970-2010</vt:lpstr>
      <vt:lpstr>Distribution of Average Household Spending by Medicare and Non-Medicare Households, 2010</vt:lpstr>
      <vt:lpstr>Medicare as a Share of the Federal Budget, 2012</vt:lpstr>
      <vt:lpstr>Projected Medicare Spending, 2013-2023</vt:lpstr>
      <vt:lpstr>Medicare as a share of Federal Budget Outlays, and as a share of Gross Domestic Product (GDP), 1990-2020</vt:lpstr>
      <vt:lpstr>Medicare Benefit Payments By Type of Service, 2012</vt:lpstr>
      <vt:lpstr>Medicare’s Share of National Personal Health Expenditures, by Type of Service, 2012</vt:lpstr>
      <vt:lpstr>Distribution of Traditional Medicare Beneficiaries and Medicare Spending, 2009</vt:lpstr>
      <vt:lpstr>Annual Change in Per Enrollee Medicare and Private Health Insurance Spending, 1970-2011</vt:lpstr>
      <vt:lpstr>Sources of Medicare Revenue, 2012</vt:lpstr>
      <vt:lpstr>Historical and Projected Average Annual Growth Rate in Medicare Spending Per Capita and Other Measures</vt:lpstr>
      <vt:lpstr>Medicare Part A Trust Fund Balance at Beginning of the Year, as a Percentage of Annual Expenditures, 2012-2026</vt:lpstr>
      <vt:lpstr>Solvency Projections of the Medicare Part A Trust Fund, 1970-2013</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Medicare Enrollment, 1966 - 2013</dc:title>
  <dc:creator>Jennifer Huang</dc:creator>
  <cp:lastModifiedBy>Jennifer Huang</cp:lastModifiedBy>
  <cp:revision>54</cp:revision>
  <dcterms:created xsi:type="dcterms:W3CDTF">2013-04-18T20:14:15Z</dcterms:created>
  <dcterms:modified xsi:type="dcterms:W3CDTF">2013-07-17T18:17:48Z</dcterms:modified>
</cp:coreProperties>
</file>