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771517784414888E-3"/>
          <c:y val="0.13094428537341923"/>
          <c:w val="0.99872284822155855"/>
          <c:h val="0.65199117155810082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Average Annual Per Capita Growth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Medicare spending per capita</c:v>
                </c:pt>
                <c:pt idx="1">
                  <c:v>Private health insurance spending per capita</c:v>
                </c:pt>
                <c:pt idx="2">
                  <c:v>GDP per capita</c:v>
                </c:pt>
                <c:pt idx="3">
                  <c:v>CPI</c:v>
                </c:pt>
                <c:pt idx="4">
                  <c:v>Medicare + SGR (fee freeze) spending per capita</c:v>
                </c:pt>
                <c:pt idx="5">
                  <c:v>Private health insurance spending per capita</c:v>
                </c:pt>
                <c:pt idx="6">
                  <c:v>GDP per capita</c:v>
                </c:pt>
                <c:pt idx="7">
                  <c:v>CPI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6.5544864675340042E-2</c:v>
                </c:pt>
                <c:pt idx="1">
                  <c:v>6.9277645375125596E-2</c:v>
                </c:pt>
                <c:pt idx="2">
                  <c:v>2.9159410425218191E-2</c:v>
                </c:pt>
                <c:pt idx="3">
                  <c:v>2.4585790255509332E-2</c:v>
                </c:pt>
                <c:pt idx="4">
                  <c:v>3.1937835358178512E-2</c:v>
                </c:pt>
                <c:pt idx="5">
                  <c:v>4.9629582187785681E-2</c:v>
                </c:pt>
                <c:pt idx="6">
                  <c:v>4.1255918849293804E-2</c:v>
                </c:pt>
                <c:pt idx="7">
                  <c:v>2.0904944806010128E-2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5201920"/>
        <c:axId val="245216000"/>
      </c:barChart>
      <c:catAx>
        <c:axId val="245201920"/>
        <c:scaling>
          <c:orientation val="minMax"/>
        </c:scaling>
        <c:delete val="0"/>
        <c:axPos val="b"/>
        <c:majorTickMark val="none"/>
        <c:minorTickMark val="none"/>
        <c:tickLblPos val="none"/>
        <c:crossAx val="245216000"/>
        <c:crosses val="autoZero"/>
        <c:auto val="1"/>
        <c:lblAlgn val="ctr"/>
        <c:lblOffset val="0"/>
        <c:noMultiLvlLbl val="0"/>
      </c:catAx>
      <c:valAx>
        <c:axId val="24521600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245201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E28B-56E3-4FE0-B3CB-C4D687134139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23C94-2DA1-46A4-9529-C8A4B857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9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20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/>
              <a:t>2594, 2956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E7B161-4A6C-488B-BFCB-63FCF444AD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37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693930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*Assumes no reduction in physician fees under Medicare between 2012 and 2021.</a:t>
            </a:r>
          </a:p>
          <a:p>
            <a:r>
              <a:rPr lang="en-US" dirty="0" smtClean="0"/>
              <a:t>SOURCES:  Kaiser Family Foundation analysis of data from Boards of Trustees, Congressional Budget Office, Centers for Medicare &amp; Medicaid Services, U.S. Census Bureau.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Historical and Projected Average Annual Growth Rate in Medicare Spending Per Capita and Other Measures</a:t>
            </a:r>
            <a:endParaRPr lang="en-US" sz="3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658360" y="3714750"/>
            <a:ext cx="4389120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72000" y="1525508"/>
            <a:ext cx="0" cy="4543434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0378" tIns="30189" rIns="60378" bIns="30189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32840" y="1296908"/>
            <a:ext cx="2468880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Actual (2000-2011)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79720" y="1295400"/>
            <a:ext cx="2849880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Projected (2012-2021)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76080"/>
              </p:ext>
            </p:extLst>
          </p:nvPr>
        </p:nvGraphicFramePr>
        <p:xfrm>
          <a:off x="96520" y="5166360"/>
          <a:ext cx="897128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410"/>
                <a:gridCol w="1121410"/>
                <a:gridCol w="1121410"/>
                <a:gridCol w="1121410"/>
                <a:gridCol w="1121410"/>
                <a:gridCol w="1121410"/>
                <a:gridCol w="1121410"/>
                <a:gridCol w="112141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Medicare spending </a:t>
                      </a:r>
                      <a:b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per capita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Private health insurance spending </a:t>
                      </a:r>
                      <a:b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per capita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GDP </a:t>
                      </a:r>
                      <a:b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per capita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CPI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Medicare spending </a:t>
                      </a:r>
                      <a:b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per capita*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Private health insurance spending </a:t>
                      </a:r>
                      <a:b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per capita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GDP </a:t>
                      </a:r>
                      <a:b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per capita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j-lt"/>
                          <a:cs typeface="Calibri" pitchFamily="34" charset="0"/>
                        </a:rPr>
                        <a:t>CPI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501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3b53223d3e2eae6b152c708eab864329afc94a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Historical and Projected Average Annual Growth Rate in Medicare Spending Per Capita and Other Measures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and Projected Average Annual Growth Rate in Medicare Spending Per Capita and Other Measures</dc:title>
  <dc:creator>Jennifer Huang</dc:creator>
  <cp:lastModifiedBy>Jennifer Huang</cp:lastModifiedBy>
  <cp:revision>2</cp:revision>
  <dcterms:created xsi:type="dcterms:W3CDTF">2013-07-17T14:31:29Z</dcterms:created>
  <dcterms:modified xsi:type="dcterms:W3CDTF">2013-07-17T14:31:30Z</dcterms:modified>
</cp:coreProperties>
</file>