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
  </p:notesMasterIdLst>
  <p:sldIdLst>
    <p:sldId id="256" r:id="rId2"/>
  </p:sldIdLst>
  <p:sldSz cx="9144000" cy="6858000" type="screen4x3"/>
  <p:notesSz cx="6858000" cy="9144000"/>
  <p:custDataLst>
    <p:tags r:id="rId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836"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8B8C91-F507-4B26-B96D-A1632028E616}" type="doc">
      <dgm:prSet loTypeId="urn:microsoft.com/office/officeart/2005/8/layout/venn1" loCatId="relationship" qsTypeId="urn:microsoft.com/office/officeart/2005/8/quickstyle/simple1" qsCatId="simple" csTypeId="urn:microsoft.com/office/officeart/2005/8/colors/accent1_2" csCatId="accent1" phldr="1"/>
      <dgm:spPr/>
    </dgm:pt>
    <dgm:pt modelId="{0FE9365E-BF8C-45ED-843C-85982B6F6802}">
      <dgm:prSet phldrT="[Text]" custT="1"/>
      <dgm:spPr>
        <a:solidFill>
          <a:schemeClr val="accent1"/>
        </a:solidFill>
        <a:ln>
          <a:solidFill>
            <a:srgbClr val="000000"/>
          </a:solidFill>
        </a:ln>
      </dgm:spPr>
      <dgm:t>
        <a:bodyPr/>
        <a:lstStyle/>
        <a:p>
          <a:pPr algn="l">
            <a:spcAft>
              <a:spcPts val="0"/>
            </a:spcAft>
          </a:pPr>
          <a:endParaRPr lang="en-US" sz="2800" dirty="0">
            <a:solidFill>
              <a:srgbClr val="FFFFFF"/>
            </a:solidFill>
            <a:latin typeface="Calibri" pitchFamily="34" charset="0"/>
            <a:cs typeface="Calibri" pitchFamily="34" charset="0"/>
          </a:endParaRPr>
        </a:p>
      </dgm:t>
    </dgm:pt>
    <dgm:pt modelId="{FA81D63B-75AB-48AF-A434-BB957EF44CF6}" type="parTrans" cxnId="{36BD2A48-005C-4C99-B958-9C1E8B0E9151}">
      <dgm:prSet/>
      <dgm:spPr/>
      <dgm:t>
        <a:bodyPr/>
        <a:lstStyle/>
        <a:p>
          <a:endParaRPr lang="en-US"/>
        </a:p>
      </dgm:t>
    </dgm:pt>
    <dgm:pt modelId="{C42EFF21-D640-4DA8-9C5B-FBE2B1B43DCB}" type="sibTrans" cxnId="{36BD2A48-005C-4C99-B958-9C1E8B0E9151}">
      <dgm:prSet/>
      <dgm:spPr/>
      <dgm:t>
        <a:bodyPr/>
        <a:lstStyle/>
        <a:p>
          <a:endParaRPr lang="en-US"/>
        </a:p>
      </dgm:t>
    </dgm:pt>
    <dgm:pt modelId="{B104A453-5393-4EB2-8AF6-165579E2924D}">
      <dgm:prSet phldrT="[Text]" custT="1"/>
      <dgm:spPr>
        <a:solidFill>
          <a:schemeClr val="accent5">
            <a:alpha val="34902"/>
          </a:schemeClr>
        </a:solidFill>
        <a:ln>
          <a:solidFill>
            <a:srgbClr val="000000"/>
          </a:solidFill>
        </a:ln>
      </dgm:spPr>
      <dgm:t>
        <a:bodyPr/>
        <a:lstStyle/>
        <a:p>
          <a:pPr algn="r">
            <a:spcAft>
              <a:spcPts val="0"/>
            </a:spcAft>
          </a:pPr>
          <a:endParaRPr lang="en-US" sz="2800" dirty="0">
            <a:solidFill>
              <a:srgbClr val="000000"/>
            </a:solidFill>
            <a:latin typeface="Calibri" pitchFamily="34" charset="0"/>
            <a:cs typeface="Calibri" pitchFamily="34" charset="0"/>
          </a:endParaRPr>
        </a:p>
      </dgm:t>
    </dgm:pt>
    <dgm:pt modelId="{DB537630-50BF-4535-805B-3684C2A445C4}" type="parTrans" cxnId="{876B058B-491D-41AE-85DD-9D56DF43A034}">
      <dgm:prSet/>
      <dgm:spPr/>
      <dgm:t>
        <a:bodyPr/>
        <a:lstStyle/>
        <a:p>
          <a:endParaRPr lang="en-US"/>
        </a:p>
      </dgm:t>
    </dgm:pt>
    <dgm:pt modelId="{89FA070A-692F-46A3-A413-E114B8AC0F95}" type="sibTrans" cxnId="{876B058B-491D-41AE-85DD-9D56DF43A034}">
      <dgm:prSet/>
      <dgm:spPr/>
      <dgm:t>
        <a:bodyPr/>
        <a:lstStyle/>
        <a:p>
          <a:endParaRPr lang="en-US"/>
        </a:p>
      </dgm:t>
    </dgm:pt>
    <dgm:pt modelId="{19B03099-F7BA-41DC-91AC-6338844A0CCC}" type="pres">
      <dgm:prSet presAssocID="{538B8C91-F507-4B26-B96D-A1632028E616}" presName="compositeShape" presStyleCnt="0">
        <dgm:presLayoutVars>
          <dgm:chMax val="7"/>
          <dgm:dir/>
          <dgm:resizeHandles val="exact"/>
        </dgm:presLayoutVars>
      </dgm:prSet>
      <dgm:spPr/>
    </dgm:pt>
    <dgm:pt modelId="{C7DAD28F-72E6-472C-A4E2-42D4974B458F}" type="pres">
      <dgm:prSet presAssocID="{0FE9365E-BF8C-45ED-843C-85982B6F6802}" presName="circ1" presStyleLbl="vennNode1" presStyleIdx="0" presStyleCnt="2" custScaleX="99628" custScaleY="100547" custLinFactNeighborX="3209"/>
      <dgm:spPr/>
      <dgm:t>
        <a:bodyPr/>
        <a:lstStyle/>
        <a:p>
          <a:endParaRPr lang="en-US"/>
        </a:p>
      </dgm:t>
    </dgm:pt>
    <dgm:pt modelId="{ED94F4A9-65EA-4ACD-8640-F460D8CEC783}" type="pres">
      <dgm:prSet presAssocID="{0FE9365E-BF8C-45ED-843C-85982B6F6802}" presName="circ1Tx" presStyleLbl="revTx" presStyleIdx="0" presStyleCnt="0">
        <dgm:presLayoutVars>
          <dgm:chMax val="0"/>
          <dgm:chPref val="0"/>
          <dgm:bulletEnabled val="1"/>
        </dgm:presLayoutVars>
      </dgm:prSet>
      <dgm:spPr/>
      <dgm:t>
        <a:bodyPr/>
        <a:lstStyle/>
        <a:p>
          <a:endParaRPr lang="en-US"/>
        </a:p>
      </dgm:t>
    </dgm:pt>
    <dgm:pt modelId="{23A8FCBF-CC7E-4469-AC02-6F38FC313566}" type="pres">
      <dgm:prSet presAssocID="{B104A453-5393-4EB2-8AF6-165579E2924D}" presName="circ2" presStyleLbl="vennNode1" presStyleIdx="1" presStyleCnt="2" custScaleX="112744" custScaleY="100547" custLinFactNeighborX="-7108" custLinFactNeighborY="-679"/>
      <dgm:spPr/>
      <dgm:t>
        <a:bodyPr/>
        <a:lstStyle/>
        <a:p>
          <a:endParaRPr lang="en-US"/>
        </a:p>
      </dgm:t>
    </dgm:pt>
    <dgm:pt modelId="{BF0F7527-4961-4756-8F26-9ED6A5E713B7}" type="pres">
      <dgm:prSet presAssocID="{B104A453-5393-4EB2-8AF6-165579E2924D}" presName="circ2Tx" presStyleLbl="revTx" presStyleIdx="0" presStyleCnt="0">
        <dgm:presLayoutVars>
          <dgm:chMax val="0"/>
          <dgm:chPref val="0"/>
          <dgm:bulletEnabled val="1"/>
        </dgm:presLayoutVars>
      </dgm:prSet>
      <dgm:spPr/>
      <dgm:t>
        <a:bodyPr/>
        <a:lstStyle/>
        <a:p>
          <a:endParaRPr lang="en-US"/>
        </a:p>
      </dgm:t>
    </dgm:pt>
  </dgm:ptLst>
  <dgm:cxnLst>
    <dgm:cxn modelId="{36BD2A48-005C-4C99-B958-9C1E8B0E9151}" srcId="{538B8C91-F507-4B26-B96D-A1632028E616}" destId="{0FE9365E-BF8C-45ED-843C-85982B6F6802}" srcOrd="0" destOrd="0" parTransId="{FA81D63B-75AB-48AF-A434-BB957EF44CF6}" sibTransId="{C42EFF21-D640-4DA8-9C5B-FBE2B1B43DCB}"/>
    <dgm:cxn modelId="{E9CA1ADA-F15F-4ED8-927B-DD1990619036}" type="presOf" srcId="{0FE9365E-BF8C-45ED-843C-85982B6F6802}" destId="{ED94F4A9-65EA-4ACD-8640-F460D8CEC783}" srcOrd="1" destOrd="0" presId="urn:microsoft.com/office/officeart/2005/8/layout/venn1"/>
    <dgm:cxn modelId="{1413AE9D-8EB2-435A-B49F-AE3EB73F76D3}" type="presOf" srcId="{B104A453-5393-4EB2-8AF6-165579E2924D}" destId="{23A8FCBF-CC7E-4469-AC02-6F38FC313566}" srcOrd="0" destOrd="0" presId="urn:microsoft.com/office/officeart/2005/8/layout/venn1"/>
    <dgm:cxn modelId="{730AD2DF-416E-48BF-AF65-1E3AA6D397CA}" type="presOf" srcId="{538B8C91-F507-4B26-B96D-A1632028E616}" destId="{19B03099-F7BA-41DC-91AC-6338844A0CCC}" srcOrd="0" destOrd="0" presId="urn:microsoft.com/office/officeart/2005/8/layout/venn1"/>
    <dgm:cxn modelId="{6C485D9B-600A-49C6-8872-5E94D7483309}" type="presOf" srcId="{0FE9365E-BF8C-45ED-843C-85982B6F6802}" destId="{C7DAD28F-72E6-472C-A4E2-42D4974B458F}" srcOrd="0" destOrd="0" presId="urn:microsoft.com/office/officeart/2005/8/layout/venn1"/>
    <dgm:cxn modelId="{876B058B-491D-41AE-85DD-9D56DF43A034}" srcId="{538B8C91-F507-4B26-B96D-A1632028E616}" destId="{B104A453-5393-4EB2-8AF6-165579E2924D}" srcOrd="1" destOrd="0" parTransId="{DB537630-50BF-4535-805B-3684C2A445C4}" sibTransId="{89FA070A-692F-46A3-A413-E114B8AC0F95}"/>
    <dgm:cxn modelId="{250F9620-CB25-4529-9084-EA10AC20913A}" type="presOf" srcId="{B104A453-5393-4EB2-8AF6-165579E2924D}" destId="{BF0F7527-4961-4756-8F26-9ED6A5E713B7}" srcOrd="1" destOrd="0" presId="urn:microsoft.com/office/officeart/2005/8/layout/venn1"/>
    <dgm:cxn modelId="{9FD32294-5410-441A-83FF-D9CB3A24D99D}" type="presParOf" srcId="{19B03099-F7BA-41DC-91AC-6338844A0CCC}" destId="{C7DAD28F-72E6-472C-A4E2-42D4974B458F}" srcOrd="0" destOrd="0" presId="urn:microsoft.com/office/officeart/2005/8/layout/venn1"/>
    <dgm:cxn modelId="{39B9CAC3-1519-4EC1-9340-29E146B072A0}" type="presParOf" srcId="{19B03099-F7BA-41DC-91AC-6338844A0CCC}" destId="{ED94F4A9-65EA-4ACD-8640-F460D8CEC783}" srcOrd="1" destOrd="0" presId="urn:microsoft.com/office/officeart/2005/8/layout/venn1"/>
    <dgm:cxn modelId="{F9BCE057-21B0-452A-8B26-041CB30CD8E8}" type="presParOf" srcId="{19B03099-F7BA-41DC-91AC-6338844A0CCC}" destId="{23A8FCBF-CC7E-4469-AC02-6F38FC313566}" srcOrd="2" destOrd="0" presId="urn:microsoft.com/office/officeart/2005/8/layout/venn1"/>
    <dgm:cxn modelId="{55954E7F-BAD8-4A16-97AB-4FA539D9F1EE}" type="presParOf" srcId="{19B03099-F7BA-41DC-91AC-6338844A0CCC}" destId="{BF0F7527-4961-4756-8F26-9ED6A5E713B7}" srcOrd="3"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DAD28F-72E6-472C-A4E2-42D4974B458F}">
      <dsp:nvSpPr>
        <dsp:cNvPr id="0" name=""/>
        <dsp:cNvSpPr/>
      </dsp:nvSpPr>
      <dsp:spPr>
        <a:xfrm>
          <a:off x="742601" y="0"/>
          <a:ext cx="4333588" cy="4373563"/>
        </a:xfrm>
        <a:prstGeom prst="ellipse">
          <a:avLst/>
        </a:prstGeom>
        <a:solidFill>
          <a:schemeClr val="accent1"/>
        </a:solidFill>
        <a:ln w="25400" cap="flat" cmpd="sng" algn="ctr">
          <a:solidFill>
            <a:srgbClr val="000000"/>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l" defTabSz="1244600">
            <a:lnSpc>
              <a:spcPct val="90000"/>
            </a:lnSpc>
            <a:spcBef>
              <a:spcPct val="0"/>
            </a:spcBef>
            <a:spcAft>
              <a:spcPts val="0"/>
            </a:spcAft>
          </a:pPr>
          <a:endParaRPr lang="en-US" sz="2800" kern="1200" dirty="0">
            <a:solidFill>
              <a:srgbClr val="FFFFFF"/>
            </a:solidFill>
            <a:latin typeface="Calibri" pitchFamily="34" charset="0"/>
            <a:cs typeface="Calibri" pitchFamily="34" charset="0"/>
          </a:endParaRPr>
        </a:p>
      </dsp:txBody>
      <dsp:txXfrm>
        <a:off x="1347741" y="515736"/>
        <a:ext cx="2498645" cy="3342088"/>
      </dsp:txXfrm>
    </dsp:sp>
    <dsp:sp modelId="{23A8FCBF-CC7E-4469-AC02-6F38FC313566}">
      <dsp:nvSpPr>
        <dsp:cNvPr id="0" name=""/>
        <dsp:cNvSpPr/>
      </dsp:nvSpPr>
      <dsp:spPr>
        <a:xfrm>
          <a:off x="3143546" y="0"/>
          <a:ext cx="4904104" cy="4373563"/>
        </a:xfrm>
        <a:prstGeom prst="ellipse">
          <a:avLst/>
        </a:prstGeom>
        <a:solidFill>
          <a:schemeClr val="accent5">
            <a:alpha val="34902"/>
          </a:schemeClr>
        </a:solidFill>
        <a:ln w="25400" cap="flat" cmpd="sng" algn="ctr">
          <a:solidFill>
            <a:srgbClr val="000000"/>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r" defTabSz="1244600">
            <a:lnSpc>
              <a:spcPct val="90000"/>
            </a:lnSpc>
            <a:spcBef>
              <a:spcPct val="0"/>
            </a:spcBef>
            <a:spcAft>
              <a:spcPts val="0"/>
            </a:spcAft>
          </a:pPr>
          <a:endParaRPr lang="en-US" sz="2800" kern="1200" dirty="0">
            <a:solidFill>
              <a:srgbClr val="000000"/>
            </a:solidFill>
            <a:latin typeface="Calibri" pitchFamily="34" charset="0"/>
            <a:cs typeface="Calibri" pitchFamily="34" charset="0"/>
          </a:endParaRPr>
        </a:p>
      </dsp:txBody>
      <dsp:txXfrm>
        <a:off x="4535252" y="515736"/>
        <a:ext cx="2827591" cy="3342088"/>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BFE0CB-182E-409B-89B5-11106000AB50}" type="datetimeFigureOut">
              <a:rPr lang="en-US" smtClean="0"/>
              <a:t>7/17/2013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6728C3-535A-4DB9-B281-AEEED07A3556}" type="slidenum">
              <a:rPr lang="en-US" smtClean="0"/>
              <a:t>‹#›</a:t>
            </a:fld>
            <a:endParaRPr lang="en-US"/>
          </a:p>
        </p:txBody>
      </p:sp>
    </p:spTree>
    <p:extLst>
      <p:ext uri="{BB962C8B-B14F-4D97-AF65-F5344CB8AC3E}">
        <p14:creationId xmlns:p14="http://schemas.microsoft.com/office/powerpoint/2010/main" val="14606515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98943F-7AB9-452A-A47C-98F46C48403F}"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14293176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10786866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295990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363415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32312335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91135599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7"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244171658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Lst>
  <p:timing>
    <p:tnLst>
      <p:par>
        <p:cTn id="1" dur="indefinite" restart="never" nodeType="tmRoot"/>
      </p:par>
    </p:tnLst>
  </p:timing>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922280026"/>
              </p:ext>
            </p:extLst>
          </p:nvPr>
        </p:nvGraphicFramePr>
        <p:xfrm>
          <a:off x="92075" y="1143001"/>
          <a:ext cx="8959850" cy="43735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 Placeholder 1"/>
          <p:cNvSpPr>
            <a:spLocks noGrp="1"/>
          </p:cNvSpPr>
          <p:nvPr>
            <p:ph type="body" sz="quarter" idx="11"/>
          </p:nvPr>
        </p:nvSpPr>
        <p:spPr/>
        <p:txBody>
          <a:bodyPr/>
          <a:lstStyle/>
          <a:p>
            <a:r>
              <a:rPr lang="en-US" smtClean="0">
                <a:latin typeface="+mj-lt"/>
              </a:rPr>
              <a:t>SOURCE: Kaiser Family Foundation analysis of the Medicare Current Beneficiary Survey 2008, and Kaiser Commission on Medicaid and the Uninsured and Urban Institute estimates based on data from FY2008 MSIS and CMS Form-64.</a:t>
            </a:r>
            <a:endParaRPr lang="en-US" dirty="0">
              <a:latin typeface="+mj-lt"/>
            </a:endParaRPr>
          </a:p>
        </p:txBody>
      </p:sp>
      <p:sp>
        <p:nvSpPr>
          <p:cNvPr id="3" name="Title 2"/>
          <p:cNvSpPr>
            <a:spLocks noGrp="1"/>
          </p:cNvSpPr>
          <p:nvPr>
            <p:ph type="title"/>
          </p:nvPr>
        </p:nvSpPr>
        <p:spPr/>
        <p:txBody>
          <a:bodyPr>
            <a:noAutofit/>
          </a:bodyPr>
          <a:lstStyle/>
          <a:p>
            <a:r>
              <a:rPr lang="en-US" dirty="0" smtClean="0">
                <a:latin typeface="+mj-lt"/>
              </a:rPr>
              <a:t>Dually eligible beneficiaries comprise 20% of the Medicare population and 15% of the Medicaid population, 2008</a:t>
            </a:r>
            <a:endParaRPr lang="en-US" dirty="0">
              <a:latin typeface="+mj-lt"/>
            </a:endParaRPr>
          </a:p>
        </p:txBody>
      </p:sp>
      <p:sp>
        <p:nvSpPr>
          <p:cNvPr id="6" name="TextBox 5"/>
          <p:cNvSpPr txBox="1"/>
          <p:nvPr/>
        </p:nvSpPr>
        <p:spPr>
          <a:xfrm>
            <a:off x="3167742" y="2647950"/>
            <a:ext cx="2133600" cy="1384946"/>
          </a:xfrm>
          <a:prstGeom prst="rect">
            <a:avLst/>
          </a:prstGeom>
          <a:noFill/>
        </p:spPr>
        <p:txBody>
          <a:bodyPr wrap="square" lIns="91392" tIns="45696" rIns="91392" bIns="45696" rtlCol="0">
            <a:spAutoFit/>
          </a:bodyPr>
          <a:lstStyle/>
          <a:p>
            <a:pPr algn="ctr"/>
            <a:r>
              <a:rPr lang="en-US" sz="3200" b="1" dirty="0" smtClean="0">
                <a:solidFill>
                  <a:srgbClr val="FFFFFF"/>
                </a:solidFill>
                <a:latin typeface="+mj-lt"/>
                <a:cs typeface="Calibri" pitchFamily="34" charset="0"/>
              </a:rPr>
              <a:t>Dual</a:t>
            </a:r>
            <a:r>
              <a:rPr lang="en-US" sz="3200" dirty="0" smtClean="0">
                <a:solidFill>
                  <a:srgbClr val="FFFFFF"/>
                </a:solidFill>
                <a:latin typeface="+mj-lt"/>
                <a:cs typeface="Calibri" pitchFamily="34" charset="0"/>
              </a:rPr>
              <a:t> </a:t>
            </a:r>
          </a:p>
          <a:p>
            <a:pPr algn="ctr"/>
            <a:r>
              <a:rPr lang="en-US" sz="3200" b="1" dirty="0" smtClean="0">
                <a:solidFill>
                  <a:srgbClr val="FFFFFF"/>
                </a:solidFill>
                <a:latin typeface="+mj-lt"/>
                <a:cs typeface="Calibri" pitchFamily="34" charset="0"/>
              </a:rPr>
              <a:t>Eligibles</a:t>
            </a:r>
          </a:p>
          <a:p>
            <a:pPr algn="ctr"/>
            <a:r>
              <a:rPr lang="en-US" sz="2000" dirty="0" smtClean="0">
                <a:solidFill>
                  <a:srgbClr val="FFFFFF"/>
                </a:solidFill>
                <a:latin typeface="+mj-lt"/>
                <a:cs typeface="Calibri" pitchFamily="34" charset="0"/>
              </a:rPr>
              <a:t>9 million</a:t>
            </a:r>
            <a:endParaRPr lang="en-US" sz="2000" dirty="0">
              <a:solidFill>
                <a:srgbClr val="FFFFFF"/>
              </a:solidFill>
              <a:latin typeface="+mj-lt"/>
              <a:cs typeface="Calibri" pitchFamily="34" charset="0"/>
            </a:endParaRPr>
          </a:p>
        </p:txBody>
      </p:sp>
      <p:sp>
        <p:nvSpPr>
          <p:cNvPr id="7" name="TextBox 6"/>
          <p:cNvSpPr txBox="1"/>
          <p:nvPr/>
        </p:nvSpPr>
        <p:spPr>
          <a:xfrm>
            <a:off x="685800" y="2894171"/>
            <a:ext cx="2590800" cy="892504"/>
          </a:xfrm>
          <a:prstGeom prst="rect">
            <a:avLst/>
          </a:prstGeom>
          <a:noFill/>
        </p:spPr>
        <p:txBody>
          <a:bodyPr wrap="square" lIns="91392" tIns="45696" rIns="91392" bIns="45696" rtlCol="0">
            <a:spAutoFit/>
          </a:bodyPr>
          <a:lstStyle/>
          <a:p>
            <a:pPr algn="ctr"/>
            <a:r>
              <a:rPr lang="en-US" sz="3200" b="1" dirty="0" smtClean="0">
                <a:solidFill>
                  <a:srgbClr val="FFFFFF"/>
                </a:solidFill>
                <a:latin typeface="+mj-lt"/>
                <a:cs typeface="Calibri" pitchFamily="34" charset="0"/>
              </a:rPr>
              <a:t>Medicare</a:t>
            </a:r>
          </a:p>
          <a:p>
            <a:pPr algn="ctr"/>
            <a:r>
              <a:rPr lang="en-US" sz="2000" dirty="0" smtClean="0">
                <a:solidFill>
                  <a:srgbClr val="FFFFFF"/>
                </a:solidFill>
                <a:latin typeface="+mj-lt"/>
                <a:cs typeface="Calibri" pitchFamily="34" charset="0"/>
              </a:rPr>
              <a:t>37 million</a:t>
            </a:r>
            <a:endParaRPr lang="en-US" sz="2000" dirty="0">
              <a:solidFill>
                <a:srgbClr val="FFFFFF"/>
              </a:solidFill>
              <a:latin typeface="+mj-lt"/>
              <a:cs typeface="Calibri" pitchFamily="34" charset="0"/>
            </a:endParaRPr>
          </a:p>
        </p:txBody>
      </p:sp>
      <p:sp>
        <p:nvSpPr>
          <p:cNvPr id="8" name="TextBox 7"/>
          <p:cNvSpPr txBox="1"/>
          <p:nvPr/>
        </p:nvSpPr>
        <p:spPr>
          <a:xfrm>
            <a:off x="5181600" y="2894171"/>
            <a:ext cx="3048000" cy="892504"/>
          </a:xfrm>
          <a:prstGeom prst="rect">
            <a:avLst/>
          </a:prstGeom>
          <a:noFill/>
        </p:spPr>
        <p:txBody>
          <a:bodyPr wrap="square" lIns="91392" tIns="45696" rIns="91392" bIns="45696" rtlCol="0">
            <a:spAutoFit/>
          </a:bodyPr>
          <a:lstStyle/>
          <a:p>
            <a:pPr algn="ctr"/>
            <a:r>
              <a:rPr lang="en-US" sz="3200" b="1" dirty="0" smtClean="0">
                <a:solidFill>
                  <a:srgbClr val="000000"/>
                </a:solidFill>
                <a:latin typeface="+mj-lt"/>
                <a:cs typeface="Calibri" pitchFamily="34" charset="0"/>
              </a:rPr>
              <a:t>Medicaid</a:t>
            </a:r>
          </a:p>
          <a:p>
            <a:pPr algn="ctr"/>
            <a:r>
              <a:rPr lang="en-US" sz="2000" dirty="0" smtClean="0">
                <a:solidFill>
                  <a:srgbClr val="000000"/>
                </a:solidFill>
                <a:latin typeface="+mj-lt"/>
                <a:cs typeface="Calibri" pitchFamily="34" charset="0"/>
              </a:rPr>
              <a:t>51 million</a:t>
            </a:r>
            <a:endParaRPr lang="en-US" sz="2000" dirty="0">
              <a:solidFill>
                <a:srgbClr val="000000"/>
              </a:solidFill>
              <a:latin typeface="+mj-lt"/>
              <a:cs typeface="Calibri" pitchFamily="34" charset="0"/>
            </a:endParaRPr>
          </a:p>
        </p:txBody>
      </p:sp>
      <p:sp>
        <p:nvSpPr>
          <p:cNvPr id="9" name="Text Box 7"/>
          <p:cNvSpPr txBox="1">
            <a:spLocks noChangeArrowheads="1"/>
          </p:cNvSpPr>
          <p:nvPr/>
        </p:nvSpPr>
        <p:spPr bwMode="auto">
          <a:xfrm>
            <a:off x="533400" y="5632704"/>
            <a:ext cx="4044951" cy="646303"/>
          </a:xfrm>
          <a:prstGeom prst="rect">
            <a:avLst/>
          </a:prstGeom>
          <a:noFill/>
          <a:ln w="9525">
            <a:noFill/>
            <a:miter lim="800000"/>
            <a:headEnd/>
            <a:tailEnd/>
          </a:ln>
        </p:spPr>
        <p:txBody>
          <a:bodyPr wrap="square" lIns="91413" tIns="45706" rIns="91413" bIns="45706">
            <a:spAutoFit/>
          </a:bodyPr>
          <a:lstStyle/>
          <a:p>
            <a:pPr algn="ctr">
              <a:spcBef>
                <a:spcPct val="50000"/>
              </a:spcBef>
            </a:pPr>
            <a:r>
              <a:rPr lang="en-US" dirty="0">
                <a:solidFill>
                  <a:srgbClr val="000000"/>
                </a:solidFill>
                <a:latin typeface="+mj-lt"/>
                <a:cs typeface="Calibri" pitchFamily="34" charset="0"/>
              </a:rPr>
              <a:t>Total Medicare </a:t>
            </a:r>
            <a:r>
              <a:rPr lang="en-US" dirty="0" smtClean="0">
                <a:solidFill>
                  <a:srgbClr val="000000"/>
                </a:solidFill>
                <a:latin typeface="+mj-lt"/>
                <a:cs typeface="Calibri" pitchFamily="34" charset="0"/>
              </a:rPr>
              <a:t>beneficiaries, 2008: </a:t>
            </a:r>
          </a:p>
          <a:p>
            <a:pPr algn="ctr"/>
            <a:r>
              <a:rPr lang="en-US" dirty="0" smtClean="0">
                <a:solidFill>
                  <a:srgbClr val="000000"/>
                </a:solidFill>
                <a:latin typeface="+mj-lt"/>
                <a:cs typeface="Calibri" pitchFamily="34" charset="0"/>
              </a:rPr>
              <a:t>46 million</a:t>
            </a:r>
            <a:endParaRPr lang="en-US" dirty="0">
              <a:solidFill>
                <a:srgbClr val="000000"/>
              </a:solidFill>
              <a:latin typeface="+mj-lt"/>
              <a:cs typeface="Calibri" pitchFamily="34" charset="0"/>
            </a:endParaRPr>
          </a:p>
        </p:txBody>
      </p:sp>
      <p:sp>
        <p:nvSpPr>
          <p:cNvPr id="10" name="Text Box 7"/>
          <p:cNvSpPr txBox="1">
            <a:spLocks noChangeArrowheads="1"/>
          </p:cNvSpPr>
          <p:nvPr/>
        </p:nvSpPr>
        <p:spPr bwMode="auto">
          <a:xfrm>
            <a:off x="4337049" y="5632704"/>
            <a:ext cx="4044951" cy="646303"/>
          </a:xfrm>
          <a:prstGeom prst="rect">
            <a:avLst/>
          </a:prstGeom>
          <a:noFill/>
          <a:ln w="9525">
            <a:noFill/>
            <a:miter lim="800000"/>
            <a:headEnd/>
            <a:tailEnd/>
          </a:ln>
        </p:spPr>
        <p:txBody>
          <a:bodyPr wrap="square" lIns="91413" tIns="45706" rIns="91413" bIns="45706">
            <a:spAutoFit/>
          </a:bodyPr>
          <a:lstStyle/>
          <a:p>
            <a:pPr algn="ctr">
              <a:spcBef>
                <a:spcPct val="50000"/>
              </a:spcBef>
            </a:pPr>
            <a:r>
              <a:rPr lang="en-US" dirty="0">
                <a:solidFill>
                  <a:srgbClr val="000000"/>
                </a:solidFill>
                <a:latin typeface="+mj-lt"/>
                <a:cs typeface="Calibri" pitchFamily="34" charset="0"/>
              </a:rPr>
              <a:t>Total </a:t>
            </a:r>
            <a:r>
              <a:rPr lang="en-US" dirty="0" smtClean="0">
                <a:solidFill>
                  <a:srgbClr val="000000"/>
                </a:solidFill>
                <a:latin typeface="+mj-lt"/>
                <a:cs typeface="Calibri" pitchFamily="34" charset="0"/>
              </a:rPr>
              <a:t>Medicaid beneficiaries, 2008: </a:t>
            </a:r>
          </a:p>
          <a:p>
            <a:pPr algn="ctr"/>
            <a:r>
              <a:rPr lang="en-US" dirty="0" smtClean="0">
                <a:solidFill>
                  <a:srgbClr val="000000"/>
                </a:solidFill>
                <a:latin typeface="+mj-lt"/>
                <a:cs typeface="Calibri" pitchFamily="34" charset="0"/>
              </a:rPr>
              <a:t>60 million</a:t>
            </a:r>
            <a:endParaRPr lang="en-US" dirty="0">
              <a:solidFill>
                <a:srgbClr val="000000"/>
              </a:solidFill>
              <a:latin typeface="+mj-lt"/>
              <a:cs typeface="Calibri" pitchFamily="34" charset="0"/>
            </a:endParaRPr>
          </a:p>
        </p:txBody>
      </p:sp>
    </p:spTree>
    <p:extLst>
      <p:ext uri="{BB962C8B-B14F-4D97-AF65-F5344CB8AC3E}">
        <p14:creationId xmlns:p14="http://schemas.microsoft.com/office/powerpoint/2010/main" val="107645506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a12595307ddd50d8b534af65d5ff67e87d38a8c"/>
</p:tagLst>
</file>

<file path=ppt/theme/theme1.xml><?xml version="1.0" encoding="utf-8"?>
<a:theme xmlns:a="http://schemas.openxmlformats.org/drawingml/2006/main" name="blank">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82</Words>
  <Application>Microsoft Office PowerPoint</Application>
  <PresentationFormat>On-screen Show (4:3)</PresentationFormat>
  <Paragraphs>14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blank</vt:lpstr>
      <vt:lpstr>Dually eligible beneficiaries comprise 20% of the Medicare population and 15% of the Medicaid population, 2008</vt:lpstr>
    </vt:vector>
  </TitlesOfParts>
  <Company>Kaiser Family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Dually eligible beneficiaries comprise 20% of the Medicare population and 15% of the Medicaid population, 2008</dc:title>
  <dc:creator>Jennifer Huang</dc:creator>
  <cp:lastModifiedBy>Jennifer Huang</cp:lastModifiedBy>
  <cp:revision>2</cp:revision>
  <dcterms:created xsi:type="dcterms:W3CDTF">2013-07-17T14:32:10Z</dcterms:created>
  <dcterms:modified xsi:type="dcterms:W3CDTF">2013-07-17T14:32:11Z</dcterms:modified>
</cp:coreProperties>
</file>