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6"/>
  </p:notesMasterIdLst>
  <p:sldIdLst>
    <p:sldId id="298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68" autoAdjust="0"/>
  </p:normalViewPr>
  <p:slideViewPr>
    <p:cSldViewPr>
      <p:cViewPr varScale="1">
        <p:scale>
          <a:sx n="76" d="100"/>
          <a:sy n="76" d="100"/>
        </p:scale>
        <p:origin x="-96" y="-6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Medicare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explosion val="12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0.21664479440069989"/>
                  <c:y val="0.18179654983760277"/>
                </c:manualLayout>
              </c:layout>
              <c:spPr/>
              <c:txPr>
                <a:bodyPr/>
                <a:lstStyle/>
                <a:p>
                  <a:pPr>
                    <a:lnSpc>
                      <a:spcPct val="90000"/>
                    </a:lnSpc>
                    <a:defRPr sz="15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-0.15353686052401344"/>
                  <c:y val="0.15463763599470912"/>
                </c:manualLayout>
              </c:layout>
              <c:tx>
                <c:rich>
                  <a:bodyPr/>
                  <a:lstStyle/>
                  <a:p>
                    <a:pPr>
                      <a:lnSpc>
                        <a:spcPct val="90000"/>
                      </a:lnSpc>
                      <a:defRPr sz="1500">
                        <a:solidFill>
                          <a:schemeClr val="bg1"/>
                        </a:solidFill>
                      </a:defRPr>
                    </a:pPr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en-US" dirty="0">
                        <a:solidFill>
                          <a:schemeClr val="bg1"/>
                        </a:solidFill>
                      </a:rPr>
                      <a:t>$4,106 
13%</a:t>
                    </a:r>
                  </a:p>
                </c:rich>
              </c:tx>
              <c:spPr/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-0.1214322880692545"/>
                  <c:y val="0.11469414608134405"/>
                </c:manualLayout>
              </c:layout>
              <c:tx>
                <c:rich>
                  <a:bodyPr/>
                  <a:lstStyle/>
                  <a:p>
                    <a:r>
                      <a:rPr lang="en-US" sz="1500" smtClean="0"/>
                      <a:t> </a:t>
                    </a:r>
                    <a:r>
                      <a:rPr lang="en-US" sz="1500" dirty="0"/>
                      <a:t>$4,527 
15%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-0.19639936455311507"/>
                  <c:y val="-0.1727089522780628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0.13240410738131417"/>
                  <c:y val="-0.11906398243755151"/>
                </c:manualLayout>
              </c:layout>
              <c:spPr/>
              <c:txPr>
                <a:bodyPr/>
                <a:lstStyle/>
                <a:p>
                  <a:pPr>
                    <a:lnSpc>
                      <a:spcPct val="90000"/>
                    </a:lnSpc>
                    <a:defRPr sz="15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lnSpc>
                    <a:spcPct val="90000"/>
                  </a:lnSpc>
                  <a:defRPr sz="1500"/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Sheet1!$A$2:$A$6</c:f>
              <c:strCache>
                <c:ptCount val="5"/>
                <c:pt idx="0">
                  <c:v>Housing</c:v>
                </c:pt>
                <c:pt idx="1">
                  <c:v>Transportation</c:v>
                </c:pt>
                <c:pt idx="2">
                  <c:v>Health Care</c:v>
                </c:pt>
                <c:pt idx="3">
                  <c:v>Food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_("$"* #,##0_);_("$"* \(#,##0\);_("$"* "-"??_);_(@_)</c:formatCode>
                <c:ptCount val="5"/>
                <c:pt idx="0">
                  <c:v>10940</c:v>
                </c:pt>
                <c:pt idx="1">
                  <c:v>4106</c:v>
                </c:pt>
                <c:pt idx="2">
                  <c:v>4527</c:v>
                </c:pt>
                <c:pt idx="3">
                  <c:v>4766</c:v>
                </c:pt>
                <c:pt idx="4">
                  <c:v>6480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35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Non-Medicare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explosion val="12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0.2078726343417599"/>
                  <c:y val="0.16420640032133182"/>
                </c:manualLayout>
              </c:layout>
              <c:spPr/>
              <c:txPr>
                <a:bodyPr/>
                <a:lstStyle/>
                <a:p>
                  <a:pPr>
                    <a:lnSpc>
                      <a:spcPct val="90000"/>
                    </a:lnSpc>
                    <a:defRPr sz="15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-0.15353686052401344"/>
                  <c:y val="0.22148020415653849"/>
                </c:manualLayout>
              </c:layout>
              <c:tx>
                <c:rich>
                  <a:bodyPr/>
                  <a:lstStyle/>
                  <a:p>
                    <a:pPr>
                      <a:lnSpc>
                        <a:spcPct val="90000"/>
                      </a:lnSpc>
                      <a:defRPr sz="1500">
                        <a:solidFill>
                          <a:schemeClr val="bg1"/>
                        </a:solidFill>
                      </a:defRPr>
                    </a:pPr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 $8,188 
16%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-0.10681240502831883"/>
                  <c:y val="7.5995817145548095E-2"/>
                </c:manualLayout>
              </c:layout>
              <c:tx>
                <c:rich>
                  <a:bodyPr/>
                  <a:lstStyle/>
                  <a:p>
                    <a:r>
                      <a:rPr lang="en-US" sz="1500" dirty="0" smtClean="0"/>
                      <a:t> $2,450 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-0.15838766864668233"/>
                  <c:y val="-4.605987576091247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1.5445043053828851E-2"/>
                  <c:y val="-0.11906398243755151"/>
                </c:manualLayout>
              </c:layout>
              <c:spPr/>
              <c:txPr>
                <a:bodyPr/>
                <a:lstStyle/>
                <a:p>
                  <a:pPr>
                    <a:lnSpc>
                      <a:spcPct val="90000"/>
                    </a:lnSpc>
                    <a:defRPr sz="15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lnSpc>
                    <a:spcPct val="90000"/>
                  </a:lnSpc>
                  <a:defRPr sz="1500"/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Sheet1!$A$2:$A$6</c:f>
              <c:strCache>
                <c:ptCount val="5"/>
                <c:pt idx="0">
                  <c:v>Housing</c:v>
                </c:pt>
                <c:pt idx="1">
                  <c:v>Transportation</c:v>
                </c:pt>
                <c:pt idx="2">
                  <c:v>Health Care</c:v>
                </c:pt>
                <c:pt idx="3">
                  <c:v>Food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_("$"* #,##0_);_("$"* \(#,##0\);_("$"* "-"??_);_(@_)</c:formatCode>
                <c:ptCount val="5"/>
                <c:pt idx="0">
                  <c:v>16824</c:v>
                </c:pt>
                <c:pt idx="1">
                  <c:v>8188</c:v>
                </c:pt>
                <c:pt idx="2">
                  <c:v>2450</c:v>
                </c:pt>
                <c:pt idx="3">
                  <c:v>7364</c:v>
                </c:pt>
                <c:pt idx="4">
                  <c:v>14815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35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7/17/2013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0B09ED-D94E-40C7-B194-15D83AFD1935}" type="slidenum">
              <a:rPr lang="en-US">
                <a:solidFill>
                  <a:prstClr val="white"/>
                </a:solidFill>
              </a:rPr>
              <a:pPr/>
              <a:t>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180975"/>
            <a:ext cx="5392738" cy="4046538"/>
          </a:xfrm>
          <a:ln/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Distribution of Average Household Spending by Medicare and Non-Medicare Households, 2010</a:t>
            </a:r>
            <a:endParaRPr lang="en-US" sz="3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6877888"/>
              </p:ext>
            </p:extLst>
          </p:nvPr>
        </p:nvGraphicFramePr>
        <p:xfrm>
          <a:off x="139700" y="1928813"/>
          <a:ext cx="4343400" cy="3609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SOURCE: Kaiser Family Foundation analysis of the Bureau of Labor Statistics Consumer Expenditure Survey Interview and Expense Files, 2010.</a:t>
            </a:r>
          </a:p>
        </p:txBody>
      </p:sp>
      <p:sp>
        <p:nvSpPr>
          <p:cNvPr id="39" name="Text Box 27"/>
          <p:cNvSpPr txBox="1">
            <a:spLocks noChangeArrowheads="1"/>
          </p:cNvSpPr>
          <p:nvPr/>
        </p:nvSpPr>
        <p:spPr bwMode="auto">
          <a:xfrm>
            <a:off x="4508500" y="1369989"/>
            <a:ext cx="46355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100000"/>
              </a:spcBef>
            </a:pPr>
            <a:r>
              <a:rPr lang="en-US" sz="2200" b="1" dirty="0">
                <a:solidFill>
                  <a:srgbClr val="000000"/>
                </a:solidFill>
                <a:cs typeface="Calibri" pitchFamily="34" charset="0"/>
              </a:rPr>
              <a:t>Non-Medicare Household Spending</a:t>
            </a:r>
          </a:p>
        </p:txBody>
      </p:sp>
      <p:sp>
        <p:nvSpPr>
          <p:cNvPr id="40" name="Text Box 33"/>
          <p:cNvSpPr txBox="1">
            <a:spLocks noChangeArrowheads="1"/>
          </p:cNvSpPr>
          <p:nvPr/>
        </p:nvSpPr>
        <p:spPr bwMode="auto">
          <a:xfrm>
            <a:off x="-6350" y="1369989"/>
            <a:ext cx="46355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100000"/>
              </a:spcBef>
            </a:pPr>
            <a:r>
              <a:rPr lang="en-US" sz="2200" b="1" dirty="0">
                <a:solidFill>
                  <a:srgbClr val="000000"/>
                </a:solidFill>
                <a:cs typeface="Calibri" pitchFamily="34" charset="0"/>
              </a:rPr>
              <a:t>Medicare Household Spending</a:t>
            </a:r>
          </a:p>
        </p:txBody>
      </p:sp>
      <p:sp>
        <p:nvSpPr>
          <p:cNvPr id="41" name="Line 36"/>
          <p:cNvSpPr>
            <a:spLocks noChangeShapeType="1"/>
          </p:cNvSpPr>
          <p:nvPr/>
        </p:nvSpPr>
        <p:spPr bwMode="auto">
          <a:xfrm>
            <a:off x="162560" y="1831654"/>
            <a:ext cx="429768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42" name="Line 37"/>
          <p:cNvSpPr>
            <a:spLocks noChangeShapeType="1"/>
          </p:cNvSpPr>
          <p:nvPr/>
        </p:nvSpPr>
        <p:spPr bwMode="auto">
          <a:xfrm>
            <a:off x="4677410" y="1831654"/>
            <a:ext cx="429768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43" name="Text Box 27"/>
          <p:cNvSpPr txBox="1">
            <a:spLocks noChangeArrowheads="1"/>
          </p:cNvSpPr>
          <p:nvPr/>
        </p:nvSpPr>
        <p:spPr bwMode="auto">
          <a:xfrm>
            <a:off x="4895565" y="5509768"/>
            <a:ext cx="38613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100000"/>
              </a:spcBef>
            </a:pPr>
            <a:r>
              <a:rPr lang="en-US" dirty="0" smtClean="0">
                <a:solidFill>
                  <a:srgbClr val="000000"/>
                </a:solidFill>
                <a:cs typeface="Calibri" pitchFamily="34" charset="0"/>
              </a:rPr>
              <a:t>Average </a:t>
            </a:r>
            <a:r>
              <a:rPr lang="en-US" dirty="0">
                <a:solidFill>
                  <a:srgbClr val="000000"/>
                </a:solidFill>
                <a:cs typeface="Calibri" pitchFamily="34" charset="0"/>
              </a:rPr>
              <a:t>Household </a:t>
            </a:r>
            <a:r>
              <a:rPr lang="en-US" dirty="0" smtClean="0">
                <a:solidFill>
                  <a:srgbClr val="000000"/>
                </a:solidFill>
                <a:cs typeface="Calibri" pitchFamily="34" charset="0"/>
              </a:rPr>
              <a:t>Spending = $49,641</a:t>
            </a:r>
            <a:endParaRPr lang="en-US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44" name="Text Box 33"/>
          <p:cNvSpPr txBox="1">
            <a:spLocks noChangeArrowheads="1"/>
          </p:cNvSpPr>
          <p:nvPr/>
        </p:nvSpPr>
        <p:spPr bwMode="auto">
          <a:xfrm>
            <a:off x="609600" y="5509768"/>
            <a:ext cx="3810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100000"/>
              </a:spcBef>
            </a:pPr>
            <a:r>
              <a:rPr lang="en-US" dirty="0" smtClean="0">
                <a:solidFill>
                  <a:srgbClr val="000000"/>
                </a:solidFill>
                <a:cs typeface="Calibri" pitchFamily="34" charset="0"/>
              </a:rPr>
              <a:t>Average Household Spending = $30,818</a:t>
            </a:r>
            <a:endParaRPr lang="en-US" sz="1400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40483" y="3127248"/>
            <a:ext cx="132976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>
                <a:cs typeface="Meta Offc Pro"/>
              </a:rPr>
              <a:t>Health Care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906536" y="1972056"/>
            <a:ext cx="14642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>
                <a:cs typeface="Meta Offc Pro"/>
              </a:rPr>
              <a:t>Transportation</a:t>
            </a:r>
          </a:p>
        </p:txBody>
      </p:sp>
      <p:graphicFrame>
        <p:nvGraphicFramePr>
          <p:cNvPr id="20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785538"/>
              </p:ext>
            </p:extLst>
          </p:nvPr>
        </p:nvGraphicFramePr>
        <p:xfrm>
          <a:off x="4654550" y="1929385"/>
          <a:ext cx="4343400" cy="3609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8126476" y="2438400"/>
            <a:ext cx="13297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>
                <a:cs typeface="Meta Offc Pro"/>
              </a:rPr>
              <a:t>Health </a:t>
            </a:r>
          </a:p>
          <a:p>
            <a:pPr algn="ctr"/>
            <a:r>
              <a:rPr lang="en-US" sz="1500" dirty="0" smtClean="0">
                <a:cs typeface="Meta Offc Pro"/>
              </a:rPr>
              <a:t>Care</a:t>
            </a:r>
          </a:p>
          <a:p>
            <a:pPr algn="ctr"/>
            <a:r>
              <a:rPr lang="en-US" sz="1500" dirty="0" smtClean="0">
                <a:cs typeface="Meta Offc Pro"/>
              </a:rPr>
              <a:t>5%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71324" y="2474976"/>
            <a:ext cx="14642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>
                <a:solidFill>
                  <a:schemeClr val="bg1"/>
                </a:solidFill>
                <a:cs typeface="Meta Offc Pro"/>
              </a:rPr>
              <a:t>Transportation</a:t>
            </a:r>
          </a:p>
        </p:txBody>
      </p:sp>
    </p:spTree>
    <p:extLst>
      <p:ext uri="{BB962C8B-B14F-4D97-AF65-F5344CB8AC3E}">
        <p14:creationId xmlns:p14="http://schemas.microsoft.com/office/powerpoint/2010/main" val="170235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429ae188981ed65a2589964adf9fcda0a5fbf8"/>
</p:tagLst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ustom 2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610</TotalTime>
  <Words>79</Words>
  <Application>Microsoft Office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blank</vt:lpstr>
      <vt:lpstr>Default with exhibit #</vt:lpstr>
      <vt:lpstr>Default with figure #</vt:lpstr>
      <vt:lpstr>Title page</vt:lpstr>
      <vt:lpstr>Distribution of Average Household Spending by Medicare and Non-Medicare Households, 2010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Medicare Enrollment, 1966 - 2013</dc:title>
  <dc:creator>Jennifer Huang</dc:creator>
  <cp:lastModifiedBy>Jennifer Huang</cp:lastModifiedBy>
  <cp:revision>56</cp:revision>
  <dcterms:created xsi:type="dcterms:W3CDTF">2013-04-18T20:14:15Z</dcterms:created>
  <dcterms:modified xsi:type="dcterms:W3CDTF">2013-07-17T18:18:18Z</dcterms:modified>
</cp:coreProperties>
</file>