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2143932071229597E-2"/>
          <c:y val="4.8836327883067757E-2"/>
          <c:w val="0.95571213585754078"/>
          <c:h val="0.9167290138979248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Series 1</c:v>
                </c:pt>
                <c:pt idx="1">
                  <c:v>Series 2</c:v>
                </c:pt>
              </c:strCache>
            </c:strRef>
          </c:cat>
          <c:val>
            <c:numRef>
              <c:f>Sheet1!$B$2:$C$2</c:f>
              <c:numCache>
                <c:formatCode>0%</c:formatCode>
                <c:ptCount val="2"/>
                <c:pt idx="0">
                  <c:v>0.9</c:v>
                </c:pt>
                <c:pt idx="1">
                  <c:v>0.42530000000000001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Category 2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Series 1</c:v>
                </c:pt>
                <c:pt idx="1">
                  <c:v>Series 2</c:v>
                </c:pt>
              </c:strCache>
            </c:strRef>
          </c:cat>
          <c:val>
            <c:numRef>
              <c:f>Sheet1!$B$3:$C$3</c:f>
              <c:numCache>
                <c:formatCode>0%</c:formatCode>
                <c:ptCount val="2"/>
                <c:pt idx="0">
                  <c:v>0.1</c:v>
                </c:pt>
                <c:pt idx="1">
                  <c:v>0.57469999999999999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serLines/>
        <c:axId val="245078656"/>
        <c:axId val="245080448"/>
      </c:barChart>
      <c:catAx>
        <c:axId val="245078656"/>
        <c:scaling>
          <c:orientation val="minMax"/>
        </c:scaling>
        <c:delete val="0"/>
        <c:axPos val="b"/>
        <c:majorTickMark val="none"/>
        <c:minorTickMark val="none"/>
        <c:tickLblPos val="none"/>
        <c:crossAx val="245080448"/>
        <c:crosses val="autoZero"/>
        <c:auto val="1"/>
        <c:lblAlgn val="ctr"/>
        <c:lblOffset val="100"/>
        <c:noMultiLvlLbl val="0"/>
      </c:catAx>
      <c:valAx>
        <c:axId val="24508044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2450786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F29CD-F16F-4C6C-9835-0F3A624DCAD6}" type="datetimeFigureOut">
              <a:rPr lang="en-US" smtClean="0"/>
              <a:t>7/17/2013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FA1FA2-38FF-42CA-993D-1B8625628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925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1800,</a:t>
            </a:r>
            <a:r>
              <a:rPr lang="en-US" baseline="0" dirty="0" smtClean="0"/>
              <a:t> </a:t>
            </a:r>
            <a:r>
              <a:rPr lang="en-US" dirty="0" smtClean="0"/>
              <a:t>2585, 2951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8943F-7AB9-452A-A47C-98F46C48403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198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70339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5857482"/>
              </p:ext>
            </p:extLst>
          </p:nvPr>
        </p:nvGraphicFramePr>
        <p:xfrm>
          <a:off x="92075" y="1163638"/>
          <a:ext cx="6308726" cy="4160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mtClean="0">
                <a:latin typeface="+mj-lt"/>
              </a:rPr>
              <a:t>NOTES: Excludes Medicare Advantage enrollees. Includes noninstitutionalized and institutionalized beneficiaries.</a:t>
            </a:r>
          </a:p>
          <a:p>
            <a:r>
              <a:rPr lang="en-US" smtClean="0">
                <a:latin typeface="+mj-lt"/>
              </a:rPr>
              <a:t>SOURCE: Kaiser Family Foundation analysis of the CMS Medicare Current Beneficiary Survey Cost and Use File, 2009.</a:t>
            </a:r>
            <a:endParaRPr lang="en-US" dirty="0" smtClean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>
                <a:latin typeface="+mj-lt"/>
              </a:rPr>
              <a:t>Distribution of Traditional Medicare Beneficiaries and Medicare Spending, 2009</a:t>
            </a:r>
            <a:endParaRPr lang="en-US" sz="3000" dirty="0">
              <a:latin typeface="+mj-lt"/>
            </a:endParaRP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228600" y="5203605"/>
            <a:ext cx="3017520" cy="88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1856" tIns="40926" rIns="81856" bIns="40926">
            <a:spAutoFit/>
          </a:bodyPr>
          <a:lstStyle/>
          <a:p>
            <a:pPr algn="ctr" defTabSz="820761"/>
            <a:r>
              <a:rPr lang="en-US" sz="1600" b="1" dirty="0">
                <a:latin typeface="+mj-lt"/>
              </a:rPr>
              <a:t>Total Number of </a:t>
            </a:r>
            <a:r>
              <a:rPr lang="en-US" sz="1600" b="1" dirty="0" smtClean="0">
                <a:latin typeface="+mj-lt"/>
              </a:rPr>
              <a:t>Traditional Medicare Beneficiaries</a:t>
            </a:r>
            <a:r>
              <a:rPr lang="en-US" sz="1600" b="1" dirty="0">
                <a:latin typeface="+mj-lt"/>
              </a:rPr>
              <a:t>: </a:t>
            </a:r>
            <a:endParaRPr lang="en-US" sz="1600" b="1" dirty="0" smtClean="0">
              <a:latin typeface="+mj-lt"/>
            </a:endParaRPr>
          </a:p>
          <a:p>
            <a:pPr algn="ctr" defTabSz="820761"/>
            <a:r>
              <a:rPr lang="en-US" sz="2000" b="1" dirty="0" smtClean="0">
                <a:latin typeface="+mj-lt"/>
              </a:rPr>
              <a:t>35.4 </a:t>
            </a:r>
            <a:r>
              <a:rPr lang="en-US" sz="2000" b="1" dirty="0">
                <a:latin typeface="+mj-lt"/>
              </a:rPr>
              <a:t>million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3240405" y="5203605"/>
            <a:ext cx="3017520" cy="88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1856" tIns="40926" rIns="81856" bIns="40926">
            <a:spAutoFit/>
          </a:bodyPr>
          <a:lstStyle/>
          <a:p>
            <a:pPr algn="ctr" defTabSz="820761"/>
            <a:r>
              <a:rPr lang="en-US" sz="1600" b="1" dirty="0">
                <a:latin typeface="+mj-lt"/>
              </a:rPr>
              <a:t>Total Traditional </a:t>
            </a:r>
            <a:endParaRPr lang="en-US" sz="1600" b="1" dirty="0" smtClean="0">
              <a:latin typeface="+mj-lt"/>
            </a:endParaRPr>
          </a:p>
          <a:p>
            <a:pPr algn="ctr" defTabSz="820761"/>
            <a:r>
              <a:rPr lang="en-US" sz="1600" b="1" dirty="0" smtClean="0">
                <a:latin typeface="+mj-lt"/>
              </a:rPr>
              <a:t>Medicare Spending</a:t>
            </a:r>
            <a:r>
              <a:rPr lang="en-US" sz="1600" b="1" dirty="0">
                <a:latin typeface="+mj-lt"/>
              </a:rPr>
              <a:t>: </a:t>
            </a:r>
            <a:endParaRPr lang="en-US" sz="1600" b="1" dirty="0" smtClean="0">
              <a:latin typeface="+mj-lt"/>
            </a:endParaRPr>
          </a:p>
          <a:p>
            <a:pPr algn="ctr" defTabSz="820761"/>
            <a:r>
              <a:rPr lang="en-US" sz="2000" b="1" dirty="0" smtClean="0">
                <a:latin typeface="+mj-lt"/>
              </a:rPr>
              <a:t>$343 </a:t>
            </a:r>
            <a:r>
              <a:rPr lang="en-US" sz="2000" b="1" dirty="0">
                <a:latin typeface="+mj-lt"/>
              </a:rPr>
              <a:t>billion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6400801" y="1381125"/>
            <a:ext cx="2327564" cy="8307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205" tIns="45604" rIns="91205" bIns="45604">
            <a:spAutoFit/>
          </a:bodyPr>
          <a:lstStyle/>
          <a:p>
            <a:pPr algn="ctr" defTabSz="914053" eaLnBrk="0" hangingPunct="0">
              <a:spcBef>
                <a:spcPct val="50000"/>
              </a:spcBef>
            </a:pPr>
            <a:r>
              <a:rPr lang="en-US" sz="1600" dirty="0">
                <a:latin typeface="+mj-lt"/>
                <a:cs typeface="Arial" charset="0"/>
              </a:rPr>
              <a:t>Average per capita </a:t>
            </a:r>
            <a:r>
              <a:rPr lang="en-US" sz="1600" dirty="0" smtClean="0">
                <a:latin typeface="+mj-lt"/>
                <a:cs typeface="Arial" charset="0"/>
              </a:rPr>
              <a:t>Traditional Medicare spending: $9,702</a:t>
            </a:r>
            <a:endParaRPr lang="en-US" sz="1600" dirty="0">
              <a:latin typeface="+mj-lt"/>
              <a:cs typeface="Arial" charset="0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6401327" y="2617708"/>
            <a:ext cx="2308602" cy="107698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205" tIns="45604" rIns="91205" bIns="45604">
            <a:spAutoFit/>
          </a:bodyPr>
          <a:lstStyle/>
          <a:p>
            <a:pPr algn="ctr" defTabSz="914053" eaLnBrk="0" hangingPunct="0"/>
            <a:r>
              <a:rPr lang="en-US" sz="1600" dirty="0">
                <a:latin typeface="+mj-lt"/>
                <a:cs typeface="Arial" charset="0"/>
              </a:rPr>
              <a:t>Average per capita Traditional Medicare spending among </a:t>
            </a:r>
            <a:r>
              <a:rPr lang="en-US" sz="1600" dirty="0" smtClean="0">
                <a:latin typeface="+mj-lt"/>
                <a:cs typeface="Arial" charset="0"/>
              </a:rPr>
              <a:t/>
            </a:r>
            <a:br>
              <a:rPr lang="en-US" sz="1600" dirty="0" smtClean="0">
                <a:latin typeface="+mj-lt"/>
                <a:cs typeface="Arial" charset="0"/>
              </a:rPr>
            </a:br>
            <a:r>
              <a:rPr lang="en-US" sz="1600" dirty="0" smtClean="0">
                <a:latin typeface="+mj-lt"/>
                <a:cs typeface="Arial" charset="0"/>
              </a:rPr>
              <a:t>top </a:t>
            </a:r>
            <a:r>
              <a:rPr lang="en-US" sz="1600" dirty="0">
                <a:latin typeface="+mj-lt"/>
                <a:cs typeface="Arial" charset="0"/>
              </a:rPr>
              <a:t>10</a:t>
            </a:r>
            <a:r>
              <a:rPr lang="en-US" sz="1600" dirty="0" smtClean="0">
                <a:latin typeface="+mj-lt"/>
                <a:cs typeface="Arial" charset="0"/>
              </a:rPr>
              <a:t>%: $55,763</a:t>
            </a:r>
            <a:endParaRPr lang="en-US" sz="1600" dirty="0">
              <a:latin typeface="+mj-lt"/>
              <a:cs typeface="Arial" charset="0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6401064" y="4100513"/>
            <a:ext cx="2308602" cy="107698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205" tIns="45604" rIns="91205" bIns="45604">
            <a:spAutoFit/>
          </a:bodyPr>
          <a:lstStyle/>
          <a:p>
            <a:pPr algn="ctr" defTabSz="914053" eaLnBrk="0" hangingPunct="0"/>
            <a:r>
              <a:rPr lang="en-US" sz="1600" dirty="0">
                <a:latin typeface="+mj-lt"/>
                <a:cs typeface="Arial" charset="0"/>
              </a:rPr>
              <a:t>Average per capita Traditional Medicare spending among </a:t>
            </a:r>
            <a:r>
              <a:rPr lang="en-US" sz="1600" dirty="0" smtClean="0">
                <a:latin typeface="+mj-lt"/>
                <a:cs typeface="Arial" charset="0"/>
              </a:rPr>
              <a:t/>
            </a:r>
            <a:br>
              <a:rPr lang="en-US" sz="1600" dirty="0" smtClean="0">
                <a:latin typeface="+mj-lt"/>
                <a:cs typeface="Arial" charset="0"/>
              </a:rPr>
            </a:br>
            <a:r>
              <a:rPr lang="en-US" sz="1600" dirty="0" smtClean="0">
                <a:latin typeface="+mj-lt"/>
                <a:cs typeface="Arial" charset="0"/>
              </a:rPr>
              <a:t>bottom 90%: $4,584</a:t>
            </a:r>
            <a:endParaRPr lang="en-US" sz="1600" dirty="0"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49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275c8e88dbfb8059df69fc32154c8c45dca35b"/>
</p:tagLst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89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Distribution of Traditional Medicare Beneficiaries and Medicare Spending, 2009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Distribution of Traditional Medicare Beneficiaries and Medicare Spending, 2009</dc:title>
  <dc:creator>Jennifer Huang</dc:creator>
  <cp:lastModifiedBy>Jennifer Huang</cp:lastModifiedBy>
  <cp:revision>2</cp:revision>
  <dcterms:created xsi:type="dcterms:W3CDTF">2013-07-17T14:31:37Z</dcterms:created>
  <dcterms:modified xsi:type="dcterms:W3CDTF">2013-07-17T14:31:38Z</dcterms:modified>
</cp:coreProperties>
</file>