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F2389-CBFE-4602-B091-4F77929771F8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2FE80-B6F7-46FE-968C-65707B1E6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12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65138" y="663575"/>
            <a:ext cx="6003925" cy="45037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95477">
              <a:spcBef>
                <a:spcPct val="0"/>
              </a:spcBef>
            </a:pPr>
            <a:endParaRPr lang="en-US" dirty="0" smtClean="0">
              <a:cs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4"/>
          <p:cNvSpPr txBox="1">
            <a:spLocks noChangeArrowheads="1"/>
          </p:cNvSpPr>
          <p:nvPr/>
        </p:nvSpPr>
        <p:spPr bwMode="auto">
          <a:xfrm>
            <a:off x="4692650" y="4972050"/>
            <a:ext cx="4298950" cy="45858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800" b="1" dirty="0">
                <a:solidFill>
                  <a:prstClr val="white"/>
                </a:solidFill>
                <a:latin typeface="+mj-lt"/>
                <a:cs typeface="Calibri" pitchFamily="34" charset="0"/>
              </a:rPr>
              <a:t>25% </a:t>
            </a:r>
            <a:r>
              <a:rPr lang="en-US" b="1" dirty="0">
                <a:solidFill>
                  <a:prstClr val="white"/>
                </a:solidFill>
                <a:latin typeface="+mj-lt"/>
                <a:cs typeface="Calibri" pitchFamily="34" charset="0"/>
              </a:rPr>
              <a:t>had incomes below </a:t>
            </a:r>
            <a:r>
              <a:rPr lang="en-US" sz="2400" b="1" dirty="0">
                <a:solidFill>
                  <a:prstClr val="white"/>
                </a:solidFill>
                <a:latin typeface="+mj-lt"/>
                <a:cs typeface="Calibri" pitchFamily="34" charset="0"/>
              </a:rPr>
              <a:t>$</a:t>
            </a:r>
            <a:r>
              <a:rPr lang="en-US" sz="2400" b="1" dirty="0" smtClean="0">
                <a:solidFill>
                  <a:prstClr val="white"/>
                </a:solidFill>
                <a:latin typeface="+mj-lt"/>
                <a:cs typeface="Calibri" pitchFamily="34" charset="0"/>
              </a:rPr>
              <a:t>14,000</a:t>
            </a:r>
            <a:endParaRPr lang="en-US" sz="2400" b="1" dirty="0">
              <a:solidFill>
                <a:prstClr val="white"/>
              </a:solidFill>
              <a:latin typeface="+mj-lt"/>
              <a:cs typeface="Calibri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549750"/>
              </p:ext>
            </p:extLst>
          </p:nvPr>
        </p:nvGraphicFramePr>
        <p:xfrm>
          <a:off x="228600" y="1371600"/>
          <a:ext cx="4406900" cy="4264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90"/>
                <a:gridCol w="440690"/>
                <a:gridCol w="440690"/>
                <a:gridCol w="440690"/>
                <a:gridCol w="440690"/>
                <a:gridCol w="440690"/>
                <a:gridCol w="440690"/>
                <a:gridCol w="440690"/>
                <a:gridCol w="440690"/>
                <a:gridCol w="440690"/>
              </a:tblGrid>
              <a:tr h="42672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5109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5109"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26726"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2"/>
                        </a:solidFill>
                      </a:endParaRPr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91459" marR="91459" marT="45717" marB="4571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5491" name="TextBox 8"/>
          <p:cNvSpPr txBox="1">
            <a:spLocks noChangeArrowheads="1"/>
          </p:cNvSpPr>
          <p:nvPr/>
        </p:nvSpPr>
        <p:spPr bwMode="auto">
          <a:xfrm>
            <a:off x="4692650" y="3267074"/>
            <a:ext cx="4298950" cy="458587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800" b="1" dirty="0">
                <a:solidFill>
                  <a:prstClr val="black"/>
                </a:solidFill>
                <a:latin typeface="+mj-lt"/>
                <a:cs typeface="Calibri" pitchFamily="34" charset="0"/>
              </a:rPr>
              <a:t>50% </a:t>
            </a:r>
            <a:r>
              <a:rPr lang="en-US" b="1" dirty="0">
                <a:solidFill>
                  <a:prstClr val="black"/>
                </a:solidFill>
                <a:latin typeface="+mj-lt"/>
                <a:cs typeface="Calibri" pitchFamily="34" charset="0"/>
              </a:rPr>
              <a:t>had incomes below </a:t>
            </a:r>
            <a:r>
              <a:rPr lang="en-US" sz="2400" b="1" dirty="0" smtClean="0">
                <a:solidFill>
                  <a:prstClr val="black"/>
                </a:solidFill>
                <a:latin typeface="+mj-lt"/>
                <a:cs typeface="Calibri" pitchFamily="34" charset="0"/>
              </a:rPr>
              <a:t>$22,500</a:t>
            </a:r>
            <a:endParaRPr lang="en-US" sz="2400" b="1" dirty="0">
              <a:solidFill>
                <a:prstClr val="black"/>
              </a:solidFill>
              <a:latin typeface="+mj-lt"/>
              <a:cs typeface="Calibri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3825" y="3496367"/>
            <a:ext cx="4648200" cy="0"/>
          </a:xfrm>
          <a:prstGeom prst="line">
            <a:avLst/>
          </a:prstGeom>
          <a:ln w="444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94" name="TextBox 11"/>
          <p:cNvSpPr txBox="1">
            <a:spLocks noChangeArrowheads="1"/>
          </p:cNvSpPr>
          <p:nvPr/>
        </p:nvSpPr>
        <p:spPr bwMode="auto">
          <a:xfrm>
            <a:off x="4692650" y="1398918"/>
            <a:ext cx="4298950" cy="510909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800" b="1" dirty="0">
                <a:solidFill>
                  <a:prstClr val="black"/>
                </a:solidFill>
                <a:latin typeface="+mj-lt"/>
                <a:cs typeface="Calibri" pitchFamily="34" charset="0"/>
              </a:rPr>
              <a:t>5%</a:t>
            </a:r>
            <a:r>
              <a:rPr lang="en-US" sz="3200" b="1" dirty="0">
                <a:solidFill>
                  <a:prstClr val="black"/>
                </a:solidFill>
                <a:latin typeface="+mj-lt"/>
                <a:cs typeface="Calibri" pitchFamily="34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+mj-lt"/>
                <a:cs typeface="Calibri" pitchFamily="34" charset="0"/>
              </a:rPr>
              <a:t>had </a:t>
            </a:r>
            <a:r>
              <a:rPr lang="en-US" b="1" dirty="0">
                <a:solidFill>
                  <a:prstClr val="black"/>
                </a:solidFill>
                <a:latin typeface="+mj-lt"/>
                <a:cs typeface="Calibri" pitchFamily="34" charset="0"/>
              </a:rPr>
              <a:t>incomes above </a:t>
            </a:r>
            <a:r>
              <a:rPr lang="en-US" sz="2400" b="1" dirty="0" smtClean="0">
                <a:solidFill>
                  <a:prstClr val="black"/>
                </a:solidFill>
                <a:latin typeface="+mj-lt"/>
                <a:cs typeface="Calibri" pitchFamily="34" charset="0"/>
              </a:rPr>
              <a:t>$88,900</a:t>
            </a:r>
            <a:endParaRPr lang="en-US" sz="2800" b="1" dirty="0">
              <a:solidFill>
                <a:prstClr val="black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>
                <a:latin typeface="+mj-lt"/>
              </a:rPr>
              <a:t>NOTE:  Total household income for couples is split equally between husbands and wives to estimate income for married beneficiaries.</a:t>
            </a:r>
          </a:p>
          <a:p>
            <a:r>
              <a:rPr lang="en-US" smtClean="0">
                <a:latin typeface="+mj-lt"/>
              </a:rPr>
              <a:t>SOURCE: Urban Institute analysis of DYNASIM for the Kaiser Family Foundation.</a:t>
            </a:r>
            <a:endParaRPr lang="en-US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latin typeface="+mj-lt"/>
              </a:rPr>
              <a:t>Distribution of Medicare Beneficiaries by Income Level, 2012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656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2ef651f64b347acd5e5ddf4985faa5b5f2f34d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Distribution of Medicare Beneficiaries by Income Level,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Medicare Beneficiaries by Income Level, 2012</dc:title>
  <dc:creator>Jennifer Huang</dc:creator>
  <cp:lastModifiedBy>Jennifer Huang</cp:lastModifiedBy>
  <cp:revision>2</cp:revision>
  <dcterms:created xsi:type="dcterms:W3CDTF">2013-07-17T14:32:30Z</dcterms:created>
  <dcterms:modified xsi:type="dcterms:W3CDTF">2013-07-17T14:32:31Z</dcterms:modified>
</cp:coreProperties>
</file>