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906300899617412E-2"/>
          <c:y val="2.7777777777777776E-2"/>
          <c:w val="0.97809369910038257"/>
          <c:h val="0.944444444444444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Income &lt; $25,502</c:v>
                </c:pt>
                <c:pt idx="1">
                  <c:v>Savings &lt; $77,485</c:v>
                </c:pt>
                <c:pt idx="2">
                  <c:v>3+ CC</c:v>
                </c:pt>
                <c:pt idx="3">
                  <c:v>F/P Health</c:v>
                </c:pt>
                <c:pt idx="4">
                  <c:v>CMI</c:v>
                </c:pt>
                <c:pt idx="5">
                  <c:v>Dual Eligibles</c:v>
                </c:pt>
                <c:pt idx="6">
                  <c:v>&lt;65</c:v>
                </c:pt>
                <c:pt idx="7">
                  <c:v>2+ ADL</c:v>
                </c:pt>
                <c:pt idx="8">
                  <c:v>Age 85+</c:v>
                </c:pt>
                <c:pt idx="9">
                  <c:v>Facility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0.5</c:v>
                </c:pt>
                <c:pt idx="1">
                  <c:v>0.5</c:v>
                </c:pt>
                <c:pt idx="2">
                  <c:v>0.40279999999999999</c:v>
                </c:pt>
                <c:pt idx="3">
                  <c:v>0.26869999999999999</c:v>
                </c:pt>
                <c:pt idx="4">
                  <c:v>0.2291</c:v>
                </c:pt>
                <c:pt idx="5">
                  <c:v>0.20449999999999999</c:v>
                </c:pt>
                <c:pt idx="6">
                  <c:v>0.16980000000000001</c:v>
                </c:pt>
                <c:pt idx="7">
                  <c:v>0.15359999999999999</c:v>
                </c:pt>
                <c:pt idx="8">
                  <c:v>0.1298</c:v>
                </c:pt>
                <c:pt idx="9">
                  <c:v>4.6600000000000003E-2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45011968"/>
        <c:axId val="245013504"/>
      </c:barChart>
      <c:catAx>
        <c:axId val="245011968"/>
        <c:scaling>
          <c:orientation val="maxMin"/>
        </c:scaling>
        <c:delete val="0"/>
        <c:axPos val="l"/>
        <c:majorTickMark val="none"/>
        <c:minorTickMark val="none"/>
        <c:tickLblPos val="none"/>
        <c:crossAx val="245013504"/>
        <c:crosses val="autoZero"/>
        <c:auto val="1"/>
        <c:lblAlgn val="ctr"/>
        <c:lblOffset val="100"/>
        <c:noMultiLvlLbl val="0"/>
      </c:catAx>
      <c:valAx>
        <c:axId val="245013504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245011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5FFD6-18E4-44B5-A947-6A07CCCA3A5E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11867-2BA9-405B-B9F4-D7E436F93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49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8943F-7AB9-452A-A47C-98F46C48403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571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6892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4553269"/>
              </p:ext>
            </p:extLst>
          </p:nvPr>
        </p:nvGraphicFramePr>
        <p:xfrm>
          <a:off x="2530475" y="1096963"/>
          <a:ext cx="6521449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NOTE: ADL is activity of daily living.  </a:t>
            </a:r>
            <a:br>
              <a:rPr lang="en-US" smtClean="0"/>
            </a:br>
            <a:r>
              <a:rPr lang="en-US" smtClean="0"/>
              <a:t>SOURCE: Urban Institute and Kaiser Family Foundation analysis, 2012; Kaiser Family Foundation analysis of the Centers for Medicare &amp; Medicaid Services Medicare Current Beneficiary 2009 Cost and Use file.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Characteristics of the Medicare Population</a:t>
            </a:r>
            <a:endParaRPr lang="en-US" sz="30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30476" y="806450"/>
            <a:ext cx="525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prstClr val="black"/>
                </a:solidFill>
                <a:ea typeface="Calibri" pitchFamily="-123" charset="0"/>
                <a:cs typeface="Calibri" pitchFamily="-123" charset="0"/>
              </a:rPr>
              <a:t>Percent of total Medicare population: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670815"/>
              </p:ext>
            </p:extLst>
          </p:nvPr>
        </p:nvGraphicFramePr>
        <p:xfrm>
          <a:off x="320676" y="1219202"/>
          <a:ext cx="2160240" cy="48005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0"/>
              </a:tblGrid>
              <a:tr h="478789">
                <a:tc>
                  <a:txBody>
                    <a:bodyPr/>
                    <a:lstStyle/>
                    <a:p>
                      <a:pPr algn="r" fontAlgn="b">
                        <a:lnSpc>
                          <a:spcPct val="80000"/>
                        </a:lnSpc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 pitchFamily="34" charset="0"/>
                        </a:rPr>
                        <a:t>Income below $22,502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8789">
                <a:tc>
                  <a:txBody>
                    <a:bodyPr/>
                    <a:lstStyle/>
                    <a:p>
                      <a:pPr algn="r" fontAlgn="b">
                        <a:lnSpc>
                          <a:spcPct val="80000"/>
                        </a:lnSpc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 pitchFamily="34" charset="0"/>
                        </a:rPr>
                        <a:t>Savings below $77,482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8789">
                <a:tc>
                  <a:txBody>
                    <a:bodyPr/>
                    <a:lstStyle/>
                    <a:p>
                      <a:pPr algn="r" fontAlgn="b">
                        <a:lnSpc>
                          <a:spcPct val="80000"/>
                        </a:lnSpc>
                      </a:pPr>
                      <a:r>
                        <a:rPr lang="en-US" sz="1600" b="0" u="none" strike="noStrike" dirty="0">
                          <a:effectLst/>
                          <a:latin typeface="+mj-lt"/>
                          <a:cs typeface="Calibri" pitchFamily="34" charset="0"/>
                        </a:rPr>
                        <a:t>3+ </a:t>
                      </a:r>
                      <a:r>
                        <a:rPr lang="en-US" sz="1600" b="0" u="none" strike="noStrike" dirty="0" smtClean="0">
                          <a:effectLst/>
                          <a:latin typeface="+mj-lt"/>
                          <a:cs typeface="Calibri" pitchFamily="34" charset="0"/>
                        </a:rPr>
                        <a:t>Chronic</a:t>
                      </a:r>
                      <a:r>
                        <a:rPr lang="en-US" sz="1600" b="0" u="none" strike="noStrike" baseline="0" dirty="0" smtClean="0">
                          <a:effectLst/>
                          <a:latin typeface="+mj-lt"/>
                          <a:cs typeface="Calibri" pitchFamily="34" charset="0"/>
                        </a:rPr>
                        <a:t> Conditions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8789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dirty="0" smtClean="0">
                          <a:effectLst/>
                          <a:latin typeface="+mj-lt"/>
                          <a:cs typeface="Calibri" pitchFamily="34" charset="0"/>
                        </a:rPr>
                        <a:t>Fair/Poor Health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8789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j-lt"/>
                          <a:ea typeface="Calibri" pitchFamily="-123" charset="0"/>
                          <a:cs typeface="Calibri" pitchFamily="-123" charset="0"/>
                        </a:rPr>
                        <a:t>Cognitive/Mental Impairment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5141"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  <a:spcBef>
                          <a:spcPct val="50000"/>
                        </a:spcBef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j-lt"/>
                          <a:ea typeface="Calibri" pitchFamily="-123" charset="0"/>
                          <a:cs typeface="Calibri" pitchFamily="-123" charset="0"/>
                        </a:rPr>
                        <a:t>Dually Eligible for      Medicare and Medicaid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8789">
                <a:tc>
                  <a:txBody>
                    <a:bodyPr/>
                    <a:lstStyle/>
                    <a:p>
                      <a:pPr algn="r" fontAlgn="b">
                        <a:lnSpc>
                          <a:spcPct val="80000"/>
                        </a:lnSpc>
                      </a:pPr>
                      <a:r>
                        <a:rPr lang="en-US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cs typeface="Calibri" pitchFamily="34" charset="0"/>
                        </a:rPr>
                        <a:t>Under-65 Disabled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8789">
                <a:tc>
                  <a:txBody>
                    <a:bodyPr/>
                    <a:lstStyle/>
                    <a:p>
                      <a:pPr algn="r" fontAlgn="b">
                        <a:lnSpc>
                          <a:spcPct val="80000"/>
                        </a:lnSpc>
                      </a:pPr>
                      <a:r>
                        <a:rPr lang="en-US" sz="1600" b="0" u="none" strike="noStrike" dirty="0" smtClean="0">
                          <a:effectLst/>
                          <a:latin typeface="+mj-lt"/>
                          <a:cs typeface="Calibri" pitchFamily="34" charset="0"/>
                        </a:rPr>
                        <a:t>2+ ADL Limitations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8789">
                <a:tc>
                  <a:txBody>
                    <a:bodyPr/>
                    <a:lstStyle/>
                    <a:p>
                      <a:pPr algn="r" fontAlgn="b">
                        <a:lnSpc>
                          <a:spcPct val="80000"/>
                        </a:lnSpc>
                      </a:pPr>
                      <a:r>
                        <a:rPr lang="en-US" sz="1600" b="0" u="none" strike="noStrike" dirty="0">
                          <a:effectLst/>
                          <a:latin typeface="+mj-lt"/>
                          <a:cs typeface="Calibri" pitchFamily="34" charset="0"/>
                        </a:rPr>
                        <a:t>Age 85+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5141"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  <a:spcBef>
                          <a:spcPct val="50000"/>
                        </a:spcBef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j-lt"/>
                          <a:ea typeface="Calibri" pitchFamily="-123" charset="0"/>
                          <a:cs typeface="Calibri" pitchFamily="-123" charset="0"/>
                        </a:rPr>
                        <a:t>Long-term Care               Facility Resident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j-lt"/>
                        <a:ea typeface="Calibri" pitchFamily="-123" charset="0"/>
                        <a:cs typeface="Calibri" pitchFamily="-123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1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25be170cab88b020290acca385b57f459b5ba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Characteristics of the Medicare Population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the Medicare Population</dc:title>
  <dc:creator>Jennifer Huang</dc:creator>
  <cp:lastModifiedBy>Jennifer Huang</cp:lastModifiedBy>
  <cp:revision>2</cp:revision>
  <dcterms:created xsi:type="dcterms:W3CDTF">2013-07-17T14:32:35Z</dcterms:created>
  <dcterms:modified xsi:type="dcterms:W3CDTF">2013-07-17T14:32:36Z</dcterms:modified>
</cp:coreProperties>
</file>