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096591523528301E-3"/>
          <c:y val="0"/>
          <c:w val="0.88512263187156415"/>
          <c:h val="0.991786447638603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45">
              <a:solidFill>
                <a:schemeClr val="tx1"/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528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Under-65 Disabled</c:v>
                </c:pt>
                <c:pt idx="1">
                  <c:v>Cognitive/mental</c:v>
                </c:pt>
                <c:pt idx="2">
                  <c:v>Fair/poor</c:v>
                </c:pt>
                <c:pt idx="3">
                  <c:v>3+ Chronic</c:v>
                </c:pt>
                <c:pt idx="4">
                  <c:v>Savings less than $53,000</c:v>
                </c:pt>
                <c:pt idx="5">
                  <c:v>Income less than $22,000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2.4152E-2</c:v>
                </c:pt>
                <c:pt idx="1">
                  <c:v>4.9487000000000003E-2</c:v>
                </c:pt>
                <c:pt idx="2">
                  <c:v>8.8445999999999997E-2</c:v>
                </c:pt>
                <c:pt idx="3">
                  <c:v>0.18653</c:v>
                </c:pt>
                <c:pt idx="4">
                  <c:v>0.27752700000000002</c:v>
                </c:pt>
                <c:pt idx="5">
                  <c:v>0.77009300000000003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41223552"/>
        <c:axId val="241225088"/>
      </c:barChart>
      <c:catAx>
        <c:axId val="241223552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3161">
            <a:solidFill>
              <a:schemeClr val="tx1"/>
            </a:solidFill>
            <a:prstDash val="solid"/>
          </a:ln>
        </c:spPr>
        <c:crossAx val="241225088"/>
        <c:crosses val="autoZero"/>
        <c:auto val="1"/>
        <c:lblAlgn val="ctr"/>
        <c:lblOffset val="100"/>
        <c:tickMarkSkip val="1"/>
        <c:noMultiLvlLbl val="0"/>
      </c:catAx>
      <c:valAx>
        <c:axId val="241225088"/>
        <c:scaling>
          <c:orientation val="minMax"/>
          <c:max val="0.8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241223552"/>
        <c:crosses val="autoZero"/>
        <c:crossBetween val="between"/>
      </c:valAx>
      <c:spPr>
        <a:noFill/>
        <a:ln w="2528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6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FC348-833E-43B2-94ED-B6A0ED0D90CC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43593-B637-4A70-A16F-211C7835C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7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B3417-4026-47A9-B46E-3F2E0A84B2DA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4738" y="525463"/>
            <a:ext cx="4794250" cy="3595687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4495801"/>
            <a:ext cx="5759450" cy="3975100"/>
          </a:xfrm>
          <a:ln/>
        </p:spPr>
        <p:txBody>
          <a:bodyPr lIns="91247" tIns="45625" rIns="91247" bIns="45625"/>
          <a:lstStyle/>
          <a:p>
            <a:endParaRPr lang="en-US" sz="14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162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438400" y="1187450"/>
            <a:ext cx="525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dirty="0">
                <a:latin typeface="+mj-lt"/>
                <a:cs typeface="Arial" charset="0"/>
              </a:rPr>
              <a:t>Percent of total Medicare population:</a:t>
            </a:r>
          </a:p>
        </p:txBody>
      </p:sp>
      <p:graphicFrame>
        <p:nvGraphicFramePr>
          <p:cNvPr id="17" name="Object 1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213630"/>
              </p:ext>
            </p:extLst>
          </p:nvPr>
        </p:nvGraphicFramePr>
        <p:xfrm>
          <a:off x="2590800" y="1676399"/>
          <a:ext cx="6461124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SOURCES: Kaiser Family Foundation analysis of the Centers for Medicare &amp; Medicaid Services Medicare Current Beneficiary 2009 Cost and Use file.</a:t>
            </a:r>
            <a:endParaRPr lang="en-US" dirty="0" smtClean="0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Medicare Beneficiaries’ Utilization of Selected Medical and Long-Term Care Services, 2009</a:t>
            </a:r>
            <a:endParaRPr lang="en-US" sz="3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68043"/>
              </p:ext>
            </p:extLst>
          </p:nvPr>
        </p:nvGraphicFramePr>
        <p:xfrm>
          <a:off x="228600" y="1676400"/>
          <a:ext cx="2209800" cy="443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</a:tblGrid>
              <a:tr h="741700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Physician Office Visit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700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Emergency Room Visit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7596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Inpatient Hospital Stay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700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Home Health Visit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7596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Skilled Nursing </a:t>
                      </a:r>
                    </a:p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Facility Stay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7596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  <a:cs typeface="Calibri" pitchFamily="34" charset="0"/>
                        </a:rPr>
                        <a:t>Hospice Visits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367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174c96e8928c3f84d754de14a9a1a879b5ca5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Medicare Beneficiaries’ Utilization of Selected Medical and Long-Term Care Services, 2009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Beneficiaries’ Utilization of Selected Medical and Long-Term Care Services, 2009</dc:title>
  <dc:creator>Jennifer Huang</dc:creator>
  <cp:lastModifiedBy>Jennifer Huang</cp:lastModifiedBy>
  <cp:revision>2</cp:revision>
  <dcterms:created xsi:type="dcterms:W3CDTF">2013-07-17T14:32:28Z</dcterms:created>
  <dcterms:modified xsi:type="dcterms:W3CDTF">2013-07-17T14:32:29Z</dcterms:modified>
</cp:coreProperties>
</file>