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6.xml" ContentType="application/vnd.openxmlformats-officedocument.theme+xml"/>
  <Override PartName="/ppt/slideLayouts/slideLayout22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1.xml" ContentType="application/vnd.openxmlformats-officedocument.drawingml.chartshapes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  <p:sldMasterId id="2147483673" r:id="rId2"/>
    <p:sldMasterId id="2147483666" r:id="rId3"/>
    <p:sldMasterId id="2147483678" r:id="rId4"/>
    <p:sldMasterId id="2147483683" r:id="rId5"/>
    <p:sldMasterId id="2147483688" r:id="rId6"/>
    <p:sldMasterId id="2147483693" r:id="rId7"/>
  </p:sldMasterIdLst>
  <p:notesMasterIdLst>
    <p:notesMasterId r:id="rId14"/>
  </p:notesMasterIdLst>
  <p:sldIdLst>
    <p:sldId id="279" r:id="rId8"/>
    <p:sldId id="280" r:id="rId9"/>
    <p:sldId id="281" r:id="rId10"/>
    <p:sldId id="282" r:id="rId11"/>
    <p:sldId id="283" r:id="rId12"/>
    <p:sldId id="285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3246" y="-888"/>
      </p:cViewPr>
      <p:guideLst>
        <p:guide orient="horz" pos="2160"/>
        <p:guide orient="horz" pos="3312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tags" Target="tags/tag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61012740168642"/>
          <c:y val="9.4553379564010415E-2"/>
          <c:w val="0.43313705028544003"/>
          <c:h val="0.8162354773719477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121.3 million women ages 18 and older, 2011</c:v>
                </c:pt>
              </c:strCache>
            </c:strRef>
          </c:tx>
          <c:dPt>
            <c:idx val="3"/>
            <c:bubble3D val="0"/>
            <c:spPr>
              <a:solidFill>
                <a:schemeClr val="accent6"/>
              </a:solidFill>
            </c:spPr>
          </c:dPt>
          <c:dLbls>
            <c:dLbl>
              <c:idx val="2"/>
              <c:layout>
                <c:manualLayout>
                  <c:x val="-2.9717573396876064E-3"/>
                  <c:y val="-7.8199615821685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accent2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Medicaid</c:v>
                </c:pt>
                <c:pt idx="1">
                  <c:v>Medicaid and Medicare</c:v>
                </c:pt>
                <c:pt idx="2">
                  <c:v>Medicare</c:v>
                </c:pt>
                <c:pt idx="3">
                  <c:v>Private and Employer Sponsored Insurance</c:v>
                </c:pt>
                <c:pt idx="4">
                  <c:v>Uninsured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0.09</c:v>
                </c:pt>
                <c:pt idx="1">
                  <c:v>0.03</c:v>
                </c:pt>
                <c:pt idx="2">
                  <c:v>0.18</c:v>
                </c:pt>
                <c:pt idx="3">
                  <c:v>0.53</c:v>
                </c:pt>
                <c:pt idx="4">
                  <c:v>0.16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31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3044213791457888"/>
          <c:y val="6.8750000000000006E-2"/>
          <c:w val="0.3481257456454307"/>
          <c:h val="0.931250000000000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dLbl>
              <c:idx val="0"/>
              <c:delete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b="1">
                    <a:solidFill>
                      <a:schemeClr val="accent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2"/>
                <c:pt idx="1">
                  <c:v>Average Annual Out-of-Pocket Spending</c:v>
                </c:pt>
              </c:strCache>
            </c:strRef>
          </c:cat>
          <c:val>
            <c:numRef>
              <c:f>Sheet1!$B$2:$B$4</c:f>
              <c:numCache>
                <c:formatCode>_("$"* #,##0_);_("$"* \(#,##0\);_("$"* "-"??_);_(@_)</c:formatCode>
                <c:ptCount val="3"/>
                <c:pt idx="0">
                  <c:v>0</c:v>
                </c:pt>
                <c:pt idx="1">
                  <c:v>3994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dLbl>
              <c:idx val="2"/>
              <c:delete val="1"/>
            </c:dLbl>
            <c:txPr>
              <a:bodyPr/>
              <a:lstStyle/>
              <a:p>
                <a:pPr>
                  <a:defRPr b="1">
                    <a:solidFill>
                      <a:schemeClr val="accent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2"/>
                <c:pt idx="1">
                  <c:v>Average Annual Out-of-Pocket Spending</c:v>
                </c:pt>
              </c:strCache>
            </c:strRef>
          </c:cat>
          <c:val>
            <c:numRef>
              <c:f>Sheet1!$C$2:$C$4</c:f>
              <c:numCache>
                <c:formatCode>_("$"* #,##0_);_("$"* \(#,##0\);_("$"* "-"??_);_(@_)</c:formatCode>
                <c:ptCount val="3"/>
                <c:pt idx="1">
                  <c:v>4637</c:v>
                </c:pt>
                <c:pt idx="2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3"/>
        <c:overlap val="-29"/>
        <c:axId val="120425856"/>
        <c:axId val="120444032"/>
      </c:barChart>
      <c:catAx>
        <c:axId val="12042585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2"/>
                </a:solidFill>
              </a:defRPr>
            </a:pPr>
            <a:endParaRPr lang="en-US"/>
          </a:p>
        </c:txPr>
        <c:crossAx val="120444032"/>
        <c:crosses val="autoZero"/>
        <c:auto val="1"/>
        <c:lblAlgn val="ctr"/>
        <c:lblOffset val="100"/>
        <c:noMultiLvlLbl val="0"/>
      </c:catAx>
      <c:valAx>
        <c:axId val="120444032"/>
        <c:scaling>
          <c:orientation val="minMax"/>
        </c:scaling>
        <c:delete val="1"/>
        <c:axPos val="b"/>
        <c:numFmt formatCode="_(&quot;$&quot;* #,##0_);_(&quot;$&quot;* \(#,##0\);_(&quot;$&quot;* &quot;-&quot;??_);_(@_)" sourceLinked="1"/>
        <c:majorTickMark val="out"/>
        <c:minorTickMark val="none"/>
        <c:tickLblPos val="nextTo"/>
        <c:crossAx val="1204258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680287808851474"/>
          <c:y val="0.20701500984251969"/>
          <c:w val="0.24158792650918634"/>
          <c:h val="0.17346998031496064"/>
        </c:manualLayout>
      </c:layout>
      <c:overlay val="0"/>
      <c:txPr>
        <a:bodyPr/>
        <a:lstStyle/>
        <a:p>
          <a:pPr>
            <a:defRPr b="1">
              <a:solidFill>
                <a:schemeClr val="accent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>
              <a:solidFill>
                <a:schemeClr val="accent2"/>
              </a:solidFill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663710044096737"/>
          <c:y val="0.13816890535741855"/>
          <c:w val="0.6152685859453374"/>
          <c:h val="0.7019793114096032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Medicare, 2009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</c:dPt>
          <c:dPt>
            <c:idx val="1"/>
            <c:bubble3D val="0"/>
            <c:spPr>
              <a:solidFill>
                <a:schemeClr val="tx2"/>
              </a:solidFill>
            </c:spPr>
          </c:dPt>
          <c:dLbls>
            <c:dLbl>
              <c:idx val="0"/>
              <c:layout>
                <c:manualLayout>
                  <c:x val="-0.23315440083285821"/>
                  <c:y val="-1.291916838624285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3788038849876225"/>
                  <c:y val="-8.802217995639136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accent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0.45</c:v>
                </c:pt>
                <c:pt idx="1">
                  <c:v>0.55000000000000004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>
              <a:solidFill>
                <a:schemeClr val="accent2"/>
              </a:solidFill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911823192607298"/>
          <c:y val="0.13671364241713163"/>
          <c:w val="0.63030632039111512"/>
          <c:h val="0.7053068103439356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Medicaid, 2009</c:v>
                </c:pt>
              </c:strCache>
            </c:strRef>
          </c:tx>
          <c:spPr>
            <a:solidFill>
              <a:schemeClr val="tx2"/>
            </a:solidFill>
          </c:spPr>
          <c:dPt>
            <c:idx val="0"/>
            <c:bubble3D val="0"/>
            <c:spPr>
              <a:solidFill>
                <a:schemeClr val="accent4"/>
              </a:solidFill>
            </c:spPr>
          </c:dPt>
          <c:dLbls>
            <c:dLbl>
              <c:idx val="0"/>
              <c:layout>
                <c:manualLayout>
                  <c:x val="-0.22276379619056597"/>
                  <c:y val="0.1109153459529298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6294310161715895"/>
                  <c:y val="-0.1985008927213710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>
                    <a:solidFill>
                      <a:schemeClr val="accent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0.32</c:v>
                </c:pt>
                <c:pt idx="1">
                  <c:v>0.68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solidFill>
                  <a:schemeClr val="accent2"/>
                </a:solidFill>
              </a:defRPr>
            </a:pPr>
            <a:r>
              <a:rPr lang="en-US" sz="2000" b="1" dirty="0" smtClean="0">
                <a:solidFill>
                  <a:schemeClr val="accent2"/>
                </a:solidFill>
                <a:effectLst/>
              </a:rPr>
              <a:t>Among women ages 18-64, 2011:</a:t>
            </a:r>
            <a:endParaRPr lang="en-US" sz="2400" dirty="0">
              <a:solidFill>
                <a:schemeClr val="accent2"/>
              </a:solidFill>
              <a:effectLst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7871627315189427"/>
          <c:y val="0.11863782223518754"/>
          <c:w val="0.48662745470069252"/>
          <c:h val="0.851979877014985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Private  Insurance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accent2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Rate health status as "fair" or "poor"</c:v>
                </c:pt>
                <c:pt idx="1">
                  <c:v>Less than high school education</c:v>
                </c:pt>
                <c:pt idx="2">
                  <c:v>Have income below poverty line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0.08</c:v>
                </c:pt>
                <c:pt idx="1">
                  <c:v>0.05</c:v>
                </c:pt>
                <c:pt idx="2">
                  <c:v>0.08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Medicaid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accent2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Rate health status as "fair" or "poor"</c:v>
                </c:pt>
                <c:pt idx="1">
                  <c:v>Less than high school education</c:v>
                </c:pt>
                <c:pt idx="2">
                  <c:v>Have income below poverty line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0.31</c:v>
                </c:pt>
                <c:pt idx="1">
                  <c:v>0.26</c:v>
                </c:pt>
                <c:pt idx="2">
                  <c:v>0.56000000000000005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01100160"/>
        <c:axId val="101106048"/>
      </c:barChart>
      <c:catAx>
        <c:axId val="101100160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600" b="1">
                <a:solidFill>
                  <a:schemeClr val="accent2"/>
                </a:solidFill>
              </a:defRPr>
            </a:pPr>
            <a:endParaRPr lang="en-US"/>
          </a:p>
        </c:txPr>
        <c:crossAx val="101106048"/>
        <c:crosses val="autoZero"/>
        <c:auto val="1"/>
        <c:lblAlgn val="ctr"/>
        <c:lblOffset val="100"/>
        <c:noMultiLvlLbl val="0"/>
      </c:catAx>
      <c:valAx>
        <c:axId val="10110604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01100160"/>
        <c:crosses val="autoZero"/>
        <c:crossBetween val="between"/>
      </c:valAx>
    </c:plotArea>
    <c:legend>
      <c:legendPos val="r"/>
      <c:layout/>
      <c:overlay val="1"/>
      <c:txPr>
        <a:bodyPr/>
        <a:lstStyle/>
        <a:p>
          <a:pPr>
            <a:defRPr b="1">
              <a:solidFill>
                <a:schemeClr val="accent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>
                <a:solidFill>
                  <a:schemeClr val="accent2"/>
                </a:solidFill>
              </a:defRPr>
            </a:pPr>
            <a:r>
              <a:rPr lang="en-US" sz="2000" dirty="0" smtClean="0">
                <a:solidFill>
                  <a:schemeClr val="accent2"/>
                </a:solidFill>
              </a:rPr>
              <a:t>Distribution of Adult Women Medicaid Enrollees, by Age Group, 2009</a:t>
            </a:r>
            <a:endParaRPr lang="en-US" sz="2000" dirty="0">
              <a:solidFill>
                <a:schemeClr val="accent2"/>
              </a:solidFill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1507343331032119E-2"/>
          <c:y val="0.24906852638191984"/>
          <c:w val="0.79949872425706836"/>
          <c:h val="0.6336649656340656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18-44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Sheet1!$A$2</c:f>
              <c:numCache>
                <c:formatCode>0%</c:formatCode>
                <c:ptCount val="1"/>
                <c:pt idx="0">
                  <c:v>0.63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45-64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Sheet1!$B$2</c:f>
              <c:numCache>
                <c:formatCode>0%</c:formatCode>
                <c:ptCount val="1"/>
                <c:pt idx="0">
                  <c:v>0.18</c:v>
                </c:pt>
              </c:numCache>
            </c:numRef>
          </c:val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65+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accent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Sheet1!$C$2</c:f>
              <c:numCache>
                <c:formatCode>0%</c:formatCode>
                <c:ptCount val="1"/>
                <c:pt idx="0">
                  <c:v>0.19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32711040"/>
        <c:axId val="32712576"/>
      </c:barChart>
      <c:catAx>
        <c:axId val="3271104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32712576"/>
        <c:crosses val="autoZero"/>
        <c:auto val="1"/>
        <c:lblAlgn val="ctr"/>
        <c:lblOffset val="100"/>
        <c:noMultiLvlLbl val="0"/>
      </c:catAx>
      <c:valAx>
        <c:axId val="32712576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32711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136369961616077"/>
          <c:y val="0.42918791905796605"/>
          <c:w val="0.1941643979650361"/>
          <c:h val="0.22241223851697833"/>
        </c:manualLayout>
      </c:layout>
      <c:overlay val="1"/>
      <c:txPr>
        <a:bodyPr/>
        <a:lstStyle/>
        <a:p>
          <a:pPr>
            <a:defRPr b="1">
              <a:solidFill>
                <a:schemeClr val="accent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>
              <a:solidFill>
                <a:schemeClr val="accent2"/>
              </a:solidFill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327040843704702"/>
          <c:y val="0.22782580387473625"/>
          <c:w val="0.75486633743061216"/>
          <c:h val="0.5796746928280033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Nursing Home Residents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</c:dPt>
          <c:dPt>
            <c:idx val="1"/>
            <c:bubble3D val="0"/>
            <c:spPr>
              <a:solidFill>
                <a:schemeClr val="tx2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chemeClr val="accent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delete val="1"/>
            </c:dLbl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0.27</c:v>
                </c:pt>
                <c:pt idx="1">
                  <c:v>0.73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>
          <a:solidFill>
            <a:schemeClr val="accent1"/>
          </a:solidFill>
        </a:defRPr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11253796095444686"/>
          <c:y val="4.8387096774193547E-2"/>
        </c:manualLayout>
      </c:layout>
      <c:overlay val="0"/>
      <c:txPr>
        <a:bodyPr/>
        <a:lstStyle/>
        <a:p>
          <a:pPr>
            <a:defRPr>
              <a:solidFill>
                <a:schemeClr val="accent2"/>
              </a:solidFill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757579380668524"/>
          <c:y val="0.29205634577935824"/>
          <c:w val="0.78902317795958798"/>
          <c:h val="0.488897426128185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Home Health Users</c:v>
                </c:pt>
              </c:strCache>
            </c:strRef>
          </c:tx>
          <c:dPt>
            <c:idx val="0"/>
            <c:bubble3D val="0"/>
            <c:spPr>
              <a:solidFill>
                <a:schemeClr val="accent4"/>
              </a:solidFill>
            </c:spPr>
          </c:dPt>
          <c:dPt>
            <c:idx val="1"/>
            <c:bubble3D val="0"/>
            <c:spPr>
              <a:solidFill>
                <a:schemeClr val="tx2"/>
              </a:solidFill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b="1">
                      <a:solidFill>
                        <a:schemeClr val="accent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delete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0.33</c:v>
                </c:pt>
                <c:pt idx="1">
                  <c:v>0.67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chemeClr val="accent2"/>
                </a:solidFill>
              </a:defRPr>
            </a:pPr>
            <a:r>
              <a:rPr lang="en-US" sz="1800" dirty="0" smtClean="0">
                <a:solidFill>
                  <a:schemeClr val="accent2"/>
                </a:solidFill>
              </a:rPr>
              <a:t>Total Long-Term Care</a:t>
            </a:r>
            <a:r>
              <a:rPr lang="en-US" sz="1800" baseline="0" dirty="0" smtClean="0">
                <a:solidFill>
                  <a:schemeClr val="accent2"/>
                </a:solidFill>
              </a:rPr>
              <a:t> Spending by Payer</a:t>
            </a:r>
            <a:endParaRPr lang="en-US" sz="1800" dirty="0">
              <a:solidFill>
                <a:schemeClr val="accent2"/>
              </a:solidFill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892970104882078"/>
          <c:y val="0.18218733750426777"/>
          <c:w val="0.77950359598627639"/>
          <c:h val="0.4906506799730390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3"/>
            <c:bubble3D val="0"/>
            <c:spPr>
              <a:solidFill>
                <a:schemeClr val="accent5"/>
              </a:solidFill>
            </c:spPr>
          </c:dPt>
          <c:dPt>
            <c:idx val="4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>
                <c:manualLayout>
                  <c:x val="-0.20806272007087384"/>
                  <c:y val="1.3906521300222088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4297625712549414"/>
                  <c:y val="-9.9461740359378159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7170911372832104"/>
                  <c:y val="2.4071471835251362E-2"/>
                </c:manualLayout>
              </c:layout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spPr/>
              <c:txPr>
                <a:bodyPr/>
                <a:lstStyle/>
                <a:p>
                  <a:pPr>
                    <a:defRPr sz="1600" b="1">
                      <a:solidFill>
                        <a:schemeClr val="accent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Medicaid</c:v>
                </c:pt>
                <c:pt idx="1">
                  <c:v>Medicare</c:v>
                </c:pt>
                <c:pt idx="2">
                  <c:v>Out-of-Pocket</c:v>
                </c:pt>
                <c:pt idx="3">
                  <c:v>Private Insurance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0.43</c:v>
                </c:pt>
                <c:pt idx="1">
                  <c:v>0.24</c:v>
                </c:pt>
                <c:pt idx="2">
                  <c:v>0.19</c:v>
                </c:pt>
                <c:pt idx="3">
                  <c:v>7.0000000000000007E-2</c:v>
                </c:pt>
                <c:pt idx="4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 sz="1200" b="1">
              <a:solidFill>
                <a:schemeClr val="accent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060504936882889"/>
          <c:y val="0.12384650282265688"/>
          <c:w val="0.52265179352580926"/>
          <c:h val="0.8467711964275160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accent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3+ Chronic Condtions</c:v>
                </c:pt>
                <c:pt idx="1">
                  <c:v>Widowed</c:v>
                </c:pt>
                <c:pt idx="2">
                  <c:v>Income &lt;$20,000/Year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0.42</c:v>
                </c:pt>
                <c:pt idx="1">
                  <c:v>0.12</c:v>
                </c:pt>
                <c:pt idx="2">
                  <c:v>0.34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accent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3+ Chronic Condtions</c:v>
                </c:pt>
                <c:pt idx="1">
                  <c:v>Widowed</c:v>
                </c:pt>
                <c:pt idx="2">
                  <c:v>Income &lt;$20,000/Year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0.51</c:v>
                </c:pt>
                <c:pt idx="1">
                  <c:v>0.39</c:v>
                </c:pt>
                <c:pt idx="2">
                  <c:v>0.46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19837824"/>
        <c:axId val="119839360"/>
      </c:barChart>
      <c:catAx>
        <c:axId val="11983782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b="1">
                <a:solidFill>
                  <a:schemeClr val="accent2"/>
                </a:solidFill>
              </a:defRPr>
            </a:pPr>
            <a:endParaRPr lang="en-US"/>
          </a:p>
        </c:txPr>
        <c:crossAx val="119839360"/>
        <c:crosses val="autoZero"/>
        <c:auto val="1"/>
        <c:lblAlgn val="ctr"/>
        <c:lblOffset val="100"/>
        <c:noMultiLvlLbl val="0"/>
      </c:catAx>
      <c:valAx>
        <c:axId val="11983936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extTo"/>
        <c:crossAx val="1198378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0.20293</cdr:x>
      <cdr:y>0.82</cdr:y>
    </cdr:from>
    <cdr:to>
      <cdr:x>0.77591</cdr:x>
      <cdr:y>0.97866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3725" y="3124199"/>
          <a:ext cx="1676400" cy="60451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>
              <a:solidFill>
                <a:schemeClr val="accent2"/>
              </a:solidFill>
              <a:latin typeface="Calibri" pitchFamily="34" charset="0"/>
              <a:cs typeface="Meta Offc Pro"/>
            </a:rPr>
            <a:t>Total in 2008  = </a:t>
          </a:r>
        </a:p>
        <a:p xmlns:a="http://schemas.openxmlformats.org/drawingml/2006/main">
          <a:pPr algn="ctr"/>
          <a:r>
            <a:rPr lang="en-US" sz="1600" b="1" dirty="0" smtClean="0">
              <a:solidFill>
                <a:schemeClr val="accent2"/>
              </a:solidFill>
              <a:latin typeface="Calibri" pitchFamily="34" charset="0"/>
              <a:cs typeface="Meta Offc Pro"/>
            </a:rPr>
            <a:t>1.5 million</a:t>
          </a:r>
        </a:p>
      </cdr:txBody>
    </cdr:sp>
  </cdr:relSizeAnchor>
  <cdr:relSizeAnchor xmlns:cdr="http://schemas.openxmlformats.org/drawingml/2006/chartDrawing">
    <cdr:from>
      <cdr:x>0.20293</cdr:x>
      <cdr:y>0.54</cdr:y>
    </cdr:from>
    <cdr:to>
      <cdr:x>0.5936</cdr:x>
      <cdr:y>0.69348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93725" y="2057399"/>
          <a:ext cx="1143000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>
              <a:solidFill>
                <a:schemeClr val="accent1"/>
              </a:solidFill>
              <a:latin typeface="Calibri" pitchFamily="34" charset="0"/>
              <a:cs typeface="Meta Offc Pro"/>
            </a:rPr>
            <a:t>Women</a:t>
          </a:r>
        </a:p>
        <a:p xmlns:a="http://schemas.openxmlformats.org/drawingml/2006/main">
          <a:pPr algn="ctr"/>
          <a:r>
            <a:rPr lang="en-US" sz="1600" b="1" dirty="0" smtClean="0">
              <a:solidFill>
                <a:schemeClr val="accent1"/>
              </a:solidFill>
              <a:latin typeface="Calibri" pitchFamily="34" charset="0"/>
              <a:cs typeface="Meta Offc Pro"/>
            </a:rPr>
            <a:t>73%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0.21638</cdr:x>
      <cdr:y>0.82353</cdr:y>
    </cdr:from>
    <cdr:to>
      <cdr:x>0.78362</cdr:x>
      <cdr:y>0.97411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33412" y="3200400"/>
          <a:ext cx="1660525" cy="58520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>
              <a:solidFill>
                <a:schemeClr val="accent2"/>
              </a:solidFill>
              <a:latin typeface="Calibri" pitchFamily="34" charset="0"/>
              <a:cs typeface="Meta Offc Pro"/>
            </a:rPr>
            <a:t>Total in 2008 = </a:t>
          </a:r>
        </a:p>
        <a:p xmlns:a="http://schemas.openxmlformats.org/drawingml/2006/main">
          <a:pPr algn="ctr"/>
          <a:r>
            <a:rPr lang="en-US" sz="1600" b="1" dirty="0" smtClean="0">
              <a:solidFill>
                <a:schemeClr val="accent2"/>
              </a:solidFill>
              <a:latin typeface="Calibri" pitchFamily="34" charset="0"/>
              <a:cs typeface="Meta Offc Pro"/>
            </a:rPr>
            <a:t>2.5 million</a:t>
          </a:r>
        </a:p>
      </cdr:txBody>
    </cdr:sp>
  </cdr:relSizeAnchor>
  <cdr:relSizeAnchor xmlns:cdr="http://schemas.openxmlformats.org/drawingml/2006/chartDrawing">
    <cdr:from>
      <cdr:x>0.18764</cdr:x>
      <cdr:y>0.5098</cdr:y>
    </cdr:from>
    <cdr:to>
      <cdr:x>0.55206</cdr:x>
      <cdr:y>0.66028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9275" y="1981200"/>
          <a:ext cx="1066800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>
              <a:solidFill>
                <a:schemeClr val="accent1"/>
              </a:solidFill>
              <a:latin typeface="Calibri" pitchFamily="34" charset="0"/>
              <a:cs typeface="Meta Offc Pro"/>
            </a:rPr>
            <a:t>Women</a:t>
          </a:r>
        </a:p>
        <a:p xmlns:a="http://schemas.openxmlformats.org/drawingml/2006/main">
          <a:pPr algn="ctr"/>
          <a:r>
            <a:rPr lang="en-US" sz="1600" b="1" dirty="0" smtClean="0">
              <a:solidFill>
                <a:schemeClr val="accent1"/>
              </a:solidFill>
              <a:latin typeface="Calibri" pitchFamily="34" charset="0"/>
              <a:cs typeface="Meta Offc Pro"/>
            </a:rPr>
            <a:t>67%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0.11991</cdr:x>
      <cdr:y>0.70769</cdr:y>
    </cdr:from>
    <cdr:to>
      <cdr:x>0.90125</cdr:x>
      <cdr:y>0.85817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0837" y="3505200"/>
          <a:ext cx="2286015" cy="74532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 rtl="0"/>
          <a:r>
            <a:rPr lang="en-US" sz="1600" b="1" dirty="0" smtClean="0">
              <a:solidFill>
                <a:schemeClr val="accent2"/>
              </a:solidFill>
            </a:rPr>
            <a:t>Expenditures in 2009 = $240 Billion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D92E5-9FFA-458A-9BEA-BDF5C2EF3530}" type="datetimeFigureOut">
              <a:rPr lang="en-US" smtClean="0"/>
              <a:t>5/8/2013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76084-7007-4F9A-9BF5-85CA96B02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3751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24979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2347" y="1817601"/>
            <a:ext cx="8223439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44467" y="2946400"/>
            <a:ext cx="6391275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444467" y="4238484"/>
            <a:ext cx="3352800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4" hasCustomPrompt="1"/>
          </p:nvPr>
        </p:nvSpPr>
        <p:spPr>
          <a:xfrm>
            <a:off x="4480280" y="6174160"/>
            <a:ext cx="4416425" cy="531440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="0" i="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Date: January 23, 2013</a:t>
            </a:r>
          </a:p>
          <a:p>
            <a:pPr lvl="0"/>
            <a:r>
              <a:rPr lang="en-US" dirty="0" smtClean="0"/>
              <a:t>Location: Washington D.C.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444467" y="4644232"/>
            <a:ext cx="5984875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9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81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471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896112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3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5772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371600"/>
            <a:ext cx="443484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65323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371600"/>
            <a:ext cx="2926080" cy="475488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0889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accent2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0752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2347" y="1817601"/>
            <a:ext cx="8223439" cy="1000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="1" i="0">
                <a:latin typeface="Calibri" pitchFamily="34" charset="0"/>
                <a:cs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444467" y="2946400"/>
            <a:ext cx="6391275" cy="88423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SUBTITLE STYLE</a:t>
            </a:r>
            <a:endParaRPr lang="en-US" dirty="0"/>
          </a:p>
        </p:txBody>
      </p:sp>
      <p:sp>
        <p:nvSpPr>
          <p:cNvPr id="22" name="Content Placeholder 21"/>
          <p:cNvSpPr>
            <a:spLocks noGrp="1"/>
          </p:cNvSpPr>
          <p:nvPr>
            <p:ph sz="quarter" idx="13" hasCustomPrompt="1"/>
          </p:nvPr>
        </p:nvSpPr>
        <p:spPr>
          <a:xfrm>
            <a:off x="444467" y="4238484"/>
            <a:ext cx="3352800" cy="284362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="0" i="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Authors</a:t>
            </a:r>
            <a:endParaRPr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14" hasCustomPrompt="1"/>
          </p:nvPr>
        </p:nvSpPr>
        <p:spPr>
          <a:xfrm>
            <a:off x="4480280" y="6174160"/>
            <a:ext cx="4416425" cy="531440"/>
          </a:xfrm>
          <a:prstGeom prst="rect">
            <a:avLst/>
          </a:prstGeom>
        </p:spPr>
        <p:txBody>
          <a:bodyPr vert="horz"/>
          <a:lstStyle>
            <a:lvl1pPr marL="0" indent="0" algn="r">
              <a:buFontTx/>
              <a:buNone/>
              <a:defRPr sz="1200" b="0" i="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Date: January 23, 2013</a:t>
            </a:r>
          </a:p>
          <a:p>
            <a:pPr lvl="0"/>
            <a:r>
              <a:rPr lang="en-US" dirty="0" smtClean="0"/>
              <a:t>Location: Washington D.C.</a:t>
            </a:r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6" hasCustomPrompt="1"/>
          </p:nvPr>
        </p:nvSpPr>
        <p:spPr>
          <a:xfrm>
            <a:off x="444467" y="4644232"/>
            <a:ext cx="5984875" cy="84931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dirty="0" smtClean="0"/>
              <a:t>Multiple Author Names, Name Last Name, Name </a:t>
            </a:r>
            <a:r>
              <a:rPr lang="en-US" dirty="0" err="1" smtClean="0"/>
              <a:t>lastname</a:t>
            </a:r>
            <a:r>
              <a:rPr lang="en-US" dirty="0" smtClean="0"/>
              <a:t> &amp; name </a:t>
            </a:r>
            <a:r>
              <a:rPr lang="en-US" dirty="0" err="1" smtClean="0"/>
              <a:t>lastname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94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.png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3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1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1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Exhibit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Click to edit Master title style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Figure </a:t>
            </a:r>
            <a:fld id="{0C16F13B-3659-4888-B784-82F22626CC5F}" type="slidenum">
              <a:rPr lang="en-US" sz="1400" b="1" smtClean="0">
                <a:solidFill>
                  <a:schemeClr val="accent2"/>
                </a:solidFill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solidFill>
                <a:schemeClr val="accent2"/>
              </a:solidFill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541" y="1554480"/>
            <a:ext cx="8682918" cy="4481320"/>
          </a:xfrm>
          <a:prstGeom prst="rect">
            <a:avLst/>
          </a:prstGeom>
          <a:solidFill>
            <a:srgbClr val="0B78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41" y="228600"/>
            <a:ext cx="1087719" cy="10932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Exhibit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648246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36576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1440" y="91440"/>
            <a:ext cx="896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1" dirty="0" smtClean="0">
                <a:latin typeface="Calibri" pitchFamily="34" charset="0"/>
                <a:cs typeface="Meta Offc Pro"/>
              </a:rPr>
              <a:t>Figure </a:t>
            </a:r>
            <a:fld id="{0C16F13B-3659-4888-B784-82F22626CC5F}" type="slidenum">
              <a:rPr lang="en-US" sz="1400" b="1" smtClean="0">
                <a:latin typeface="Calibri" pitchFamily="34" charset="0"/>
                <a:cs typeface="Meta Offc Pro"/>
              </a:rPr>
              <a:pPr algn="l"/>
              <a:t>‹#›</a:t>
            </a:fld>
            <a:endParaRPr lang="en-US" sz="1400" b="1" dirty="0" err="1" smtClean="0"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882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0541" y="1554480"/>
            <a:ext cx="8682918" cy="4481320"/>
          </a:xfrm>
          <a:prstGeom prst="rect">
            <a:avLst/>
          </a:prstGeom>
          <a:solidFill>
            <a:srgbClr val="0B78B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0541" y="228600"/>
            <a:ext cx="1087719" cy="10932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59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baseline="0">
          <a:solidFill>
            <a:schemeClr val="bg1"/>
          </a:solidFill>
          <a:latin typeface="MetaSerif-Boo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3763468"/>
              </p:ext>
            </p:extLst>
          </p:nvPr>
        </p:nvGraphicFramePr>
        <p:xfrm>
          <a:off x="92075" y="1096963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SOURCE:  Kaiser Family Foundation analysis of Urban Institute tabulations of </a:t>
            </a:r>
            <a:r>
              <a:rPr lang="en-US" dirty="0" smtClean="0"/>
              <a:t>March 2012 Current </a:t>
            </a:r>
            <a:r>
              <a:rPr lang="en-US" dirty="0"/>
              <a:t>Population Survey, Bureau of the Census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Medicare and Medicaid provide health coverage for </a:t>
            </a:r>
            <a:r>
              <a:rPr lang="en-US" dirty="0" smtClean="0">
                <a:solidFill>
                  <a:schemeClr val="accent2"/>
                </a:solidFill>
              </a:rPr>
              <a:t>three </a:t>
            </a:r>
            <a:r>
              <a:rPr lang="en-US" dirty="0">
                <a:solidFill>
                  <a:schemeClr val="accent2"/>
                </a:solidFill>
              </a:rPr>
              <a:t>in ten women</a:t>
            </a:r>
          </a:p>
        </p:txBody>
      </p:sp>
      <p:sp>
        <p:nvSpPr>
          <p:cNvPr id="6" name="Right Brace 5"/>
          <p:cNvSpPr/>
          <p:nvPr/>
        </p:nvSpPr>
        <p:spPr>
          <a:xfrm>
            <a:off x="6547373" y="1834009"/>
            <a:ext cx="685800" cy="3352800"/>
          </a:xfrm>
          <a:prstGeom prst="rightBrace">
            <a:avLst/>
          </a:prstGeom>
          <a:ln w="12700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239000" y="2971800"/>
            <a:ext cx="160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Medicare and Medicaid cover 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30% </a:t>
            </a:r>
            <a:r>
              <a:rPr lang="en-US" sz="1600" b="1" dirty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of adult 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women</a:t>
            </a:r>
            <a:endParaRPr lang="en-US" sz="1600" b="1" dirty="0">
              <a:solidFill>
                <a:schemeClr val="accent2"/>
              </a:solidFill>
              <a:latin typeface="Calibri" pitchFamily="34" charset="0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307356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4979373"/>
              </p:ext>
            </p:extLst>
          </p:nvPr>
        </p:nvGraphicFramePr>
        <p:xfrm>
          <a:off x="4481512" y="1447800"/>
          <a:ext cx="4433888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6755" y="6309360"/>
            <a:ext cx="8321040" cy="548640"/>
          </a:xfrm>
        </p:spPr>
        <p:txBody>
          <a:bodyPr/>
          <a:lstStyle/>
          <a:p>
            <a:r>
              <a:rPr lang="en-US" dirty="0"/>
              <a:t>SOURCE: Medicaid data: Kaiser Family Foundation analysis of  the 2009 Medicaid MSIS. Medicare data from the 2010 CMS Data </a:t>
            </a:r>
            <a:r>
              <a:rPr lang="en-US" dirty="0" smtClean="0"/>
              <a:t>Compendium</a:t>
            </a:r>
            <a:r>
              <a:rPr lang="en-US" dirty="0"/>
              <a:t>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Women comprise the majority of the Medicaid and Medicare programs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55249796"/>
              </p:ext>
            </p:extLst>
          </p:nvPr>
        </p:nvGraphicFramePr>
        <p:xfrm>
          <a:off x="214313" y="1371601"/>
          <a:ext cx="4433887" cy="3962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95400" y="4800600"/>
            <a:ext cx="6553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Medicaid is the coverage program for low-income individuals.  Women have lower incomes and are more likely to qualify for Medicaid’s categories:  pregnancy, parents, disability.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Medicare </a:t>
            </a:r>
            <a:r>
              <a:rPr lang="en-US" sz="1600" dirty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is the federal health coverage program for seniors and younger adults with permanent disabilities.  </a:t>
            </a:r>
            <a:endParaRPr lang="en-US" sz="1600" dirty="0" smtClean="0">
              <a:solidFill>
                <a:schemeClr val="accent2"/>
              </a:solidFill>
              <a:latin typeface="Calibri" pitchFamily="34" charset="0"/>
              <a:cs typeface="Meta Offc Pro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On average, women’s </a:t>
            </a:r>
            <a:r>
              <a:rPr lang="en-US" sz="1600" dirty="0" smtClean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life </a:t>
            </a:r>
            <a:r>
              <a:rPr lang="en-US" sz="1600" dirty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expectancy is nearly 5 years longer than men’s</a:t>
            </a:r>
            <a:r>
              <a:rPr lang="en-US" sz="1600" dirty="0" smtClean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.</a:t>
            </a:r>
            <a:endParaRPr lang="en-US" sz="1600" dirty="0">
              <a:solidFill>
                <a:schemeClr val="accent2"/>
              </a:solidFill>
              <a:latin typeface="Calibri" pitchFamily="34" charset="0"/>
              <a:cs typeface="Meta Offc Pro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0112" y="4343400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25.7 million 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women</a:t>
            </a:r>
            <a:endParaRPr lang="en-US" sz="1600" b="1" dirty="0">
              <a:solidFill>
                <a:schemeClr val="accent2"/>
              </a:solidFill>
              <a:latin typeface="Calibri" pitchFamily="34" charset="0"/>
              <a:cs typeface="Meta Offc Pro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875" y="4114800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22.4 million </a:t>
            </a:r>
            <a:r>
              <a:rPr lang="en-US" sz="1600" b="1" dirty="0" smtClean="0">
                <a:solidFill>
                  <a:schemeClr val="accent2"/>
                </a:solidFill>
                <a:latin typeface="Calibri" pitchFamily="34" charset="0"/>
                <a:cs typeface="Meta Offc Pro"/>
              </a:rPr>
              <a:t>women</a:t>
            </a:r>
            <a:endParaRPr lang="en-US" sz="1600" b="1" dirty="0">
              <a:solidFill>
                <a:schemeClr val="accent2"/>
              </a:solidFill>
              <a:latin typeface="Calibri" pitchFamily="34" charset="0"/>
              <a:cs typeface="Meta Offc Pro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472112" y="4038600"/>
            <a:ext cx="533400" cy="304800"/>
          </a:xfrm>
          <a:prstGeom prst="straightConnector1">
            <a:avLst/>
          </a:prstGeom>
          <a:ln w="2857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763526" y="3810000"/>
            <a:ext cx="533400" cy="304800"/>
          </a:xfrm>
          <a:prstGeom prst="straightConnector1">
            <a:avLst/>
          </a:prstGeom>
          <a:ln w="28575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1392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9670894"/>
              </p:ext>
            </p:extLst>
          </p:nvPr>
        </p:nvGraphicFramePr>
        <p:xfrm>
          <a:off x="609599" y="1371600"/>
          <a:ext cx="7924801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NOTE: The federal poverty level was $18,530 for a family of three in 2011. </a:t>
            </a:r>
          </a:p>
          <a:p>
            <a:r>
              <a:rPr lang="en-US" dirty="0"/>
              <a:t>SOURCE:   Kaiser Family Foundation analysis of Urban Institute tabulations of </a:t>
            </a:r>
            <a:r>
              <a:rPr lang="en-US" dirty="0" smtClean="0"/>
              <a:t>March 2012 Current </a:t>
            </a:r>
            <a:r>
              <a:rPr lang="en-US" dirty="0"/>
              <a:t>Population Survey, Bureau of the Census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Women on Medicaid are poorer and sicker than </a:t>
            </a:r>
            <a:br>
              <a:rPr lang="en-US" dirty="0"/>
            </a:br>
            <a:r>
              <a:rPr lang="en-US" dirty="0"/>
              <a:t>women with private coverage</a:t>
            </a:r>
          </a:p>
        </p:txBody>
      </p:sp>
    </p:spTree>
    <p:extLst>
      <p:ext uri="{BB962C8B-B14F-4D97-AF65-F5344CB8AC3E}">
        <p14:creationId xmlns:p14="http://schemas.microsoft.com/office/powerpoint/2010/main" val="332029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" y="2057400"/>
            <a:ext cx="4434840" cy="4069080"/>
          </a:xfrm>
        </p:spPr>
        <p:txBody>
          <a:bodyPr/>
          <a:lstStyle/>
          <a:p>
            <a:r>
              <a:rPr lang="en-US" dirty="0" smtClean="0"/>
              <a:t>Medicaid finances </a:t>
            </a:r>
            <a:r>
              <a:rPr lang="en-US" dirty="0"/>
              <a:t>75% of publicly-funded family planning services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Medicaid pays for more births than any insurer.  Almost half (48%) of all births in the U.S. are paid for by Medicaid.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1440" y="5943600"/>
            <a:ext cx="8321040" cy="822960"/>
          </a:xfrm>
        </p:spPr>
        <p:txBody>
          <a:bodyPr/>
          <a:lstStyle/>
          <a:p>
            <a:r>
              <a:rPr lang="en-US" dirty="0"/>
              <a:t>SOURCE: </a:t>
            </a:r>
            <a:r>
              <a:rPr lang="en-US" dirty="0" err="1"/>
              <a:t>Sonfield</a:t>
            </a:r>
            <a:r>
              <a:rPr lang="en-US" dirty="0"/>
              <a:t> A and Gold RB, Public Funding for Family Planning, Sterilization and Abortion Services, FY 1980–2010, New York: </a:t>
            </a:r>
            <a:r>
              <a:rPr lang="en-US" dirty="0" err="1"/>
              <a:t>Guttmacher</a:t>
            </a:r>
            <a:r>
              <a:rPr lang="en-US" dirty="0"/>
              <a:t> Institute, 2012.  </a:t>
            </a:r>
            <a:r>
              <a:rPr lang="en-US" dirty="0" err="1"/>
              <a:t>Sonfield</a:t>
            </a:r>
            <a:r>
              <a:rPr lang="en-US" dirty="0"/>
              <a:t>, A., et al.  The public cost of births resulting from unintended pregnancies: National and state-level estimates. </a:t>
            </a:r>
            <a:r>
              <a:rPr lang="en-US" i="1" dirty="0"/>
              <a:t>Perspectives on Sexual and Reproductive Health </a:t>
            </a:r>
            <a:r>
              <a:rPr lang="en-US" dirty="0"/>
              <a:t>43(2</a:t>
            </a:r>
            <a:r>
              <a:rPr lang="en-US" dirty="0" smtClean="0"/>
              <a:t>). </a:t>
            </a:r>
            <a:r>
              <a:rPr lang="en-US" dirty="0"/>
              <a:t>94; Kaiser Family Foundation, Medicaid’s Role for </a:t>
            </a:r>
            <a:r>
              <a:rPr lang="en-US" dirty="0" smtClean="0"/>
              <a:t>Women: </a:t>
            </a:r>
            <a:r>
              <a:rPr lang="en-US" dirty="0"/>
              <a:t>Current Issues and the Impact of the Affordable Care </a:t>
            </a:r>
            <a:r>
              <a:rPr lang="en-US" dirty="0" smtClean="0"/>
              <a:t>Act, 2012.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women on Medicaid are in reproductive </a:t>
            </a:r>
            <a:r>
              <a:rPr lang="en-US" dirty="0" smtClean="0"/>
              <a:t>years and Medicaid is a primary payer for women’s reproductive care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3344493937"/>
              </p:ext>
            </p:extLst>
          </p:nvPr>
        </p:nvGraphicFramePr>
        <p:xfrm>
          <a:off x="4618038" y="1096963"/>
          <a:ext cx="4433887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2960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6739860"/>
              </p:ext>
            </p:extLst>
          </p:nvPr>
        </p:nvGraphicFramePr>
        <p:xfrm>
          <a:off x="92075" y="1371601"/>
          <a:ext cx="2925763" cy="4724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6274398"/>
            <a:ext cx="8458200" cy="548640"/>
          </a:xfrm>
        </p:spPr>
        <p:txBody>
          <a:bodyPr/>
          <a:lstStyle/>
          <a:p>
            <a:r>
              <a:rPr lang="en-US" dirty="0"/>
              <a:t>SOURCE: </a:t>
            </a:r>
            <a:r>
              <a:rPr lang="en-US" dirty="0" smtClean="0"/>
              <a:t>Kaiser </a:t>
            </a:r>
            <a:r>
              <a:rPr lang="en-US" dirty="0"/>
              <a:t>Family Foundation analysis of Medicare Current Beneficiary Survey; </a:t>
            </a:r>
            <a:r>
              <a:rPr lang="en-US" dirty="0" smtClean="0"/>
              <a:t>Kaiser Commission on Medicaid and the Uninsured estimates </a:t>
            </a:r>
            <a:r>
              <a:rPr lang="en-US" dirty="0"/>
              <a:t>based on CMS National Health Accounts data, 2009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recipients of long-term services and supports are women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2"/>
            <p:extLst>
              <p:ext uri="{D42A27DB-BD31-4B8C-83A1-F6EECF244321}">
                <p14:modId xmlns:p14="http://schemas.microsoft.com/office/powerpoint/2010/main" val="2607871502"/>
              </p:ext>
            </p:extLst>
          </p:nvPr>
        </p:nvGraphicFramePr>
        <p:xfrm>
          <a:off x="3108325" y="1295400"/>
          <a:ext cx="292735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879944646"/>
              </p:ext>
            </p:extLst>
          </p:nvPr>
        </p:nvGraphicFramePr>
        <p:xfrm>
          <a:off x="6096000" y="1295400"/>
          <a:ext cx="2925762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37807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0651448"/>
              </p:ext>
            </p:extLst>
          </p:nvPr>
        </p:nvGraphicFramePr>
        <p:xfrm>
          <a:off x="-228600" y="1615433"/>
          <a:ext cx="51816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SOURCE:  Kaiser Family Foundation analysis of the Medicare Current Beneficiary Survey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Women on Medicare Have Higher Rates of Health and Social </a:t>
            </a:r>
            <a:r>
              <a:rPr lang="en-US" dirty="0" smtClean="0"/>
              <a:t>Challenges and Spend More on Care Than Men</a:t>
            </a:r>
            <a:endParaRPr lang="en-US" dirty="0"/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517827675"/>
              </p:ext>
            </p:extLst>
          </p:nvPr>
        </p:nvGraphicFramePr>
        <p:xfrm>
          <a:off x="4572000" y="1981200"/>
          <a:ext cx="44196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57400" y="1649499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Among Medicare Beneficiaries, 2009</a:t>
            </a:r>
            <a:r>
              <a:rPr lang="en-US" b="1" dirty="0" smtClean="0">
                <a:solidFill>
                  <a:schemeClr val="accent2"/>
                </a:solidFill>
              </a:rPr>
              <a:t>: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13883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with exhibit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with figure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pag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Default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with exhibit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Default with figure #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1_Title pag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112</TotalTime>
  <Words>406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Default with exhibit #</vt:lpstr>
      <vt:lpstr>Default with figure #</vt:lpstr>
      <vt:lpstr>Title page</vt:lpstr>
      <vt:lpstr>Default</vt:lpstr>
      <vt:lpstr>1_Default with exhibit #</vt:lpstr>
      <vt:lpstr>1_Default with figure #</vt:lpstr>
      <vt:lpstr>1_Title page</vt:lpstr>
      <vt:lpstr>Medicare and Medicaid provide health coverage for three in ten women</vt:lpstr>
      <vt:lpstr>Women comprise the majority of the Medicaid and Medicare programs</vt:lpstr>
      <vt:lpstr>Women on Medicaid are poorer and sicker than  women with private coverage</vt:lpstr>
      <vt:lpstr>Most women on Medicaid are in reproductive years and Medicaid is a primary payer for women’s reproductive care</vt:lpstr>
      <vt:lpstr>Most recipients of long-term services and supports are women</vt:lpstr>
      <vt:lpstr>Women on Medicare Have Higher Rates of Health and Social Challenges and Spend More on Care Than Men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Medicaid and Medicare in Women’s Health Care</dc:title>
  <dc:creator>Adara Beamesderfer</dc:creator>
  <cp:lastModifiedBy>David Rousseau</cp:lastModifiedBy>
  <cp:revision>16</cp:revision>
  <dcterms:created xsi:type="dcterms:W3CDTF">2013-04-18T21:14:12Z</dcterms:created>
  <dcterms:modified xsi:type="dcterms:W3CDTF">2013-05-08T07:15:18Z</dcterms:modified>
</cp:coreProperties>
</file>