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>
        <p:scale>
          <a:sx n="94" d="100"/>
          <a:sy n="94" d="100"/>
        </p:scale>
        <p:origin x="-14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5A8A91-629C-4E68-859A-FC3464DEB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7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02DC18-9515-40A1-B9E2-24BE4ABEBE53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9" rIns="93156" bIns="46579" anchor="b"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8DFB2F9-A421-411D-A6B9-32CC8209C95A}" type="slidenum">
              <a:rPr lang="en-US" sz="1200">
                <a:latin typeface="Times New Roman" pitchFamily="18" charset="0"/>
                <a:cs typeface="Times New Roman" pitchFamily="18" charset="0"/>
              </a:rPr>
              <a:pPr algn="r" eaLnBrk="1" hangingPunct="1"/>
              <a:t>1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4738" y="525463"/>
            <a:ext cx="4794250" cy="359568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4495800"/>
            <a:ext cx="5759450" cy="3975100"/>
          </a:xfrm>
        </p:spPr>
        <p:txBody>
          <a:bodyPr lIns="91252" tIns="45627" rIns="91252" bIns="45627"/>
          <a:lstStyle/>
          <a:p>
            <a:pPr eaLnBrk="1" hangingPunct="1"/>
            <a:endParaRPr lang="en-US" sz="1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DF7E88-55D1-4FB9-893F-E404605C5AA5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38238" y="0"/>
            <a:ext cx="9144001" cy="6858000"/>
          </a:xfrm>
          <a:ln/>
        </p:spPr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8275" y="6853238"/>
            <a:ext cx="6575425" cy="2265362"/>
          </a:xfrm>
        </p:spPr>
        <p:txBody>
          <a:bodyPr lIns="93156" tIns="46579" rIns="93156" bIns="4657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068F7-1358-4AE4-BA27-E749E28BECB3}" type="slidenum">
              <a:rPr lang="en-US"/>
              <a:pPr/>
              <a:t>3</a:t>
            </a:fld>
            <a:endParaRPr lang="en-US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9" rIns="93156" bIns="46579" anchor="b"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0E70F28-E37B-4E68-A26F-2D19E98FB242}" type="slidenum">
              <a:rPr lang="en-US" sz="1200">
                <a:latin typeface="Times New Roman" pitchFamily="18" charset="0"/>
                <a:cs typeface="Times New Roman" pitchFamily="18" charset="0"/>
              </a:rPr>
              <a:pPr algn="r" eaLnBrk="1" hangingPunct="1"/>
              <a:t>3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4738" y="525463"/>
            <a:ext cx="4794250" cy="3595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4495800"/>
            <a:ext cx="5759450" cy="3975100"/>
          </a:xfrm>
        </p:spPr>
        <p:txBody>
          <a:bodyPr lIns="91252" tIns="45627" rIns="91252" bIns="45627"/>
          <a:lstStyle/>
          <a:p>
            <a:pPr eaLnBrk="1" hangingPunct="1"/>
            <a:endParaRPr lang="en-US" sz="18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B6883-5ACC-4855-B63A-3BF16EB0AAA2}" type="slidenum">
              <a:rPr lang="en-US"/>
              <a:pPr/>
              <a:t>4</a:t>
            </a:fld>
            <a:endParaRPr lang="en-US"/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9" rIns="93156" bIns="46579" anchor="b"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F7F2090-A8C3-47B5-8892-B9C5FC4B3F69}" type="slidenum">
              <a:rPr lang="en-US" sz="12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pPr algn="r" eaLnBrk="1" hangingPunct="1"/>
              <a:t>4</a:t>
            </a:fld>
            <a:endParaRPr lang="en-US" sz="1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0" y="225425"/>
            <a:ext cx="5195888" cy="3897313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22738"/>
            <a:ext cx="6858000" cy="4721225"/>
          </a:xfrm>
        </p:spPr>
        <p:txBody>
          <a:bodyPr lIns="93156" tIns="46579" rIns="93156" bIns="46579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080E1-8DB5-4BAA-B036-6B54C637A1E5}" type="slidenum">
              <a:rPr lang="en-US"/>
              <a:pPr/>
              <a:t>7</a:t>
            </a:fld>
            <a:endParaRPr lang="en-US"/>
          </a:p>
        </p:txBody>
      </p:sp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138238" y="0"/>
            <a:ext cx="9144001" cy="685800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xfrm>
            <a:off x="168275" y="6853238"/>
            <a:ext cx="6575425" cy="2265362"/>
          </a:xfrm>
        </p:spPr>
        <p:txBody>
          <a:bodyPr lIns="93156" tIns="46579" rIns="93156" bIns="46579"/>
          <a:lstStyle/>
          <a:p>
            <a:endParaRPr lang="en-US"/>
          </a:p>
        </p:txBody>
      </p:sp>
      <p:sp>
        <p:nvSpPr>
          <p:cNvPr id="215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6" tIns="46579" rIns="93156" bIns="46579" anchor="b"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90476EC-38AD-4301-B16C-3EF0F12F1B35}" type="slidenum">
              <a:rPr lang="en-US" sz="1200">
                <a:latin typeface="Times New Roman" pitchFamily="18" charset="0"/>
                <a:cs typeface="Times New Roman" pitchFamily="18" charset="0"/>
              </a:rPr>
              <a:pPr algn="r" eaLnBrk="1" hangingPunct="1"/>
              <a:t>7</a:t>
            </a:fld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4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8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11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2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1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1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22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21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91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97-2003_Workshee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743200" y="1044575"/>
            <a:ext cx="525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600" b="1" i="1" dirty="0">
                <a:latin typeface="+mj-lt"/>
                <a:cs typeface="Arial" charset="0"/>
              </a:rPr>
              <a:t>Percent of total Medicare population: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6257925"/>
            <a:ext cx="91440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100" b="1" dirty="0">
                <a:latin typeface="+mj-lt"/>
                <a:cs typeface="Arial" charset="0"/>
              </a:rPr>
              <a:t>NOTE: </a:t>
            </a:r>
            <a:r>
              <a:rPr lang="en-US" sz="1100" dirty="0">
                <a:latin typeface="+mj-lt"/>
                <a:cs typeface="Arial" charset="0"/>
              </a:rPr>
              <a:t>ADL is activity of daily living.  </a:t>
            </a:r>
            <a:r>
              <a:rPr lang="en-US" sz="1100" b="1" dirty="0">
                <a:latin typeface="+mj-lt"/>
                <a:cs typeface="Arial" charset="0"/>
              </a:rPr>
              <a:t/>
            </a:r>
            <a:br>
              <a:rPr lang="en-US" sz="1100" b="1" dirty="0">
                <a:latin typeface="+mj-lt"/>
                <a:cs typeface="Arial" charset="0"/>
              </a:rPr>
            </a:br>
            <a:r>
              <a:rPr lang="en-US" sz="1100" b="1" dirty="0">
                <a:latin typeface="+mj-lt"/>
                <a:cs typeface="Arial" charset="0"/>
              </a:rPr>
              <a:t>SOURCES: </a:t>
            </a:r>
            <a:r>
              <a:rPr lang="en-US" sz="1100" dirty="0">
                <a:latin typeface="+mj-lt"/>
                <a:cs typeface="Arial" charset="0"/>
              </a:rPr>
              <a:t>Income and savings data from Urban Institute/Kaiser Family Foundation analysis, 2011.  All other data from Kaiser Family Foundation analysis of the Centers for Medicare &amp; Medicaid Services Medicare Current Beneficiary 2009 Cost and Use file.</a:t>
            </a:r>
          </a:p>
        </p:txBody>
      </p:sp>
      <p:sp>
        <p:nvSpPr>
          <p:cNvPr id="10244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8425"/>
            <a:ext cx="9144000" cy="762000"/>
          </a:xfrm>
        </p:spPr>
        <p:txBody>
          <a:bodyPr lIns="91424" tIns="45712" rIns="91424" bIns="45712"/>
          <a:lstStyle/>
          <a:p>
            <a:r>
              <a:rPr lang="en-US" sz="2800" b="1"/>
              <a:t>Characteristics of the Medicare Population</a:t>
            </a:r>
          </a:p>
        </p:txBody>
      </p:sp>
      <p:graphicFrame>
        <p:nvGraphicFramePr>
          <p:cNvPr id="10245" name="Object 1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2633663" y="1408113"/>
          <a:ext cx="6384925" cy="481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Chart" r:id="rId4" imgW="6391227" imgH="4819531" progId="Excel.Chart.8">
                  <p:embed/>
                </p:oleObj>
              </mc:Choice>
              <mc:Fallback>
                <p:oleObj name="Chart" r:id="rId4" imgW="6391227" imgH="4819531" progId="Excel.Chart.8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408113"/>
                        <a:ext cx="6384925" cy="4814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457325"/>
          <a:ext cx="2495550" cy="4664077"/>
        </p:xfrm>
        <a:graphic>
          <a:graphicData uri="http://schemas.openxmlformats.org/drawingml/2006/table">
            <a:tbl>
              <a:tblPr/>
              <a:tblGrid>
                <a:gridCol w="2495550"/>
              </a:tblGrid>
              <a:tr h="5191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Per Capita Annual Income below $22,000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Per Capita Savings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below $53,000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3+ Chronic Conditions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Fair/Poor Health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Cognitive/Mental Impairment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Under-65 Disabled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2+ ADL Limitations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Age 85+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Long-term Care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Facility Resident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56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30175"/>
            <a:ext cx="8229600" cy="1143000"/>
          </a:xfrm>
        </p:spPr>
        <p:txBody>
          <a:bodyPr lIns="91424" tIns="45712" rIns="91424" bIns="45712"/>
          <a:lstStyle/>
          <a:p>
            <a:r>
              <a:rPr lang="en-US" sz="2800" b="1"/>
              <a:t>Distribution of Traditional Medicare Beneficiaries and Medicare Spending, 2009</a:t>
            </a:r>
          </a:p>
        </p:txBody>
      </p:sp>
      <p:graphicFrame>
        <p:nvGraphicFramePr>
          <p:cNvPr id="12291" name="Object 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07988" y="1358900"/>
          <a:ext cx="8328025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Chart" r:id="rId4" imgW="8334184" imgH="4190881" progId="Excel.Chart.8">
                  <p:embed/>
                </p:oleObj>
              </mc:Choice>
              <mc:Fallback>
                <p:oleObj name="Chart" r:id="rId4" imgW="8334184" imgH="4190881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358900"/>
                        <a:ext cx="8328025" cy="418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74688" y="5410200"/>
            <a:ext cx="2830512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56" tIns="40926" rIns="81856" bIns="40926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Tahoma" pitchFamily="34" charset="0"/>
                <a:cs typeface="Times New Roman" pitchFamily="18" charset="0"/>
              </a:rPr>
              <a:t>Total Number of Traditional Medicare Beneficiaries: 35.4 million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586163" y="5410200"/>
            <a:ext cx="2586037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856" tIns="40926" rIns="81856" bIns="40926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Tahoma" pitchFamily="34" charset="0"/>
                <a:cs typeface="Times New Roman" pitchFamily="18" charset="0"/>
              </a:rPr>
              <a:t>Total Traditional Medicare </a:t>
            </a:r>
            <a:br>
              <a:rPr lang="en-US" sz="1600" b="1">
                <a:latin typeface="Tahoma" pitchFamily="34" charset="0"/>
                <a:cs typeface="Times New Roman" pitchFamily="18" charset="0"/>
              </a:rPr>
            </a:br>
            <a:r>
              <a:rPr lang="en-US" sz="1600" b="1">
                <a:latin typeface="Tahoma" pitchFamily="34" charset="0"/>
                <a:cs typeface="Times New Roman" pitchFamily="18" charset="0"/>
              </a:rPr>
              <a:t>Spending: $343 billion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400800" y="1604963"/>
            <a:ext cx="2327275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205" tIns="45604" rIns="91205" bIns="45604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>
                <a:latin typeface="Tahoma" pitchFamily="34" charset="0"/>
                <a:cs typeface="Arial" charset="0"/>
              </a:rPr>
              <a:t>Average per capita Traditional Medicare spending: $9,702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400800" y="2743200"/>
            <a:ext cx="2309813" cy="1076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205" tIns="45604" rIns="91205" bIns="45604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b="1">
                <a:latin typeface="Tahoma" pitchFamily="34" charset="0"/>
                <a:cs typeface="Arial" charset="0"/>
              </a:rPr>
              <a:t>Average per capita Traditional Medicare spending among </a:t>
            </a:r>
            <a:br>
              <a:rPr lang="en-US" sz="1600" b="1">
                <a:latin typeface="Tahoma" pitchFamily="34" charset="0"/>
                <a:cs typeface="Arial" charset="0"/>
              </a:rPr>
            </a:br>
            <a:r>
              <a:rPr lang="en-US" sz="1600" b="1">
                <a:latin typeface="Tahoma" pitchFamily="34" charset="0"/>
                <a:cs typeface="Arial" charset="0"/>
              </a:rPr>
              <a:t>top 10%: $55,763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-15875" y="6434138"/>
            <a:ext cx="9083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1" tIns="45645" rIns="91291" bIns="45645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latin typeface="Tahoma" pitchFamily="34" charset="0"/>
                <a:cs typeface="Arial" charset="0"/>
              </a:rPr>
              <a:t>NOTES: Excludes Medicare Advantage enrollees. Includes noninstitutionalized and institutionalized beneficiaries. </a:t>
            </a:r>
            <a:br>
              <a:rPr lang="en-US" sz="1000">
                <a:latin typeface="Tahoma" pitchFamily="34" charset="0"/>
                <a:cs typeface="Arial" charset="0"/>
              </a:rPr>
            </a:br>
            <a:r>
              <a:rPr lang="en-US" sz="1000">
                <a:latin typeface="Tahoma" pitchFamily="34" charset="0"/>
                <a:cs typeface="Arial" charset="0"/>
              </a:rPr>
              <a:t>SOURCE: Kaiser Family Foundation analysis of the CMS Medicare Current Beneficiary Survey Cost and Use File, 2009.</a:t>
            </a: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6400800" y="4171950"/>
            <a:ext cx="2309813" cy="1323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205" tIns="45604" rIns="91205" bIns="45604">
            <a:spAutoFit/>
          </a:bodyPr>
          <a:lstStyle>
            <a:lvl1pPr defTabSz="912813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b="1">
                <a:latin typeface="Tahoma" pitchFamily="34" charset="0"/>
                <a:cs typeface="Arial" charset="0"/>
              </a:rPr>
              <a:t>Average per capita Traditional Medicare spending among </a:t>
            </a:r>
            <a:br>
              <a:rPr lang="en-US" sz="1600" b="1">
                <a:latin typeface="Tahoma" pitchFamily="34" charset="0"/>
                <a:cs typeface="Arial" charset="0"/>
              </a:rPr>
            </a:br>
            <a:r>
              <a:rPr lang="en-US" sz="1600" b="1">
                <a:latin typeface="Tahoma" pitchFamily="34" charset="0"/>
                <a:cs typeface="Arial" charset="0"/>
              </a:rPr>
              <a:t>bottom 90%: $4,584</a:t>
            </a:r>
          </a:p>
        </p:txBody>
      </p:sp>
      <p:pic>
        <p:nvPicPr>
          <p:cNvPr id="12298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743200" y="1339850"/>
            <a:ext cx="525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600" b="1" i="1" dirty="0">
                <a:latin typeface="+mj-lt"/>
                <a:cs typeface="Arial" charset="0"/>
              </a:rPr>
              <a:t>Percent of total Medicare population: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6427788"/>
            <a:ext cx="8610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100" b="1" dirty="0">
                <a:latin typeface="+mj-lt"/>
                <a:cs typeface="Arial" charset="0"/>
              </a:rPr>
              <a:t>SOURCES: </a:t>
            </a:r>
            <a:r>
              <a:rPr lang="en-US" sz="1100" dirty="0">
                <a:latin typeface="+mj-lt"/>
                <a:cs typeface="Arial" charset="0"/>
              </a:rPr>
              <a:t>Kaiser Family Foundation analysis of the Centers for Medicare &amp; Medicaid Services Medicare Current Beneficiary 2009 Cost and Use file.</a:t>
            </a:r>
          </a:p>
        </p:txBody>
      </p:sp>
      <p:sp>
        <p:nvSpPr>
          <p:cNvPr id="14340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55588"/>
            <a:ext cx="9144000" cy="762000"/>
          </a:xfrm>
        </p:spPr>
        <p:txBody>
          <a:bodyPr lIns="91424" tIns="45712" rIns="91424" bIns="45712"/>
          <a:lstStyle/>
          <a:p>
            <a:r>
              <a:rPr lang="en-US" sz="2800" b="1"/>
              <a:t>Medicare Beneficiaries’ Utilization of Selected Medical and Long-Term Care Services, 2009</a:t>
            </a:r>
          </a:p>
        </p:txBody>
      </p:sp>
      <p:graphicFrame>
        <p:nvGraphicFramePr>
          <p:cNvPr id="14341" name="Object 13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2633663" y="1703388"/>
          <a:ext cx="6384925" cy="451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Chart" r:id="rId4" imgW="6391227" imgH="4524494" progId="Excel.Chart.8">
                  <p:embed/>
                </p:oleObj>
              </mc:Choice>
              <mc:Fallback>
                <p:oleObj name="Chart" r:id="rId4" imgW="6391227" imgH="4524494" progId="Excel.Chart.8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1703388"/>
                        <a:ext cx="6384925" cy="4519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752600"/>
          <a:ext cx="2495550" cy="4419603"/>
        </p:xfrm>
        <a:graphic>
          <a:graphicData uri="http://schemas.openxmlformats.org/drawingml/2006/table">
            <a:tbl>
              <a:tblPr/>
              <a:tblGrid>
                <a:gridCol w="2495550"/>
              </a:tblGrid>
              <a:tr h="7381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Physician Office Visit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Emergency Room Visit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Inpatient Hospital Stay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Home Health </a:t>
                      </a:r>
                      <a:b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</a:b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Visit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Skilled Nursing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Facility Stay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Hospice Visits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49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8"/>
          <p:cNvGrpSpPr>
            <a:grpSpLocks/>
          </p:cNvGrpSpPr>
          <p:nvPr/>
        </p:nvGrpSpPr>
        <p:grpSpPr bwMode="auto">
          <a:xfrm>
            <a:off x="4022725" y="3436938"/>
            <a:ext cx="458788" cy="2028825"/>
            <a:chOff x="3841750" y="3210045"/>
            <a:chExt cx="458166" cy="2028765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3933700" y="3210045"/>
              <a:ext cx="366216" cy="20287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/>
            <p:nvPr/>
          </p:nvCxnSpPr>
          <p:spPr>
            <a:xfrm flipH="1">
              <a:off x="3841750" y="5238810"/>
              <a:ext cx="919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8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0175"/>
            <a:ext cx="9144000" cy="776288"/>
          </a:xfrm>
        </p:spPr>
        <p:txBody>
          <a:bodyPr lIns="91424" tIns="45712" rIns="91424" bIns="45712"/>
          <a:lstStyle/>
          <a:p>
            <a:pPr>
              <a:lnSpc>
                <a:spcPct val="90000"/>
              </a:lnSpc>
            </a:pPr>
            <a:r>
              <a:rPr lang="en-US" sz="2800" b="1"/>
              <a:t>Medicare Benefit Payments By Type of Service, 2012</a:t>
            </a:r>
          </a:p>
        </p:txBody>
      </p:sp>
      <p:graphicFrame>
        <p:nvGraphicFramePr>
          <p:cNvPr id="16390" name="Object 2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215900" y="1052513"/>
          <a:ext cx="8712200" cy="501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Chart" r:id="rId4" imgW="8715232" imgH="5019556" progId="Excel.Chart.8">
                  <p:embed/>
                </p:oleObj>
              </mc:Choice>
              <mc:Fallback>
                <p:oleObj name="Chart" r:id="rId4" imgW="8715232" imgH="5019556" progId="Excel.Char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1052513"/>
                        <a:ext cx="8712200" cy="5018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584835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Total Benefit Payments = $556 billion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-30163" y="6308725"/>
            <a:ext cx="8716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NOTE: 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Does not sum to 100% due to rounding. Excludes administrative expenses and is net of recoveries. *Includes hospice, durable medical equipment, Part B drugs, outpatient dialysis, ambulance, lab services, and other services.</a:t>
            </a:r>
            <a:b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</a:b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Congressional Budget Office, Medicare Baseline, March 2012.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057775" y="423703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Tahoma" pitchFamily="34" charset="0"/>
                <a:cs typeface="Times New Roman" pitchFamily="18" charset="0"/>
              </a:rPr>
              <a:t>14%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305175" y="432276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13%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886200" y="4724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4%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5410200" y="3505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latin typeface="+mj-lt"/>
                <a:cs typeface="Calibri" pitchFamily="34" charset="0"/>
              </a:rPr>
              <a:t>6%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4876800" y="2362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FFFFFF"/>
                </a:solidFill>
                <a:latin typeface="+mj-lt"/>
                <a:cs typeface="Calibri" pitchFamily="34" charset="0"/>
              </a:rPr>
              <a:t>26%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657600" y="19319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</a:rPr>
              <a:t>11%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828925" y="2979738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22%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4267200" y="4495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>
                <a:latin typeface="Tahoma" pitchFamily="34" charset="0"/>
                <a:cs typeface="Times New Roman" pitchFamily="18" charset="0"/>
              </a:rPr>
              <a:t>6%</a:t>
            </a:r>
          </a:p>
        </p:txBody>
      </p:sp>
      <p:grpSp>
        <p:nvGrpSpPr>
          <p:cNvPr id="16401" name="Group 10"/>
          <p:cNvGrpSpPr>
            <a:grpSpLocks/>
          </p:cNvGrpSpPr>
          <p:nvPr/>
        </p:nvGrpSpPr>
        <p:grpSpPr bwMode="auto">
          <a:xfrm>
            <a:off x="6996113" y="1295400"/>
            <a:ext cx="1843087" cy="1881188"/>
            <a:chOff x="6996112" y="1119322"/>
            <a:chExt cx="1843088" cy="1880515"/>
          </a:xfrm>
        </p:grpSpPr>
        <p:sp>
          <p:nvSpPr>
            <p:cNvPr id="21523" name="Text Box 19"/>
            <p:cNvSpPr txBox="1">
              <a:spLocks noChangeArrowheads="1"/>
            </p:cNvSpPr>
            <p:nvPr/>
          </p:nvSpPr>
          <p:spPr bwMode="auto">
            <a:xfrm>
              <a:off x="6996112" y="1119322"/>
              <a:ext cx="1843088" cy="1880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        Part A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        Part B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        Part A and B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        Part C</a:t>
              </a:r>
            </a:p>
            <a:p>
              <a:pPr>
                <a:lnSpc>
                  <a:spcPct val="150000"/>
                </a:lnSpc>
                <a:spcBef>
                  <a:spcPct val="20000"/>
                </a:spcBef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+mj-lt"/>
                  <a:cs typeface="Calibri" pitchFamily="34" charset="0"/>
                </a:rPr>
                <a:t>        Part D</a:t>
              </a:r>
            </a:p>
          </p:txBody>
        </p:sp>
        <p:sp>
          <p:nvSpPr>
            <p:cNvPr id="21524" name="Rectangle 20" descr="50%"/>
            <p:cNvSpPr>
              <a:spLocks noChangeArrowheads="1"/>
            </p:cNvSpPr>
            <p:nvPr/>
          </p:nvSpPr>
          <p:spPr bwMode="auto">
            <a:xfrm>
              <a:off x="7196137" y="1250949"/>
              <a:ext cx="182880" cy="182880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b="1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21525" name="Rectangle 21" descr="50%"/>
            <p:cNvSpPr>
              <a:spLocks noChangeArrowheads="1"/>
            </p:cNvSpPr>
            <p:nvPr/>
          </p:nvSpPr>
          <p:spPr bwMode="auto">
            <a:xfrm>
              <a:off x="7196137" y="1610472"/>
              <a:ext cx="182880" cy="18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b="1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21526" name="Rectangle 22" descr="50%"/>
            <p:cNvSpPr>
              <a:spLocks noChangeArrowheads="1"/>
            </p:cNvSpPr>
            <p:nvPr/>
          </p:nvSpPr>
          <p:spPr bwMode="auto">
            <a:xfrm>
              <a:off x="7196137" y="1969995"/>
              <a:ext cx="182880" cy="182880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b="1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21527" name="Rectangle 23" descr="50%"/>
            <p:cNvSpPr>
              <a:spLocks noChangeArrowheads="1"/>
            </p:cNvSpPr>
            <p:nvPr/>
          </p:nvSpPr>
          <p:spPr bwMode="auto">
            <a:xfrm>
              <a:off x="7200899" y="2329518"/>
              <a:ext cx="182880" cy="18288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b="1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20" name="Rectangle 23" descr="50%"/>
            <p:cNvSpPr>
              <a:spLocks noChangeArrowheads="1"/>
            </p:cNvSpPr>
            <p:nvPr/>
          </p:nvSpPr>
          <p:spPr bwMode="auto">
            <a:xfrm>
              <a:off x="7203440" y="2689042"/>
              <a:ext cx="182880" cy="18288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defRPr/>
              </a:pPr>
              <a:endParaRPr lang="en-US" b="1">
                <a:solidFill>
                  <a:srgbClr val="000000"/>
                </a:solidFill>
                <a:latin typeface="+mj-lt"/>
                <a:cs typeface="Calibri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040563" y="1295400"/>
            <a:ext cx="1752600" cy="188118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+mj-lt"/>
              <a:cs typeface="Calibri" pitchFamily="34" charset="0"/>
            </a:endParaRPr>
          </a:p>
        </p:txBody>
      </p:sp>
      <p:pic>
        <p:nvPicPr>
          <p:cNvPr id="16409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>
          <a:xfrm>
            <a:off x="457200" y="52388"/>
            <a:ext cx="8229600" cy="1143000"/>
          </a:xfrm>
        </p:spPr>
        <p:txBody>
          <a:bodyPr lIns="91424" tIns="45712" rIns="91424" bIns="45712"/>
          <a:lstStyle/>
          <a:p>
            <a:r>
              <a:rPr lang="en-US" sz="2800" b="1"/>
              <a:t>Part B and Part D Out-of-Pocket Spending as a Share of Average Social Security Benefit</a:t>
            </a:r>
          </a:p>
        </p:txBody>
      </p:sp>
      <p:graphicFrame>
        <p:nvGraphicFramePr>
          <p:cNvPr id="18435" name="Chart Placeholder 3"/>
          <p:cNvGraphicFramePr>
            <a:graphicFrameLocks noGrp="1"/>
          </p:cNvGraphicFramePr>
          <p:nvPr>
            <p:ph type="chart" idx="4294967295"/>
          </p:nvPr>
        </p:nvGraphicFramePr>
        <p:xfrm>
          <a:off x="177800" y="1720850"/>
          <a:ext cx="8788400" cy="445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r:id="rId4" imgW="8791194" imgH="4456562" progId="Excel.Chart.8">
                  <p:embed/>
                </p:oleObj>
              </mc:Choice>
              <mc:Fallback>
                <p:oleObj r:id="rId4" imgW="8791194" imgH="4456562" progId="Excel.Chart.8">
                  <p:embed/>
                  <p:pic>
                    <p:nvPicPr>
                      <p:cNvPr id="0" name="Char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720850"/>
                        <a:ext cx="8788400" cy="445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-30163" y="6156325"/>
            <a:ext cx="8716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NOTE: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SMI is Supplementary Medical Insurance. Out-of-pocket spending includes SMI (Part B and Part D) premiums and out-of-pocket cost-sharing expenses for SMI covered services. </a:t>
            </a:r>
            <a:b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</a:b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Kaiser Family Foundation analysis based on data from 2012 Annual Report of the Boards of Trustees of the Federal Hospital Insurance and Federal Supplementary Medical Insurance Trust Funds.</a:t>
            </a:r>
          </a:p>
        </p:txBody>
      </p:sp>
      <p:sp>
        <p:nvSpPr>
          <p:cNvPr id="18437" name="Text Box 17"/>
          <p:cNvSpPr txBox="1">
            <a:spLocks noChangeArrowheads="1"/>
          </p:cNvSpPr>
          <p:nvPr/>
        </p:nvSpPr>
        <p:spPr bwMode="auto">
          <a:xfrm>
            <a:off x="7315200" y="4524375"/>
            <a:ext cx="120015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78" tIns="30189" rIns="60378" bIns="3018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Average </a:t>
            </a:r>
            <a:br>
              <a:rPr lang="en-US" sz="1200" b="1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</a:br>
            <a:r>
              <a:rPr lang="en-US" sz="1200" b="1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out-of-pocket spending on </a:t>
            </a:r>
            <a:br>
              <a:rPr lang="en-US" sz="1200" b="1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</a:br>
            <a:r>
              <a:rPr lang="en-US" sz="1200" b="1">
                <a:solidFill>
                  <a:schemeClr val="bg1"/>
                </a:solidFill>
                <a:latin typeface="Tahoma" pitchFamily="34" charset="0"/>
                <a:cs typeface="Times New Roman" pitchFamily="18" charset="0"/>
              </a:rPr>
              <a:t>SMI premiums</a:t>
            </a:r>
          </a:p>
        </p:txBody>
      </p:sp>
      <p:sp>
        <p:nvSpPr>
          <p:cNvPr id="18438" name="Text Box 20"/>
          <p:cNvSpPr txBox="1">
            <a:spLocks noChangeArrowheads="1"/>
          </p:cNvSpPr>
          <p:nvPr/>
        </p:nvSpPr>
        <p:spPr bwMode="auto">
          <a:xfrm>
            <a:off x="7315200" y="2959100"/>
            <a:ext cx="120015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78" tIns="30189" rIns="60378" bIns="3018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Tahoma" pitchFamily="34" charset="0"/>
                <a:cs typeface="Times New Roman" pitchFamily="18" charset="0"/>
              </a:rPr>
              <a:t>Average </a:t>
            </a:r>
            <a:br>
              <a:rPr lang="en-US" sz="1200" b="1">
                <a:latin typeface="Tahoma" pitchFamily="34" charset="0"/>
                <a:cs typeface="Times New Roman" pitchFamily="18" charset="0"/>
              </a:rPr>
            </a:br>
            <a:r>
              <a:rPr lang="en-US" sz="1200" b="1">
                <a:latin typeface="Tahoma" pitchFamily="34" charset="0"/>
                <a:cs typeface="Times New Roman" pitchFamily="18" charset="0"/>
              </a:rPr>
              <a:t>out-of-pocket spending on </a:t>
            </a:r>
            <a:br>
              <a:rPr lang="en-US" sz="1200" b="1">
                <a:latin typeface="Tahoma" pitchFamily="34" charset="0"/>
                <a:cs typeface="Times New Roman" pitchFamily="18" charset="0"/>
              </a:rPr>
            </a:br>
            <a:r>
              <a:rPr lang="en-US" sz="1200" b="1">
                <a:latin typeface="Tahoma" pitchFamily="34" charset="0"/>
                <a:cs typeface="Times New Roman" pitchFamily="18" charset="0"/>
              </a:rPr>
              <a:t>SMI cost sharing</a:t>
            </a:r>
          </a:p>
        </p:txBody>
      </p:sp>
      <p:sp>
        <p:nvSpPr>
          <p:cNvPr id="18439" name="Text Box 23"/>
          <p:cNvSpPr txBox="1">
            <a:spLocks noChangeArrowheads="1"/>
          </p:cNvSpPr>
          <p:nvPr/>
        </p:nvSpPr>
        <p:spPr bwMode="auto">
          <a:xfrm>
            <a:off x="7431088" y="1466850"/>
            <a:ext cx="96996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78" tIns="30189" rIns="60378" bIns="3018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Tahoma" pitchFamily="34" charset="0"/>
                <a:cs typeface="Times New Roman" pitchFamily="18" charset="0"/>
              </a:rPr>
              <a:t>Total SMI</a:t>
            </a:r>
            <a:br>
              <a:rPr lang="en-US" sz="1200" b="1">
                <a:latin typeface="Tahoma" pitchFamily="34" charset="0"/>
                <a:cs typeface="Times New Roman" pitchFamily="18" charset="0"/>
              </a:rPr>
            </a:br>
            <a:r>
              <a:rPr lang="en-US" sz="1200" b="1">
                <a:latin typeface="Tahoma" pitchFamily="34" charset="0"/>
                <a:cs typeface="Times New Roman" pitchFamily="18" charset="0"/>
              </a:rPr>
              <a:t>out-of-pocket spending</a:t>
            </a:r>
          </a:p>
        </p:txBody>
      </p:sp>
      <p:sp>
        <p:nvSpPr>
          <p:cNvPr id="18440" name="Line 24"/>
          <p:cNvSpPr>
            <a:spLocks noChangeShapeType="1"/>
          </p:cNvSpPr>
          <p:nvPr/>
        </p:nvSpPr>
        <p:spPr bwMode="auto">
          <a:xfrm flipH="1">
            <a:off x="7915275" y="22574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0378" tIns="30189" rIns="60378" bIns="30189"/>
          <a:lstStyle/>
          <a:p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95400" y="1304925"/>
          <a:ext cx="5410200" cy="1285875"/>
        </p:xfrm>
        <a:graphic>
          <a:graphicData uri="http://schemas.openxmlformats.org/drawingml/2006/table">
            <a:tbl>
              <a:tblPr/>
              <a:tblGrid>
                <a:gridCol w="2743200"/>
                <a:gridCol w="889000"/>
                <a:gridCol w="889000"/>
                <a:gridCol w="889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Average Monthly Social Security benefit payment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$1,001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$1,151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$1,242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Average monthly out-of-pocket spending on Part B and Part 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$136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$299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$339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56" name="TextBox 25"/>
          <p:cNvSpPr txBox="1">
            <a:spLocks noChangeArrowheads="1"/>
          </p:cNvSpPr>
          <p:nvPr/>
        </p:nvSpPr>
        <p:spPr bwMode="auto">
          <a:xfrm>
            <a:off x="1152525" y="4321175"/>
            <a:ext cx="1254125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>
                <a:latin typeface="Calibri" pitchFamily="34" charset="0"/>
                <a:cs typeface="Times New Roman" pitchFamily="18" charset="0"/>
              </a:rPr>
              <a:t>2000: 14%</a:t>
            </a:r>
          </a:p>
        </p:txBody>
      </p:sp>
      <p:sp>
        <p:nvSpPr>
          <p:cNvPr id="18457" name="TextBox 26"/>
          <p:cNvSpPr txBox="1">
            <a:spLocks noChangeArrowheads="1"/>
          </p:cNvSpPr>
          <p:nvPr/>
        </p:nvSpPr>
        <p:spPr bwMode="auto">
          <a:xfrm>
            <a:off x="1152525" y="3797300"/>
            <a:ext cx="1254125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>
                <a:latin typeface="Calibri" pitchFamily="34" charset="0"/>
                <a:cs typeface="Times New Roman" pitchFamily="18" charset="0"/>
              </a:rPr>
              <a:t>2010: 26%</a:t>
            </a:r>
          </a:p>
        </p:txBody>
      </p:sp>
      <p:sp>
        <p:nvSpPr>
          <p:cNvPr id="18458" name="TextBox 27"/>
          <p:cNvSpPr txBox="1">
            <a:spLocks noChangeArrowheads="1"/>
          </p:cNvSpPr>
          <p:nvPr/>
        </p:nvSpPr>
        <p:spPr bwMode="auto">
          <a:xfrm>
            <a:off x="1152525" y="3286125"/>
            <a:ext cx="1254125" cy="3365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>
                <a:latin typeface="Calibri" pitchFamily="34" charset="0"/>
                <a:cs typeface="Times New Roman" pitchFamily="18" charset="0"/>
              </a:rPr>
              <a:t>2020: 27%</a:t>
            </a:r>
          </a:p>
        </p:txBody>
      </p:sp>
      <p:cxnSp>
        <p:nvCxnSpPr>
          <p:cNvPr id="18459" name="Straight Connector 12"/>
          <p:cNvCxnSpPr>
            <a:cxnSpLocks noChangeShapeType="1"/>
          </p:cNvCxnSpPr>
          <p:nvPr/>
        </p:nvCxnSpPr>
        <p:spPr bwMode="auto">
          <a:xfrm flipV="1">
            <a:off x="2952750" y="4689475"/>
            <a:ext cx="0" cy="1006475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 type="diamond" w="med" len="med"/>
          </a:ln>
        </p:spPr>
      </p:cxnSp>
      <p:cxnSp>
        <p:nvCxnSpPr>
          <p:cNvPr id="18460" name="Straight Connector 13"/>
          <p:cNvCxnSpPr>
            <a:cxnSpLocks noChangeShapeType="1"/>
          </p:cNvCxnSpPr>
          <p:nvPr/>
        </p:nvCxnSpPr>
        <p:spPr bwMode="auto">
          <a:xfrm flipV="1">
            <a:off x="3606800" y="3759200"/>
            <a:ext cx="0" cy="193675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 type="diamond" w="med" len="med"/>
          </a:ln>
        </p:spPr>
      </p:cxnSp>
      <p:cxnSp>
        <p:nvCxnSpPr>
          <p:cNvPr id="18461" name="Straight Connector 15"/>
          <p:cNvCxnSpPr>
            <a:cxnSpLocks noChangeShapeType="1"/>
          </p:cNvCxnSpPr>
          <p:nvPr/>
        </p:nvCxnSpPr>
        <p:spPr bwMode="auto">
          <a:xfrm flipV="1">
            <a:off x="4254500" y="3663950"/>
            <a:ext cx="0" cy="203200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 type="diamond" w="med" len="med"/>
          </a:ln>
        </p:spPr>
      </p:cxnSp>
      <p:cxnSp>
        <p:nvCxnSpPr>
          <p:cNvPr id="18462" name="Straight Connector 17"/>
          <p:cNvCxnSpPr>
            <a:cxnSpLocks noChangeShapeType="1"/>
          </p:cNvCxnSpPr>
          <p:nvPr/>
        </p:nvCxnSpPr>
        <p:spPr bwMode="auto">
          <a:xfrm flipV="1">
            <a:off x="1009650" y="4689475"/>
            <a:ext cx="1943100" cy="9525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/>
          </a:ln>
        </p:spPr>
      </p:cxnSp>
      <p:cxnSp>
        <p:nvCxnSpPr>
          <p:cNvPr id="18463" name="Straight Connector 21"/>
          <p:cNvCxnSpPr>
            <a:cxnSpLocks noChangeShapeType="1"/>
          </p:cNvCxnSpPr>
          <p:nvPr/>
        </p:nvCxnSpPr>
        <p:spPr bwMode="auto">
          <a:xfrm>
            <a:off x="1009650" y="3754438"/>
            <a:ext cx="25955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/>
          </a:ln>
        </p:spPr>
      </p:cxnSp>
      <p:cxnSp>
        <p:nvCxnSpPr>
          <p:cNvPr id="18464" name="Straight Connector 23"/>
          <p:cNvCxnSpPr>
            <a:cxnSpLocks noChangeShapeType="1"/>
          </p:cNvCxnSpPr>
          <p:nvPr/>
        </p:nvCxnSpPr>
        <p:spPr bwMode="auto">
          <a:xfrm>
            <a:off x="1009650" y="3663950"/>
            <a:ext cx="32448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 type="none" w="lg" len="lg"/>
            <a:tailEnd/>
          </a:ln>
        </p:spPr>
      </p:cxnSp>
      <p:pic>
        <p:nvPicPr>
          <p:cNvPr id="18465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>
          <a:xfrm>
            <a:off x="457200" y="95250"/>
            <a:ext cx="8229600" cy="1143000"/>
          </a:xfrm>
        </p:spPr>
        <p:txBody>
          <a:bodyPr lIns="91424" tIns="45712" rIns="91424" bIns="45712"/>
          <a:lstStyle/>
          <a:p>
            <a:r>
              <a:rPr lang="en-US" sz="2800" b="1"/>
              <a:t>Medicare as a Share of the Federal Budget, 1980 - 2020</a:t>
            </a:r>
          </a:p>
        </p:txBody>
      </p:sp>
      <p:graphicFrame>
        <p:nvGraphicFramePr>
          <p:cNvPr id="19459" name="Chart Placeholder 3"/>
          <p:cNvGraphicFramePr>
            <a:graphicFrameLocks noGrp="1"/>
          </p:cNvGraphicFramePr>
          <p:nvPr>
            <p:ph type="chart" idx="4294967295"/>
          </p:nvPr>
        </p:nvGraphicFramePr>
        <p:xfrm>
          <a:off x="414338" y="911225"/>
          <a:ext cx="8313737" cy="447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Chart" r:id="rId3" imgW="8334184" imgH="4486275" progId="Excel.Chart.8">
                  <p:embed/>
                </p:oleObj>
              </mc:Choice>
              <mc:Fallback>
                <p:oleObj name="Chart" r:id="rId3" imgW="8334184" imgH="4486275" progId="Excel.Chart.8">
                  <p:embed/>
                  <p:pic>
                    <p:nvPicPr>
                      <p:cNvPr id="0" name="Char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911225"/>
                        <a:ext cx="8313737" cy="4475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5381625"/>
          <a:ext cx="7924800" cy="742950"/>
        </p:xfrm>
        <a:graphic>
          <a:graphicData uri="http://schemas.openxmlformats.org/drawingml/2006/table">
            <a:tbl>
              <a:tblPr/>
              <a:tblGrid>
                <a:gridCol w="1584325"/>
                <a:gridCol w="1585913"/>
                <a:gridCol w="1584325"/>
                <a:gridCol w="1585912"/>
                <a:gridCol w="1584325"/>
              </a:tblGrid>
              <a:tr h="371475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Medicare as a share of the federal budget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5.8%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8.5%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12.1%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15.1%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18.0%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0163" y="6308725"/>
            <a:ext cx="8716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Historical spending for 1980 – 2010 from Congressional Budget Office (CBO) Budget and Economic Outlook: Historical Budget Data (January 2011); projected spending for 2020 from CBO Update to the Budget and Economic Outlook: Fiscal Years 2012 to 2022 (August 2012).  </a:t>
            </a:r>
          </a:p>
        </p:txBody>
      </p:sp>
      <p:pic>
        <p:nvPicPr>
          <p:cNvPr id="19469" name="Picture 18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0" y="295275"/>
            <a:ext cx="9144000" cy="1143000"/>
          </a:xfrm>
        </p:spPr>
        <p:txBody>
          <a:bodyPr lIns="91424" tIns="45712" rIns="91424" bIns="45712"/>
          <a:lstStyle/>
          <a:p>
            <a:pPr>
              <a:lnSpc>
                <a:spcPct val="85000"/>
              </a:lnSpc>
            </a:pPr>
            <a:r>
              <a:rPr lang="en-US" sz="2800" b="1"/>
              <a:t>Average Annual Growth in Medicare Spending Compared with Economic Benchmarks, 2011 – 2020</a:t>
            </a:r>
          </a:p>
        </p:txBody>
      </p:sp>
      <p:graphicFrame>
        <p:nvGraphicFramePr>
          <p:cNvPr id="20483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57188" y="1447800"/>
          <a:ext cx="8558212" cy="487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Chart" r:id="rId4" imgW="8486775" imgH="4876681" progId="Excel.Chart.8">
                  <p:embed/>
                </p:oleObj>
              </mc:Choice>
              <mc:Fallback>
                <p:oleObj name="Chart" r:id="rId4" imgW="8486775" imgH="4876681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447800"/>
                        <a:ext cx="8558212" cy="487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6353175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1000" b="1">
                <a:latin typeface="Tahoma" pitchFamily="34" charset="0"/>
                <a:cs typeface="Times New Roman" pitchFamily="18" charset="0"/>
              </a:rPr>
              <a:t>NOTE: </a:t>
            </a:r>
            <a:r>
              <a:rPr lang="en-US" sz="1000">
                <a:latin typeface="Tahoma" pitchFamily="34" charset="0"/>
                <a:cs typeface="Times New Roman" pitchFamily="18" charset="0"/>
              </a:rPr>
              <a:t>SGR is sustainable growth rate; GDP is gross domestic product; CPI is consumer price index.</a:t>
            </a:r>
          </a:p>
          <a:p>
            <a:pPr eaLnBrk="1" hangingPunct="1">
              <a:lnSpc>
                <a:spcPct val="85000"/>
              </a:lnSpc>
            </a:pPr>
            <a:r>
              <a:rPr lang="en-US" sz="1000" b="1">
                <a:latin typeface="Tahoma" pitchFamily="34" charset="0"/>
                <a:cs typeface="Times New Roman" pitchFamily="18" charset="0"/>
              </a:rPr>
              <a:t>SOURCES:  </a:t>
            </a:r>
            <a:r>
              <a:rPr lang="en-US" sz="1000">
                <a:latin typeface="Tahoma" pitchFamily="34" charset="0"/>
                <a:cs typeface="Times New Roman" pitchFamily="18" charset="0"/>
              </a:rPr>
              <a:t>Kaiser Family Foundation analysis of data from Medicare Trustees, Office of Management and Budget, Congressional Budget Office, </a:t>
            </a:r>
            <a:br>
              <a:rPr lang="en-US" sz="1000">
                <a:latin typeface="Tahoma" pitchFamily="34" charset="0"/>
                <a:cs typeface="Times New Roman" pitchFamily="18" charset="0"/>
              </a:rPr>
            </a:br>
            <a:r>
              <a:rPr lang="en-US" sz="1000">
                <a:latin typeface="Tahoma" pitchFamily="34" charset="0"/>
                <a:cs typeface="Times New Roman" pitchFamily="18" charset="0"/>
              </a:rPr>
              <a:t>Centers for Medicare &amp; Medicaid Services, U.S. Census Bureau.</a:t>
            </a:r>
          </a:p>
        </p:txBody>
      </p:sp>
      <p:pic>
        <p:nvPicPr>
          <p:cNvPr id="20485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1143000"/>
          </a:xfrm>
        </p:spPr>
        <p:txBody>
          <a:bodyPr lIns="91424" tIns="45712" rIns="91424" bIns="45712"/>
          <a:lstStyle/>
          <a:p>
            <a:r>
              <a:rPr lang="en-US" sz="2800" b="1"/>
              <a:t>Medicare Enrollment, 1970 - 2030</a:t>
            </a:r>
            <a:br>
              <a:rPr lang="en-US" sz="2800" b="1"/>
            </a:br>
            <a:endParaRPr lang="en-US" sz="2800" b="1"/>
          </a:p>
        </p:txBody>
      </p:sp>
      <p:graphicFrame>
        <p:nvGraphicFramePr>
          <p:cNvPr id="22531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177800" y="1092200"/>
          <a:ext cx="8788400" cy="51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r:id="rId4" imgW="8791194" imgH="5133277" progId="Excel.Chart.8">
                  <p:embed/>
                </p:oleObj>
              </mc:Choice>
              <mc:Fallback>
                <p:oleObj r:id="rId4" imgW="8791194" imgH="5133277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092200"/>
                        <a:ext cx="8788400" cy="513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23"/>
          <p:cNvSpPr txBox="1">
            <a:spLocks noChangeArrowheads="1"/>
          </p:cNvSpPr>
          <p:nvPr/>
        </p:nvSpPr>
        <p:spPr bwMode="auto">
          <a:xfrm>
            <a:off x="457200" y="1371600"/>
            <a:ext cx="2743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378" tIns="30189" rIns="60378" bIns="30189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latin typeface="Tahoma" pitchFamily="34" charset="0"/>
                <a:cs typeface="Times New Roman" pitchFamily="18" charset="0"/>
              </a:rPr>
              <a:t>Number in millions: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0163" y="6461125"/>
            <a:ext cx="8716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100" b="1" dirty="0">
                <a:solidFill>
                  <a:srgbClr val="000000"/>
                </a:solidFill>
                <a:latin typeface="+mj-lt"/>
                <a:cs typeface="Calibri" pitchFamily="34" charset="0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+mj-lt"/>
                <a:cs typeface="Calibri" pitchFamily="34" charset="0"/>
              </a:rPr>
              <a:t>2012 Annual Report of the Boards of Trustees of the Federal Hospital Insurance and Federal Supplementary Medical Insurance Trust Funds.</a:t>
            </a:r>
          </a:p>
        </p:txBody>
      </p:sp>
      <p:cxnSp>
        <p:nvCxnSpPr>
          <p:cNvPr id="22534" name="Straight Connector 2"/>
          <p:cNvCxnSpPr>
            <a:cxnSpLocks noChangeShapeType="1"/>
          </p:cNvCxnSpPr>
          <p:nvPr/>
        </p:nvCxnSpPr>
        <p:spPr bwMode="auto">
          <a:xfrm>
            <a:off x="6181725" y="1295400"/>
            <a:ext cx="0" cy="4919663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4" name="TextBox 3"/>
          <p:cNvSpPr txBox="1"/>
          <p:nvPr/>
        </p:nvSpPr>
        <p:spPr>
          <a:xfrm>
            <a:off x="4926013" y="1371600"/>
            <a:ext cx="28194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Historical      Projected</a:t>
            </a:r>
          </a:p>
        </p:txBody>
      </p:sp>
      <p:cxnSp>
        <p:nvCxnSpPr>
          <p:cNvPr id="22536" name="Straight Arrow Connector 10"/>
          <p:cNvCxnSpPr>
            <a:cxnSpLocks noChangeShapeType="1"/>
          </p:cNvCxnSpPr>
          <p:nvPr/>
        </p:nvCxnSpPr>
        <p:spPr bwMode="auto">
          <a:xfrm flipH="1">
            <a:off x="4981575" y="1760538"/>
            <a:ext cx="9906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537" name="Straight Arrow Connector 11"/>
          <p:cNvCxnSpPr>
            <a:cxnSpLocks noChangeShapeType="1"/>
          </p:cNvCxnSpPr>
          <p:nvPr/>
        </p:nvCxnSpPr>
        <p:spPr bwMode="auto">
          <a:xfrm>
            <a:off x="6391275" y="1760538"/>
            <a:ext cx="9906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22538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 lIns="91424" tIns="45712" rIns="91424" bIns="45712"/>
          <a:lstStyle/>
          <a:p>
            <a:r>
              <a:rPr lang="en-US" sz="2800" b="1"/>
              <a:t>Solvency Projections of the Medicare Part A Trust Fund under current law and with repeal of health reform law</a:t>
            </a:r>
          </a:p>
        </p:txBody>
      </p:sp>
      <p:graphicFrame>
        <p:nvGraphicFramePr>
          <p:cNvPr id="23555" name="Chart 6"/>
          <p:cNvGraphicFramePr>
            <a:graphicFrameLocks/>
          </p:cNvGraphicFramePr>
          <p:nvPr/>
        </p:nvGraphicFramePr>
        <p:xfrm>
          <a:off x="1360488" y="1625600"/>
          <a:ext cx="7224712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4" r:id="rId4" imgW="7224386" imgH="4139543" progId="Excel.Chart.8">
                  <p:embed/>
                </p:oleObj>
              </mc:Choice>
              <mc:Fallback>
                <p:oleObj r:id="rId4" imgW="7224386" imgH="4139543" progId="Excel.Chart.8">
                  <p:embed/>
                  <p:pic>
                    <p:nvPicPr>
                      <p:cNvPr id="0" name="Char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1625600"/>
                        <a:ext cx="7224712" cy="414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3400" y="2125663"/>
          <a:ext cx="1592263" cy="3238500"/>
        </p:xfrm>
        <a:graphic>
          <a:graphicData uri="http://schemas.openxmlformats.org/drawingml/2006/table">
            <a:tbl>
              <a:tblPr/>
              <a:tblGrid>
                <a:gridCol w="1592263"/>
              </a:tblGrid>
              <a:tr h="16192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Current law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With ACA repeal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524000"/>
            <a:ext cx="5257800" cy="314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Solvency projections of the Part A trust fund: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6257925"/>
            <a:ext cx="8610600" cy="6000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100" b="1" dirty="0">
                <a:latin typeface="+mj-lt"/>
                <a:cs typeface="Times New Roman" pitchFamily="18" charset="0"/>
              </a:rPr>
              <a:t>Source:</a:t>
            </a:r>
            <a:r>
              <a:rPr lang="en-US" sz="1100" dirty="0">
                <a:latin typeface="+mj-lt"/>
                <a:cs typeface="Times New Roman" pitchFamily="18" charset="0"/>
              </a:rPr>
              <a:t> Part A solvency projection for current law from 2012 Annual Report of the Boards of Trustees of the Federal Hospital Insurance and Federal Supplementary Medical Insurance Trust Funds; solvency projection with ACA repeal from Centers for Medicare and Medicaid Services (CMS) Press Release, “Medicare Stable, but Requires Strengthening,” released April 23, 2012.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0" y="5781675"/>
            <a:ext cx="5943600" cy="314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Year</a:t>
            </a:r>
          </a:p>
        </p:txBody>
      </p:sp>
      <p:pic>
        <p:nvPicPr>
          <p:cNvPr id="23562" name="Picture 18" descr="kfflogo-color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1_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1_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633</Words>
  <Application>Microsoft Office PowerPoint</Application>
  <PresentationFormat>On-screen Show (4:3)</PresentationFormat>
  <Paragraphs>96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1_Blank Presentation</vt:lpstr>
      <vt:lpstr>Chart</vt:lpstr>
      <vt:lpstr>Microsoft Excel Chart</vt:lpstr>
      <vt:lpstr>Characteristics of the Medicare Population</vt:lpstr>
      <vt:lpstr>Distribution of Traditional Medicare Beneficiaries and Medicare Spending, 2009</vt:lpstr>
      <vt:lpstr>Medicare Beneficiaries’ Utilization of Selected Medical and Long-Term Care Services, 2009</vt:lpstr>
      <vt:lpstr>Medicare Benefit Payments By Type of Service, 2012</vt:lpstr>
      <vt:lpstr>Part B and Part D Out-of-Pocket Spending as a Share of Average Social Security Benefit</vt:lpstr>
      <vt:lpstr>Medicare as a Share of the Federal Budget, 1980 - 2020</vt:lpstr>
      <vt:lpstr>Average Annual Growth in Medicare Spending Compared with Economic Benchmarks, 2011 – 2020</vt:lpstr>
      <vt:lpstr>Medicare Enrollment, 1970 - 2030 </vt:lpstr>
      <vt:lpstr>Solvency Projections of the Medicare Part A Trust Fund under current law and with repeal of health reform law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the Uninsured, 2009</dc:title>
  <dc:creator>lindsayd</dc:creator>
  <cp:lastModifiedBy>David Rousseau</cp:lastModifiedBy>
  <cp:revision>15</cp:revision>
  <dcterms:created xsi:type="dcterms:W3CDTF">2010-12-07T14:59:22Z</dcterms:created>
  <dcterms:modified xsi:type="dcterms:W3CDTF">2013-04-16T05:28:05Z</dcterms:modified>
</cp:coreProperties>
</file>