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  <p:sldMasterId id="2147483654" r:id="rId3"/>
    <p:sldMasterId id="2147483655" r:id="rId4"/>
    <p:sldMasterId id="2147483656" r:id="rId5"/>
    <p:sldMasterId id="2147483657" r:id="rId6"/>
    <p:sldMasterId id="2147483658" r:id="rId7"/>
  </p:sldMasterIdLst>
  <p:notesMasterIdLst>
    <p:notesMasterId r:id="rId14"/>
  </p:notesMasterIdLst>
  <p:handoutMasterIdLst>
    <p:handoutMasterId r:id="rId15"/>
  </p:handoutMasterIdLst>
  <p:sldIdLst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3575A2-B3B1-4AE3-9EC2-8468A2F6E4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80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1F3EC7-19DD-4A29-BD43-7250C5D6C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14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34FBB-D448-497C-8BCF-1677B854C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F89E7-63B1-4E49-802C-64F3516569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2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1D970-79A6-4935-8DCA-957DF51D9E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5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5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3338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51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40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22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9992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556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6AB08-0395-4FD1-976C-1C6A39D60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835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2297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92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18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093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82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4995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433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363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553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089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B9AF6-FAE5-407C-9BD0-A40FB212EE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40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5476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06169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256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884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68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229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4849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421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044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6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AB9BE-AB2C-444D-AF84-18025D5C79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348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8692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38322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21190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3964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90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092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3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307291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553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15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8618-AF0C-44ED-A076-8394E7F2D5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2001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9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79934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91997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3311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9862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1700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84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173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6070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2C6551-2016-4143-BA92-D6CD2739F5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988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196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3627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4243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96135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8034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121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992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1350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560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447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123DF-9980-4AC0-8134-1AD8D4B85B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0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11579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670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4291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6543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7810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099994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8953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5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254C7-806E-4194-92F1-749136C0C6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1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CF0DC-7920-4E19-BCCE-540EF3D266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13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525BD7-BCB2-4FEE-AD5D-DDA5AD95AF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2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Chart1.xls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Content Placeholder 4"/>
          <p:cNvGraphicFramePr>
            <a:graphicFrameLocks noGrp="1"/>
          </p:cNvGraphicFramePr>
          <p:nvPr>
            <p:ph idx="4294967295"/>
          </p:nvPr>
        </p:nvGraphicFramePr>
        <p:xfrm>
          <a:off x="-49213" y="1168400"/>
          <a:ext cx="9242426" cy="505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Chart" r:id="rId3" imgW="9248870" imgH="5057775" progId="Excel.Chart.8">
                  <p:embed/>
                </p:oleObj>
              </mc:Choice>
              <mc:Fallback>
                <p:oleObj name="Chart" r:id="rId3" imgW="9248870" imgH="5057775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9213" y="1168400"/>
                        <a:ext cx="9242426" cy="505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7938" y="6270625"/>
            <a:ext cx="8320088" cy="549275"/>
          </a:xfrm>
        </p:spPr>
        <p:txBody>
          <a:bodyPr anchor="b"/>
          <a:lstStyle/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>
                <a:solidFill>
                  <a:srgbClr val="000000"/>
                </a:solidFill>
                <a:cs typeface="Tahoma" pitchFamily="34" charset="0"/>
                <a:sym typeface="Tahoma" pitchFamily="34" charset="0"/>
              </a:rPr>
              <a:t>SOURCE: Based on the results of a national survey conducted by the Kaiser Commission on Medicaid and the Uninsured and the Georgetown University Center for Children and Families, 2013.</a:t>
            </a:r>
          </a:p>
        </p:txBody>
      </p:sp>
      <p:sp>
        <p:nvSpPr>
          <p:cNvPr id="21508" name="Title 3"/>
          <p:cNvSpPr>
            <a:spLocks noGrp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 anchor="t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Median Medicaid/CHIP Eligibility Thresholds, January 2013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3211513" y="2387600"/>
            <a:ext cx="59436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Minimum Medicaid Eligibility under Health Reform - 138% FPL 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($24,344 for a family of 3 in 2012)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237288" y="2987675"/>
            <a:ext cx="0" cy="249238"/>
          </a:xfrm>
          <a:prstGeom prst="straightConnector1">
            <a:avLst/>
          </a:prstGeom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11" name="Line 4"/>
          <p:cNvSpPr>
            <a:spLocks noChangeShapeType="1"/>
          </p:cNvSpPr>
          <p:nvPr/>
        </p:nvSpPr>
        <p:spPr bwMode="auto">
          <a:xfrm>
            <a:off x="3770313" y="3290888"/>
            <a:ext cx="49323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12" name="Picture 29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78" name="Straight Connector 2047"/>
          <p:cNvCxnSpPr>
            <a:cxnSpLocks noChangeShapeType="1"/>
          </p:cNvCxnSpPr>
          <p:nvPr/>
        </p:nvCxnSpPr>
        <p:spPr bwMode="auto">
          <a:xfrm flipV="1">
            <a:off x="4311650" y="1338263"/>
            <a:ext cx="1327150" cy="642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79" name="Straight Connector 2050"/>
          <p:cNvCxnSpPr>
            <a:cxnSpLocks noChangeShapeType="1"/>
          </p:cNvCxnSpPr>
          <p:nvPr/>
        </p:nvCxnSpPr>
        <p:spPr bwMode="auto">
          <a:xfrm>
            <a:off x="4311650" y="4283075"/>
            <a:ext cx="1327150" cy="896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4580" name="Content Placeholder 528"/>
          <p:cNvGraphicFramePr>
            <a:graphicFrameLocks noGrp="1"/>
          </p:cNvGraphicFramePr>
          <p:nvPr>
            <p:ph idx="4294967295"/>
          </p:nvPr>
        </p:nvGraphicFramePr>
        <p:xfrm>
          <a:off x="169863" y="558800"/>
          <a:ext cx="4757737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Chart" r:id="rId3" imgW="4755292" imgH="5358848" progId="Excel.Chart.8">
                  <p:embed/>
                </p:oleObj>
              </mc:Choice>
              <mc:Fallback>
                <p:oleObj name="Chart" r:id="rId3" imgW="4755292" imgH="5358848" progId="Excel.Chart.8">
                  <p:embed/>
                  <p:pic>
                    <p:nvPicPr>
                      <p:cNvPr id="0" name="Content Placeholder 52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3" y="558800"/>
                        <a:ext cx="4757737" cy="535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-7938" y="6303963"/>
            <a:ext cx="8320088" cy="549275"/>
          </a:xfrm>
          <a:ln/>
        </p:spPr>
        <p:txBody>
          <a:bodyPr anchor="b"/>
          <a:lstStyle/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100">
                <a:ea typeface="Meta Offc Pro" pitchFamily="34" charset="0"/>
                <a:cs typeface="Meta Offc Pro" pitchFamily="34" charset="0"/>
                <a:sym typeface="Tahoma" pitchFamily="34" charset="0"/>
              </a:rPr>
              <a:t>*Medicaid also includes other public programs: CHIP, other state programs, Medicare and military-related coverage. The federal poverty level for a family of four in 2011 was $22,350.  </a:t>
            </a:r>
            <a:br>
              <a:rPr lang="en-US" sz="1100">
                <a:ea typeface="Meta Offc Pro" pitchFamily="34" charset="0"/>
                <a:cs typeface="Meta Offc Pro" pitchFamily="34" charset="0"/>
                <a:sym typeface="Tahoma" pitchFamily="34" charset="0"/>
              </a:rPr>
            </a:br>
            <a:r>
              <a:rPr lang="en-US" sz="1100">
                <a:ea typeface="Meta Offc Pro" pitchFamily="34" charset="0"/>
                <a:cs typeface="Meta Offc Pro" pitchFamily="34" charset="0"/>
                <a:sym typeface="Tahoma" pitchFamily="34" charset="0"/>
              </a:rPr>
              <a:t>Numbers may not add to 100 due to rounding.   </a:t>
            </a:r>
          </a:p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100">
                <a:ea typeface="Meta Offc Pro" pitchFamily="34" charset="0"/>
                <a:cs typeface="Meta Offc Pro" pitchFamily="34" charset="0"/>
                <a:sym typeface="Tahoma" pitchFamily="34" charset="0"/>
              </a:rPr>
              <a:t>SOURCE: KCMU/Urban Institute analysis of 2012 ASEC Supplement to the CPS.                                                                                                                                       </a:t>
            </a:r>
          </a:p>
        </p:txBody>
      </p:sp>
      <p:sp>
        <p:nvSpPr>
          <p:cNvPr id="24582" name="Title 3"/>
          <p:cNvSpPr>
            <a:spLocks noGrp="1"/>
          </p:cNvSpPr>
          <p:nvPr>
            <p:ph type="title" idx="4294967295"/>
          </p:nvPr>
        </p:nvSpPr>
        <p:spPr>
          <a:xfrm>
            <a:off x="-304800" y="152400"/>
            <a:ext cx="9753600" cy="914400"/>
          </a:xfrm>
        </p:spPr>
        <p:txBody>
          <a:bodyPr anchor="t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700" b="1">
                <a:cs typeface="Tahoma" pitchFamily="34" charset="0"/>
                <a:sym typeface="Tahoma" pitchFamily="34" charset="0"/>
              </a:rPr>
              <a:t>Health Insurance Coverage of the Nonelderly, 2011</a:t>
            </a:r>
          </a:p>
        </p:txBody>
      </p:sp>
      <p:graphicFrame>
        <p:nvGraphicFramePr>
          <p:cNvPr id="24583" name="Content Placeholder 2"/>
          <p:cNvGraphicFramePr>
            <a:graphicFrameLocks noGrp="1"/>
          </p:cNvGraphicFramePr>
          <p:nvPr>
            <p:ph idx="4294967295"/>
          </p:nvPr>
        </p:nvGraphicFramePr>
        <p:xfrm>
          <a:off x="4140200" y="1168400"/>
          <a:ext cx="4535488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r:id="rId6" imgW="4535817" imgH="4907705" progId="Excel.Chart.8">
                  <p:embed/>
                </p:oleObj>
              </mc:Choice>
              <mc:Fallback>
                <p:oleObj r:id="rId6" imgW="4535817" imgH="4907705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168400"/>
                        <a:ext cx="4535488" cy="4906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Box 1063"/>
          <p:cNvSpPr txBox="1">
            <a:spLocks noChangeArrowheads="1"/>
          </p:cNvSpPr>
          <p:nvPr/>
        </p:nvSpPr>
        <p:spPr bwMode="auto">
          <a:xfrm>
            <a:off x="5059363" y="5486400"/>
            <a:ext cx="3063875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20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47.9 Million Uninsured</a:t>
            </a:r>
          </a:p>
        </p:txBody>
      </p:sp>
      <p:sp>
        <p:nvSpPr>
          <p:cNvPr id="24585" name="TextBox 1063"/>
          <p:cNvSpPr txBox="1">
            <a:spLocks noChangeArrowheads="1"/>
          </p:cNvSpPr>
          <p:nvPr/>
        </p:nvSpPr>
        <p:spPr bwMode="auto">
          <a:xfrm>
            <a:off x="565150" y="5486400"/>
            <a:ext cx="37465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20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266.4 Million Nonelderly</a:t>
            </a:r>
          </a:p>
        </p:txBody>
      </p:sp>
      <p:sp>
        <p:nvSpPr>
          <p:cNvPr id="24586" name="TextBox 1063"/>
          <p:cNvSpPr txBox="1">
            <a:spLocks noChangeArrowheads="1"/>
          </p:cNvSpPr>
          <p:nvPr/>
        </p:nvSpPr>
        <p:spPr bwMode="auto">
          <a:xfrm>
            <a:off x="525463" y="2392363"/>
            <a:ext cx="24384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Employer-Sponsored 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Coverage</a:t>
            </a:r>
          </a:p>
        </p:txBody>
      </p:sp>
      <p:sp>
        <p:nvSpPr>
          <p:cNvPr id="24587" name="TextBox 1063"/>
          <p:cNvSpPr txBox="1">
            <a:spLocks noChangeArrowheads="1"/>
          </p:cNvSpPr>
          <p:nvPr/>
        </p:nvSpPr>
        <p:spPr bwMode="auto">
          <a:xfrm>
            <a:off x="3048000" y="3187700"/>
            <a:ext cx="15541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EEF2F5"/>
              </a:buClr>
              <a:buFont typeface="Tahoma" pitchFamily="34" charset="0"/>
              <a:buNone/>
            </a:pPr>
            <a:r>
              <a:rPr lang="en-US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Uninsured</a:t>
            </a:r>
          </a:p>
        </p:txBody>
      </p:sp>
      <p:sp>
        <p:nvSpPr>
          <p:cNvPr id="24588" name="TextBox 1063"/>
          <p:cNvSpPr txBox="1">
            <a:spLocks noChangeArrowheads="1"/>
          </p:cNvSpPr>
          <p:nvPr/>
        </p:nvSpPr>
        <p:spPr bwMode="auto">
          <a:xfrm>
            <a:off x="2185988" y="4265613"/>
            <a:ext cx="15541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EEF2F5"/>
              </a:buClr>
              <a:buFont typeface="Tahoma" pitchFamily="34" charset="0"/>
              <a:buNone/>
            </a:pPr>
            <a:r>
              <a:rPr lang="en-US" sz="1600" b="1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Medicaid/ Other Public</a:t>
            </a:r>
          </a:p>
        </p:txBody>
      </p:sp>
      <p:sp>
        <p:nvSpPr>
          <p:cNvPr id="24589" name="TextBox 1063"/>
          <p:cNvSpPr txBox="1">
            <a:spLocks noChangeArrowheads="1"/>
          </p:cNvSpPr>
          <p:nvPr/>
        </p:nvSpPr>
        <p:spPr bwMode="auto">
          <a:xfrm>
            <a:off x="76200" y="5029200"/>
            <a:ext cx="1897063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3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Private Non-Group</a:t>
            </a:r>
          </a:p>
        </p:txBody>
      </p:sp>
      <p:sp>
        <p:nvSpPr>
          <p:cNvPr id="24590" name="TextBox 1063"/>
          <p:cNvSpPr txBox="1">
            <a:spLocks noChangeArrowheads="1"/>
          </p:cNvSpPr>
          <p:nvPr/>
        </p:nvSpPr>
        <p:spPr bwMode="auto">
          <a:xfrm>
            <a:off x="7383463" y="3990975"/>
            <a:ext cx="1554162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&lt;139% FPL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(Medicaid)</a:t>
            </a:r>
          </a:p>
        </p:txBody>
      </p:sp>
      <p:sp>
        <p:nvSpPr>
          <p:cNvPr id="24591" name="TextBox 1063"/>
          <p:cNvSpPr txBox="1">
            <a:spLocks noChangeArrowheads="1"/>
          </p:cNvSpPr>
          <p:nvPr/>
        </p:nvSpPr>
        <p:spPr bwMode="auto">
          <a:xfrm>
            <a:off x="7383463" y="2235200"/>
            <a:ext cx="1554162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139-399%  FPL</a:t>
            </a:r>
          </a:p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(Subsidies)</a:t>
            </a:r>
          </a:p>
        </p:txBody>
      </p:sp>
      <p:sp>
        <p:nvSpPr>
          <p:cNvPr id="24592" name="TextBox 1063"/>
          <p:cNvSpPr txBox="1">
            <a:spLocks noChangeArrowheads="1"/>
          </p:cNvSpPr>
          <p:nvPr/>
        </p:nvSpPr>
        <p:spPr bwMode="auto">
          <a:xfrm>
            <a:off x="7361238" y="1338263"/>
            <a:ext cx="15541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≥400% FPL</a:t>
            </a:r>
          </a:p>
        </p:txBody>
      </p:sp>
      <p:sp>
        <p:nvSpPr>
          <p:cNvPr id="24593" name="TextBox 1063"/>
          <p:cNvSpPr txBox="1">
            <a:spLocks noChangeArrowheads="1"/>
          </p:cNvSpPr>
          <p:nvPr/>
        </p:nvSpPr>
        <p:spPr bwMode="auto">
          <a:xfrm>
            <a:off x="6934200" y="839788"/>
            <a:ext cx="228600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Federal Poverty Level</a:t>
            </a:r>
          </a:p>
        </p:txBody>
      </p:sp>
      <p:pic>
        <p:nvPicPr>
          <p:cNvPr id="24594" name="Picture 29" descr="kfflogo-color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36513" y="6284913"/>
            <a:ext cx="8320087" cy="547687"/>
          </a:xfrm>
        </p:spPr>
        <p:txBody>
          <a:bodyPr anchor="b"/>
          <a:lstStyle/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>
                <a:ea typeface="Meta Offc Pro" pitchFamily="34" charset="0"/>
                <a:cs typeface="Meta Offc Pro" pitchFamily="34" charset="0"/>
                <a:sym typeface="Tahoma" pitchFamily="34" charset="0"/>
              </a:rPr>
              <a:t>SOURCE: Urban Institute and Kaiser Commission on Medicaid and the Uninsured estimates based on the Census Bureau's March 2011 and 2012 Current Population Survey (CPS: Annual Social and Economic Supplements).</a:t>
            </a:r>
          </a:p>
        </p:txBody>
      </p:sp>
      <p:sp>
        <p:nvSpPr>
          <p:cNvPr id="27651" name="Title 5"/>
          <p:cNvSpPr>
            <a:spLocks noGrp="1"/>
          </p:cNvSpPr>
          <p:nvPr>
            <p:ph type="title" idx="4294967295"/>
          </p:nvPr>
        </p:nvSpPr>
        <p:spPr>
          <a:xfrm>
            <a:off x="92075" y="228600"/>
            <a:ext cx="8959850" cy="914400"/>
          </a:xfrm>
        </p:spPr>
        <p:txBody>
          <a:bodyPr anchor="t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Share of Nonelderly Uninsured ≤138% FPL by State, 2010-2011</a:t>
            </a:r>
          </a:p>
        </p:txBody>
      </p:sp>
      <p:sp>
        <p:nvSpPr>
          <p:cNvPr id="27652" name="Rectangle 131"/>
          <p:cNvSpPr>
            <a:spLocks noChangeArrowheads="1"/>
          </p:cNvSpPr>
          <p:nvPr/>
        </p:nvSpPr>
        <p:spPr bwMode="auto">
          <a:xfrm>
            <a:off x="4995863" y="5507038"/>
            <a:ext cx="152400" cy="1524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400" b="1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7653" name="Text Box 133"/>
          <p:cNvSpPr txBox="1">
            <a:spLocks noChangeArrowheads="1"/>
          </p:cNvSpPr>
          <p:nvPr/>
        </p:nvSpPr>
        <p:spPr bwMode="auto">
          <a:xfrm>
            <a:off x="5148263" y="5681663"/>
            <a:ext cx="231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48% – 52% (18 states)</a:t>
            </a:r>
          </a:p>
        </p:txBody>
      </p:sp>
      <p:sp>
        <p:nvSpPr>
          <p:cNvPr id="27654" name="Rectangle 134"/>
          <p:cNvSpPr>
            <a:spLocks noChangeArrowheads="1"/>
          </p:cNvSpPr>
          <p:nvPr/>
        </p:nvSpPr>
        <p:spPr bwMode="auto">
          <a:xfrm>
            <a:off x="4995863" y="6016625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4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400" b="1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7655" name="Text Box 135"/>
          <p:cNvSpPr txBox="1">
            <a:spLocks noChangeArrowheads="1"/>
          </p:cNvSpPr>
          <p:nvPr/>
        </p:nvSpPr>
        <p:spPr bwMode="auto">
          <a:xfrm>
            <a:off x="5162550" y="5453063"/>
            <a:ext cx="35448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26% – 47% (17 states, including DC)</a:t>
            </a:r>
          </a:p>
        </p:txBody>
      </p:sp>
      <p:sp>
        <p:nvSpPr>
          <p:cNvPr id="27656" name="Rectangle 131"/>
          <p:cNvSpPr>
            <a:spLocks noChangeArrowheads="1"/>
          </p:cNvSpPr>
          <p:nvPr/>
        </p:nvSpPr>
        <p:spPr bwMode="auto">
          <a:xfrm>
            <a:off x="4995863" y="5757863"/>
            <a:ext cx="152400" cy="152400"/>
          </a:xfrm>
          <a:prstGeom prst="rect">
            <a:avLst/>
          </a:prstGeom>
          <a:solidFill>
            <a:srgbClr val="0079BE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20"/>
              </a:buClr>
              <a:buFont typeface="Tahoma" pitchFamily="34" charset="0"/>
              <a:buNone/>
            </a:pPr>
            <a:endParaRPr lang="en-US" sz="1400" b="1">
              <a:solidFill>
                <a:srgbClr val="00002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7657" name="Text Box 136"/>
          <p:cNvSpPr txBox="1">
            <a:spLocks noChangeArrowheads="1"/>
          </p:cNvSpPr>
          <p:nvPr/>
        </p:nvSpPr>
        <p:spPr bwMode="auto">
          <a:xfrm>
            <a:off x="5148263" y="5940425"/>
            <a:ext cx="22748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4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53% - 61% (16 states)</a:t>
            </a:r>
          </a:p>
        </p:txBody>
      </p:sp>
      <p:sp>
        <p:nvSpPr>
          <p:cNvPr id="27658" name="Shape - Wyoming"/>
          <p:cNvSpPr>
            <a:spLocks noChangeAspect="1"/>
          </p:cNvSpPr>
          <p:nvPr/>
        </p:nvSpPr>
        <p:spPr bwMode="auto">
          <a:xfrm>
            <a:off x="3070225" y="2405063"/>
            <a:ext cx="896938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Shape - West Virginia"/>
          <p:cNvSpPr>
            <a:spLocks noChangeAspect="1"/>
          </p:cNvSpPr>
          <p:nvPr/>
        </p:nvSpPr>
        <p:spPr bwMode="auto">
          <a:xfrm>
            <a:off x="6627813" y="2946400"/>
            <a:ext cx="550862" cy="566738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Shape - Washington"/>
          <p:cNvSpPr>
            <a:spLocks noChangeAspect="1"/>
          </p:cNvSpPr>
          <p:nvPr/>
        </p:nvSpPr>
        <p:spPr bwMode="auto">
          <a:xfrm>
            <a:off x="1746250" y="1554163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" name="Shape - Virginia"/>
          <p:cNvGrpSpPr>
            <a:grpSpLocks/>
          </p:cNvGrpSpPr>
          <p:nvPr/>
        </p:nvGrpSpPr>
        <p:grpSpPr bwMode="auto">
          <a:xfrm>
            <a:off x="6559549" y="3065463"/>
            <a:ext cx="1009650" cy="596900"/>
            <a:chOff x="3911" y="1540"/>
            <a:chExt cx="636" cy="376"/>
          </a:xfrm>
          <a:solidFill>
            <a:schemeClr val="bg1"/>
          </a:solidFill>
        </p:grpSpPr>
        <p:sp>
          <p:nvSpPr>
            <p:cNvPr id="18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9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7662" name="Shape - Vermont"/>
          <p:cNvSpPr>
            <a:spLocks noChangeAspect="1"/>
          </p:cNvSpPr>
          <p:nvPr/>
        </p:nvSpPr>
        <p:spPr bwMode="auto">
          <a:xfrm>
            <a:off x="7454900" y="2000250"/>
            <a:ext cx="220663" cy="401638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3" name="Shape - Utah"/>
          <p:cNvSpPr>
            <a:spLocks noChangeAspect="1"/>
          </p:cNvSpPr>
          <p:nvPr/>
        </p:nvSpPr>
        <p:spPr bwMode="auto">
          <a:xfrm>
            <a:off x="2633663" y="2838450"/>
            <a:ext cx="693737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4" name="Shape - Texas"/>
          <p:cNvSpPr>
            <a:spLocks noChangeAspect="1"/>
          </p:cNvSpPr>
          <p:nvPr/>
        </p:nvSpPr>
        <p:spPr bwMode="auto">
          <a:xfrm>
            <a:off x="3508375" y="3844925"/>
            <a:ext cx="1816100" cy="1662113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5" name="Shape - Tennessee"/>
          <p:cNvSpPr>
            <a:spLocks noChangeAspect="1"/>
          </p:cNvSpPr>
          <p:nvPr/>
        </p:nvSpPr>
        <p:spPr bwMode="auto">
          <a:xfrm>
            <a:off x="5700713" y="3614738"/>
            <a:ext cx="1100137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6" name="Shape - South Dakota"/>
          <p:cNvSpPr>
            <a:spLocks noChangeAspect="1"/>
          </p:cNvSpPr>
          <p:nvPr/>
        </p:nvSpPr>
        <p:spPr bwMode="auto">
          <a:xfrm>
            <a:off x="3938588" y="2309813"/>
            <a:ext cx="920750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7" name="Shape - South Carolina"/>
          <p:cNvSpPr>
            <a:spLocks noChangeAspect="1"/>
          </p:cNvSpPr>
          <p:nvPr/>
        </p:nvSpPr>
        <p:spPr bwMode="auto">
          <a:xfrm>
            <a:off x="6642100" y="3806825"/>
            <a:ext cx="646113" cy="503238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8" name="Shape - Rhode Island"/>
          <p:cNvSpPr>
            <a:spLocks noChangeAspect="1"/>
          </p:cNvSpPr>
          <p:nvPr/>
        </p:nvSpPr>
        <p:spPr bwMode="auto">
          <a:xfrm>
            <a:off x="7766050" y="2452688"/>
            <a:ext cx="120650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69" name="Shape - Pennsylvania"/>
          <p:cNvSpPr>
            <a:spLocks noChangeAspect="1"/>
          </p:cNvSpPr>
          <p:nvPr/>
        </p:nvSpPr>
        <p:spPr bwMode="auto">
          <a:xfrm>
            <a:off x="6750050" y="2582863"/>
            <a:ext cx="746125" cy="482600"/>
          </a:xfrm>
          <a:custGeom>
            <a:avLst/>
            <a:gdLst>
              <a:gd name="T0" fmla="*/ 67830 w 473"/>
              <a:gd name="T1" fmla="*/ 70055 h 310"/>
              <a:gd name="T2" fmla="*/ 0 w 473"/>
              <a:gd name="T3" fmla="*/ 135439 h 310"/>
              <a:gd name="T4" fmla="*/ 37858 w 473"/>
              <a:gd name="T5" fmla="*/ 368955 h 310"/>
              <a:gd name="T6" fmla="*/ 67830 w 473"/>
              <a:gd name="T7" fmla="*/ 482600 h 310"/>
              <a:gd name="T8" fmla="*/ 195601 w 473"/>
              <a:gd name="T9" fmla="*/ 473259 h 310"/>
              <a:gd name="T10" fmla="*/ 665676 w 473"/>
              <a:gd name="T11" fmla="*/ 386080 h 310"/>
              <a:gd name="T12" fmla="*/ 698802 w 473"/>
              <a:gd name="T13" fmla="*/ 372069 h 310"/>
              <a:gd name="T14" fmla="*/ 746125 w 473"/>
              <a:gd name="T15" fmla="*/ 263095 h 310"/>
              <a:gd name="T16" fmla="*/ 675141 w 473"/>
              <a:gd name="T17" fmla="*/ 202381 h 310"/>
              <a:gd name="T18" fmla="*/ 712999 w 473"/>
              <a:gd name="T19" fmla="*/ 63828 h 310"/>
              <a:gd name="T20" fmla="*/ 659366 w 473"/>
              <a:gd name="T21" fmla="*/ 49817 h 310"/>
              <a:gd name="T22" fmla="*/ 659366 w 473"/>
              <a:gd name="T23" fmla="*/ 14011 h 310"/>
              <a:gd name="T24" fmla="*/ 635705 w 473"/>
              <a:gd name="T25" fmla="*/ 0 h 310"/>
              <a:gd name="T26" fmla="*/ 89914 w 473"/>
              <a:gd name="T27" fmla="*/ 99634 h 310"/>
              <a:gd name="T28" fmla="*/ 67830 w 473"/>
              <a:gd name="T29" fmla="*/ 70055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0" name="Shape - Oregon"/>
          <p:cNvSpPr>
            <a:spLocks noChangeAspect="1"/>
          </p:cNvSpPr>
          <p:nvPr/>
        </p:nvSpPr>
        <p:spPr bwMode="auto">
          <a:xfrm>
            <a:off x="1546225" y="1990725"/>
            <a:ext cx="1044575" cy="784225"/>
          </a:xfrm>
          <a:custGeom>
            <a:avLst/>
            <a:gdLst>
              <a:gd name="T0" fmla="*/ 228797 w 662"/>
              <a:gd name="T1" fmla="*/ 0 h 505"/>
              <a:gd name="T2" fmla="*/ 198816 w 662"/>
              <a:gd name="T3" fmla="*/ 17082 h 505"/>
              <a:gd name="T4" fmla="*/ 179881 w 662"/>
              <a:gd name="T5" fmla="*/ 85411 h 505"/>
              <a:gd name="T6" fmla="*/ 160947 w 662"/>
              <a:gd name="T7" fmla="*/ 144422 h 505"/>
              <a:gd name="T8" fmla="*/ 146745 w 662"/>
              <a:gd name="T9" fmla="*/ 191009 h 505"/>
              <a:gd name="T10" fmla="*/ 127811 w 662"/>
              <a:gd name="T11" fmla="*/ 240703 h 505"/>
              <a:gd name="T12" fmla="*/ 105720 w 662"/>
              <a:gd name="T13" fmla="*/ 291949 h 505"/>
              <a:gd name="T14" fmla="*/ 78895 w 662"/>
              <a:gd name="T15" fmla="*/ 347854 h 505"/>
              <a:gd name="T16" fmla="*/ 41026 w 662"/>
              <a:gd name="T17" fmla="*/ 413077 h 505"/>
              <a:gd name="T18" fmla="*/ 0 w 662"/>
              <a:gd name="T19" fmla="*/ 475194 h 505"/>
              <a:gd name="T20" fmla="*/ 0 w 662"/>
              <a:gd name="T21" fmla="*/ 611851 h 505"/>
              <a:gd name="T22" fmla="*/ 585404 w 662"/>
              <a:gd name="T23" fmla="*/ 729873 h 505"/>
              <a:gd name="T24" fmla="*/ 856804 w 662"/>
              <a:gd name="T25" fmla="*/ 784225 h 505"/>
              <a:gd name="T26" fmla="*/ 913609 w 662"/>
              <a:gd name="T27" fmla="*/ 512464 h 505"/>
              <a:gd name="T28" fmla="*/ 948323 w 662"/>
              <a:gd name="T29" fmla="*/ 489170 h 505"/>
              <a:gd name="T30" fmla="*/ 915187 w 662"/>
              <a:gd name="T31" fmla="*/ 428606 h 505"/>
              <a:gd name="T32" fmla="*/ 932544 w 662"/>
              <a:gd name="T33" fmla="*/ 366489 h 505"/>
              <a:gd name="T34" fmla="*/ 1044575 w 662"/>
              <a:gd name="T35" fmla="*/ 262444 h 505"/>
              <a:gd name="T36" fmla="*/ 967258 w 662"/>
              <a:gd name="T37" fmla="*/ 167715 h 505"/>
              <a:gd name="T38" fmla="*/ 642208 w 662"/>
              <a:gd name="T39" fmla="*/ 99387 h 505"/>
              <a:gd name="T40" fmla="*/ 598027 w 662"/>
              <a:gd name="T41" fmla="*/ 127340 h 505"/>
              <a:gd name="T42" fmla="*/ 539644 w 662"/>
              <a:gd name="T43" fmla="*/ 80752 h 505"/>
              <a:gd name="T44" fmla="*/ 487574 w 662"/>
              <a:gd name="T45" fmla="*/ 130445 h 505"/>
              <a:gd name="T46" fmla="*/ 438658 w 662"/>
              <a:gd name="T47" fmla="*/ 80752 h 505"/>
              <a:gd name="T48" fmla="*/ 309270 w 662"/>
              <a:gd name="T49" fmla="*/ 83858 h 505"/>
              <a:gd name="T50" fmla="*/ 325049 w 662"/>
              <a:gd name="T51" fmla="*/ 7765 h 505"/>
              <a:gd name="T52" fmla="*/ 228797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Shape - Oklahoma"/>
          <p:cNvSpPr>
            <a:spLocks noChangeAspect="1"/>
          </p:cNvSpPr>
          <p:nvPr/>
        </p:nvSpPr>
        <p:spPr bwMode="auto">
          <a:xfrm>
            <a:off x="4035425" y="3749675"/>
            <a:ext cx="1125538" cy="534988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2" name="Shape - Ohio"/>
          <p:cNvSpPr>
            <a:spLocks noChangeAspect="1"/>
          </p:cNvSpPr>
          <p:nvPr/>
        </p:nvSpPr>
        <p:spPr bwMode="auto">
          <a:xfrm>
            <a:off x="6245225" y="2716213"/>
            <a:ext cx="547688" cy="619125"/>
          </a:xfrm>
          <a:custGeom>
            <a:avLst/>
            <a:gdLst>
              <a:gd name="T0" fmla="*/ 0 w 345"/>
              <a:gd name="T1" fmla="*/ 138448 h 398"/>
              <a:gd name="T2" fmla="*/ 246063 w 345"/>
              <a:gd name="T3" fmla="*/ 115114 h 398"/>
              <a:gd name="T4" fmla="*/ 298450 w 345"/>
              <a:gd name="T5" fmla="*/ 124447 h 398"/>
              <a:gd name="T6" fmla="*/ 414338 w 345"/>
              <a:gd name="T7" fmla="*/ 71557 h 398"/>
              <a:gd name="T8" fmla="*/ 439738 w 345"/>
              <a:gd name="T9" fmla="*/ 23334 h 398"/>
              <a:gd name="T10" fmla="*/ 509588 w 345"/>
              <a:gd name="T11" fmla="*/ 0 h 398"/>
              <a:gd name="T12" fmla="*/ 547688 w 345"/>
              <a:gd name="T13" fmla="*/ 233339 h 398"/>
              <a:gd name="T14" fmla="*/ 519113 w 345"/>
              <a:gd name="T15" fmla="*/ 259784 h 398"/>
              <a:gd name="T16" fmla="*/ 525463 w 345"/>
              <a:gd name="T17" fmla="*/ 421565 h 398"/>
              <a:gd name="T18" fmla="*/ 471488 w 345"/>
              <a:gd name="T19" fmla="*/ 435565 h 398"/>
              <a:gd name="T20" fmla="*/ 439738 w 345"/>
              <a:gd name="T21" fmla="*/ 525790 h 398"/>
              <a:gd name="T22" fmla="*/ 398463 w 345"/>
              <a:gd name="T23" fmla="*/ 514900 h 398"/>
              <a:gd name="T24" fmla="*/ 384175 w 345"/>
              <a:gd name="T25" fmla="*/ 619125 h 398"/>
              <a:gd name="T26" fmla="*/ 322263 w 345"/>
              <a:gd name="T27" fmla="*/ 574013 h 398"/>
              <a:gd name="T28" fmla="*/ 201613 w 345"/>
              <a:gd name="T29" fmla="*/ 602014 h 398"/>
              <a:gd name="T30" fmla="*/ 149225 w 345"/>
              <a:gd name="T31" fmla="*/ 563124 h 398"/>
              <a:gd name="T32" fmla="*/ 80963 w 345"/>
              <a:gd name="T33" fmla="*/ 560013 h 398"/>
              <a:gd name="T34" fmla="*/ 46038 w 345"/>
              <a:gd name="T35" fmla="*/ 387342 h 398"/>
              <a:gd name="T36" fmla="*/ 0 w 345"/>
              <a:gd name="T37" fmla="*/ 138448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3" name="Shape - North Dakota"/>
          <p:cNvSpPr>
            <a:spLocks noChangeAspect="1"/>
          </p:cNvSpPr>
          <p:nvPr/>
        </p:nvSpPr>
        <p:spPr bwMode="auto">
          <a:xfrm>
            <a:off x="3968750" y="1824038"/>
            <a:ext cx="876300" cy="506412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4" name="Shape - North Carolina"/>
          <p:cNvSpPr>
            <a:spLocks noChangeAspect="1"/>
          </p:cNvSpPr>
          <p:nvPr/>
        </p:nvSpPr>
        <p:spPr bwMode="auto">
          <a:xfrm>
            <a:off x="6513513" y="3460750"/>
            <a:ext cx="1112837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3" name="Shape - New York"/>
          <p:cNvGrpSpPr>
            <a:grpSpLocks/>
          </p:cNvGrpSpPr>
          <p:nvPr/>
        </p:nvGrpSpPr>
        <p:grpSpPr bwMode="auto">
          <a:xfrm>
            <a:off x="6813549" y="2036763"/>
            <a:ext cx="1044575" cy="700087"/>
            <a:chOff x="4071" y="893"/>
            <a:chExt cx="658" cy="440"/>
          </a:xfrm>
          <a:solidFill>
            <a:schemeClr val="accent6">
              <a:lumMod val="75000"/>
              <a:lumOff val="25000"/>
            </a:schemeClr>
          </a:solidFill>
        </p:grpSpPr>
        <p:sp>
          <p:nvSpPr>
            <p:cNvPr id="34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5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7676" name="Shape - New Mexico"/>
          <p:cNvSpPr>
            <a:spLocks noChangeAspect="1"/>
          </p:cNvSpPr>
          <p:nvPr/>
        </p:nvSpPr>
        <p:spPr bwMode="auto">
          <a:xfrm>
            <a:off x="3151188" y="3716338"/>
            <a:ext cx="898525" cy="877887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7" name="Shape - New Jersey"/>
          <p:cNvSpPr>
            <a:spLocks noChangeAspect="1"/>
          </p:cNvSpPr>
          <p:nvPr/>
        </p:nvSpPr>
        <p:spPr bwMode="auto">
          <a:xfrm>
            <a:off x="7426325" y="2638425"/>
            <a:ext cx="196850" cy="385763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8" name="Shape - New Hampshire"/>
          <p:cNvSpPr>
            <a:spLocks noChangeAspect="1"/>
          </p:cNvSpPr>
          <p:nvPr/>
        </p:nvSpPr>
        <p:spPr bwMode="auto">
          <a:xfrm>
            <a:off x="7616825" y="1924050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79" name="Shape - Nevada"/>
          <p:cNvSpPr>
            <a:spLocks noChangeAspect="1"/>
          </p:cNvSpPr>
          <p:nvPr/>
        </p:nvSpPr>
        <p:spPr bwMode="auto">
          <a:xfrm>
            <a:off x="1943100" y="2701925"/>
            <a:ext cx="831850" cy="1239838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0" name="Shape - Nebraska"/>
          <p:cNvSpPr>
            <a:spLocks noChangeAspect="1"/>
          </p:cNvSpPr>
          <p:nvPr/>
        </p:nvSpPr>
        <p:spPr bwMode="auto">
          <a:xfrm>
            <a:off x="3930650" y="2803525"/>
            <a:ext cx="1095375" cy="487363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1" name="Shape - Montana"/>
          <p:cNvSpPr>
            <a:spLocks noChangeAspect="1"/>
          </p:cNvSpPr>
          <p:nvPr/>
        </p:nvSpPr>
        <p:spPr bwMode="auto">
          <a:xfrm>
            <a:off x="2655888" y="1697038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2" name="Shape - Missouri"/>
          <p:cNvSpPr>
            <a:spLocks noChangeAspect="1"/>
          </p:cNvSpPr>
          <p:nvPr/>
        </p:nvSpPr>
        <p:spPr bwMode="auto">
          <a:xfrm>
            <a:off x="4970463" y="3154363"/>
            <a:ext cx="863600" cy="701675"/>
          </a:xfrm>
          <a:custGeom>
            <a:avLst/>
            <a:gdLst>
              <a:gd name="T0" fmla="*/ 0 w 548"/>
              <a:gd name="T1" fmla="*/ 23337 h 451"/>
              <a:gd name="T2" fmla="*/ 378219 w 548"/>
              <a:gd name="T3" fmla="*/ 0 h 451"/>
              <a:gd name="T4" fmla="*/ 457015 w 548"/>
              <a:gd name="T5" fmla="*/ 0 h 451"/>
              <a:gd name="T6" fmla="*/ 518475 w 548"/>
              <a:gd name="T7" fmla="*/ 20226 h 451"/>
              <a:gd name="T8" fmla="*/ 485381 w 548"/>
              <a:gd name="T9" fmla="*/ 80903 h 451"/>
              <a:gd name="T10" fmla="*/ 595695 w 548"/>
              <a:gd name="T11" fmla="*/ 180475 h 451"/>
              <a:gd name="T12" fmla="*/ 631941 w 548"/>
              <a:gd name="T13" fmla="*/ 264489 h 451"/>
              <a:gd name="T14" fmla="*/ 696553 w 548"/>
              <a:gd name="T15" fmla="*/ 242708 h 451"/>
              <a:gd name="T16" fmla="*/ 694977 w 548"/>
              <a:gd name="T17" fmla="*/ 360950 h 451"/>
              <a:gd name="T18" fmla="*/ 761166 w 548"/>
              <a:gd name="T19" fmla="*/ 396734 h 451"/>
              <a:gd name="T20" fmla="*/ 791108 w 548"/>
              <a:gd name="T21" fmla="*/ 500974 h 451"/>
              <a:gd name="T22" fmla="*/ 838385 w 548"/>
              <a:gd name="T23" fmla="*/ 510309 h 451"/>
              <a:gd name="T24" fmla="*/ 863600 w 548"/>
              <a:gd name="T25" fmla="*/ 553872 h 451"/>
              <a:gd name="T26" fmla="*/ 805291 w 548"/>
              <a:gd name="T27" fmla="*/ 614549 h 451"/>
              <a:gd name="T28" fmla="*/ 786380 w 548"/>
              <a:gd name="T29" fmla="*/ 683005 h 451"/>
              <a:gd name="T30" fmla="*/ 704433 w 548"/>
              <a:gd name="T31" fmla="*/ 701675 h 451"/>
              <a:gd name="T32" fmla="*/ 724920 w 548"/>
              <a:gd name="T33" fmla="*/ 625440 h 451"/>
              <a:gd name="T34" fmla="*/ 401858 w 548"/>
              <a:gd name="T35" fmla="*/ 653445 h 451"/>
              <a:gd name="T36" fmla="*/ 168623 w 548"/>
              <a:gd name="T37" fmla="*/ 681449 h 451"/>
              <a:gd name="T38" fmla="*/ 154439 w 548"/>
              <a:gd name="T39" fmla="*/ 606770 h 451"/>
              <a:gd name="T40" fmla="*/ 138680 w 548"/>
              <a:gd name="T41" fmla="*/ 382732 h 451"/>
              <a:gd name="T42" fmla="*/ 135528 w 548"/>
              <a:gd name="T43" fmla="*/ 259822 h 451"/>
              <a:gd name="T44" fmla="*/ 58309 w 548"/>
              <a:gd name="T45" fmla="*/ 203812 h 451"/>
              <a:gd name="T46" fmla="*/ 86675 w 548"/>
              <a:gd name="T47" fmla="*/ 152470 h 451"/>
              <a:gd name="T48" fmla="*/ 48853 w 548"/>
              <a:gd name="T49" fmla="*/ 124466 h 451"/>
              <a:gd name="T50" fmla="*/ 0 w 548"/>
              <a:gd name="T51" fmla="*/ 23337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3" name="Shape - Mississippi"/>
          <p:cNvSpPr>
            <a:spLocks noChangeAspect="1"/>
          </p:cNvSpPr>
          <p:nvPr/>
        </p:nvSpPr>
        <p:spPr bwMode="auto">
          <a:xfrm>
            <a:off x="5586413" y="3987800"/>
            <a:ext cx="450850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4" name="Shape - Minnesota"/>
          <p:cNvSpPr>
            <a:spLocks noChangeAspect="1"/>
          </p:cNvSpPr>
          <p:nvPr/>
        </p:nvSpPr>
        <p:spPr bwMode="auto">
          <a:xfrm>
            <a:off x="4702175" y="1762125"/>
            <a:ext cx="857250" cy="957263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5" name="Shape - Massachusetts"/>
          <p:cNvSpPr>
            <a:spLocks noChangeAspect="1"/>
          </p:cNvSpPr>
          <p:nvPr/>
        </p:nvSpPr>
        <p:spPr bwMode="auto">
          <a:xfrm>
            <a:off x="7561263" y="2303463"/>
            <a:ext cx="468312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6" name="Shape - Maryland"/>
          <p:cNvSpPr>
            <a:spLocks noChangeAspect="1"/>
          </p:cNvSpPr>
          <p:nvPr/>
        </p:nvSpPr>
        <p:spPr bwMode="auto">
          <a:xfrm>
            <a:off x="6934200" y="2967038"/>
            <a:ext cx="635000" cy="258762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7" name="Shape - Maine"/>
          <p:cNvSpPr>
            <a:spLocks noChangeAspect="1"/>
          </p:cNvSpPr>
          <p:nvPr/>
        </p:nvSpPr>
        <p:spPr bwMode="auto">
          <a:xfrm>
            <a:off x="7670800" y="1524000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8" name="Shape - Louisiana"/>
          <p:cNvSpPr>
            <a:spLocks noChangeAspect="1"/>
          </p:cNvSpPr>
          <p:nvPr/>
        </p:nvSpPr>
        <p:spPr bwMode="auto">
          <a:xfrm>
            <a:off x="5229225" y="4338638"/>
            <a:ext cx="773113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9" name="Shape - Kentucky"/>
          <p:cNvSpPr>
            <a:spLocks noChangeAspect="1"/>
          </p:cNvSpPr>
          <p:nvPr/>
        </p:nvSpPr>
        <p:spPr bwMode="auto">
          <a:xfrm>
            <a:off x="5762625" y="3275013"/>
            <a:ext cx="957263" cy="525462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0" name="Shape - Kansas"/>
          <p:cNvSpPr>
            <a:spLocks noChangeAspect="1"/>
          </p:cNvSpPr>
          <p:nvPr/>
        </p:nvSpPr>
        <p:spPr bwMode="auto">
          <a:xfrm>
            <a:off x="4162425" y="3276600"/>
            <a:ext cx="966788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1" name="Shape - Iowa"/>
          <p:cNvSpPr>
            <a:spLocks noChangeAspect="1"/>
          </p:cNvSpPr>
          <p:nvPr/>
        </p:nvSpPr>
        <p:spPr bwMode="auto">
          <a:xfrm>
            <a:off x="4845050" y="2690813"/>
            <a:ext cx="758825" cy="487362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2" name="Shape - Indiana"/>
          <p:cNvSpPr>
            <a:spLocks noChangeAspect="1"/>
          </p:cNvSpPr>
          <p:nvPr/>
        </p:nvSpPr>
        <p:spPr bwMode="auto">
          <a:xfrm>
            <a:off x="5918200" y="2855913"/>
            <a:ext cx="422275" cy="687387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3" name="Shape - Illinois"/>
          <p:cNvSpPr>
            <a:spLocks noChangeAspect="1"/>
          </p:cNvSpPr>
          <p:nvPr/>
        </p:nvSpPr>
        <p:spPr bwMode="auto">
          <a:xfrm>
            <a:off x="5456238" y="2794000"/>
            <a:ext cx="547687" cy="887413"/>
          </a:xfrm>
          <a:custGeom>
            <a:avLst/>
            <a:gdLst>
              <a:gd name="T0" fmla="*/ 101306 w 346"/>
              <a:gd name="T1" fmla="*/ 51287 h 571"/>
              <a:gd name="T2" fmla="*/ 414723 w 346"/>
              <a:gd name="T3" fmla="*/ 0 h 571"/>
              <a:gd name="T4" fmla="*/ 465376 w 346"/>
              <a:gd name="T5" fmla="*/ 108790 h 571"/>
              <a:gd name="T6" fmla="*/ 528692 w 346"/>
              <a:gd name="T7" fmla="*/ 562598 h 571"/>
              <a:gd name="T8" fmla="*/ 547687 w 346"/>
              <a:gd name="T9" fmla="*/ 623209 h 571"/>
              <a:gd name="T10" fmla="*/ 497034 w 346"/>
              <a:gd name="T11" fmla="*/ 742878 h 571"/>
              <a:gd name="T12" fmla="*/ 497034 w 346"/>
              <a:gd name="T13" fmla="*/ 826802 h 571"/>
              <a:gd name="T14" fmla="*/ 441632 w 346"/>
              <a:gd name="T15" fmla="*/ 817477 h 571"/>
              <a:gd name="T16" fmla="*/ 443215 w 346"/>
              <a:gd name="T17" fmla="*/ 887413 h 571"/>
              <a:gd name="T18" fmla="*/ 384647 w 346"/>
              <a:gd name="T19" fmla="*/ 859439 h 571"/>
              <a:gd name="T20" fmla="*/ 352989 w 346"/>
              <a:gd name="T21" fmla="*/ 868763 h 571"/>
              <a:gd name="T22" fmla="*/ 308668 w 346"/>
              <a:gd name="T23" fmla="*/ 860993 h 571"/>
              <a:gd name="T24" fmla="*/ 275426 w 346"/>
              <a:gd name="T25" fmla="*/ 755311 h 571"/>
              <a:gd name="T26" fmla="*/ 212110 w 346"/>
              <a:gd name="T27" fmla="*/ 722674 h 571"/>
              <a:gd name="T28" fmla="*/ 212110 w 346"/>
              <a:gd name="T29" fmla="*/ 609222 h 571"/>
              <a:gd name="T30" fmla="*/ 148794 w 346"/>
              <a:gd name="T31" fmla="*/ 623209 h 571"/>
              <a:gd name="T32" fmla="*/ 112387 w 346"/>
              <a:gd name="T33" fmla="*/ 539286 h 571"/>
              <a:gd name="T34" fmla="*/ 0 w 346"/>
              <a:gd name="T35" fmla="*/ 442929 h 571"/>
              <a:gd name="T36" fmla="*/ 82311 w 346"/>
              <a:gd name="T37" fmla="*/ 289070 h 571"/>
              <a:gd name="T38" fmla="*/ 58568 w 346"/>
              <a:gd name="T39" fmla="*/ 217579 h 571"/>
              <a:gd name="T40" fmla="*/ 140879 w 346"/>
              <a:gd name="T41" fmla="*/ 203592 h 571"/>
              <a:gd name="T42" fmla="*/ 148794 w 346"/>
              <a:gd name="T43" fmla="*/ 104127 h 571"/>
              <a:gd name="T44" fmla="*/ 101306 w 346"/>
              <a:gd name="T45" fmla="*/ 51287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4" name="Shape - Idaho"/>
          <p:cNvSpPr>
            <a:spLocks noChangeAspect="1"/>
          </p:cNvSpPr>
          <p:nvPr/>
        </p:nvSpPr>
        <p:spPr bwMode="auto">
          <a:xfrm>
            <a:off x="2400300" y="1685925"/>
            <a:ext cx="750888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5" name="Shape - Hawaii"/>
          <p:cNvGrpSpPr/>
          <p:nvPr/>
        </p:nvGrpSpPr>
        <p:grpSpPr>
          <a:xfrm>
            <a:off x="1636712" y="4600575"/>
            <a:ext cx="622300" cy="477838"/>
            <a:chOff x="2322512" y="5000625"/>
            <a:chExt cx="622300" cy="477838"/>
          </a:xfrm>
          <a:solidFill>
            <a:srgbClr val="133559"/>
          </a:solidFill>
        </p:grpSpPr>
        <p:sp>
          <p:nvSpPr>
            <p:cNvPr id="56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7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8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9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0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1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2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3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7696" name="Shape - Georgia"/>
          <p:cNvSpPr>
            <a:spLocks noChangeAspect="1"/>
          </p:cNvSpPr>
          <p:nvPr/>
        </p:nvSpPr>
        <p:spPr bwMode="auto">
          <a:xfrm>
            <a:off x="6343650" y="3905250"/>
            <a:ext cx="708025" cy="722313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7" name="Shape - Florida"/>
          <p:cNvSpPr>
            <a:spLocks noChangeAspect="1"/>
          </p:cNvSpPr>
          <p:nvPr/>
        </p:nvSpPr>
        <p:spPr bwMode="auto">
          <a:xfrm>
            <a:off x="6183313" y="4524375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8" name="Shape - Delaware"/>
          <p:cNvSpPr>
            <a:spLocks noChangeAspect="1"/>
          </p:cNvSpPr>
          <p:nvPr/>
        </p:nvSpPr>
        <p:spPr bwMode="auto">
          <a:xfrm>
            <a:off x="7412038" y="2954338"/>
            <a:ext cx="153987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9" name="Shape - Connecticut"/>
          <p:cNvSpPr>
            <a:spLocks noChangeAspect="1"/>
          </p:cNvSpPr>
          <p:nvPr/>
        </p:nvSpPr>
        <p:spPr bwMode="auto">
          <a:xfrm>
            <a:off x="7577138" y="2466975"/>
            <a:ext cx="242887" cy="185738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0" name="Shape - Colorado"/>
          <p:cNvSpPr>
            <a:spLocks noChangeAspect="1"/>
          </p:cNvSpPr>
          <p:nvPr/>
        </p:nvSpPr>
        <p:spPr bwMode="auto">
          <a:xfrm>
            <a:off x="3254375" y="3078163"/>
            <a:ext cx="928688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1" name="Shape - California"/>
          <p:cNvSpPr>
            <a:spLocks noChangeAspect="1"/>
          </p:cNvSpPr>
          <p:nvPr/>
        </p:nvSpPr>
        <p:spPr bwMode="auto">
          <a:xfrm>
            <a:off x="1463675" y="2600325"/>
            <a:ext cx="1098550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2" name="Shape - Arkansas"/>
          <p:cNvSpPr>
            <a:spLocks noChangeAspect="1"/>
          </p:cNvSpPr>
          <p:nvPr/>
        </p:nvSpPr>
        <p:spPr bwMode="auto">
          <a:xfrm>
            <a:off x="5137150" y="3776663"/>
            <a:ext cx="633413" cy="582612"/>
          </a:xfrm>
          <a:custGeom>
            <a:avLst/>
            <a:gdLst>
              <a:gd name="T0" fmla="*/ 0 w 401"/>
              <a:gd name="T1" fmla="*/ 52965 h 374"/>
              <a:gd name="T2" fmla="*/ 249574 w 401"/>
              <a:gd name="T3" fmla="*/ 23367 h 374"/>
              <a:gd name="T4" fmla="*/ 557593 w 401"/>
              <a:gd name="T5" fmla="*/ 0 h 374"/>
              <a:gd name="T6" fmla="*/ 541797 w 401"/>
              <a:gd name="T7" fmla="*/ 76332 h 374"/>
              <a:gd name="T8" fmla="*/ 609719 w 401"/>
              <a:gd name="T9" fmla="*/ 59196 h 374"/>
              <a:gd name="T10" fmla="*/ 633413 w 401"/>
              <a:gd name="T11" fmla="*/ 110603 h 374"/>
              <a:gd name="T12" fmla="*/ 562332 w 401"/>
              <a:gd name="T13" fmla="*/ 157336 h 374"/>
              <a:gd name="T14" fmla="*/ 579707 w 401"/>
              <a:gd name="T15" fmla="*/ 238341 h 374"/>
              <a:gd name="T16" fmla="*/ 507046 w 401"/>
              <a:gd name="T17" fmla="*/ 373869 h 374"/>
              <a:gd name="T18" fmla="*/ 451761 w 401"/>
              <a:gd name="T19" fmla="*/ 456431 h 374"/>
              <a:gd name="T20" fmla="*/ 483353 w 401"/>
              <a:gd name="T21" fmla="*/ 563919 h 374"/>
              <a:gd name="T22" fmla="*/ 91616 w 401"/>
              <a:gd name="T23" fmla="*/ 582612 h 374"/>
              <a:gd name="T24" fmla="*/ 90036 w 401"/>
              <a:gd name="T25" fmla="*/ 517185 h 374"/>
              <a:gd name="T26" fmla="*/ 12637 w 401"/>
              <a:gd name="T27" fmla="*/ 503165 h 374"/>
              <a:gd name="T28" fmla="*/ 12637 w 401"/>
              <a:gd name="T29" fmla="*/ 157336 h 374"/>
              <a:gd name="T30" fmla="*/ 0 w 401"/>
              <a:gd name="T31" fmla="*/ 52965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3" name="Shape - Arizona"/>
          <p:cNvSpPr>
            <a:spLocks noChangeAspect="1"/>
          </p:cNvSpPr>
          <p:nvPr/>
        </p:nvSpPr>
        <p:spPr bwMode="auto">
          <a:xfrm>
            <a:off x="2416175" y="3651250"/>
            <a:ext cx="844550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4" name="Shape - Alaska"/>
          <p:cNvSpPr>
            <a:spLocks noChangeAspect="1"/>
          </p:cNvSpPr>
          <p:nvPr/>
        </p:nvSpPr>
        <p:spPr bwMode="auto">
          <a:xfrm>
            <a:off x="228600" y="4159250"/>
            <a:ext cx="1617663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rgbClr val="0079BE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5" name="Shape - Alabama"/>
          <p:cNvSpPr>
            <a:spLocks noChangeAspect="1"/>
          </p:cNvSpPr>
          <p:nvPr/>
        </p:nvSpPr>
        <p:spPr bwMode="auto">
          <a:xfrm>
            <a:off x="6015038" y="3941763"/>
            <a:ext cx="509587" cy="785812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rgbClr val="133559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706" name="Shape - District of Columbia (star)"/>
          <p:cNvSpPr>
            <a:spLocks noChangeArrowheads="1"/>
          </p:cNvSpPr>
          <p:nvPr/>
        </p:nvSpPr>
        <p:spPr bwMode="auto">
          <a:xfrm>
            <a:off x="7142163" y="3036888"/>
            <a:ext cx="207962" cy="201612"/>
          </a:xfrm>
          <a:custGeom>
            <a:avLst/>
            <a:gdLst>
              <a:gd name="T0" fmla="*/ 0 w 207962"/>
              <a:gd name="T1" fmla="*/ 77009 h 201612"/>
              <a:gd name="T2" fmla="*/ 79435 w 207962"/>
              <a:gd name="T3" fmla="*/ 77009 h 201612"/>
              <a:gd name="T4" fmla="*/ 103981 w 207962"/>
              <a:gd name="T5" fmla="*/ 0 h 201612"/>
              <a:gd name="T6" fmla="*/ 128527 w 207962"/>
              <a:gd name="T7" fmla="*/ 77009 h 201612"/>
              <a:gd name="T8" fmla="*/ 207962 w 207962"/>
              <a:gd name="T9" fmla="*/ 77009 h 201612"/>
              <a:gd name="T10" fmla="*/ 143697 w 207962"/>
              <a:gd name="T11" fmla="*/ 124603 h 201612"/>
              <a:gd name="T12" fmla="*/ 168245 w 207962"/>
              <a:gd name="T13" fmla="*/ 201611 h 201612"/>
              <a:gd name="T14" fmla="*/ 103981 w 207962"/>
              <a:gd name="T15" fmla="*/ 154017 h 201612"/>
              <a:gd name="T16" fmla="*/ 39717 w 207962"/>
              <a:gd name="T17" fmla="*/ 201611 h 201612"/>
              <a:gd name="T18" fmla="*/ 64265 w 207962"/>
              <a:gd name="T19" fmla="*/ 124603 h 201612"/>
              <a:gd name="T20" fmla="*/ 0 w 207962"/>
              <a:gd name="T21" fmla="*/ 77009 h 2016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07962" h="201612">
                <a:moveTo>
                  <a:pt x="0" y="77009"/>
                </a:moveTo>
                <a:lnTo>
                  <a:pt x="79435" y="77009"/>
                </a:lnTo>
                <a:lnTo>
                  <a:pt x="103981" y="0"/>
                </a:lnTo>
                <a:lnTo>
                  <a:pt x="128527" y="77009"/>
                </a:lnTo>
                <a:lnTo>
                  <a:pt x="207962" y="77009"/>
                </a:lnTo>
                <a:lnTo>
                  <a:pt x="143697" y="124603"/>
                </a:lnTo>
                <a:lnTo>
                  <a:pt x="168245" y="201611"/>
                </a:lnTo>
                <a:lnTo>
                  <a:pt x="103981" y="154017"/>
                </a:lnTo>
                <a:lnTo>
                  <a:pt x="39717" y="201611"/>
                </a:lnTo>
                <a:lnTo>
                  <a:pt x="64265" y="124603"/>
                </a:lnTo>
                <a:lnTo>
                  <a:pt x="0" y="77009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707" name="Line - Vermont"/>
          <p:cNvSpPr>
            <a:spLocks noChangeShapeType="1"/>
          </p:cNvSpPr>
          <p:nvPr/>
        </p:nvSpPr>
        <p:spPr bwMode="auto">
          <a:xfrm>
            <a:off x="7326313" y="1914525"/>
            <a:ext cx="207962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8" name="Line - Rhode Island"/>
          <p:cNvSpPr>
            <a:spLocks noChangeShapeType="1"/>
          </p:cNvSpPr>
          <p:nvPr/>
        </p:nvSpPr>
        <p:spPr bwMode="auto">
          <a:xfrm>
            <a:off x="7837488" y="2522538"/>
            <a:ext cx="27781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09" name="Line - New Jersey"/>
          <p:cNvSpPr>
            <a:spLocks noChangeShapeType="1"/>
          </p:cNvSpPr>
          <p:nvPr/>
        </p:nvSpPr>
        <p:spPr bwMode="auto">
          <a:xfrm flipV="1">
            <a:off x="7551738" y="2892425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0" name="Line - New Hampshire"/>
          <p:cNvSpPr>
            <a:spLocks noChangeShapeType="1"/>
          </p:cNvSpPr>
          <p:nvPr/>
        </p:nvSpPr>
        <p:spPr bwMode="auto">
          <a:xfrm flipV="1">
            <a:off x="7699375" y="2185988"/>
            <a:ext cx="360363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1" name="Line - Massachusetts"/>
          <p:cNvSpPr>
            <a:spLocks noChangeShapeType="1"/>
          </p:cNvSpPr>
          <p:nvPr/>
        </p:nvSpPr>
        <p:spPr bwMode="auto">
          <a:xfrm>
            <a:off x="7837488" y="2413000"/>
            <a:ext cx="287337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2" name="Line - Maryland"/>
          <p:cNvSpPr>
            <a:spLocks noChangeShapeType="1"/>
          </p:cNvSpPr>
          <p:nvPr/>
        </p:nvSpPr>
        <p:spPr bwMode="auto">
          <a:xfrm>
            <a:off x="7510463" y="3182938"/>
            <a:ext cx="287337" cy="31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3" name="Line - Hawaii"/>
          <p:cNvSpPr>
            <a:spLocks noChangeShapeType="1"/>
          </p:cNvSpPr>
          <p:nvPr/>
        </p:nvSpPr>
        <p:spPr bwMode="auto">
          <a:xfrm flipH="1" flipV="1">
            <a:off x="2151063" y="4951413"/>
            <a:ext cx="268287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4" name="Line - District of Columbia"/>
          <p:cNvSpPr>
            <a:spLocks noChangeShapeType="1"/>
          </p:cNvSpPr>
          <p:nvPr/>
        </p:nvSpPr>
        <p:spPr bwMode="auto">
          <a:xfrm flipH="1" flipV="1">
            <a:off x="7281863" y="3163888"/>
            <a:ext cx="441325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5" name="Line - Delaware"/>
          <p:cNvSpPr>
            <a:spLocks noChangeShapeType="1"/>
          </p:cNvSpPr>
          <p:nvPr/>
        </p:nvSpPr>
        <p:spPr bwMode="auto">
          <a:xfrm flipV="1">
            <a:off x="7504113" y="3059113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6" name="Line - Connecticut"/>
          <p:cNvSpPr>
            <a:spLocks noChangeShapeType="1"/>
          </p:cNvSpPr>
          <p:nvPr/>
        </p:nvSpPr>
        <p:spPr bwMode="auto">
          <a:xfrm>
            <a:off x="7689850" y="2560638"/>
            <a:ext cx="217488" cy="95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17" name="Shape - Wisconsin"/>
          <p:cNvSpPr>
            <a:spLocks noChangeAspect="1"/>
          </p:cNvSpPr>
          <p:nvPr/>
        </p:nvSpPr>
        <p:spPr bwMode="auto">
          <a:xfrm>
            <a:off x="5257800" y="2093913"/>
            <a:ext cx="654050" cy="752475"/>
          </a:xfrm>
          <a:custGeom>
            <a:avLst/>
            <a:gdLst>
              <a:gd name="T0" fmla="*/ 47281 w 415"/>
              <a:gd name="T1" fmla="*/ 51305 h 484"/>
              <a:gd name="T2" fmla="*/ 96137 w 415"/>
              <a:gd name="T3" fmla="*/ 43532 h 484"/>
              <a:gd name="T4" fmla="*/ 141842 w 415"/>
              <a:gd name="T5" fmla="*/ 43532 h 484"/>
              <a:gd name="T6" fmla="*/ 168635 w 415"/>
              <a:gd name="T7" fmla="*/ 0 h 484"/>
              <a:gd name="T8" fmla="*/ 190699 w 415"/>
              <a:gd name="T9" fmla="*/ 55969 h 484"/>
              <a:gd name="T10" fmla="*/ 261620 w 415"/>
              <a:gd name="T11" fmla="*/ 55969 h 484"/>
              <a:gd name="T12" fmla="*/ 297869 w 415"/>
              <a:gd name="T13" fmla="*/ 105720 h 484"/>
              <a:gd name="T14" fmla="*/ 371942 w 415"/>
              <a:gd name="T15" fmla="*/ 91727 h 484"/>
              <a:gd name="T16" fmla="*/ 420798 w 415"/>
              <a:gd name="T17" fmla="*/ 124376 h 484"/>
              <a:gd name="T18" fmla="*/ 512208 w 415"/>
              <a:gd name="T19" fmla="*/ 147697 h 484"/>
              <a:gd name="T20" fmla="*/ 529544 w 415"/>
              <a:gd name="T21" fmla="*/ 188119 h 484"/>
              <a:gd name="T22" fmla="*/ 575249 w 415"/>
              <a:gd name="T23" fmla="*/ 189673 h 484"/>
              <a:gd name="T24" fmla="*/ 561065 w 415"/>
              <a:gd name="T25" fmla="*/ 228541 h 484"/>
              <a:gd name="T26" fmla="*/ 578401 w 415"/>
              <a:gd name="T27" fmla="*/ 273627 h 484"/>
              <a:gd name="T28" fmla="*/ 546880 w 415"/>
              <a:gd name="T29" fmla="*/ 328042 h 484"/>
              <a:gd name="T30" fmla="*/ 568945 w 415"/>
              <a:gd name="T31" fmla="*/ 340479 h 484"/>
              <a:gd name="T32" fmla="*/ 620953 w 415"/>
              <a:gd name="T33" fmla="*/ 279846 h 484"/>
              <a:gd name="T34" fmla="*/ 617801 w 415"/>
              <a:gd name="T35" fmla="*/ 259635 h 484"/>
              <a:gd name="T36" fmla="*/ 639866 w 415"/>
              <a:gd name="T37" fmla="*/ 250307 h 484"/>
              <a:gd name="T38" fmla="*/ 654050 w 415"/>
              <a:gd name="T39" fmla="*/ 279846 h 484"/>
              <a:gd name="T40" fmla="*/ 613073 w 415"/>
              <a:gd name="T41" fmla="*/ 321823 h 484"/>
              <a:gd name="T42" fmla="*/ 597313 w 415"/>
              <a:gd name="T43" fmla="*/ 416660 h 484"/>
              <a:gd name="T44" fmla="*/ 597313 w 415"/>
              <a:gd name="T45" fmla="*/ 576794 h 484"/>
              <a:gd name="T46" fmla="*/ 620953 w 415"/>
              <a:gd name="T47" fmla="*/ 604778 h 484"/>
              <a:gd name="T48" fmla="*/ 611497 w 415"/>
              <a:gd name="T49" fmla="*/ 704279 h 484"/>
              <a:gd name="T50" fmla="*/ 301021 w 415"/>
              <a:gd name="T51" fmla="*/ 752475 h 484"/>
              <a:gd name="T52" fmla="*/ 223795 w 415"/>
              <a:gd name="T53" fmla="*/ 705834 h 484"/>
              <a:gd name="T54" fmla="*/ 239556 w 415"/>
              <a:gd name="T55" fmla="*/ 646755 h 484"/>
              <a:gd name="T56" fmla="*/ 201731 w 415"/>
              <a:gd name="T57" fmla="*/ 581458 h 484"/>
              <a:gd name="T58" fmla="*/ 168635 w 415"/>
              <a:gd name="T59" fmla="*/ 500614 h 484"/>
              <a:gd name="T60" fmla="*/ 81953 w 415"/>
              <a:gd name="T61" fmla="*/ 419769 h 484"/>
              <a:gd name="T62" fmla="*/ 28368 w 415"/>
              <a:gd name="T63" fmla="*/ 419769 h 484"/>
              <a:gd name="T64" fmla="*/ 28368 w 415"/>
              <a:gd name="T65" fmla="*/ 307831 h 484"/>
              <a:gd name="T66" fmla="*/ 0 w 415"/>
              <a:gd name="T67" fmla="*/ 265854 h 484"/>
              <a:gd name="T68" fmla="*/ 61465 w 415"/>
              <a:gd name="T69" fmla="*/ 202111 h 484"/>
              <a:gd name="T70" fmla="*/ 47281 w 415"/>
              <a:gd name="T71" fmla="*/ 51305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6" name="Shape - Michigan"/>
          <p:cNvGrpSpPr>
            <a:grpSpLocks/>
          </p:cNvGrpSpPr>
          <p:nvPr/>
        </p:nvGrpSpPr>
        <p:grpSpPr bwMode="auto">
          <a:xfrm>
            <a:off x="5514974" y="1985963"/>
            <a:ext cx="990600" cy="882650"/>
            <a:chOff x="3254" y="860"/>
            <a:chExt cx="623" cy="557"/>
          </a:xfrm>
          <a:solidFill>
            <a:srgbClr val="133559"/>
          </a:solidFill>
        </p:grpSpPr>
        <p:sp>
          <p:nvSpPr>
            <p:cNvPr id="87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8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7719" name="Text - Washington"/>
          <p:cNvSpPr txBox="1">
            <a:spLocks noChangeArrowheads="1"/>
          </p:cNvSpPr>
          <p:nvPr/>
        </p:nvSpPr>
        <p:spPr bwMode="auto">
          <a:xfrm>
            <a:off x="1865313" y="17065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WA</a:t>
            </a:r>
          </a:p>
        </p:txBody>
      </p:sp>
      <p:sp>
        <p:nvSpPr>
          <p:cNvPr id="27720" name="Text - Oregon"/>
          <p:cNvSpPr txBox="1">
            <a:spLocks noChangeArrowheads="1"/>
          </p:cNvSpPr>
          <p:nvPr/>
        </p:nvSpPr>
        <p:spPr bwMode="auto">
          <a:xfrm>
            <a:off x="1719263" y="2257425"/>
            <a:ext cx="6810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OR</a:t>
            </a:r>
          </a:p>
        </p:txBody>
      </p:sp>
      <p:sp>
        <p:nvSpPr>
          <p:cNvPr id="27721" name="Text - Wyoming"/>
          <p:cNvSpPr txBox="1">
            <a:spLocks noChangeArrowheads="1"/>
          </p:cNvSpPr>
          <p:nvPr/>
        </p:nvSpPr>
        <p:spPr bwMode="auto">
          <a:xfrm>
            <a:off x="3205163" y="26939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WY</a:t>
            </a:r>
          </a:p>
        </p:txBody>
      </p:sp>
      <p:sp>
        <p:nvSpPr>
          <p:cNvPr id="27722" name="Text - Utah"/>
          <p:cNvSpPr txBox="1">
            <a:spLocks noChangeArrowheads="1"/>
          </p:cNvSpPr>
          <p:nvPr/>
        </p:nvSpPr>
        <p:spPr bwMode="auto">
          <a:xfrm>
            <a:off x="2643188" y="31797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UT</a:t>
            </a:r>
          </a:p>
        </p:txBody>
      </p:sp>
      <p:sp>
        <p:nvSpPr>
          <p:cNvPr id="27723" name="Text - Texas"/>
          <p:cNvSpPr txBox="1">
            <a:spLocks noChangeArrowheads="1"/>
          </p:cNvSpPr>
          <p:nvPr/>
        </p:nvSpPr>
        <p:spPr bwMode="auto">
          <a:xfrm>
            <a:off x="4248150" y="44640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TX</a:t>
            </a:r>
          </a:p>
        </p:txBody>
      </p:sp>
      <p:sp>
        <p:nvSpPr>
          <p:cNvPr id="27724" name="Text - South Dakota"/>
          <p:cNvSpPr txBox="1">
            <a:spLocks noChangeArrowheads="1"/>
          </p:cNvSpPr>
          <p:nvPr/>
        </p:nvSpPr>
        <p:spPr bwMode="auto">
          <a:xfrm>
            <a:off x="4070350" y="241300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SD</a:t>
            </a:r>
          </a:p>
        </p:txBody>
      </p:sp>
      <p:sp>
        <p:nvSpPr>
          <p:cNvPr id="27725" name="Text - Oklahoma"/>
          <p:cNvSpPr txBox="1">
            <a:spLocks noChangeArrowheads="1"/>
          </p:cNvSpPr>
          <p:nvPr/>
        </p:nvSpPr>
        <p:spPr bwMode="auto">
          <a:xfrm>
            <a:off x="4429125" y="3844925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OK</a:t>
            </a:r>
          </a:p>
        </p:txBody>
      </p:sp>
      <p:sp>
        <p:nvSpPr>
          <p:cNvPr id="27726" name="Text - North Dakota"/>
          <p:cNvSpPr txBox="1">
            <a:spLocks noChangeArrowheads="1"/>
          </p:cNvSpPr>
          <p:nvPr/>
        </p:nvSpPr>
        <p:spPr bwMode="auto">
          <a:xfrm>
            <a:off x="4044950" y="198120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ND</a:t>
            </a:r>
          </a:p>
        </p:txBody>
      </p:sp>
      <p:sp>
        <p:nvSpPr>
          <p:cNvPr id="27727" name="Text - New Mexico"/>
          <p:cNvSpPr txBox="1">
            <a:spLocks noChangeArrowheads="1"/>
          </p:cNvSpPr>
          <p:nvPr/>
        </p:nvSpPr>
        <p:spPr bwMode="auto">
          <a:xfrm>
            <a:off x="3278188" y="39544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NM</a:t>
            </a:r>
          </a:p>
        </p:txBody>
      </p:sp>
      <p:sp>
        <p:nvSpPr>
          <p:cNvPr id="27728" name="Text - Nevada"/>
          <p:cNvSpPr txBox="1">
            <a:spLocks noChangeArrowheads="1"/>
          </p:cNvSpPr>
          <p:nvPr/>
        </p:nvSpPr>
        <p:spPr bwMode="auto">
          <a:xfrm>
            <a:off x="1771650" y="3049588"/>
            <a:ext cx="1219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NV</a:t>
            </a:r>
          </a:p>
        </p:txBody>
      </p:sp>
      <p:sp>
        <p:nvSpPr>
          <p:cNvPr id="27729" name="Text - Nebraska"/>
          <p:cNvSpPr txBox="1">
            <a:spLocks noChangeArrowheads="1"/>
          </p:cNvSpPr>
          <p:nvPr/>
        </p:nvSpPr>
        <p:spPr bwMode="auto">
          <a:xfrm>
            <a:off x="4122738" y="29400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NE</a:t>
            </a:r>
          </a:p>
        </p:txBody>
      </p:sp>
      <p:sp>
        <p:nvSpPr>
          <p:cNvPr id="27730" name="Text - Montana"/>
          <p:cNvSpPr txBox="1">
            <a:spLocks noChangeArrowheads="1"/>
          </p:cNvSpPr>
          <p:nvPr/>
        </p:nvSpPr>
        <p:spPr bwMode="auto">
          <a:xfrm>
            <a:off x="3060700" y="20081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MT</a:t>
            </a:r>
          </a:p>
        </p:txBody>
      </p:sp>
      <p:sp>
        <p:nvSpPr>
          <p:cNvPr id="27731" name="Text - Louisiana"/>
          <p:cNvSpPr txBox="1">
            <a:spLocks noChangeArrowheads="1"/>
          </p:cNvSpPr>
          <p:nvPr/>
        </p:nvSpPr>
        <p:spPr bwMode="auto">
          <a:xfrm>
            <a:off x="5111750" y="44719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LA</a:t>
            </a:r>
          </a:p>
        </p:txBody>
      </p:sp>
      <p:sp>
        <p:nvSpPr>
          <p:cNvPr id="27732" name="Text - Kansas"/>
          <p:cNvSpPr txBox="1">
            <a:spLocks noChangeArrowheads="1"/>
          </p:cNvSpPr>
          <p:nvPr/>
        </p:nvSpPr>
        <p:spPr bwMode="auto">
          <a:xfrm>
            <a:off x="4291013" y="3367088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KS</a:t>
            </a:r>
          </a:p>
        </p:txBody>
      </p:sp>
      <p:sp>
        <p:nvSpPr>
          <p:cNvPr id="27733" name="Text - Idaho"/>
          <p:cNvSpPr txBox="1">
            <a:spLocks noChangeArrowheads="1"/>
          </p:cNvSpPr>
          <p:nvPr/>
        </p:nvSpPr>
        <p:spPr bwMode="auto">
          <a:xfrm>
            <a:off x="2463800" y="2435225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ID</a:t>
            </a:r>
          </a:p>
        </p:txBody>
      </p:sp>
      <p:sp>
        <p:nvSpPr>
          <p:cNvPr id="27734" name="Text - Hawaii"/>
          <p:cNvSpPr txBox="1">
            <a:spLocks noChangeArrowheads="1"/>
          </p:cNvSpPr>
          <p:nvPr/>
        </p:nvSpPr>
        <p:spPr bwMode="auto">
          <a:xfrm>
            <a:off x="2114550" y="4922838"/>
            <a:ext cx="936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HI</a:t>
            </a:r>
          </a:p>
        </p:txBody>
      </p:sp>
      <p:sp>
        <p:nvSpPr>
          <p:cNvPr id="27735" name="Text - Colorado"/>
          <p:cNvSpPr txBox="1">
            <a:spLocks noChangeArrowheads="1"/>
          </p:cNvSpPr>
          <p:nvPr/>
        </p:nvSpPr>
        <p:spPr bwMode="auto">
          <a:xfrm>
            <a:off x="3130550" y="3157538"/>
            <a:ext cx="1219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CO</a:t>
            </a:r>
          </a:p>
        </p:txBody>
      </p:sp>
      <p:sp>
        <p:nvSpPr>
          <p:cNvPr id="27736" name="Text - California"/>
          <p:cNvSpPr txBox="1">
            <a:spLocks noChangeArrowheads="1"/>
          </p:cNvSpPr>
          <p:nvPr/>
        </p:nvSpPr>
        <p:spPr bwMode="auto">
          <a:xfrm>
            <a:off x="1560513" y="3287713"/>
            <a:ext cx="738187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CA</a:t>
            </a:r>
          </a:p>
        </p:txBody>
      </p:sp>
      <p:sp>
        <p:nvSpPr>
          <p:cNvPr id="27737" name="Text - Arkansas"/>
          <p:cNvSpPr txBox="1">
            <a:spLocks noChangeArrowheads="1"/>
          </p:cNvSpPr>
          <p:nvPr/>
        </p:nvSpPr>
        <p:spPr bwMode="auto">
          <a:xfrm>
            <a:off x="5080000" y="39179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AR</a:t>
            </a:r>
          </a:p>
        </p:txBody>
      </p:sp>
      <p:sp>
        <p:nvSpPr>
          <p:cNvPr id="27738" name="Text - Arizona"/>
          <p:cNvSpPr txBox="1">
            <a:spLocks noChangeArrowheads="1"/>
          </p:cNvSpPr>
          <p:nvPr/>
        </p:nvSpPr>
        <p:spPr bwMode="auto">
          <a:xfrm>
            <a:off x="2590800" y="3898900"/>
            <a:ext cx="546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AZ</a:t>
            </a:r>
          </a:p>
        </p:txBody>
      </p:sp>
      <p:sp>
        <p:nvSpPr>
          <p:cNvPr id="27739" name="Text - Alaska"/>
          <p:cNvSpPr txBox="1">
            <a:spLocks noChangeArrowheads="1"/>
          </p:cNvSpPr>
          <p:nvPr/>
        </p:nvSpPr>
        <p:spPr bwMode="auto">
          <a:xfrm>
            <a:off x="392113" y="4471988"/>
            <a:ext cx="1219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AK</a:t>
            </a:r>
          </a:p>
        </p:txBody>
      </p:sp>
      <p:sp>
        <p:nvSpPr>
          <p:cNvPr id="27740" name="Text - Wisconsin"/>
          <p:cNvSpPr txBox="1">
            <a:spLocks noChangeArrowheads="1"/>
          </p:cNvSpPr>
          <p:nvPr/>
        </p:nvSpPr>
        <p:spPr bwMode="auto">
          <a:xfrm>
            <a:off x="5238750" y="23542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WI</a:t>
            </a:r>
          </a:p>
        </p:txBody>
      </p:sp>
      <p:sp>
        <p:nvSpPr>
          <p:cNvPr id="27741" name="Text - West Virginia"/>
          <p:cNvSpPr txBox="1">
            <a:spLocks noChangeArrowheads="1"/>
          </p:cNvSpPr>
          <p:nvPr/>
        </p:nvSpPr>
        <p:spPr bwMode="auto">
          <a:xfrm>
            <a:off x="6473825" y="3221038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WV</a:t>
            </a:r>
          </a:p>
        </p:txBody>
      </p:sp>
      <p:sp>
        <p:nvSpPr>
          <p:cNvPr id="27742" name="Text - Virginia"/>
          <p:cNvSpPr txBox="1">
            <a:spLocks noChangeArrowheads="1"/>
          </p:cNvSpPr>
          <p:nvPr/>
        </p:nvSpPr>
        <p:spPr bwMode="auto">
          <a:xfrm>
            <a:off x="6877050" y="32781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VA</a:t>
            </a:r>
          </a:p>
        </p:txBody>
      </p:sp>
      <p:sp>
        <p:nvSpPr>
          <p:cNvPr id="27743" name="Text - Tennessee"/>
          <p:cNvSpPr txBox="1">
            <a:spLocks noChangeArrowheads="1"/>
          </p:cNvSpPr>
          <p:nvPr/>
        </p:nvSpPr>
        <p:spPr bwMode="auto">
          <a:xfrm>
            <a:off x="5859463" y="37322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TN</a:t>
            </a:r>
          </a:p>
        </p:txBody>
      </p:sp>
      <p:sp>
        <p:nvSpPr>
          <p:cNvPr id="27744" name="Text - South Carolina"/>
          <p:cNvSpPr txBox="1">
            <a:spLocks noChangeArrowheads="1"/>
          </p:cNvSpPr>
          <p:nvPr/>
        </p:nvSpPr>
        <p:spPr bwMode="auto">
          <a:xfrm>
            <a:off x="6673850" y="38750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SC</a:t>
            </a:r>
          </a:p>
        </p:txBody>
      </p:sp>
      <p:sp>
        <p:nvSpPr>
          <p:cNvPr id="27745" name="Text - Ohio"/>
          <p:cNvSpPr txBox="1">
            <a:spLocks noChangeArrowheads="1"/>
          </p:cNvSpPr>
          <p:nvPr/>
        </p:nvSpPr>
        <p:spPr bwMode="auto">
          <a:xfrm>
            <a:off x="6157913" y="29321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OH</a:t>
            </a:r>
          </a:p>
        </p:txBody>
      </p:sp>
      <p:sp>
        <p:nvSpPr>
          <p:cNvPr id="27746" name="Text - North Carolina"/>
          <p:cNvSpPr txBox="1">
            <a:spLocks noChangeArrowheads="1"/>
          </p:cNvSpPr>
          <p:nvPr/>
        </p:nvSpPr>
        <p:spPr bwMode="auto">
          <a:xfrm>
            <a:off x="6837363" y="3581400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NC</a:t>
            </a:r>
          </a:p>
        </p:txBody>
      </p:sp>
      <p:sp>
        <p:nvSpPr>
          <p:cNvPr id="27747" name="Text - Missouri"/>
          <p:cNvSpPr txBox="1">
            <a:spLocks noChangeArrowheads="1"/>
          </p:cNvSpPr>
          <p:nvPr/>
        </p:nvSpPr>
        <p:spPr bwMode="auto">
          <a:xfrm>
            <a:off x="5029200" y="3384550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MO</a:t>
            </a:r>
          </a:p>
        </p:txBody>
      </p:sp>
      <p:sp>
        <p:nvSpPr>
          <p:cNvPr id="27748" name="Text - Mississippi"/>
          <p:cNvSpPr txBox="1">
            <a:spLocks noChangeArrowheads="1"/>
          </p:cNvSpPr>
          <p:nvPr/>
        </p:nvSpPr>
        <p:spPr bwMode="auto">
          <a:xfrm>
            <a:off x="5443538" y="42052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MS</a:t>
            </a:r>
          </a:p>
        </p:txBody>
      </p:sp>
      <p:sp>
        <p:nvSpPr>
          <p:cNvPr id="27749" name="Text - Minnesota"/>
          <p:cNvSpPr txBox="1">
            <a:spLocks noChangeArrowheads="1"/>
          </p:cNvSpPr>
          <p:nvPr/>
        </p:nvSpPr>
        <p:spPr bwMode="auto">
          <a:xfrm>
            <a:off x="4813300" y="2154238"/>
            <a:ext cx="530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MN</a:t>
            </a:r>
          </a:p>
        </p:txBody>
      </p:sp>
      <p:sp>
        <p:nvSpPr>
          <p:cNvPr id="27750" name="Text - Michigan"/>
          <p:cNvSpPr txBox="1">
            <a:spLocks noChangeArrowheads="1"/>
          </p:cNvSpPr>
          <p:nvPr/>
        </p:nvSpPr>
        <p:spPr bwMode="auto">
          <a:xfrm>
            <a:off x="5902325" y="2505075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MI</a:t>
            </a:r>
          </a:p>
        </p:txBody>
      </p:sp>
      <p:sp>
        <p:nvSpPr>
          <p:cNvPr id="27751" name="Text - Kentucky"/>
          <p:cNvSpPr txBox="1">
            <a:spLocks noChangeArrowheads="1"/>
          </p:cNvSpPr>
          <p:nvPr/>
        </p:nvSpPr>
        <p:spPr bwMode="auto">
          <a:xfrm>
            <a:off x="6037263" y="344170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KY</a:t>
            </a:r>
          </a:p>
        </p:txBody>
      </p:sp>
      <p:sp>
        <p:nvSpPr>
          <p:cNvPr id="27752" name="Text - Iowa"/>
          <p:cNvSpPr txBox="1">
            <a:spLocks noChangeArrowheads="1"/>
          </p:cNvSpPr>
          <p:nvPr/>
        </p:nvSpPr>
        <p:spPr bwMode="auto">
          <a:xfrm>
            <a:off x="4854575" y="2816225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IA</a:t>
            </a:r>
          </a:p>
        </p:txBody>
      </p:sp>
      <p:sp>
        <p:nvSpPr>
          <p:cNvPr id="27753" name="Text - Indiana"/>
          <p:cNvSpPr txBox="1">
            <a:spLocks noChangeArrowheads="1"/>
          </p:cNvSpPr>
          <p:nvPr/>
        </p:nvSpPr>
        <p:spPr bwMode="auto">
          <a:xfrm>
            <a:off x="5778500" y="30591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IN</a:t>
            </a:r>
          </a:p>
        </p:txBody>
      </p:sp>
      <p:sp>
        <p:nvSpPr>
          <p:cNvPr id="27754" name="Text - Illinois"/>
          <p:cNvSpPr txBox="1">
            <a:spLocks noChangeArrowheads="1"/>
          </p:cNvSpPr>
          <p:nvPr/>
        </p:nvSpPr>
        <p:spPr bwMode="auto">
          <a:xfrm>
            <a:off x="5378450" y="3071813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IL</a:t>
            </a:r>
          </a:p>
        </p:txBody>
      </p:sp>
      <p:sp>
        <p:nvSpPr>
          <p:cNvPr id="27755" name="Text - Georgia"/>
          <p:cNvSpPr txBox="1">
            <a:spLocks noChangeArrowheads="1"/>
          </p:cNvSpPr>
          <p:nvPr/>
        </p:nvSpPr>
        <p:spPr bwMode="auto">
          <a:xfrm>
            <a:off x="6378575" y="4179888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GA</a:t>
            </a:r>
          </a:p>
        </p:txBody>
      </p:sp>
      <p:sp>
        <p:nvSpPr>
          <p:cNvPr id="27756" name="Text - Florida"/>
          <p:cNvSpPr txBox="1">
            <a:spLocks noChangeArrowheads="1"/>
          </p:cNvSpPr>
          <p:nvPr/>
        </p:nvSpPr>
        <p:spPr bwMode="auto">
          <a:xfrm>
            <a:off x="6737350" y="47688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FL</a:t>
            </a:r>
          </a:p>
        </p:txBody>
      </p:sp>
      <p:sp>
        <p:nvSpPr>
          <p:cNvPr id="27757" name="Text - Alabama"/>
          <p:cNvSpPr txBox="1">
            <a:spLocks noChangeArrowheads="1"/>
          </p:cNvSpPr>
          <p:nvPr/>
        </p:nvSpPr>
        <p:spPr bwMode="auto">
          <a:xfrm>
            <a:off x="5859463" y="4192588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AL</a:t>
            </a:r>
          </a:p>
        </p:txBody>
      </p:sp>
      <p:sp>
        <p:nvSpPr>
          <p:cNvPr id="27758" name="Text - Vermont"/>
          <p:cNvSpPr txBox="1">
            <a:spLocks noChangeArrowheads="1"/>
          </p:cNvSpPr>
          <p:nvPr/>
        </p:nvSpPr>
        <p:spPr bwMode="auto">
          <a:xfrm>
            <a:off x="6818313" y="1690688"/>
            <a:ext cx="936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VT</a:t>
            </a:r>
          </a:p>
        </p:txBody>
      </p:sp>
      <p:sp>
        <p:nvSpPr>
          <p:cNvPr id="27759" name="Text - Pennsylvania"/>
          <p:cNvSpPr txBox="1">
            <a:spLocks noChangeArrowheads="1"/>
          </p:cNvSpPr>
          <p:nvPr/>
        </p:nvSpPr>
        <p:spPr bwMode="auto">
          <a:xfrm>
            <a:off x="6719888" y="2687638"/>
            <a:ext cx="835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PA</a:t>
            </a:r>
          </a:p>
        </p:txBody>
      </p:sp>
      <p:sp>
        <p:nvSpPr>
          <p:cNvPr id="27760" name="Text - New York"/>
          <p:cNvSpPr txBox="1">
            <a:spLocks noChangeArrowheads="1"/>
          </p:cNvSpPr>
          <p:nvPr/>
        </p:nvSpPr>
        <p:spPr bwMode="auto">
          <a:xfrm>
            <a:off x="6964363" y="230187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NY</a:t>
            </a:r>
          </a:p>
        </p:txBody>
      </p:sp>
      <p:sp>
        <p:nvSpPr>
          <p:cNvPr id="27761" name="Text - New Jersey"/>
          <p:cNvSpPr txBox="1">
            <a:spLocks noChangeArrowheads="1"/>
          </p:cNvSpPr>
          <p:nvPr/>
        </p:nvSpPr>
        <p:spPr bwMode="auto">
          <a:xfrm>
            <a:off x="7702550" y="2767013"/>
            <a:ext cx="422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NJ</a:t>
            </a:r>
          </a:p>
        </p:txBody>
      </p:sp>
      <p:sp>
        <p:nvSpPr>
          <p:cNvPr id="27762" name="Text - New Hampshire"/>
          <p:cNvSpPr txBox="1">
            <a:spLocks noChangeArrowheads="1"/>
          </p:cNvSpPr>
          <p:nvPr/>
        </p:nvSpPr>
        <p:spPr bwMode="auto">
          <a:xfrm>
            <a:off x="8015288" y="2060575"/>
            <a:ext cx="6000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NH</a:t>
            </a:r>
          </a:p>
        </p:txBody>
      </p:sp>
      <p:sp>
        <p:nvSpPr>
          <p:cNvPr id="27763" name="Text - Massachusetts"/>
          <p:cNvSpPr txBox="1">
            <a:spLocks noChangeArrowheads="1"/>
          </p:cNvSpPr>
          <p:nvPr/>
        </p:nvSpPr>
        <p:spPr bwMode="auto">
          <a:xfrm>
            <a:off x="8029575" y="2290763"/>
            <a:ext cx="4413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MA</a:t>
            </a:r>
          </a:p>
        </p:txBody>
      </p:sp>
      <p:sp>
        <p:nvSpPr>
          <p:cNvPr id="27764" name="Text - Maine"/>
          <p:cNvSpPr txBox="1">
            <a:spLocks noChangeArrowheads="1"/>
          </p:cNvSpPr>
          <p:nvPr/>
        </p:nvSpPr>
        <p:spPr bwMode="auto">
          <a:xfrm>
            <a:off x="7562850" y="1762125"/>
            <a:ext cx="6667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ME</a:t>
            </a:r>
          </a:p>
        </p:txBody>
      </p:sp>
      <p:sp>
        <p:nvSpPr>
          <p:cNvPr id="27765" name="Text - District of Columbia"/>
          <p:cNvSpPr txBox="1">
            <a:spLocks noChangeArrowheads="1"/>
          </p:cNvSpPr>
          <p:nvPr/>
        </p:nvSpPr>
        <p:spPr bwMode="auto">
          <a:xfrm>
            <a:off x="7624763" y="3328988"/>
            <a:ext cx="6286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 DC  </a:t>
            </a:r>
          </a:p>
        </p:txBody>
      </p:sp>
      <p:sp>
        <p:nvSpPr>
          <p:cNvPr id="27766" name="Text - Connecticut"/>
          <p:cNvSpPr txBox="1">
            <a:spLocks noChangeArrowheads="1"/>
          </p:cNvSpPr>
          <p:nvPr/>
        </p:nvSpPr>
        <p:spPr bwMode="auto">
          <a:xfrm>
            <a:off x="7729538" y="2597150"/>
            <a:ext cx="5619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CT</a:t>
            </a:r>
          </a:p>
        </p:txBody>
      </p:sp>
      <p:sp>
        <p:nvSpPr>
          <p:cNvPr id="27767" name="Text - Delaware"/>
          <p:cNvSpPr txBox="1">
            <a:spLocks noChangeArrowheads="1"/>
          </p:cNvSpPr>
          <p:nvPr/>
        </p:nvSpPr>
        <p:spPr bwMode="auto">
          <a:xfrm>
            <a:off x="7653338" y="2928938"/>
            <a:ext cx="4921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DE</a:t>
            </a:r>
          </a:p>
        </p:txBody>
      </p:sp>
      <p:sp>
        <p:nvSpPr>
          <p:cNvPr id="27768" name="Text - Rhode Island"/>
          <p:cNvSpPr txBox="1">
            <a:spLocks noChangeArrowheads="1"/>
          </p:cNvSpPr>
          <p:nvPr/>
        </p:nvSpPr>
        <p:spPr bwMode="auto">
          <a:xfrm>
            <a:off x="8072438" y="2474913"/>
            <a:ext cx="5429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RI</a:t>
            </a:r>
          </a:p>
        </p:txBody>
      </p:sp>
      <p:sp>
        <p:nvSpPr>
          <p:cNvPr id="27769" name="Text - Maryland"/>
          <p:cNvSpPr txBox="1">
            <a:spLocks noChangeArrowheads="1"/>
          </p:cNvSpPr>
          <p:nvPr/>
        </p:nvSpPr>
        <p:spPr bwMode="auto">
          <a:xfrm>
            <a:off x="7729538" y="3100388"/>
            <a:ext cx="4413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MD</a:t>
            </a:r>
          </a:p>
        </p:txBody>
      </p:sp>
      <p:sp>
        <p:nvSpPr>
          <p:cNvPr id="27770" name="Text Box 136"/>
          <p:cNvSpPr txBox="1">
            <a:spLocks noChangeArrowheads="1"/>
          </p:cNvSpPr>
          <p:nvPr/>
        </p:nvSpPr>
        <p:spPr bwMode="auto">
          <a:xfrm>
            <a:off x="1682750" y="5656263"/>
            <a:ext cx="31940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United States: </a:t>
            </a:r>
          </a:p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51% Uninsured ≤</a:t>
            </a:r>
            <a:r>
              <a:rPr lang="en-US" sz="160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138% FPL </a:t>
            </a:r>
          </a:p>
        </p:txBody>
      </p:sp>
      <p:sp>
        <p:nvSpPr>
          <p:cNvPr id="27771" name="Title 5"/>
          <p:cNvSpPr txBox="1">
            <a:spLocks/>
          </p:cNvSpPr>
          <p:nvPr/>
        </p:nvSpPr>
        <p:spPr bwMode="auto">
          <a:xfrm>
            <a:off x="152400" y="1143000"/>
            <a:ext cx="88233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b="1">
              <a:solidFill>
                <a:srgbClr val="000000"/>
              </a:solidFill>
              <a:latin typeface="Tahoma" pitchFamily="34" charset="0"/>
              <a:ea typeface="Meta Offc Pro" pitchFamily="34" charset="0"/>
              <a:cs typeface="Meta Offc Pro" pitchFamily="34" charset="0"/>
              <a:sym typeface="Tahoma" pitchFamily="34" charset="0"/>
            </a:endParaRPr>
          </a:p>
        </p:txBody>
      </p:sp>
      <p:pic>
        <p:nvPicPr>
          <p:cNvPr id="27772" name="Picture 29" descr="kfflogo-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31750" y="6299200"/>
            <a:ext cx="8321675" cy="549275"/>
          </a:xfrm>
        </p:spPr>
        <p:txBody>
          <a:bodyPr anchor="b"/>
          <a:lstStyle/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100">
                <a:ea typeface="Meta Offc Pro" pitchFamily="34" charset="0"/>
                <a:cs typeface="Meta Offc Pro" pitchFamily="34" charset="0"/>
                <a:sym typeface="Tahoma" pitchFamily="34" charset="0"/>
              </a:rPr>
              <a:t>SOURCE: Based on a review of State of the State Addresses, Budgets Proposed by Governors, as well as other public statements made by the Governor. </a:t>
            </a:r>
          </a:p>
        </p:txBody>
      </p:sp>
      <p:sp>
        <p:nvSpPr>
          <p:cNvPr id="29699" name="Title 5"/>
          <p:cNvSpPr>
            <a:spLocks noGrp="1"/>
          </p:cNvSpPr>
          <p:nvPr>
            <p:ph type="title" idx="4294967295"/>
          </p:nvPr>
        </p:nvSpPr>
        <p:spPr>
          <a:xfrm>
            <a:off x="92075" y="52388"/>
            <a:ext cx="8959850" cy="914400"/>
          </a:xfrm>
        </p:spPr>
        <p:txBody>
          <a:bodyPr anchor="t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States continue to weigh the Medicaid expansion decision.</a:t>
            </a:r>
          </a:p>
        </p:txBody>
      </p:sp>
      <p:sp>
        <p:nvSpPr>
          <p:cNvPr id="29700" name="Rectangle 131"/>
          <p:cNvSpPr>
            <a:spLocks noChangeArrowheads="1"/>
          </p:cNvSpPr>
          <p:nvPr/>
        </p:nvSpPr>
        <p:spPr bwMode="auto">
          <a:xfrm>
            <a:off x="4308475" y="5537200"/>
            <a:ext cx="1524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100" b="1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9701" name="Text Box 133"/>
          <p:cNvSpPr txBox="1">
            <a:spLocks noChangeArrowheads="1"/>
          </p:cNvSpPr>
          <p:nvPr/>
        </p:nvSpPr>
        <p:spPr bwMode="auto">
          <a:xfrm>
            <a:off x="4460875" y="5726113"/>
            <a:ext cx="25495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Opposes Expansion (17 states)</a:t>
            </a:r>
          </a:p>
        </p:txBody>
      </p:sp>
      <p:sp>
        <p:nvSpPr>
          <p:cNvPr id="29702" name="Rectangle 134"/>
          <p:cNvSpPr>
            <a:spLocks noChangeArrowheads="1"/>
          </p:cNvSpPr>
          <p:nvPr/>
        </p:nvSpPr>
        <p:spPr bwMode="auto">
          <a:xfrm>
            <a:off x="4308475" y="6048375"/>
            <a:ext cx="152400" cy="15240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4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endParaRPr lang="en-US" sz="1100" b="1">
              <a:solidFill>
                <a:srgbClr val="00000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9703" name="Text Box 135"/>
          <p:cNvSpPr txBox="1">
            <a:spLocks noChangeArrowheads="1"/>
          </p:cNvSpPr>
          <p:nvPr/>
        </p:nvSpPr>
        <p:spPr bwMode="auto">
          <a:xfrm>
            <a:off x="4475163" y="5483225"/>
            <a:ext cx="3643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Supports Expansion (27 states, including DC)</a:t>
            </a:r>
          </a:p>
        </p:txBody>
      </p:sp>
      <p:sp>
        <p:nvSpPr>
          <p:cNvPr id="29704" name="Rectangle 131"/>
          <p:cNvSpPr>
            <a:spLocks noChangeArrowheads="1"/>
          </p:cNvSpPr>
          <p:nvPr/>
        </p:nvSpPr>
        <p:spPr bwMode="auto">
          <a:xfrm>
            <a:off x="4308475" y="5788025"/>
            <a:ext cx="152400" cy="152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20"/>
              </a:buClr>
              <a:buFont typeface="Tahoma" pitchFamily="34" charset="0"/>
              <a:buNone/>
            </a:pPr>
            <a:endParaRPr lang="en-US" sz="1100" b="1">
              <a:solidFill>
                <a:srgbClr val="000020"/>
              </a:solidFill>
              <a:latin typeface="Tahoma" pitchFamily="34" charset="0"/>
              <a:cs typeface="Tahoma" pitchFamily="34" charset="0"/>
              <a:sym typeface="Tahoma" pitchFamily="34" charset="0"/>
            </a:endParaRPr>
          </a:p>
        </p:txBody>
      </p:sp>
      <p:sp>
        <p:nvSpPr>
          <p:cNvPr id="29705" name="Text Box 136"/>
          <p:cNvSpPr txBox="1">
            <a:spLocks noChangeArrowheads="1"/>
          </p:cNvSpPr>
          <p:nvPr/>
        </p:nvSpPr>
        <p:spPr bwMode="auto">
          <a:xfrm>
            <a:off x="4460875" y="5972175"/>
            <a:ext cx="23780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Weighing Options  (7 states)</a:t>
            </a:r>
          </a:p>
        </p:txBody>
      </p:sp>
      <p:sp>
        <p:nvSpPr>
          <p:cNvPr id="29706" name="Shape - Wyoming"/>
          <p:cNvSpPr>
            <a:spLocks noChangeAspect="1"/>
          </p:cNvSpPr>
          <p:nvPr/>
        </p:nvSpPr>
        <p:spPr bwMode="auto">
          <a:xfrm>
            <a:off x="3176588" y="2130425"/>
            <a:ext cx="896937" cy="720725"/>
          </a:xfrm>
          <a:custGeom>
            <a:avLst/>
            <a:gdLst>
              <a:gd name="T0" fmla="*/ 2147483647 w 567"/>
              <a:gd name="T1" fmla="*/ 0 h 463"/>
              <a:gd name="T2" fmla="*/ 2147483647 w 567"/>
              <a:gd name="T3" fmla="*/ 2147483647 h 463"/>
              <a:gd name="T4" fmla="*/ 0 w 567"/>
              <a:gd name="T5" fmla="*/ 2147483647 h 463"/>
              <a:gd name="T6" fmla="*/ 2147483647 w 567"/>
              <a:gd name="T7" fmla="*/ 2147483647 h 463"/>
              <a:gd name="T8" fmla="*/ 2147483647 w 567"/>
              <a:gd name="T9" fmla="*/ 2147483647 h 463"/>
              <a:gd name="T10" fmla="*/ 2147483647 w 567"/>
              <a:gd name="T11" fmla="*/ 2147483647 h 463"/>
              <a:gd name="T12" fmla="*/ 2147483647 w 567"/>
              <a:gd name="T13" fmla="*/ 0 h 4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67"/>
              <a:gd name="T22" fmla="*/ 0 h 463"/>
              <a:gd name="T23" fmla="*/ 567 w 567"/>
              <a:gd name="T24" fmla="*/ 463 h 4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67" h="463">
                <a:moveTo>
                  <a:pt x="55" y="0"/>
                </a:moveTo>
                <a:lnTo>
                  <a:pt x="35" y="172"/>
                </a:lnTo>
                <a:lnTo>
                  <a:pt x="0" y="420"/>
                </a:lnTo>
                <a:lnTo>
                  <a:pt x="164" y="433"/>
                </a:lnTo>
                <a:lnTo>
                  <a:pt x="547" y="463"/>
                </a:lnTo>
                <a:lnTo>
                  <a:pt x="567" y="47"/>
                </a:lnTo>
                <a:lnTo>
                  <a:pt x="55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7" name="Shape - West Virginia"/>
          <p:cNvSpPr>
            <a:spLocks noChangeAspect="1"/>
          </p:cNvSpPr>
          <p:nvPr/>
        </p:nvSpPr>
        <p:spPr bwMode="auto">
          <a:xfrm>
            <a:off x="6734175" y="2671763"/>
            <a:ext cx="550863" cy="566737"/>
          </a:xfrm>
          <a:custGeom>
            <a:avLst/>
            <a:gdLst>
              <a:gd name="T0" fmla="*/ 2147483647 w 349"/>
              <a:gd name="T1" fmla="*/ 2147483647 h 365"/>
              <a:gd name="T2" fmla="*/ 2147483647 w 349"/>
              <a:gd name="T3" fmla="*/ 2147483647 h 365"/>
              <a:gd name="T4" fmla="*/ 0 w 349"/>
              <a:gd name="T5" fmla="*/ 2147483647 h 365"/>
              <a:gd name="T6" fmla="*/ 2147483647 w 349"/>
              <a:gd name="T7" fmla="*/ 2147483647 h 365"/>
              <a:gd name="T8" fmla="*/ 2147483647 w 349"/>
              <a:gd name="T9" fmla="*/ 2147483647 h 365"/>
              <a:gd name="T10" fmla="*/ 2147483647 w 349"/>
              <a:gd name="T11" fmla="*/ 2147483647 h 365"/>
              <a:gd name="T12" fmla="*/ 2147483647 w 349"/>
              <a:gd name="T13" fmla="*/ 2147483647 h 365"/>
              <a:gd name="T14" fmla="*/ 2147483647 w 349"/>
              <a:gd name="T15" fmla="*/ 2147483647 h 365"/>
              <a:gd name="T16" fmla="*/ 2147483647 w 349"/>
              <a:gd name="T17" fmla="*/ 2147483647 h 365"/>
              <a:gd name="T18" fmla="*/ 2147483647 w 349"/>
              <a:gd name="T19" fmla="*/ 2147483647 h 365"/>
              <a:gd name="T20" fmla="*/ 2147483647 w 349"/>
              <a:gd name="T21" fmla="*/ 2147483647 h 365"/>
              <a:gd name="T22" fmla="*/ 2147483647 w 349"/>
              <a:gd name="T23" fmla="*/ 2147483647 h 365"/>
              <a:gd name="T24" fmla="*/ 2147483647 w 349"/>
              <a:gd name="T25" fmla="*/ 2147483647 h 365"/>
              <a:gd name="T26" fmla="*/ 2147483647 w 349"/>
              <a:gd name="T27" fmla="*/ 2147483647 h 365"/>
              <a:gd name="T28" fmla="*/ 2147483647 w 349"/>
              <a:gd name="T29" fmla="*/ 2147483647 h 365"/>
              <a:gd name="T30" fmla="*/ 2147483647 w 349"/>
              <a:gd name="T31" fmla="*/ 2147483647 h 365"/>
              <a:gd name="T32" fmla="*/ 2147483647 w 349"/>
              <a:gd name="T33" fmla="*/ 0 h 365"/>
              <a:gd name="T34" fmla="*/ 2147483647 w 349"/>
              <a:gd name="T35" fmla="*/ 2147483647 h 365"/>
              <a:gd name="T36" fmla="*/ 2147483647 w 349"/>
              <a:gd name="T37" fmla="*/ 2147483647 h 365"/>
              <a:gd name="T38" fmla="*/ 2147483647 w 349"/>
              <a:gd name="T39" fmla="*/ 2147483647 h 365"/>
              <a:gd name="T40" fmla="*/ 2147483647 w 349"/>
              <a:gd name="T41" fmla="*/ 2147483647 h 3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49"/>
              <a:gd name="T64" fmla="*/ 0 h 365"/>
              <a:gd name="T65" fmla="*/ 349 w 349"/>
              <a:gd name="T66" fmla="*/ 365 h 36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49" h="365">
                <a:moveTo>
                  <a:pt x="35" y="191"/>
                </a:moveTo>
                <a:lnTo>
                  <a:pt x="9" y="184"/>
                </a:lnTo>
                <a:lnTo>
                  <a:pt x="0" y="242"/>
                </a:lnTo>
                <a:lnTo>
                  <a:pt x="9" y="303"/>
                </a:lnTo>
                <a:lnTo>
                  <a:pt x="59" y="344"/>
                </a:lnTo>
                <a:lnTo>
                  <a:pt x="71" y="365"/>
                </a:lnTo>
                <a:lnTo>
                  <a:pt x="135" y="344"/>
                </a:lnTo>
                <a:lnTo>
                  <a:pt x="211" y="295"/>
                </a:lnTo>
                <a:lnTo>
                  <a:pt x="234" y="188"/>
                </a:lnTo>
                <a:lnTo>
                  <a:pt x="283" y="160"/>
                </a:lnTo>
                <a:lnTo>
                  <a:pt x="310" y="94"/>
                </a:lnTo>
                <a:lnTo>
                  <a:pt x="349" y="76"/>
                </a:lnTo>
                <a:lnTo>
                  <a:pt x="298" y="67"/>
                </a:lnTo>
                <a:lnTo>
                  <a:pt x="210" y="115"/>
                </a:lnTo>
                <a:lnTo>
                  <a:pt x="196" y="69"/>
                </a:lnTo>
                <a:lnTo>
                  <a:pt x="120" y="73"/>
                </a:lnTo>
                <a:lnTo>
                  <a:pt x="103" y="0"/>
                </a:lnTo>
                <a:lnTo>
                  <a:pt x="83" y="20"/>
                </a:lnTo>
                <a:lnTo>
                  <a:pt x="89" y="124"/>
                </a:lnTo>
                <a:lnTo>
                  <a:pt x="55" y="133"/>
                </a:lnTo>
                <a:lnTo>
                  <a:pt x="35" y="191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Shape - Washington"/>
          <p:cNvSpPr>
            <a:spLocks noChangeAspect="1"/>
          </p:cNvSpPr>
          <p:nvPr/>
        </p:nvSpPr>
        <p:spPr bwMode="auto">
          <a:xfrm>
            <a:off x="1852613" y="1279525"/>
            <a:ext cx="835025" cy="603250"/>
          </a:xfrm>
          <a:custGeom>
            <a:avLst/>
            <a:gdLst>
              <a:gd name="T0" fmla="*/ 2147483647 w 530"/>
              <a:gd name="T1" fmla="*/ 0 h 389"/>
              <a:gd name="T2" fmla="*/ 2147483647 w 530"/>
              <a:gd name="T3" fmla="*/ 2147483647 h 389"/>
              <a:gd name="T4" fmla="*/ 2147483647 w 530"/>
              <a:gd name="T5" fmla="*/ 2147483647 h 389"/>
              <a:gd name="T6" fmla="*/ 2147483647 w 530"/>
              <a:gd name="T7" fmla="*/ 2147483647 h 389"/>
              <a:gd name="T8" fmla="*/ 2147483647 w 530"/>
              <a:gd name="T9" fmla="*/ 2147483647 h 389"/>
              <a:gd name="T10" fmla="*/ 2147483647 w 530"/>
              <a:gd name="T11" fmla="*/ 2147483647 h 389"/>
              <a:gd name="T12" fmla="*/ 2147483647 w 530"/>
              <a:gd name="T13" fmla="*/ 2147483647 h 389"/>
              <a:gd name="T14" fmla="*/ 2147483647 w 530"/>
              <a:gd name="T15" fmla="*/ 2147483647 h 389"/>
              <a:gd name="T16" fmla="*/ 2147483647 w 530"/>
              <a:gd name="T17" fmla="*/ 2147483647 h 389"/>
              <a:gd name="T18" fmla="*/ 2147483647 w 530"/>
              <a:gd name="T19" fmla="*/ 2147483647 h 389"/>
              <a:gd name="T20" fmla="*/ 2147483647 w 530"/>
              <a:gd name="T21" fmla="*/ 2147483647 h 389"/>
              <a:gd name="T22" fmla="*/ 2147483647 w 530"/>
              <a:gd name="T23" fmla="*/ 2147483647 h 389"/>
              <a:gd name="T24" fmla="*/ 2147483647 w 530"/>
              <a:gd name="T25" fmla="*/ 2147483647 h 389"/>
              <a:gd name="T26" fmla="*/ 2147483647 w 530"/>
              <a:gd name="T27" fmla="*/ 2147483647 h 389"/>
              <a:gd name="T28" fmla="*/ 2147483647 w 530"/>
              <a:gd name="T29" fmla="*/ 2147483647 h 389"/>
              <a:gd name="T30" fmla="*/ 2147483647 w 530"/>
              <a:gd name="T31" fmla="*/ 2147483647 h 389"/>
              <a:gd name="T32" fmla="*/ 2147483647 w 530"/>
              <a:gd name="T33" fmla="*/ 2147483647 h 389"/>
              <a:gd name="T34" fmla="*/ 2147483647 w 530"/>
              <a:gd name="T35" fmla="*/ 2147483647 h 389"/>
              <a:gd name="T36" fmla="*/ 2147483647 w 530"/>
              <a:gd name="T37" fmla="*/ 2147483647 h 389"/>
              <a:gd name="T38" fmla="*/ 2147483647 w 530"/>
              <a:gd name="T39" fmla="*/ 2147483647 h 389"/>
              <a:gd name="T40" fmla="*/ 0 w 530"/>
              <a:gd name="T41" fmla="*/ 2147483647 h 389"/>
              <a:gd name="T42" fmla="*/ 2147483647 w 530"/>
              <a:gd name="T43" fmla="*/ 2147483647 h 389"/>
              <a:gd name="T44" fmla="*/ 2147483647 w 530"/>
              <a:gd name="T45" fmla="*/ 2147483647 h 389"/>
              <a:gd name="T46" fmla="*/ 2147483647 w 530"/>
              <a:gd name="T47" fmla="*/ 2147483647 h 389"/>
              <a:gd name="T48" fmla="*/ 2147483647 w 530"/>
              <a:gd name="T49" fmla="*/ 2147483647 h 389"/>
              <a:gd name="T50" fmla="*/ 2147483647 w 530"/>
              <a:gd name="T51" fmla="*/ 2147483647 h 389"/>
              <a:gd name="T52" fmla="*/ 2147483647 w 530"/>
              <a:gd name="T53" fmla="*/ 2147483647 h 389"/>
              <a:gd name="T54" fmla="*/ 2147483647 w 530"/>
              <a:gd name="T55" fmla="*/ 2147483647 h 389"/>
              <a:gd name="T56" fmla="*/ 2147483647 w 530"/>
              <a:gd name="T57" fmla="*/ 2147483647 h 389"/>
              <a:gd name="T58" fmla="*/ 2147483647 w 530"/>
              <a:gd name="T59" fmla="*/ 2147483647 h 389"/>
              <a:gd name="T60" fmla="*/ 2147483647 w 530"/>
              <a:gd name="T61" fmla="*/ 2147483647 h 389"/>
              <a:gd name="T62" fmla="*/ 2147483647 w 530"/>
              <a:gd name="T63" fmla="*/ 2147483647 h 389"/>
              <a:gd name="T64" fmla="*/ 2147483647 w 530"/>
              <a:gd name="T65" fmla="*/ 2147483647 h 389"/>
              <a:gd name="T66" fmla="*/ 2147483647 w 530"/>
              <a:gd name="T67" fmla="*/ 2147483647 h 389"/>
              <a:gd name="T68" fmla="*/ 2147483647 w 530"/>
              <a:gd name="T69" fmla="*/ 2147483647 h 389"/>
              <a:gd name="T70" fmla="*/ 2147483647 w 530"/>
              <a:gd name="T71" fmla="*/ 2147483647 h 389"/>
              <a:gd name="T72" fmla="*/ 2147483647 w 530"/>
              <a:gd name="T73" fmla="*/ 2147483647 h 389"/>
              <a:gd name="T74" fmla="*/ 2147483647 w 530"/>
              <a:gd name="T75" fmla="*/ 0 h 38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30"/>
              <a:gd name="T115" fmla="*/ 0 h 389"/>
              <a:gd name="T116" fmla="*/ 530 w 530"/>
              <a:gd name="T117" fmla="*/ 389 h 38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30" h="389">
                <a:moveTo>
                  <a:pt x="134" y="0"/>
                </a:moveTo>
                <a:lnTo>
                  <a:pt x="243" y="30"/>
                </a:lnTo>
                <a:lnTo>
                  <a:pt x="326" y="49"/>
                </a:lnTo>
                <a:lnTo>
                  <a:pt x="366" y="58"/>
                </a:lnTo>
                <a:lnTo>
                  <a:pt x="408" y="64"/>
                </a:lnTo>
                <a:lnTo>
                  <a:pt x="463" y="74"/>
                </a:lnTo>
                <a:lnTo>
                  <a:pt x="530" y="86"/>
                </a:lnTo>
                <a:lnTo>
                  <a:pt x="487" y="389"/>
                </a:lnTo>
                <a:lnTo>
                  <a:pt x="281" y="345"/>
                </a:lnTo>
                <a:lnTo>
                  <a:pt x="253" y="365"/>
                </a:lnTo>
                <a:lnTo>
                  <a:pt x="216" y="335"/>
                </a:lnTo>
                <a:lnTo>
                  <a:pt x="183" y="365"/>
                </a:lnTo>
                <a:lnTo>
                  <a:pt x="153" y="339"/>
                </a:lnTo>
                <a:lnTo>
                  <a:pt x="68" y="335"/>
                </a:lnTo>
                <a:lnTo>
                  <a:pt x="80" y="286"/>
                </a:lnTo>
                <a:lnTo>
                  <a:pt x="19" y="281"/>
                </a:lnTo>
                <a:lnTo>
                  <a:pt x="13" y="253"/>
                </a:lnTo>
                <a:lnTo>
                  <a:pt x="25" y="223"/>
                </a:lnTo>
                <a:lnTo>
                  <a:pt x="10" y="196"/>
                </a:lnTo>
                <a:lnTo>
                  <a:pt x="11" y="120"/>
                </a:lnTo>
                <a:lnTo>
                  <a:pt x="0" y="62"/>
                </a:lnTo>
                <a:lnTo>
                  <a:pt x="7" y="40"/>
                </a:lnTo>
                <a:lnTo>
                  <a:pt x="34" y="49"/>
                </a:lnTo>
                <a:lnTo>
                  <a:pt x="62" y="83"/>
                </a:lnTo>
                <a:lnTo>
                  <a:pt x="114" y="91"/>
                </a:lnTo>
                <a:lnTo>
                  <a:pt x="128" y="119"/>
                </a:lnTo>
                <a:lnTo>
                  <a:pt x="102" y="119"/>
                </a:lnTo>
                <a:lnTo>
                  <a:pt x="99" y="143"/>
                </a:lnTo>
                <a:lnTo>
                  <a:pt x="114" y="146"/>
                </a:lnTo>
                <a:lnTo>
                  <a:pt x="120" y="170"/>
                </a:lnTo>
                <a:lnTo>
                  <a:pt x="89" y="187"/>
                </a:lnTo>
                <a:lnTo>
                  <a:pt x="89" y="204"/>
                </a:lnTo>
                <a:lnTo>
                  <a:pt x="125" y="204"/>
                </a:lnTo>
                <a:lnTo>
                  <a:pt x="134" y="162"/>
                </a:lnTo>
                <a:lnTo>
                  <a:pt x="161" y="137"/>
                </a:lnTo>
                <a:lnTo>
                  <a:pt x="128" y="71"/>
                </a:lnTo>
                <a:lnTo>
                  <a:pt x="149" y="50"/>
                </a:lnTo>
                <a:lnTo>
                  <a:pt x="134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Shape - Virginia"/>
          <p:cNvGrpSpPr>
            <a:grpSpLocks/>
          </p:cNvGrpSpPr>
          <p:nvPr/>
        </p:nvGrpSpPr>
        <p:grpSpPr bwMode="auto">
          <a:xfrm>
            <a:off x="6666229" y="2790826"/>
            <a:ext cx="1009650" cy="596900"/>
            <a:chOff x="3911" y="1540"/>
            <a:chExt cx="636" cy="376"/>
          </a:xfrm>
          <a:solidFill>
            <a:schemeClr val="accent1"/>
          </a:solidFill>
        </p:grpSpPr>
        <p:sp>
          <p:nvSpPr>
            <p:cNvPr id="16" name="Freeform 65"/>
            <p:cNvSpPr>
              <a:spLocks noChangeAspect="1"/>
            </p:cNvSpPr>
            <p:nvPr/>
          </p:nvSpPr>
          <p:spPr bwMode="auto">
            <a:xfrm>
              <a:off x="3911" y="1540"/>
              <a:ext cx="613" cy="376"/>
            </a:xfrm>
            <a:custGeom>
              <a:avLst/>
              <a:gdLst>
                <a:gd name="T0" fmla="*/ 102 w 616"/>
                <a:gd name="T1" fmla="*/ 253 h 383"/>
                <a:gd name="T2" fmla="*/ 84 w 616"/>
                <a:gd name="T3" fmla="*/ 290 h 383"/>
                <a:gd name="T4" fmla="*/ 59 w 616"/>
                <a:gd name="T5" fmla="*/ 300 h 383"/>
                <a:gd name="T6" fmla="*/ 57 w 616"/>
                <a:gd name="T7" fmla="*/ 325 h 383"/>
                <a:gd name="T8" fmla="*/ 3 w 616"/>
                <a:gd name="T9" fmla="*/ 343 h 383"/>
                <a:gd name="T10" fmla="*/ 0 w 616"/>
                <a:gd name="T11" fmla="*/ 362 h 383"/>
                <a:gd name="T12" fmla="*/ 144 w 616"/>
                <a:gd name="T13" fmla="*/ 339 h 383"/>
                <a:gd name="T14" fmla="*/ 406 w 616"/>
                <a:gd name="T15" fmla="*/ 287 h 383"/>
                <a:gd name="T16" fmla="*/ 607 w 616"/>
                <a:gd name="T17" fmla="*/ 240 h 383"/>
                <a:gd name="T18" fmla="*/ 607 w 616"/>
                <a:gd name="T19" fmla="*/ 203 h 383"/>
                <a:gd name="T20" fmla="*/ 585 w 616"/>
                <a:gd name="T21" fmla="*/ 191 h 383"/>
                <a:gd name="T22" fmla="*/ 567 w 616"/>
                <a:gd name="T23" fmla="*/ 210 h 383"/>
                <a:gd name="T24" fmla="*/ 556 w 616"/>
                <a:gd name="T25" fmla="*/ 161 h 383"/>
                <a:gd name="T26" fmla="*/ 567 w 616"/>
                <a:gd name="T27" fmla="*/ 118 h 383"/>
                <a:gd name="T28" fmla="*/ 494 w 616"/>
                <a:gd name="T29" fmla="*/ 84 h 383"/>
                <a:gd name="T30" fmla="*/ 442 w 616"/>
                <a:gd name="T31" fmla="*/ 93 h 383"/>
                <a:gd name="T32" fmla="*/ 440 w 616"/>
                <a:gd name="T33" fmla="*/ 27 h 383"/>
                <a:gd name="T34" fmla="*/ 387 w 616"/>
                <a:gd name="T35" fmla="*/ 0 h 383"/>
                <a:gd name="T36" fmla="*/ 346 w 616"/>
                <a:gd name="T37" fmla="*/ 17 h 383"/>
                <a:gd name="T38" fmla="*/ 319 w 616"/>
                <a:gd name="T39" fmla="*/ 80 h 383"/>
                <a:gd name="T40" fmla="*/ 275 w 616"/>
                <a:gd name="T41" fmla="*/ 105 h 383"/>
                <a:gd name="T42" fmla="*/ 255 w 616"/>
                <a:gd name="T43" fmla="*/ 204 h 383"/>
                <a:gd name="T44" fmla="*/ 178 w 616"/>
                <a:gd name="T45" fmla="*/ 253 h 383"/>
                <a:gd name="T46" fmla="*/ 115 w 616"/>
                <a:gd name="T47" fmla="*/ 274 h 383"/>
                <a:gd name="T48" fmla="*/ 102 w 616"/>
                <a:gd name="T49" fmla="*/ 253 h 38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16"/>
                <a:gd name="T76" fmla="*/ 0 h 383"/>
                <a:gd name="T77" fmla="*/ 616 w 616"/>
                <a:gd name="T78" fmla="*/ 383 h 38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16" h="383">
                  <a:moveTo>
                    <a:pt x="102" y="268"/>
                  </a:moveTo>
                  <a:lnTo>
                    <a:pt x="84" y="307"/>
                  </a:lnTo>
                  <a:lnTo>
                    <a:pt x="59" y="318"/>
                  </a:lnTo>
                  <a:lnTo>
                    <a:pt x="57" y="343"/>
                  </a:lnTo>
                  <a:lnTo>
                    <a:pt x="3" y="362"/>
                  </a:lnTo>
                  <a:lnTo>
                    <a:pt x="0" y="383"/>
                  </a:lnTo>
                  <a:lnTo>
                    <a:pt x="147" y="358"/>
                  </a:lnTo>
                  <a:lnTo>
                    <a:pt x="412" y="303"/>
                  </a:lnTo>
                  <a:lnTo>
                    <a:pt x="616" y="254"/>
                  </a:lnTo>
                  <a:lnTo>
                    <a:pt x="616" y="215"/>
                  </a:lnTo>
                  <a:lnTo>
                    <a:pt x="594" y="203"/>
                  </a:lnTo>
                  <a:lnTo>
                    <a:pt x="576" y="222"/>
                  </a:lnTo>
                  <a:lnTo>
                    <a:pt x="565" y="170"/>
                  </a:lnTo>
                  <a:lnTo>
                    <a:pt x="576" y="124"/>
                  </a:lnTo>
                  <a:lnTo>
                    <a:pt x="500" y="90"/>
                  </a:lnTo>
                  <a:lnTo>
                    <a:pt x="448" y="99"/>
                  </a:lnTo>
                  <a:lnTo>
                    <a:pt x="446" y="27"/>
                  </a:lnTo>
                  <a:lnTo>
                    <a:pt x="393" y="0"/>
                  </a:lnTo>
                  <a:lnTo>
                    <a:pt x="352" y="17"/>
                  </a:lnTo>
                  <a:lnTo>
                    <a:pt x="325" y="84"/>
                  </a:lnTo>
                  <a:lnTo>
                    <a:pt x="278" y="111"/>
                  </a:lnTo>
                  <a:lnTo>
                    <a:pt x="258" y="216"/>
                  </a:lnTo>
                  <a:lnTo>
                    <a:pt x="181" y="268"/>
                  </a:lnTo>
                  <a:lnTo>
                    <a:pt x="118" y="289"/>
                  </a:lnTo>
                  <a:lnTo>
                    <a:pt x="102" y="26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17" name="Freeform 66"/>
            <p:cNvSpPr>
              <a:spLocks noChangeAspect="1"/>
            </p:cNvSpPr>
            <p:nvPr/>
          </p:nvSpPr>
          <p:spPr bwMode="auto">
            <a:xfrm>
              <a:off x="4506" y="1634"/>
              <a:ext cx="41" cy="69"/>
            </a:xfrm>
            <a:custGeom>
              <a:avLst/>
              <a:gdLst>
                <a:gd name="T0" fmla="*/ 0 w 42"/>
                <a:gd name="T1" fmla="*/ 6 h 71"/>
                <a:gd name="T2" fmla="*/ 39 w 42"/>
                <a:gd name="T3" fmla="*/ 0 h 71"/>
                <a:gd name="T4" fmla="*/ 18 w 42"/>
                <a:gd name="T5" fmla="*/ 65 h 71"/>
                <a:gd name="T6" fmla="*/ 2 w 42"/>
                <a:gd name="T7" fmla="*/ 64 h 71"/>
                <a:gd name="T8" fmla="*/ 0 w 42"/>
                <a:gd name="T9" fmla="*/ 6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"/>
                <a:gd name="T16" fmla="*/ 0 h 71"/>
                <a:gd name="T17" fmla="*/ 42 w 42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" h="71">
                  <a:moveTo>
                    <a:pt x="0" y="6"/>
                  </a:moveTo>
                  <a:lnTo>
                    <a:pt x="42" y="0"/>
                  </a:lnTo>
                  <a:lnTo>
                    <a:pt x="18" y="71"/>
                  </a:lnTo>
                  <a:lnTo>
                    <a:pt x="2" y="70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9710" name="Shape - Vermont"/>
          <p:cNvSpPr>
            <a:spLocks noChangeAspect="1"/>
          </p:cNvSpPr>
          <p:nvPr/>
        </p:nvSpPr>
        <p:spPr bwMode="auto">
          <a:xfrm>
            <a:off x="7561263" y="1725613"/>
            <a:ext cx="220662" cy="401637"/>
          </a:xfrm>
          <a:custGeom>
            <a:avLst/>
            <a:gdLst>
              <a:gd name="T0" fmla="*/ 0 w 139"/>
              <a:gd name="T1" fmla="*/ 2147483647 h 257"/>
              <a:gd name="T2" fmla="*/ 2147483647 w 139"/>
              <a:gd name="T3" fmla="*/ 0 h 257"/>
              <a:gd name="T4" fmla="*/ 2147483647 w 139"/>
              <a:gd name="T5" fmla="*/ 2147483647 h 257"/>
              <a:gd name="T6" fmla="*/ 2147483647 w 139"/>
              <a:gd name="T7" fmla="*/ 2147483647 h 257"/>
              <a:gd name="T8" fmla="*/ 2147483647 w 139"/>
              <a:gd name="T9" fmla="*/ 2147483647 h 257"/>
              <a:gd name="T10" fmla="*/ 2147483647 w 139"/>
              <a:gd name="T11" fmla="*/ 2147483647 h 257"/>
              <a:gd name="T12" fmla="*/ 2147483647 w 139"/>
              <a:gd name="T13" fmla="*/ 2147483647 h 257"/>
              <a:gd name="T14" fmla="*/ 2147483647 w 139"/>
              <a:gd name="T15" fmla="*/ 2147483647 h 257"/>
              <a:gd name="T16" fmla="*/ 2147483647 w 139"/>
              <a:gd name="T17" fmla="*/ 2147483647 h 257"/>
              <a:gd name="T18" fmla="*/ 0 w 139"/>
              <a:gd name="T19" fmla="*/ 2147483647 h 25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39"/>
              <a:gd name="T31" fmla="*/ 0 h 257"/>
              <a:gd name="T32" fmla="*/ 139 w 139"/>
              <a:gd name="T33" fmla="*/ 257 h 25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39" h="257">
                <a:moveTo>
                  <a:pt x="0" y="27"/>
                </a:moveTo>
                <a:lnTo>
                  <a:pt x="102" y="0"/>
                </a:lnTo>
                <a:lnTo>
                  <a:pt x="139" y="70"/>
                </a:lnTo>
                <a:lnTo>
                  <a:pt x="120" y="88"/>
                </a:lnTo>
                <a:lnTo>
                  <a:pt x="127" y="243"/>
                </a:lnTo>
                <a:lnTo>
                  <a:pt x="69" y="257"/>
                </a:lnTo>
                <a:lnTo>
                  <a:pt x="41" y="193"/>
                </a:lnTo>
                <a:lnTo>
                  <a:pt x="39" y="117"/>
                </a:lnTo>
                <a:lnTo>
                  <a:pt x="14" y="94"/>
                </a:lnTo>
                <a:lnTo>
                  <a:pt x="0" y="27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Shape - Utah"/>
          <p:cNvSpPr>
            <a:spLocks noChangeAspect="1"/>
          </p:cNvSpPr>
          <p:nvPr/>
        </p:nvSpPr>
        <p:spPr bwMode="auto">
          <a:xfrm>
            <a:off x="2740025" y="2563813"/>
            <a:ext cx="693738" cy="885825"/>
          </a:xfrm>
          <a:custGeom>
            <a:avLst/>
            <a:gdLst>
              <a:gd name="T0" fmla="*/ 2147483647 w 441"/>
              <a:gd name="T1" fmla="*/ 0 h 569"/>
              <a:gd name="T2" fmla="*/ 2147483647 w 441"/>
              <a:gd name="T3" fmla="*/ 2147483647 h 569"/>
              <a:gd name="T4" fmla="*/ 2147483647 w 441"/>
              <a:gd name="T5" fmla="*/ 2147483647 h 569"/>
              <a:gd name="T6" fmla="*/ 2147483647 w 441"/>
              <a:gd name="T7" fmla="*/ 2147483647 h 569"/>
              <a:gd name="T8" fmla="*/ 2147483647 w 441"/>
              <a:gd name="T9" fmla="*/ 2147483647 h 569"/>
              <a:gd name="T10" fmla="*/ 0 w 441"/>
              <a:gd name="T11" fmla="*/ 2147483647 h 569"/>
              <a:gd name="T12" fmla="*/ 2147483647 w 441"/>
              <a:gd name="T13" fmla="*/ 2147483647 h 569"/>
              <a:gd name="T14" fmla="*/ 2147483647 w 441"/>
              <a:gd name="T15" fmla="*/ 0 h 5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41"/>
              <a:gd name="T25" fmla="*/ 0 h 569"/>
              <a:gd name="T26" fmla="*/ 441 w 441"/>
              <a:gd name="T27" fmla="*/ 569 h 5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41" h="569">
                <a:moveTo>
                  <a:pt x="82" y="0"/>
                </a:moveTo>
                <a:lnTo>
                  <a:pt x="298" y="30"/>
                </a:lnTo>
                <a:lnTo>
                  <a:pt x="283" y="139"/>
                </a:lnTo>
                <a:lnTo>
                  <a:pt x="441" y="154"/>
                </a:lnTo>
                <a:lnTo>
                  <a:pt x="398" y="569"/>
                </a:lnTo>
                <a:lnTo>
                  <a:pt x="0" y="526"/>
                </a:lnTo>
                <a:lnTo>
                  <a:pt x="40" y="261"/>
                </a:lnTo>
                <a:lnTo>
                  <a:pt x="82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2" name="Shape - Texas"/>
          <p:cNvSpPr>
            <a:spLocks noChangeAspect="1"/>
          </p:cNvSpPr>
          <p:nvPr/>
        </p:nvSpPr>
        <p:spPr bwMode="auto">
          <a:xfrm>
            <a:off x="3614738" y="3570288"/>
            <a:ext cx="1816100" cy="1662112"/>
          </a:xfrm>
          <a:custGeom>
            <a:avLst/>
            <a:gdLst>
              <a:gd name="T0" fmla="*/ 2147483647 w 1152"/>
              <a:gd name="T1" fmla="*/ 0 h 1067"/>
              <a:gd name="T2" fmla="*/ 2147483647 w 1152"/>
              <a:gd name="T3" fmla="*/ 2147483647 h 1067"/>
              <a:gd name="T4" fmla="*/ 2147483647 w 1152"/>
              <a:gd name="T5" fmla="*/ 2147483647 h 1067"/>
              <a:gd name="T6" fmla="*/ 2147483647 w 1152"/>
              <a:gd name="T7" fmla="*/ 2147483647 h 1067"/>
              <a:gd name="T8" fmla="*/ 2147483647 w 1152"/>
              <a:gd name="T9" fmla="*/ 2147483647 h 1067"/>
              <a:gd name="T10" fmla="*/ 2147483647 w 1152"/>
              <a:gd name="T11" fmla="*/ 2147483647 h 1067"/>
              <a:gd name="T12" fmla="*/ 2147483647 w 1152"/>
              <a:gd name="T13" fmla="*/ 2147483647 h 1067"/>
              <a:gd name="T14" fmla="*/ 2147483647 w 1152"/>
              <a:gd name="T15" fmla="*/ 2147483647 h 1067"/>
              <a:gd name="T16" fmla="*/ 2147483647 w 1152"/>
              <a:gd name="T17" fmla="*/ 2147483647 h 1067"/>
              <a:gd name="T18" fmla="*/ 2147483647 w 1152"/>
              <a:gd name="T19" fmla="*/ 2147483647 h 1067"/>
              <a:gd name="T20" fmla="*/ 2147483647 w 1152"/>
              <a:gd name="T21" fmla="*/ 2147483647 h 1067"/>
              <a:gd name="T22" fmla="*/ 2147483647 w 1152"/>
              <a:gd name="T23" fmla="*/ 2147483647 h 1067"/>
              <a:gd name="T24" fmla="*/ 2147483647 w 1152"/>
              <a:gd name="T25" fmla="*/ 2147483647 h 1067"/>
              <a:gd name="T26" fmla="*/ 2147483647 w 1152"/>
              <a:gd name="T27" fmla="*/ 2147483647 h 1067"/>
              <a:gd name="T28" fmla="*/ 2147483647 w 1152"/>
              <a:gd name="T29" fmla="*/ 2147483647 h 1067"/>
              <a:gd name="T30" fmla="*/ 2147483647 w 1152"/>
              <a:gd name="T31" fmla="*/ 2147483647 h 1067"/>
              <a:gd name="T32" fmla="*/ 2147483647 w 1152"/>
              <a:gd name="T33" fmla="*/ 2147483647 h 1067"/>
              <a:gd name="T34" fmla="*/ 2147483647 w 1152"/>
              <a:gd name="T35" fmla="*/ 2147483647 h 1067"/>
              <a:gd name="T36" fmla="*/ 2147483647 w 1152"/>
              <a:gd name="T37" fmla="*/ 2147483647 h 1067"/>
              <a:gd name="T38" fmla="*/ 2147483647 w 1152"/>
              <a:gd name="T39" fmla="*/ 2147483647 h 1067"/>
              <a:gd name="T40" fmla="*/ 2147483647 w 1152"/>
              <a:gd name="T41" fmla="*/ 2147483647 h 1067"/>
              <a:gd name="T42" fmla="*/ 2147483647 w 1152"/>
              <a:gd name="T43" fmla="*/ 2147483647 h 1067"/>
              <a:gd name="T44" fmla="*/ 2147483647 w 1152"/>
              <a:gd name="T45" fmla="*/ 2147483647 h 1067"/>
              <a:gd name="T46" fmla="*/ 2147483647 w 1152"/>
              <a:gd name="T47" fmla="*/ 2147483647 h 1067"/>
              <a:gd name="T48" fmla="*/ 2147483647 w 1152"/>
              <a:gd name="T49" fmla="*/ 2147483647 h 1067"/>
              <a:gd name="T50" fmla="*/ 2147483647 w 1152"/>
              <a:gd name="T51" fmla="*/ 2147483647 h 1067"/>
              <a:gd name="T52" fmla="*/ 2147483647 w 1152"/>
              <a:gd name="T53" fmla="*/ 2147483647 h 1067"/>
              <a:gd name="T54" fmla="*/ 2147483647 w 1152"/>
              <a:gd name="T55" fmla="*/ 2147483647 h 1067"/>
              <a:gd name="T56" fmla="*/ 2147483647 w 1152"/>
              <a:gd name="T57" fmla="*/ 2147483647 h 1067"/>
              <a:gd name="T58" fmla="*/ 2147483647 w 1152"/>
              <a:gd name="T59" fmla="*/ 2147483647 h 1067"/>
              <a:gd name="T60" fmla="*/ 2147483647 w 1152"/>
              <a:gd name="T61" fmla="*/ 2147483647 h 1067"/>
              <a:gd name="T62" fmla="*/ 2147483647 w 1152"/>
              <a:gd name="T63" fmla="*/ 2147483647 h 1067"/>
              <a:gd name="T64" fmla="*/ 2147483647 w 1152"/>
              <a:gd name="T65" fmla="*/ 2147483647 h 1067"/>
              <a:gd name="T66" fmla="*/ 2147483647 w 1152"/>
              <a:gd name="T67" fmla="*/ 2147483647 h 1067"/>
              <a:gd name="T68" fmla="*/ 2147483647 w 1152"/>
              <a:gd name="T69" fmla="*/ 2147483647 h 1067"/>
              <a:gd name="T70" fmla="*/ 2147483647 w 1152"/>
              <a:gd name="T71" fmla="*/ 2147483647 h 1067"/>
              <a:gd name="T72" fmla="*/ 2147483647 w 1152"/>
              <a:gd name="T73" fmla="*/ 2147483647 h 1067"/>
              <a:gd name="T74" fmla="*/ 2147483647 w 1152"/>
              <a:gd name="T75" fmla="*/ 2147483647 h 1067"/>
              <a:gd name="T76" fmla="*/ 2147483647 w 1152"/>
              <a:gd name="T77" fmla="*/ 2147483647 h 1067"/>
              <a:gd name="T78" fmla="*/ 2147483647 w 1152"/>
              <a:gd name="T79" fmla="*/ 2147483647 h 1067"/>
              <a:gd name="T80" fmla="*/ 2147483647 w 1152"/>
              <a:gd name="T81" fmla="*/ 2147483647 h 1067"/>
              <a:gd name="T82" fmla="*/ 2147483647 w 1152"/>
              <a:gd name="T83" fmla="*/ 2147483647 h 1067"/>
              <a:gd name="T84" fmla="*/ 2147483647 w 1152"/>
              <a:gd name="T85" fmla="*/ 2147483647 h 1067"/>
              <a:gd name="T86" fmla="*/ 2147483647 w 1152"/>
              <a:gd name="T87" fmla="*/ 2147483647 h 1067"/>
              <a:gd name="T88" fmla="*/ 2147483647 w 1152"/>
              <a:gd name="T89" fmla="*/ 2147483647 h 1067"/>
              <a:gd name="T90" fmla="*/ 2147483647 w 1152"/>
              <a:gd name="T91" fmla="*/ 2147483647 h 1067"/>
              <a:gd name="T92" fmla="*/ 0 w 1152"/>
              <a:gd name="T93" fmla="*/ 2147483647 h 1067"/>
              <a:gd name="T94" fmla="*/ 0 w 1152"/>
              <a:gd name="T95" fmla="*/ 2147483647 h 1067"/>
              <a:gd name="T96" fmla="*/ 2147483647 w 1152"/>
              <a:gd name="T97" fmla="*/ 2147483647 h 1067"/>
              <a:gd name="T98" fmla="*/ 2147483647 w 1152"/>
              <a:gd name="T99" fmla="*/ 2147483647 h 1067"/>
              <a:gd name="T100" fmla="*/ 2147483647 w 1152"/>
              <a:gd name="T101" fmla="*/ 0 h 1067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152"/>
              <a:gd name="T154" fmla="*/ 0 h 1067"/>
              <a:gd name="T155" fmla="*/ 1152 w 1152"/>
              <a:gd name="T156" fmla="*/ 1067 h 1067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152" h="1067">
                <a:moveTo>
                  <a:pt x="334" y="0"/>
                </a:moveTo>
                <a:lnTo>
                  <a:pt x="589" y="9"/>
                </a:lnTo>
                <a:lnTo>
                  <a:pt x="589" y="203"/>
                </a:lnTo>
                <a:lnTo>
                  <a:pt x="719" y="257"/>
                </a:lnTo>
                <a:lnTo>
                  <a:pt x="754" y="239"/>
                </a:lnTo>
                <a:lnTo>
                  <a:pt x="839" y="281"/>
                </a:lnTo>
                <a:lnTo>
                  <a:pt x="890" y="278"/>
                </a:lnTo>
                <a:lnTo>
                  <a:pt x="988" y="236"/>
                </a:lnTo>
                <a:lnTo>
                  <a:pt x="1045" y="276"/>
                </a:lnTo>
                <a:lnTo>
                  <a:pt x="1094" y="287"/>
                </a:lnTo>
                <a:lnTo>
                  <a:pt x="1094" y="444"/>
                </a:lnTo>
                <a:lnTo>
                  <a:pt x="1152" y="543"/>
                </a:lnTo>
                <a:lnTo>
                  <a:pt x="1139" y="677"/>
                </a:lnTo>
                <a:lnTo>
                  <a:pt x="1076" y="731"/>
                </a:lnTo>
                <a:lnTo>
                  <a:pt x="1063" y="681"/>
                </a:lnTo>
                <a:lnTo>
                  <a:pt x="1045" y="704"/>
                </a:lnTo>
                <a:lnTo>
                  <a:pt x="1058" y="735"/>
                </a:lnTo>
                <a:lnTo>
                  <a:pt x="947" y="815"/>
                </a:lnTo>
                <a:lnTo>
                  <a:pt x="920" y="820"/>
                </a:lnTo>
                <a:lnTo>
                  <a:pt x="862" y="860"/>
                </a:lnTo>
                <a:lnTo>
                  <a:pt x="862" y="883"/>
                </a:lnTo>
                <a:lnTo>
                  <a:pt x="844" y="887"/>
                </a:lnTo>
                <a:lnTo>
                  <a:pt x="857" y="914"/>
                </a:lnTo>
                <a:lnTo>
                  <a:pt x="826" y="954"/>
                </a:lnTo>
                <a:lnTo>
                  <a:pt x="844" y="1012"/>
                </a:lnTo>
                <a:lnTo>
                  <a:pt x="862" y="1032"/>
                </a:lnTo>
                <a:lnTo>
                  <a:pt x="857" y="1067"/>
                </a:lnTo>
                <a:lnTo>
                  <a:pt x="812" y="1067"/>
                </a:lnTo>
                <a:lnTo>
                  <a:pt x="772" y="1049"/>
                </a:lnTo>
                <a:lnTo>
                  <a:pt x="745" y="1054"/>
                </a:lnTo>
                <a:lnTo>
                  <a:pt x="656" y="1023"/>
                </a:lnTo>
                <a:lnTo>
                  <a:pt x="616" y="900"/>
                </a:lnTo>
                <a:lnTo>
                  <a:pt x="553" y="842"/>
                </a:lnTo>
                <a:lnTo>
                  <a:pt x="498" y="735"/>
                </a:lnTo>
                <a:lnTo>
                  <a:pt x="473" y="725"/>
                </a:lnTo>
                <a:lnTo>
                  <a:pt x="443" y="698"/>
                </a:lnTo>
                <a:lnTo>
                  <a:pt x="414" y="698"/>
                </a:lnTo>
                <a:lnTo>
                  <a:pt x="371" y="689"/>
                </a:lnTo>
                <a:lnTo>
                  <a:pt x="338" y="698"/>
                </a:lnTo>
                <a:lnTo>
                  <a:pt x="316" y="751"/>
                </a:lnTo>
                <a:lnTo>
                  <a:pt x="282" y="760"/>
                </a:lnTo>
                <a:lnTo>
                  <a:pt x="209" y="719"/>
                </a:lnTo>
                <a:lnTo>
                  <a:pt x="166" y="668"/>
                </a:lnTo>
                <a:lnTo>
                  <a:pt x="158" y="607"/>
                </a:lnTo>
                <a:lnTo>
                  <a:pt x="127" y="565"/>
                </a:lnTo>
                <a:lnTo>
                  <a:pt x="54" y="507"/>
                </a:lnTo>
                <a:lnTo>
                  <a:pt x="0" y="446"/>
                </a:lnTo>
                <a:lnTo>
                  <a:pt x="0" y="421"/>
                </a:lnTo>
                <a:lnTo>
                  <a:pt x="174" y="422"/>
                </a:lnTo>
                <a:lnTo>
                  <a:pt x="316" y="434"/>
                </a:lnTo>
                <a:lnTo>
                  <a:pt x="334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Shape - Tennessee"/>
          <p:cNvSpPr>
            <a:spLocks noChangeAspect="1"/>
          </p:cNvSpPr>
          <p:nvPr/>
        </p:nvSpPr>
        <p:spPr bwMode="auto">
          <a:xfrm>
            <a:off x="5807075" y="3340100"/>
            <a:ext cx="1100138" cy="396875"/>
          </a:xfrm>
          <a:custGeom>
            <a:avLst/>
            <a:gdLst>
              <a:gd name="T0" fmla="*/ 2147483647 w 699"/>
              <a:gd name="T1" fmla="*/ 2147483647 h 255"/>
              <a:gd name="T2" fmla="*/ 2147483647 w 699"/>
              <a:gd name="T3" fmla="*/ 2147483647 h 255"/>
              <a:gd name="T4" fmla="*/ 2147483647 w 699"/>
              <a:gd name="T5" fmla="*/ 2147483647 h 255"/>
              <a:gd name="T6" fmla="*/ 2147483647 w 699"/>
              <a:gd name="T7" fmla="*/ 2147483647 h 255"/>
              <a:gd name="T8" fmla="*/ 0 w 699"/>
              <a:gd name="T9" fmla="*/ 2147483647 h 255"/>
              <a:gd name="T10" fmla="*/ 2147483647 w 699"/>
              <a:gd name="T11" fmla="*/ 2147483647 h 255"/>
              <a:gd name="T12" fmla="*/ 2147483647 w 699"/>
              <a:gd name="T13" fmla="*/ 2147483647 h 255"/>
              <a:gd name="T14" fmla="*/ 2147483647 w 699"/>
              <a:gd name="T15" fmla="*/ 2147483647 h 255"/>
              <a:gd name="T16" fmla="*/ 2147483647 w 699"/>
              <a:gd name="T17" fmla="*/ 2147483647 h 255"/>
              <a:gd name="T18" fmla="*/ 2147483647 w 699"/>
              <a:gd name="T19" fmla="*/ 2147483647 h 255"/>
              <a:gd name="T20" fmla="*/ 2147483647 w 699"/>
              <a:gd name="T21" fmla="*/ 2147483647 h 255"/>
              <a:gd name="T22" fmla="*/ 2147483647 w 699"/>
              <a:gd name="T23" fmla="*/ 0 h 255"/>
              <a:gd name="T24" fmla="*/ 2147483647 w 699"/>
              <a:gd name="T25" fmla="*/ 2147483647 h 255"/>
              <a:gd name="T26" fmla="*/ 2147483647 w 699"/>
              <a:gd name="T27" fmla="*/ 2147483647 h 255"/>
              <a:gd name="T28" fmla="*/ 2147483647 w 699"/>
              <a:gd name="T29" fmla="*/ 2147483647 h 255"/>
              <a:gd name="T30" fmla="*/ 2147483647 w 699"/>
              <a:gd name="T31" fmla="*/ 2147483647 h 2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99"/>
              <a:gd name="T49" fmla="*/ 0 h 255"/>
              <a:gd name="T50" fmla="*/ 699 w 699"/>
              <a:gd name="T51" fmla="*/ 255 h 25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99" h="255">
                <a:moveTo>
                  <a:pt x="42" y="117"/>
                </a:moveTo>
                <a:lnTo>
                  <a:pt x="42" y="121"/>
                </a:lnTo>
                <a:lnTo>
                  <a:pt x="30" y="145"/>
                </a:lnTo>
                <a:lnTo>
                  <a:pt x="43" y="178"/>
                </a:lnTo>
                <a:lnTo>
                  <a:pt x="0" y="206"/>
                </a:lnTo>
                <a:lnTo>
                  <a:pt x="9" y="255"/>
                </a:lnTo>
                <a:lnTo>
                  <a:pt x="192" y="240"/>
                </a:lnTo>
                <a:lnTo>
                  <a:pt x="410" y="215"/>
                </a:lnTo>
                <a:lnTo>
                  <a:pt x="519" y="196"/>
                </a:lnTo>
                <a:lnTo>
                  <a:pt x="541" y="130"/>
                </a:lnTo>
                <a:lnTo>
                  <a:pt x="580" y="127"/>
                </a:lnTo>
                <a:lnTo>
                  <a:pt x="699" y="0"/>
                </a:lnTo>
                <a:lnTo>
                  <a:pt x="544" y="32"/>
                </a:lnTo>
                <a:lnTo>
                  <a:pt x="183" y="84"/>
                </a:lnTo>
                <a:lnTo>
                  <a:pt x="186" y="99"/>
                </a:lnTo>
                <a:lnTo>
                  <a:pt x="42" y="11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4" name="Shape - South Dakota"/>
          <p:cNvSpPr>
            <a:spLocks noChangeAspect="1"/>
          </p:cNvSpPr>
          <p:nvPr/>
        </p:nvSpPr>
        <p:spPr bwMode="auto">
          <a:xfrm>
            <a:off x="4044950" y="2035175"/>
            <a:ext cx="920750" cy="593725"/>
          </a:xfrm>
          <a:custGeom>
            <a:avLst/>
            <a:gdLst>
              <a:gd name="T0" fmla="*/ 2147483647 w 583"/>
              <a:gd name="T1" fmla="*/ 0 h 380"/>
              <a:gd name="T2" fmla="*/ 2147483647 w 583"/>
              <a:gd name="T3" fmla="*/ 2147483647 h 380"/>
              <a:gd name="T4" fmla="*/ 0 w 583"/>
              <a:gd name="T5" fmla="*/ 2147483647 h 380"/>
              <a:gd name="T6" fmla="*/ 2147483647 w 583"/>
              <a:gd name="T7" fmla="*/ 2147483647 h 380"/>
              <a:gd name="T8" fmla="*/ 2147483647 w 583"/>
              <a:gd name="T9" fmla="*/ 2147483647 h 380"/>
              <a:gd name="T10" fmla="*/ 2147483647 w 583"/>
              <a:gd name="T11" fmla="*/ 2147483647 h 380"/>
              <a:gd name="T12" fmla="*/ 2147483647 w 583"/>
              <a:gd name="T13" fmla="*/ 2147483647 h 380"/>
              <a:gd name="T14" fmla="*/ 2147483647 w 583"/>
              <a:gd name="T15" fmla="*/ 2147483647 h 380"/>
              <a:gd name="T16" fmla="*/ 2147483647 w 583"/>
              <a:gd name="T17" fmla="*/ 2147483647 h 380"/>
              <a:gd name="T18" fmla="*/ 2147483647 w 583"/>
              <a:gd name="T19" fmla="*/ 2147483647 h 380"/>
              <a:gd name="T20" fmla="*/ 2147483647 w 583"/>
              <a:gd name="T21" fmla="*/ 2147483647 h 380"/>
              <a:gd name="T22" fmla="*/ 2147483647 w 583"/>
              <a:gd name="T23" fmla="*/ 2147483647 h 380"/>
              <a:gd name="T24" fmla="*/ 2147483647 w 583"/>
              <a:gd name="T25" fmla="*/ 2147483647 h 380"/>
              <a:gd name="T26" fmla="*/ 2147483647 w 583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"/>
              <a:gd name="T43" fmla="*/ 0 h 380"/>
              <a:gd name="T44" fmla="*/ 583 w 583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" h="380">
                <a:moveTo>
                  <a:pt x="11" y="0"/>
                </a:moveTo>
                <a:lnTo>
                  <a:pt x="9" y="147"/>
                </a:lnTo>
                <a:lnTo>
                  <a:pt x="0" y="320"/>
                </a:lnTo>
                <a:lnTo>
                  <a:pt x="424" y="326"/>
                </a:lnTo>
                <a:lnTo>
                  <a:pt x="468" y="350"/>
                </a:lnTo>
                <a:lnTo>
                  <a:pt x="500" y="317"/>
                </a:lnTo>
                <a:lnTo>
                  <a:pt x="583" y="380"/>
                </a:lnTo>
                <a:lnTo>
                  <a:pt x="571" y="314"/>
                </a:lnTo>
                <a:lnTo>
                  <a:pt x="579" y="264"/>
                </a:lnTo>
                <a:lnTo>
                  <a:pt x="583" y="91"/>
                </a:lnTo>
                <a:lnTo>
                  <a:pt x="546" y="54"/>
                </a:lnTo>
                <a:lnTo>
                  <a:pt x="561" y="6"/>
                </a:lnTo>
                <a:lnTo>
                  <a:pt x="284" y="4"/>
                </a:lnTo>
                <a:lnTo>
                  <a:pt x="11" y="0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Shape - South Carolina"/>
          <p:cNvSpPr>
            <a:spLocks noChangeAspect="1"/>
          </p:cNvSpPr>
          <p:nvPr/>
        </p:nvSpPr>
        <p:spPr bwMode="auto">
          <a:xfrm>
            <a:off x="6748463" y="3532188"/>
            <a:ext cx="646112" cy="503237"/>
          </a:xfrm>
          <a:custGeom>
            <a:avLst/>
            <a:gdLst>
              <a:gd name="T0" fmla="*/ 2147483647 w 408"/>
              <a:gd name="T1" fmla="*/ 2147483647 h 323"/>
              <a:gd name="T2" fmla="*/ 2147483647 w 408"/>
              <a:gd name="T3" fmla="*/ 2147483647 h 323"/>
              <a:gd name="T4" fmla="*/ 2147483647 w 408"/>
              <a:gd name="T5" fmla="*/ 0 h 323"/>
              <a:gd name="T6" fmla="*/ 2147483647 w 408"/>
              <a:gd name="T7" fmla="*/ 2147483647 h 323"/>
              <a:gd name="T8" fmla="*/ 2147483647 w 408"/>
              <a:gd name="T9" fmla="*/ 2147483647 h 323"/>
              <a:gd name="T10" fmla="*/ 2147483647 w 408"/>
              <a:gd name="T11" fmla="*/ 2147483647 h 323"/>
              <a:gd name="T12" fmla="*/ 2147483647 w 408"/>
              <a:gd name="T13" fmla="*/ 2147483647 h 323"/>
              <a:gd name="T14" fmla="*/ 2147483647 w 408"/>
              <a:gd name="T15" fmla="*/ 2147483647 h 323"/>
              <a:gd name="T16" fmla="*/ 2147483647 w 408"/>
              <a:gd name="T17" fmla="*/ 2147483647 h 323"/>
              <a:gd name="T18" fmla="*/ 2147483647 w 408"/>
              <a:gd name="T19" fmla="*/ 2147483647 h 323"/>
              <a:gd name="T20" fmla="*/ 2147483647 w 408"/>
              <a:gd name="T21" fmla="*/ 2147483647 h 323"/>
              <a:gd name="T22" fmla="*/ 2147483647 w 408"/>
              <a:gd name="T23" fmla="*/ 2147483647 h 323"/>
              <a:gd name="T24" fmla="*/ 2147483647 w 408"/>
              <a:gd name="T25" fmla="*/ 2147483647 h 323"/>
              <a:gd name="T26" fmla="*/ 2147483647 w 408"/>
              <a:gd name="T27" fmla="*/ 2147483647 h 323"/>
              <a:gd name="T28" fmla="*/ 0 w 408"/>
              <a:gd name="T29" fmla="*/ 2147483647 h 323"/>
              <a:gd name="T30" fmla="*/ 2147483647 w 408"/>
              <a:gd name="T31" fmla="*/ 2147483647 h 3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8"/>
              <a:gd name="T49" fmla="*/ 0 h 323"/>
              <a:gd name="T50" fmla="*/ 408 w 408"/>
              <a:gd name="T51" fmla="*/ 323 h 3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8" h="323">
                <a:moveTo>
                  <a:pt x="15" y="58"/>
                </a:moveTo>
                <a:lnTo>
                  <a:pt x="47" y="27"/>
                </a:lnTo>
                <a:lnTo>
                  <a:pt x="170" y="0"/>
                </a:lnTo>
                <a:lnTo>
                  <a:pt x="207" y="18"/>
                </a:lnTo>
                <a:lnTo>
                  <a:pt x="286" y="5"/>
                </a:lnTo>
                <a:lnTo>
                  <a:pt x="350" y="51"/>
                </a:lnTo>
                <a:lnTo>
                  <a:pt x="408" y="86"/>
                </a:lnTo>
                <a:lnTo>
                  <a:pt x="375" y="183"/>
                </a:lnTo>
                <a:lnTo>
                  <a:pt x="326" y="233"/>
                </a:lnTo>
                <a:lnTo>
                  <a:pt x="272" y="247"/>
                </a:lnTo>
                <a:lnTo>
                  <a:pt x="283" y="286"/>
                </a:lnTo>
                <a:lnTo>
                  <a:pt x="250" y="323"/>
                </a:lnTo>
                <a:lnTo>
                  <a:pt x="187" y="233"/>
                </a:lnTo>
                <a:lnTo>
                  <a:pt x="26" y="86"/>
                </a:lnTo>
                <a:lnTo>
                  <a:pt x="0" y="86"/>
                </a:lnTo>
                <a:lnTo>
                  <a:pt x="15" y="58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6" name="Shape - Rhode Island"/>
          <p:cNvSpPr>
            <a:spLocks noChangeAspect="1"/>
          </p:cNvSpPr>
          <p:nvPr/>
        </p:nvSpPr>
        <p:spPr bwMode="auto">
          <a:xfrm>
            <a:off x="7872413" y="2178050"/>
            <a:ext cx="120650" cy="101600"/>
          </a:xfrm>
          <a:custGeom>
            <a:avLst/>
            <a:gdLst>
              <a:gd name="T0" fmla="*/ 0 w 77"/>
              <a:gd name="T1" fmla="*/ 2147483647 h 64"/>
              <a:gd name="T2" fmla="*/ 2147483647 w 77"/>
              <a:gd name="T3" fmla="*/ 0 h 64"/>
              <a:gd name="T4" fmla="*/ 2147483647 w 77"/>
              <a:gd name="T5" fmla="*/ 2147483647 h 64"/>
              <a:gd name="T6" fmla="*/ 2147483647 w 77"/>
              <a:gd name="T7" fmla="*/ 2147483647 h 64"/>
              <a:gd name="T8" fmla="*/ 2147483647 w 77"/>
              <a:gd name="T9" fmla="*/ 2147483647 h 64"/>
              <a:gd name="T10" fmla="*/ 2147483647 w 77"/>
              <a:gd name="T11" fmla="*/ 2147483647 h 64"/>
              <a:gd name="T12" fmla="*/ 0 w 77"/>
              <a:gd name="T13" fmla="*/ 2147483647 h 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"/>
              <a:gd name="T22" fmla="*/ 0 h 64"/>
              <a:gd name="T23" fmla="*/ 77 w 77"/>
              <a:gd name="T24" fmla="*/ 64 h 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" h="64">
                <a:moveTo>
                  <a:pt x="0" y="10"/>
                </a:moveTo>
                <a:lnTo>
                  <a:pt x="32" y="0"/>
                </a:lnTo>
                <a:lnTo>
                  <a:pt x="77" y="33"/>
                </a:lnTo>
                <a:lnTo>
                  <a:pt x="68" y="42"/>
                </a:lnTo>
                <a:lnTo>
                  <a:pt x="46" y="42"/>
                </a:lnTo>
                <a:lnTo>
                  <a:pt x="35" y="64"/>
                </a:lnTo>
                <a:lnTo>
                  <a:pt x="0" y="1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7" name="Shape - Pennsylvania"/>
          <p:cNvSpPr>
            <a:spLocks noChangeAspect="1"/>
          </p:cNvSpPr>
          <p:nvPr/>
        </p:nvSpPr>
        <p:spPr bwMode="auto">
          <a:xfrm>
            <a:off x="6856413" y="2308225"/>
            <a:ext cx="746125" cy="482600"/>
          </a:xfrm>
          <a:custGeom>
            <a:avLst/>
            <a:gdLst>
              <a:gd name="T0" fmla="*/ 106997164 w 473"/>
              <a:gd name="T1" fmla="*/ 109059816 h 310"/>
              <a:gd name="T2" fmla="*/ 0 w 473"/>
              <a:gd name="T3" fmla="*/ 210847940 h 310"/>
              <a:gd name="T4" fmla="*/ 59718394 w 473"/>
              <a:gd name="T5" fmla="*/ 574379623 h 310"/>
              <a:gd name="T6" fmla="*/ 106997164 w 473"/>
              <a:gd name="T7" fmla="*/ 751299226 h 310"/>
              <a:gd name="T8" fmla="*/ 308547138 w 473"/>
              <a:gd name="T9" fmla="*/ 736757398 h 310"/>
              <a:gd name="T10" fmla="*/ 1050058151 w 473"/>
              <a:gd name="T11" fmla="*/ 601039381 h 310"/>
              <a:gd name="T12" fmla="*/ 1102312140 w 473"/>
              <a:gd name="T13" fmla="*/ 579227417 h 310"/>
              <a:gd name="T14" fmla="*/ 1176960921 w 473"/>
              <a:gd name="T15" fmla="*/ 409579506 h 310"/>
              <a:gd name="T16" fmla="*/ 1064988538 w 473"/>
              <a:gd name="T17" fmla="*/ 315061518 h 310"/>
              <a:gd name="T18" fmla="*/ 1124706932 w 473"/>
              <a:gd name="T19" fmla="*/ 99365783 h 310"/>
              <a:gd name="T20" fmla="*/ 1040104560 w 473"/>
              <a:gd name="T21" fmla="*/ 77553820 h 310"/>
              <a:gd name="T22" fmla="*/ 1040104560 w 473"/>
              <a:gd name="T23" fmla="*/ 21811963 h 310"/>
              <a:gd name="T24" fmla="*/ 1002780958 w 473"/>
              <a:gd name="T25" fmla="*/ 0 h 310"/>
              <a:gd name="T26" fmla="*/ 141833157 w 473"/>
              <a:gd name="T27" fmla="*/ 155107640 h 310"/>
              <a:gd name="T28" fmla="*/ 106997164 w 473"/>
              <a:gd name="T29" fmla="*/ 109059816 h 31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73"/>
              <a:gd name="T46" fmla="*/ 0 h 310"/>
              <a:gd name="T47" fmla="*/ 473 w 473"/>
              <a:gd name="T48" fmla="*/ 310 h 31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73" h="310">
                <a:moveTo>
                  <a:pt x="43" y="45"/>
                </a:moveTo>
                <a:lnTo>
                  <a:pt x="0" y="87"/>
                </a:lnTo>
                <a:lnTo>
                  <a:pt x="24" y="237"/>
                </a:lnTo>
                <a:lnTo>
                  <a:pt x="43" y="310"/>
                </a:lnTo>
                <a:lnTo>
                  <a:pt x="124" y="304"/>
                </a:lnTo>
                <a:lnTo>
                  <a:pt x="422" y="248"/>
                </a:lnTo>
                <a:lnTo>
                  <a:pt x="443" y="239"/>
                </a:lnTo>
                <a:lnTo>
                  <a:pt x="473" y="169"/>
                </a:lnTo>
                <a:lnTo>
                  <a:pt x="428" y="130"/>
                </a:lnTo>
                <a:lnTo>
                  <a:pt x="452" y="41"/>
                </a:lnTo>
                <a:lnTo>
                  <a:pt x="418" y="32"/>
                </a:lnTo>
                <a:lnTo>
                  <a:pt x="418" y="9"/>
                </a:lnTo>
                <a:lnTo>
                  <a:pt x="403" y="0"/>
                </a:lnTo>
                <a:lnTo>
                  <a:pt x="57" y="64"/>
                </a:lnTo>
                <a:lnTo>
                  <a:pt x="43" y="4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8" name="Shape - Oregon"/>
          <p:cNvSpPr>
            <a:spLocks noChangeAspect="1"/>
          </p:cNvSpPr>
          <p:nvPr/>
        </p:nvSpPr>
        <p:spPr bwMode="auto">
          <a:xfrm>
            <a:off x="1671638" y="1703388"/>
            <a:ext cx="1044575" cy="784225"/>
          </a:xfrm>
          <a:custGeom>
            <a:avLst/>
            <a:gdLst>
              <a:gd name="T0" fmla="*/ 361020583 w 662"/>
              <a:gd name="T1" fmla="*/ 0 h 505"/>
              <a:gd name="T2" fmla="*/ 313713328 w 662"/>
              <a:gd name="T3" fmla="*/ 26526993 h 505"/>
              <a:gd name="T4" fmla="*/ 283835643 w 662"/>
              <a:gd name="T5" fmla="*/ 132636518 h 505"/>
              <a:gd name="T6" fmla="*/ 253959536 w 662"/>
              <a:gd name="T7" fmla="*/ 224275927 h 505"/>
              <a:gd name="T8" fmla="*/ 231550088 w 662"/>
              <a:gd name="T9" fmla="*/ 296621848 h 505"/>
              <a:gd name="T10" fmla="*/ 201673981 w 662"/>
              <a:gd name="T11" fmla="*/ 373792693 h 505"/>
              <a:gd name="T12" fmla="*/ 166816418 w 662"/>
              <a:gd name="T13" fmla="*/ 453373672 h 505"/>
              <a:gd name="T14" fmla="*/ 124489040 w 662"/>
              <a:gd name="T15" fmla="*/ 540189709 h 505"/>
              <a:gd name="T16" fmla="*/ 64735248 w 662"/>
              <a:gd name="T17" fmla="*/ 641475862 h 505"/>
              <a:gd name="T18" fmla="*/ 0 w 662"/>
              <a:gd name="T19" fmla="*/ 737938643 h 505"/>
              <a:gd name="T20" fmla="*/ 0 w 662"/>
              <a:gd name="T21" fmla="*/ 950156140 h 505"/>
              <a:gd name="T22" fmla="*/ 923713570 w 662"/>
              <a:gd name="T23" fmla="*/ 1133434957 h 505"/>
              <a:gd name="T24" fmla="*/ 1351957762 w 662"/>
              <a:gd name="T25" fmla="*/ 1217839308 h 505"/>
              <a:gd name="T26" fmla="*/ 1441590817 w 662"/>
              <a:gd name="T27" fmla="*/ 795816001 h 505"/>
              <a:gd name="T28" fmla="*/ 1496366311 w 662"/>
              <a:gd name="T29" fmla="*/ 759642264 h 505"/>
              <a:gd name="T30" fmla="*/ 1444080756 w 662"/>
              <a:gd name="T31" fmla="*/ 665591169 h 505"/>
              <a:gd name="T32" fmla="*/ 1471468503 w 662"/>
              <a:gd name="T33" fmla="*/ 569128388 h 505"/>
              <a:gd name="T34" fmla="*/ 1648243098 w 662"/>
              <a:gd name="T35" fmla="*/ 407554744 h 505"/>
              <a:gd name="T36" fmla="*/ 1526243996 w 662"/>
              <a:gd name="T37" fmla="*/ 260448111 h 505"/>
              <a:gd name="T38" fmla="*/ 1013345048 w 662"/>
              <a:gd name="T39" fmla="*/ 154340139 h 505"/>
              <a:gd name="T40" fmla="*/ 943631501 w 662"/>
              <a:gd name="T41" fmla="*/ 197748934 h 505"/>
              <a:gd name="T42" fmla="*/ 851508506 w 662"/>
              <a:gd name="T43" fmla="*/ 125401460 h 505"/>
              <a:gd name="T44" fmla="*/ 769346844 w 662"/>
              <a:gd name="T45" fmla="*/ 202570753 h 505"/>
              <a:gd name="T46" fmla="*/ 692161904 w 662"/>
              <a:gd name="T47" fmla="*/ 125401460 h 505"/>
              <a:gd name="T48" fmla="*/ 487999562 w 662"/>
              <a:gd name="T49" fmla="*/ 130224832 h 505"/>
              <a:gd name="T50" fmla="*/ 512897370 w 662"/>
              <a:gd name="T51" fmla="*/ 12058430 h 505"/>
              <a:gd name="T52" fmla="*/ 361020583 w 662"/>
              <a:gd name="T53" fmla="*/ 0 h 50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662"/>
              <a:gd name="T82" fmla="*/ 0 h 505"/>
              <a:gd name="T83" fmla="*/ 662 w 662"/>
              <a:gd name="T84" fmla="*/ 505 h 50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662" h="505">
                <a:moveTo>
                  <a:pt x="145" y="0"/>
                </a:moveTo>
                <a:lnTo>
                  <a:pt x="126" y="11"/>
                </a:lnTo>
                <a:lnTo>
                  <a:pt x="114" y="55"/>
                </a:lnTo>
                <a:lnTo>
                  <a:pt x="102" y="93"/>
                </a:lnTo>
                <a:lnTo>
                  <a:pt x="93" y="123"/>
                </a:lnTo>
                <a:lnTo>
                  <a:pt x="81" y="155"/>
                </a:lnTo>
                <a:lnTo>
                  <a:pt x="67" y="188"/>
                </a:lnTo>
                <a:lnTo>
                  <a:pt x="50" y="224"/>
                </a:lnTo>
                <a:lnTo>
                  <a:pt x="26" y="266"/>
                </a:lnTo>
                <a:lnTo>
                  <a:pt x="0" y="306"/>
                </a:lnTo>
                <a:lnTo>
                  <a:pt x="0" y="394"/>
                </a:lnTo>
                <a:lnTo>
                  <a:pt x="371" y="470"/>
                </a:lnTo>
                <a:lnTo>
                  <a:pt x="543" y="505"/>
                </a:lnTo>
                <a:lnTo>
                  <a:pt x="579" y="330"/>
                </a:lnTo>
                <a:lnTo>
                  <a:pt x="601" y="315"/>
                </a:lnTo>
                <a:lnTo>
                  <a:pt x="580" y="276"/>
                </a:lnTo>
                <a:lnTo>
                  <a:pt x="591" y="236"/>
                </a:lnTo>
                <a:lnTo>
                  <a:pt x="662" y="169"/>
                </a:lnTo>
                <a:lnTo>
                  <a:pt x="613" y="108"/>
                </a:lnTo>
                <a:lnTo>
                  <a:pt x="407" y="64"/>
                </a:lnTo>
                <a:lnTo>
                  <a:pt x="379" y="82"/>
                </a:lnTo>
                <a:lnTo>
                  <a:pt x="342" y="52"/>
                </a:lnTo>
                <a:lnTo>
                  <a:pt x="309" y="84"/>
                </a:lnTo>
                <a:lnTo>
                  <a:pt x="278" y="52"/>
                </a:lnTo>
                <a:lnTo>
                  <a:pt x="196" y="54"/>
                </a:lnTo>
                <a:lnTo>
                  <a:pt x="206" y="5"/>
                </a:lnTo>
                <a:lnTo>
                  <a:pt x="145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Shape - Oklahoma"/>
          <p:cNvSpPr>
            <a:spLocks noChangeAspect="1"/>
          </p:cNvSpPr>
          <p:nvPr/>
        </p:nvSpPr>
        <p:spPr bwMode="auto">
          <a:xfrm>
            <a:off x="4141788" y="3475038"/>
            <a:ext cx="1125537" cy="534987"/>
          </a:xfrm>
          <a:custGeom>
            <a:avLst/>
            <a:gdLst>
              <a:gd name="T0" fmla="*/ 2147483647 w 713"/>
              <a:gd name="T1" fmla="*/ 0 h 343"/>
              <a:gd name="T2" fmla="*/ 0 w 713"/>
              <a:gd name="T3" fmla="*/ 2147483647 h 343"/>
              <a:gd name="T4" fmla="*/ 2147483647 w 713"/>
              <a:gd name="T5" fmla="*/ 2147483647 h 343"/>
              <a:gd name="T6" fmla="*/ 2147483647 w 713"/>
              <a:gd name="T7" fmla="*/ 2147483647 h 343"/>
              <a:gd name="T8" fmla="*/ 2147483647 w 713"/>
              <a:gd name="T9" fmla="*/ 2147483647 h 343"/>
              <a:gd name="T10" fmla="*/ 2147483647 w 713"/>
              <a:gd name="T11" fmla="*/ 2147483647 h 343"/>
              <a:gd name="T12" fmla="*/ 2147483647 w 713"/>
              <a:gd name="T13" fmla="*/ 2147483647 h 343"/>
              <a:gd name="T14" fmla="*/ 2147483647 w 713"/>
              <a:gd name="T15" fmla="*/ 2147483647 h 343"/>
              <a:gd name="T16" fmla="*/ 2147483647 w 713"/>
              <a:gd name="T17" fmla="*/ 2147483647 h 343"/>
              <a:gd name="T18" fmla="*/ 2147483647 w 713"/>
              <a:gd name="T19" fmla="*/ 2147483647 h 343"/>
              <a:gd name="T20" fmla="*/ 2147483647 w 713"/>
              <a:gd name="T21" fmla="*/ 2147483647 h 343"/>
              <a:gd name="T22" fmla="*/ 2147483647 w 713"/>
              <a:gd name="T23" fmla="*/ 2147483647 h 343"/>
              <a:gd name="T24" fmla="*/ 2147483647 w 713"/>
              <a:gd name="T25" fmla="*/ 0 h 34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13"/>
              <a:gd name="T40" fmla="*/ 0 h 343"/>
              <a:gd name="T41" fmla="*/ 713 w 713"/>
              <a:gd name="T42" fmla="*/ 343 h 34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13" h="343">
                <a:moveTo>
                  <a:pt x="4" y="0"/>
                </a:moveTo>
                <a:lnTo>
                  <a:pt x="0" y="61"/>
                </a:lnTo>
                <a:lnTo>
                  <a:pt x="253" y="70"/>
                </a:lnTo>
                <a:lnTo>
                  <a:pt x="255" y="266"/>
                </a:lnTo>
                <a:lnTo>
                  <a:pt x="385" y="319"/>
                </a:lnTo>
                <a:lnTo>
                  <a:pt x="420" y="300"/>
                </a:lnTo>
                <a:lnTo>
                  <a:pt x="502" y="343"/>
                </a:lnTo>
                <a:lnTo>
                  <a:pt x="556" y="342"/>
                </a:lnTo>
                <a:lnTo>
                  <a:pt x="654" y="300"/>
                </a:lnTo>
                <a:lnTo>
                  <a:pt x="713" y="340"/>
                </a:lnTo>
                <a:lnTo>
                  <a:pt x="713" y="128"/>
                </a:lnTo>
                <a:lnTo>
                  <a:pt x="695" y="5"/>
                </a:lnTo>
                <a:lnTo>
                  <a:pt x="4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0" name="Shape - Ohio"/>
          <p:cNvSpPr>
            <a:spLocks noChangeAspect="1"/>
          </p:cNvSpPr>
          <p:nvPr/>
        </p:nvSpPr>
        <p:spPr bwMode="auto">
          <a:xfrm>
            <a:off x="6351588" y="2441575"/>
            <a:ext cx="547687" cy="619125"/>
          </a:xfrm>
          <a:custGeom>
            <a:avLst/>
            <a:gdLst>
              <a:gd name="T0" fmla="*/ 0 w 345"/>
              <a:gd name="T1" fmla="*/ 215368387 h 398"/>
              <a:gd name="T2" fmla="*/ 390624656 w 345"/>
              <a:gd name="T3" fmla="*/ 179070239 h 398"/>
              <a:gd name="T4" fmla="*/ 473788942 w 345"/>
              <a:gd name="T5" fmla="*/ 193588565 h 398"/>
              <a:gd name="T6" fmla="*/ 657760975 w 345"/>
              <a:gd name="T7" fmla="*/ 111313386 h 398"/>
              <a:gd name="T8" fmla="*/ 698083438 w 345"/>
              <a:gd name="T9" fmla="*/ 36298148 h 398"/>
              <a:gd name="T10" fmla="*/ 808970211 w 345"/>
              <a:gd name="T11" fmla="*/ 0 h 398"/>
              <a:gd name="T12" fmla="*/ 869453906 w 345"/>
              <a:gd name="T13" fmla="*/ 362979921 h 398"/>
              <a:gd name="T14" fmla="*/ 824091135 w 345"/>
              <a:gd name="T15" fmla="*/ 404117510 h 398"/>
              <a:gd name="T16" fmla="*/ 834171751 w 345"/>
              <a:gd name="T17" fmla="*/ 655782489 h 398"/>
              <a:gd name="T18" fmla="*/ 748486517 w 345"/>
              <a:gd name="T19" fmla="*/ 677560755 h 398"/>
              <a:gd name="T20" fmla="*/ 698083438 w 345"/>
              <a:gd name="T21" fmla="*/ 817913904 h 398"/>
              <a:gd name="T22" fmla="*/ 632559435 w 345"/>
              <a:gd name="T23" fmla="*/ 800973524 h 398"/>
              <a:gd name="T24" fmla="*/ 609877256 w 345"/>
              <a:gd name="T25" fmla="*/ 963104939 h 398"/>
              <a:gd name="T26" fmla="*/ 511592045 w 345"/>
              <a:gd name="T27" fmla="*/ 892929142 h 398"/>
              <a:gd name="T28" fmla="*/ 320060345 w 345"/>
              <a:gd name="T29" fmla="*/ 936487231 h 398"/>
              <a:gd name="T30" fmla="*/ 236894471 w 345"/>
              <a:gd name="T31" fmla="*/ 875990318 h 398"/>
              <a:gd name="T32" fmla="*/ 128528645 w 345"/>
              <a:gd name="T33" fmla="*/ 871150876 h 398"/>
              <a:gd name="T34" fmla="*/ 73085258 w 345"/>
              <a:gd name="T35" fmla="*/ 602545517 h 398"/>
              <a:gd name="T36" fmla="*/ 0 w 345"/>
              <a:gd name="T37" fmla="*/ 215368387 h 39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45"/>
              <a:gd name="T58" fmla="*/ 0 h 398"/>
              <a:gd name="T59" fmla="*/ 345 w 345"/>
              <a:gd name="T60" fmla="*/ 398 h 39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45" h="398">
                <a:moveTo>
                  <a:pt x="0" y="89"/>
                </a:moveTo>
                <a:lnTo>
                  <a:pt x="155" y="74"/>
                </a:lnTo>
                <a:lnTo>
                  <a:pt x="188" y="80"/>
                </a:lnTo>
                <a:lnTo>
                  <a:pt x="261" y="46"/>
                </a:lnTo>
                <a:lnTo>
                  <a:pt x="277" y="15"/>
                </a:lnTo>
                <a:lnTo>
                  <a:pt x="321" y="0"/>
                </a:lnTo>
                <a:lnTo>
                  <a:pt x="345" y="150"/>
                </a:lnTo>
                <a:lnTo>
                  <a:pt x="327" y="167"/>
                </a:lnTo>
                <a:lnTo>
                  <a:pt x="331" y="271"/>
                </a:lnTo>
                <a:lnTo>
                  <a:pt x="297" y="280"/>
                </a:lnTo>
                <a:lnTo>
                  <a:pt x="277" y="338"/>
                </a:lnTo>
                <a:lnTo>
                  <a:pt x="251" y="331"/>
                </a:lnTo>
                <a:lnTo>
                  <a:pt x="242" y="398"/>
                </a:lnTo>
                <a:lnTo>
                  <a:pt x="203" y="369"/>
                </a:lnTo>
                <a:lnTo>
                  <a:pt x="127" y="387"/>
                </a:lnTo>
                <a:lnTo>
                  <a:pt x="94" y="362"/>
                </a:lnTo>
                <a:lnTo>
                  <a:pt x="51" y="360"/>
                </a:lnTo>
                <a:lnTo>
                  <a:pt x="29" y="249"/>
                </a:lnTo>
                <a:lnTo>
                  <a:pt x="0" y="89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1" name="Shape - North Dakota"/>
          <p:cNvSpPr>
            <a:spLocks noChangeAspect="1"/>
          </p:cNvSpPr>
          <p:nvPr/>
        </p:nvSpPr>
        <p:spPr bwMode="auto">
          <a:xfrm>
            <a:off x="4094163" y="1536700"/>
            <a:ext cx="876300" cy="506413"/>
          </a:xfrm>
          <a:custGeom>
            <a:avLst/>
            <a:gdLst>
              <a:gd name="T0" fmla="*/ 2147483647 w 555"/>
              <a:gd name="T1" fmla="*/ 0 h 325"/>
              <a:gd name="T2" fmla="*/ 2147483647 w 555"/>
              <a:gd name="T3" fmla="*/ 2147483647 h 325"/>
              <a:gd name="T4" fmla="*/ 2147483647 w 555"/>
              <a:gd name="T5" fmla="*/ 2147483647 h 325"/>
              <a:gd name="T6" fmla="*/ 2147483647 w 555"/>
              <a:gd name="T7" fmla="*/ 2147483647 h 325"/>
              <a:gd name="T8" fmla="*/ 2147483647 w 555"/>
              <a:gd name="T9" fmla="*/ 2147483647 h 325"/>
              <a:gd name="T10" fmla="*/ 2147483647 w 555"/>
              <a:gd name="T11" fmla="*/ 2147483647 h 325"/>
              <a:gd name="T12" fmla="*/ 2147483647 w 555"/>
              <a:gd name="T13" fmla="*/ 2147483647 h 325"/>
              <a:gd name="T14" fmla="*/ 0 w 555"/>
              <a:gd name="T15" fmla="*/ 2147483647 h 325"/>
              <a:gd name="T16" fmla="*/ 2147483647 w 555"/>
              <a:gd name="T17" fmla="*/ 0 h 3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55"/>
              <a:gd name="T28" fmla="*/ 0 h 325"/>
              <a:gd name="T29" fmla="*/ 555 w 555"/>
              <a:gd name="T30" fmla="*/ 325 h 3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55" h="325">
                <a:moveTo>
                  <a:pt x="2" y="0"/>
                </a:moveTo>
                <a:lnTo>
                  <a:pt x="465" y="10"/>
                </a:lnTo>
                <a:lnTo>
                  <a:pt x="500" y="106"/>
                </a:lnTo>
                <a:lnTo>
                  <a:pt x="532" y="179"/>
                </a:lnTo>
                <a:lnTo>
                  <a:pt x="555" y="298"/>
                </a:lnTo>
                <a:lnTo>
                  <a:pt x="541" y="325"/>
                </a:lnTo>
                <a:lnTo>
                  <a:pt x="370" y="320"/>
                </a:lnTo>
                <a:lnTo>
                  <a:pt x="0" y="314"/>
                </a:lnTo>
                <a:lnTo>
                  <a:pt x="2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2" name="Shape - North Carolina"/>
          <p:cNvSpPr>
            <a:spLocks noChangeAspect="1"/>
          </p:cNvSpPr>
          <p:nvPr/>
        </p:nvSpPr>
        <p:spPr bwMode="auto">
          <a:xfrm>
            <a:off x="6619875" y="3186113"/>
            <a:ext cx="1112838" cy="479425"/>
          </a:xfrm>
          <a:custGeom>
            <a:avLst/>
            <a:gdLst>
              <a:gd name="T0" fmla="*/ 2147483647 w 704"/>
              <a:gd name="T1" fmla="*/ 2147483647 h 308"/>
              <a:gd name="T2" fmla="*/ 0 w 704"/>
              <a:gd name="T3" fmla="*/ 2147483647 h 308"/>
              <a:gd name="T4" fmla="*/ 2147483647 w 704"/>
              <a:gd name="T5" fmla="*/ 2147483647 h 308"/>
              <a:gd name="T6" fmla="*/ 2147483647 w 704"/>
              <a:gd name="T7" fmla="*/ 2147483647 h 308"/>
              <a:gd name="T8" fmla="*/ 2147483647 w 704"/>
              <a:gd name="T9" fmla="*/ 2147483647 h 308"/>
              <a:gd name="T10" fmla="*/ 2147483647 w 704"/>
              <a:gd name="T11" fmla="*/ 2147483647 h 308"/>
              <a:gd name="T12" fmla="*/ 2147483647 w 704"/>
              <a:gd name="T13" fmla="*/ 2147483647 h 308"/>
              <a:gd name="T14" fmla="*/ 2147483647 w 704"/>
              <a:gd name="T15" fmla="*/ 2147483647 h 308"/>
              <a:gd name="T16" fmla="*/ 2147483647 w 704"/>
              <a:gd name="T17" fmla="*/ 2147483647 h 308"/>
              <a:gd name="T18" fmla="*/ 2147483647 w 704"/>
              <a:gd name="T19" fmla="*/ 2147483647 h 308"/>
              <a:gd name="T20" fmla="*/ 2147483647 w 704"/>
              <a:gd name="T21" fmla="*/ 2147483647 h 308"/>
              <a:gd name="T22" fmla="*/ 2147483647 w 704"/>
              <a:gd name="T23" fmla="*/ 2147483647 h 308"/>
              <a:gd name="T24" fmla="*/ 2147483647 w 704"/>
              <a:gd name="T25" fmla="*/ 2147483647 h 308"/>
              <a:gd name="T26" fmla="*/ 2147483647 w 704"/>
              <a:gd name="T27" fmla="*/ 2147483647 h 308"/>
              <a:gd name="T28" fmla="*/ 2147483647 w 704"/>
              <a:gd name="T29" fmla="*/ 2147483647 h 308"/>
              <a:gd name="T30" fmla="*/ 2147483647 w 704"/>
              <a:gd name="T31" fmla="*/ 2147483647 h 308"/>
              <a:gd name="T32" fmla="*/ 2147483647 w 704"/>
              <a:gd name="T33" fmla="*/ 2147483647 h 308"/>
              <a:gd name="T34" fmla="*/ 2147483647 w 704"/>
              <a:gd name="T35" fmla="*/ 2147483647 h 308"/>
              <a:gd name="T36" fmla="*/ 2147483647 w 704"/>
              <a:gd name="T37" fmla="*/ 2147483647 h 308"/>
              <a:gd name="T38" fmla="*/ 2147483647 w 704"/>
              <a:gd name="T39" fmla="*/ 2147483647 h 308"/>
              <a:gd name="T40" fmla="*/ 2147483647 w 704"/>
              <a:gd name="T41" fmla="*/ 2147483647 h 308"/>
              <a:gd name="T42" fmla="*/ 2147483647 w 704"/>
              <a:gd name="T43" fmla="*/ 2147483647 h 308"/>
              <a:gd name="T44" fmla="*/ 2147483647 w 704"/>
              <a:gd name="T45" fmla="*/ 2147483647 h 308"/>
              <a:gd name="T46" fmla="*/ 2147483647 w 704"/>
              <a:gd name="T47" fmla="*/ 2147483647 h 308"/>
              <a:gd name="T48" fmla="*/ 2147483647 w 704"/>
              <a:gd name="T49" fmla="*/ 2147483647 h 308"/>
              <a:gd name="T50" fmla="*/ 2147483647 w 704"/>
              <a:gd name="T51" fmla="*/ 2147483647 h 308"/>
              <a:gd name="T52" fmla="*/ 2147483647 w 704"/>
              <a:gd name="T53" fmla="*/ 2147483647 h 308"/>
              <a:gd name="T54" fmla="*/ 2147483647 w 704"/>
              <a:gd name="T55" fmla="*/ 2147483647 h 308"/>
              <a:gd name="T56" fmla="*/ 2147483647 w 704"/>
              <a:gd name="T57" fmla="*/ 2147483647 h 308"/>
              <a:gd name="T58" fmla="*/ 2147483647 w 704"/>
              <a:gd name="T59" fmla="*/ 0 h 308"/>
              <a:gd name="T60" fmla="*/ 2147483647 w 704"/>
              <a:gd name="T61" fmla="*/ 2147483647 h 308"/>
              <a:gd name="T62" fmla="*/ 2147483647 w 704"/>
              <a:gd name="T63" fmla="*/ 2147483647 h 308"/>
              <a:gd name="T64" fmla="*/ 2147483647 w 704"/>
              <a:gd name="T65" fmla="*/ 2147483647 h 308"/>
              <a:gd name="T66" fmla="*/ 2147483647 w 704"/>
              <a:gd name="T67" fmla="*/ 2147483647 h 3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704"/>
              <a:gd name="T103" fmla="*/ 0 h 308"/>
              <a:gd name="T104" fmla="*/ 704 w 704"/>
              <a:gd name="T105" fmla="*/ 308 h 3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704" h="308">
                <a:moveTo>
                  <a:pt x="24" y="228"/>
                </a:moveTo>
                <a:lnTo>
                  <a:pt x="0" y="294"/>
                </a:lnTo>
                <a:lnTo>
                  <a:pt x="91" y="285"/>
                </a:lnTo>
                <a:lnTo>
                  <a:pt x="127" y="255"/>
                </a:lnTo>
                <a:lnTo>
                  <a:pt x="251" y="222"/>
                </a:lnTo>
                <a:lnTo>
                  <a:pt x="285" y="240"/>
                </a:lnTo>
                <a:lnTo>
                  <a:pt x="367" y="228"/>
                </a:lnTo>
                <a:lnTo>
                  <a:pt x="367" y="233"/>
                </a:lnTo>
                <a:lnTo>
                  <a:pt x="489" y="308"/>
                </a:lnTo>
                <a:lnTo>
                  <a:pt x="561" y="286"/>
                </a:lnTo>
                <a:lnTo>
                  <a:pt x="601" y="201"/>
                </a:lnTo>
                <a:lnTo>
                  <a:pt x="671" y="177"/>
                </a:lnTo>
                <a:lnTo>
                  <a:pt x="704" y="115"/>
                </a:lnTo>
                <a:lnTo>
                  <a:pt x="702" y="39"/>
                </a:lnTo>
                <a:lnTo>
                  <a:pt x="693" y="101"/>
                </a:lnTo>
                <a:lnTo>
                  <a:pt x="655" y="155"/>
                </a:lnTo>
                <a:lnTo>
                  <a:pt x="640" y="151"/>
                </a:lnTo>
                <a:lnTo>
                  <a:pt x="587" y="165"/>
                </a:lnTo>
                <a:lnTo>
                  <a:pt x="587" y="148"/>
                </a:lnTo>
                <a:lnTo>
                  <a:pt x="640" y="130"/>
                </a:lnTo>
                <a:lnTo>
                  <a:pt x="592" y="124"/>
                </a:lnTo>
                <a:lnTo>
                  <a:pt x="646" y="107"/>
                </a:lnTo>
                <a:lnTo>
                  <a:pt x="666" y="116"/>
                </a:lnTo>
                <a:lnTo>
                  <a:pt x="677" y="57"/>
                </a:lnTo>
                <a:lnTo>
                  <a:pt x="663" y="43"/>
                </a:lnTo>
                <a:lnTo>
                  <a:pt x="599" y="67"/>
                </a:lnTo>
                <a:lnTo>
                  <a:pt x="601" y="31"/>
                </a:lnTo>
                <a:lnTo>
                  <a:pt x="628" y="40"/>
                </a:lnTo>
                <a:lnTo>
                  <a:pt x="663" y="13"/>
                </a:lnTo>
                <a:lnTo>
                  <a:pt x="644" y="0"/>
                </a:lnTo>
                <a:lnTo>
                  <a:pt x="434" y="48"/>
                </a:lnTo>
                <a:lnTo>
                  <a:pt x="176" y="100"/>
                </a:lnTo>
                <a:lnTo>
                  <a:pt x="58" y="227"/>
                </a:lnTo>
                <a:lnTo>
                  <a:pt x="24" y="228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" name="Shape - New York"/>
          <p:cNvGrpSpPr>
            <a:grpSpLocks/>
          </p:cNvGrpSpPr>
          <p:nvPr/>
        </p:nvGrpSpPr>
        <p:grpSpPr bwMode="auto">
          <a:xfrm>
            <a:off x="6936104" y="1762126"/>
            <a:ext cx="1044575" cy="700087"/>
            <a:chOff x="4071" y="893"/>
            <a:chExt cx="658" cy="440"/>
          </a:xfrm>
          <a:solidFill>
            <a:schemeClr val="accent2"/>
          </a:solidFill>
        </p:grpSpPr>
        <p:sp>
          <p:nvSpPr>
            <p:cNvPr id="32" name="Shape -"/>
            <p:cNvSpPr>
              <a:spLocks noChangeAspect="1"/>
            </p:cNvSpPr>
            <p:nvPr/>
          </p:nvSpPr>
          <p:spPr bwMode="auto">
            <a:xfrm>
              <a:off x="4071" y="893"/>
              <a:ext cx="521" cy="417"/>
            </a:xfrm>
            <a:custGeom>
              <a:avLst/>
              <a:gdLst>
                <a:gd name="T0" fmla="*/ 41 w 524"/>
                <a:gd name="T1" fmla="*/ 286 h 426"/>
                <a:gd name="T2" fmla="*/ 90 w 524"/>
                <a:gd name="T3" fmla="*/ 261 h 426"/>
                <a:gd name="T4" fmla="*/ 157 w 524"/>
                <a:gd name="T5" fmla="*/ 255 h 426"/>
                <a:gd name="T6" fmla="*/ 173 w 524"/>
                <a:gd name="T7" fmla="*/ 233 h 426"/>
                <a:gd name="T8" fmla="*/ 197 w 524"/>
                <a:gd name="T9" fmla="*/ 230 h 426"/>
                <a:gd name="T10" fmla="*/ 211 w 524"/>
                <a:gd name="T11" fmla="*/ 206 h 426"/>
                <a:gd name="T12" fmla="*/ 233 w 524"/>
                <a:gd name="T13" fmla="*/ 197 h 426"/>
                <a:gd name="T14" fmla="*/ 223 w 524"/>
                <a:gd name="T15" fmla="*/ 152 h 426"/>
                <a:gd name="T16" fmla="*/ 209 w 524"/>
                <a:gd name="T17" fmla="*/ 140 h 426"/>
                <a:gd name="T18" fmla="*/ 237 w 524"/>
                <a:gd name="T19" fmla="*/ 104 h 426"/>
                <a:gd name="T20" fmla="*/ 255 w 524"/>
                <a:gd name="T21" fmla="*/ 104 h 426"/>
                <a:gd name="T22" fmla="*/ 316 w 524"/>
                <a:gd name="T23" fmla="*/ 28 h 426"/>
                <a:gd name="T24" fmla="*/ 410 w 524"/>
                <a:gd name="T25" fmla="*/ 0 h 426"/>
                <a:gd name="T26" fmla="*/ 421 w 524"/>
                <a:gd name="T27" fmla="*/ 72 h 426"/>
                <a:gd name="T28" fmla="*/ 425 w 524"/>
                <a:gd name="T29" fmla="*/ 69 h 426"/>
                <a:gd name="T30" fmla="*/ 448 w 524"/>
                <a:gd name="T31" fmla="*/ 94 h 426"/>
                <a:gd name="T32" fmla="*/ 449 w 524"/>
                <a:gd name="T33" fmla="*/ 167 h 426"/>
                <a:gd name="T34" fmla="*/ 477 w 524"/>
                <a:gd name="T35" fmla="*/ 227 h 426"/>
                <a:gd name="T36" fmla="*/ 488 w 524"/>
                <a:gd name="T37" fmla="*/ 304 h 426"/>
                <a:gd name="T38" fmla="*/ 491 w 524"/>
                <a:gd name="T39" fmla="*/ 371 h 426"/>
                <a:gd name="T40" fmla="*/ 524 w 524"/>
                <a:gd name="T41" fmla="*/ 394 h 426"/>
                <a:gd name="T42" fmla="*/ 500 w 524"/>
                <a:gd name="T43" fmla="*/ 426 h 426"/>
                <a:gd name="T44" fmla="*/ 439 w 524"/>
                <a:gd name="T45" fmla="*/ 388 h 426"/>
                <a:gd name="T46" fmla="*/ 407 w 524"/>
                <a:gd name="T47" fmla="*/ 391 h 426"/>
                <a:gd name="T48" fmla="*/ 376 w 524"/>
                <a:gd name="T49" fmla="*/ 382 h 426"/>
                <a:gd name="T50" fmla="*/ 378 w 524"/>
                <a:gd name="T51" fmla="*/ 359 h 426"/>
                <a:gd name="T52" fmla="*/ 358 w 524"/>
                <a:gd name="T53" fmla="*/ 352 h 426"/>
                <a:gd name="T54" fmla="*/ 15 w 524"/>
                <a:gd name="T55" fmla="*/ 417 h 426"/>
                <a:gd name="T56" fmla="*/ 0 w 524"/>
                <a:gd name="T57" fmla="*/ 398 h 426"/>
                <a:gd name="T58" fmla="*/ 53 w 524"/>
                <a:gd name="T59" fmla="*/ 322 h 426"/>
                <a:gd name="T60" fmla="*/ 41 w 524"/>
                <a:gd name="T61" fmla="*/ 286 h 42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24"/>
                <a:gd name="T94" fmla="*/ 0 h 426"/>
                <a:gd name="T95" fmla="*/ 524 w 524"/>
                <a:gd name="T96" fmla="*/ 426 h 42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24" h="426">
                  <a:moveTo>
                    <a:pt x="41" y="286"/>
                  </a:moveTo>
                  <a:lnTo>
                    <a:pt x="90" y="261"/>
                  </a:lnTo>
                  <a:lnTo>
                    <a:pt x="157" y="255"/>
                  </a:lnTo>
                  <a:lnTo>
                    <a:pt x="173" y="233"/>
                  </a:lnTo>
                  <a:lnTo>
                    <a:pt x="197" y="230"/>
                  </a:lnTo>
                  <a:lnTo>
                    <a:pt x="211" y="206"/>
                  </a:lnTo>
                  <a:lnTo>
                    <a:pt x="233" y="197"/>
                  </a:lnTo>
                  <a:lnTo>
                    <a:pt x="223" y="152"/>
                  </a:lnTo>
                  <a:lnTo>
                    <a:pt x="209" y="140"/>
                  </a:lnTo>
                  <a:lnTo>
                    <a:pt x="237" y="104"/>
                  </a:lnTo>
                  <a:lnTo>
                    <a:pt x="255" y="104"/>
                  </a:lnTo>
                  <a:lnTo>
                    <a:pt x="316" y="28"/>
                  </a:lnTo>
                  <a:lnTo>
                    <a:pt x="410" y="0"/>
                  </a:lnTo>
                  <a:lnTo>
                    <a:pt x="421" y="72"/>
                  </a:lnTo>
                  <a:lnTo>
                    <a:pt x="425" y="69"/>
                  </a:lnTo>
                  <a:lnTo>
                    <a:pt x="448" y="94"/>
                  </a:lnTo>
                  <a:lnTo>
                    <a:pt x="449" y="167"/>
                  </a:lnTo>
                  <a:lnTo>
                    <a:pt x="477" y="227"/>
                  </a:lnTo>
                  <a:lnTo>
                    <a:pt x="488" y="304"/>
                  </a:lnTo>
                  <a:lnTo>
                    <a:pt x="491" y="371"/>
                  </a:lnTo>
                  <a:lnTo>
                    <a:pt x="524" y="394"/>
                  </a:lnTo>
                  <a:lnTo>
                    <a:pt x="500" y="426"/>
                  </a:lnTo>
                  <a:lnTo>
                    <a:pt x="439" y="388"/>
                  </a:lnTo>
                  <a:lnTo>
                    <a:pt x="407" y="391"/>
                  </a:lnTo>
                  <a:lnTo>
                    <a:pt x="376" y="382"/>
                  </a:lnTo>
                  <a:lnTo>
                    <a:pt x="378" y="359"/>
                  </a:lnTo>
                  <a:lnTo>
                    <a:pt x="358" y="352"/>
                  </a:lnTo>
                  <a:lnTo>
                    <a:pt x="15" y="417"/>
                  </a:lnTo>
                  <a:lnTo>
                    <a:pt x="0" y="398"/>
                  </a:lnTo>
                  <a:lnTo>
                    <a:pt x="53" y="322"/>
                  </a:lnTo>
                  <a:lnTo>
                    <a:pt x="41" y="28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33" name="Shape -"/>
            <p:cNvSpPr>
              <a:spLocks noChangeAspect="1"/>
            </p:cNvSpPr>
            <p:nvPr/>
          </p:nvSpPr>
          <p:spPr bwMode="auto">
            <a:xfrm>
              <a:off x="4578" y="1244"/>
              <a:ext cx="151" cy="89"/>
            </a:xfrm>
            <a:custGeom>
              <a:avLst/>
              <a:gdLst>
                <a:gd name="T0" fmla="*/ 0 w 152"/>
                <a:gd name="T1" fmla="*/ 67 h 91"/>
                <a:gd name="T2" fmla="*/ 63 w 152"/>
                <a:gd name="T3" fmla="*/ 37 h 91"/>
                <a:gd name="T4" fmla="*/ 124 w 152"/>
                <a:gd name="T5" fmla="*/ 0 h 91"/>
                <a:gd name="T6" fmla="*/ 134 w 152"/>
                <a:gd name="T7" fmla="*/ 1 h 91"/>
                <a:gd name="T8" fmla="*/ 152 w 152"/>
                <a:gd name="T9" fmla="*/ 3 h 91"/>
                <a:gd name="T10" fmla="*/ 93 w 152"/>
                <a:gd name="T11" fmla="*/ 50 h 91"/>
                <a:gd name="T12" fmla="*/ 18 w 152"/>
                <a:gd name="T13" fmla="*/ 91 h 91"/>
                <a:gd name="T14" fmla="*/ 0 w 152"/>
                <a:gd name="T15" fmla="*/ 67 h 9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2"/>
                <a:gd name="T25" fmla="*/ 0 h 91"/>
                <a:gd name="T26" fmla="*/ 152 w 152"/>
                <a:gd name="T27" fmla="*/ 91 h 9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2" h="91">
                  <a:moveTo>
                    <a:pt x="0" y="67"/>
                  </a:moveTo>
                  <a:lnTo>
                    <a:pt x="63" y="37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52" y="3"/>
                  </a:lnTo>
                  <a:lnTo>
                    <a:pt x="93" y="50"/>
                  </a:lnTo>
                  <a:lnTo>
                    <a:pt x="18" y="91"/>
                  </a:lnTo>
                  <a:lnTo>
                    <a:pt x="0" y="67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9724" name="Shape - New Mexico"/>
          <p:cNvSpPr>
            <a:spLocks noChangeAspect="1"/>
          </p:cNvSpPr>
          <p:nvPr/>
        </p:nvSpPr>
        <p:spPr bwMode="auto">
          <a:xfrm>
            <a:off x="3276600" y="3429000"/>
            <a:ext cx="898525" cy="877888"/>
          </a:xfrm>
          <a:custGeom>
            <a:avLst/>
            <a:gdLst>
              <a:gd name="T0" fmla="*/ 2147483647 w 568"/>
              <a:gd name="T1" fmla="*/ 0 h 563"/>
              <a:gd name="T2" fmla="*/ 2147483647 w 568"/>
              <a:gd name="T3" fmla="*/ 2147483647 h 563"/>
              <a:gd name="T4" fmla="*/ 2147483647 w 568"/>
              <a:gd name="T5" fmla="*/ 2147483647 h 563"/>
              <a:gd name="T6" fmla="*/ 2147483647 w 568"/>
              <a:gd name="T7" fmla="*/ 2147483647 h 563"/>
              <a:gd name="T8" fmla="*/ 2147483647 w 568"/>
              <a:gd name="T9" fmla="*/ 2147483647 h 563"/>
              <a:gd name="T10" fmla="*/ 2147483647 w 568"/>
              <a:gd name="T11" fmla="*/ 2147483647 h 563"/>
              <a:gd name="T12" fmla="*/ 2147483647 w 568"/>
              <a:gd name="T13" fmla="*/ 2147483647 h 563"/>
              <a:gd name="T14" fmla="*/ 2147483647 w 568"/>
              <a:gd name="T15" fmla="*/ 2147483647 h 563"/>
              <a:gd name="T16" fmla="*/ 0 w 568"/>
              <a:gd name="T17" fmla="*/ 2147483647 h 563"/>
              <a:gd name="T18" fmla="*/ 2147483647 w 568"/>
              <a:gd name="T19" fmla="*/ 2147483647 h 563"/>
              <a:gd name="T20" fmla="*/ 2147483647 w 568"/>
              <a:gd name="T21" fmla="*/ 0 h 5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68"/>
              <a:gd name="T34" fmla="*/ 0 h 563"/>
              <a:gd name="T35" fmla="*/ 568 w 568"/>
              <a:gd name="T36" fmla="*/ 563 h 563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68" h="563">
                <a:moveTo>
                  <a:pt x="69" y="0"/>
                </a:moveTo>
                <a:lnTo>
                  <a:pt x="568" y="22"/>
                </a:lnTo>
                <a:lnTo>
                  <a:pt x="544" y="520"/>
                </a:lnTo>
                <a:lnTo>
                  <a:pt x="382" y="511"/>
                </a:lnTo>
                <a:lnTo>
                  <a:pt x="230" y="507"/>
                </a:lnTo>
                <a:lnTo>
                  <a:pt x="230" y="526"/>
                </a:lnTo>
                <a:lnTo>
                  <a:pt x="103" y="526"/>
                </a:lnTo>
                <a:lnTo>
                  <a:pt x="95" y="563"/>
                </a:lnTo>
                <a:lnTo>
                  <a:pt x="0" y="551"/>
                </a:lnTo>
                <a:lnTo>
                  <a:pt x="54" y="130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5" name="Shape - New Jersey"/>
          <p:cNvSpPr>
            <a:spLocks noChangeAspect="1"/>
          </p:cNvSpPr>
          <p:nvPr/>
        </p:nvSpPr>
        <p:spPr bwMode="auto">
          <a:xfrm>
            <a:off x="7532688" y="2363788"/>
            <a:ext cx="196850" cy="385762"/>
          </a:xfrm>
          <a:custGeom>
            <a:avLst/>
            <a:gdLst>
              <a:gd name="T0" fmla="*/ 2147483647 w 125"/>
              <a:gd name="T1" fmla="*/ 2147483647 h 247"/>
              <a:gd name="T2" fmla="*/ 2147483647 w 125"/>
              <a:gd name="T3" fmla="*/ 0 h 247"/>
              <a:gd name="T4" fmla="*/ 2147483647 w 125"/>
              <a:gd name="T5" fmla="*/ 2147483647 h 247"/>
              <a:gd name="T6" fmla="*/ 2147483647 w 125"/>
              <a:gd name="T7" fmla="*/ 2147483647 h 247"/>
              <a:gd name="T8" fmla="*/ 2147483647 w 125"/>
              <a:gd name="T9" fmla="*/ 2147483647 h 247"/>
              <a:gd name="T10" fmla="*/ 2147483647 w 125"/>
              <a:gd name="T11" fmla="*/ 2147483647 h 247"/>
              <a:gd name="T12" fmla="*/ 2147483647 w 125"/>
              <a:gd name="T13" fmla="*/ 2147483647 h 247"/>
              <a:gd name="T14" fmla="*/ 2147483647 w 125"/>
              <a:gd name="T15" fmla="*/ 2147483647 h 247"/>
              <a:gd name="T16" fmla="*/ 2147483647 w 125"/>
              <a:gd name="T17" fmla="*/ 2147483647 h 247"/>
              <a:gd name="T18" fmla="*/ 2147483647 w 125"/>
              <a:gd name="T19" fmla="*/ 2147483647 h 247"/>
              <a:gd name="T20" fmla="*/ 2147483647 w 125"/>
              <a:gd name="T21" fmla="*/ 2147483647 h 247"/>
              <a:gd name="T22" fmla="*/ 0 w 125"/>
              <a:gd name="T23" fmla="*/ 2147483647 h 247"/>
              <a:gd name="T24" fmla="*/ 2147483647 w 125"/>
              <a:gd name="T25" fmla="*/ 2147483647 h 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5"/>
              <a:gd name="T40" fmla="*/ 0 h 247"/>
              <a:gd name="T41" fmla="*/ 125 w 125"/>
              <a:gd name="T42" fmla="*/ 247 h 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5" h="247">
                <a:moveTo>
                  <a:pt x="22" y="2"/>
                </a:moveTo>
                <a:lnTo>
                  <a:pt x="52" y="0"/>
                </a:lnTo>
                <a:lnTo>
                  <a:pt x="112" y="37"/>
                </a:lnTo>
                <a:lnTo>
                  <a:pt x="103" y="67"/>
                </a:lnTo>
                <a:lnTo>
                  <a:pt x="124" y="86"/>
                </a:lnTo>
                <a:lnTo>
                  <a:pt x="125" y="203"/>
                </a:lnTo>
                <a:lnTo>
                  <a:pt x="104" y="247"/>
                </a:lnTo>
                <a:lnTo>
                  <a:pt x="81" y="231"/>
                </a:lnTo>
                <a:lnTo>
                  <a:pt x="55" y="230"/>
                </a:lnTo>
                <a:lnTo>
                  <a:pt x="12" y="206"/>
                </a:lnTo>
                <a:lnTo>
                  <a:pt x="45" y="133"/>
                </a:lnTo>
                <a:lnTo>
                  <a:pt x="0" y="94"/>
                </a:lnTo>
                <a:lnTo>
                  <a:pt x="22" y="2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6" name="Shape - New Hampshire"/>
          <p:cNvSpPr>
            <a:spLocks noChangeAspect="1"/>
          </p:cNvSpPr>
          <p:nvPr/>
        </p:nvSpPr>
        <p:spPr bwMode="auto">
          <a:xfrm>
            <a:off x="7723188" y="1649413"/>
            <a:ext cx="257175" cy="447675"/>
          </a:xfrm>
          <a:custGeom>
            <a:avLst/>
            <a:gdLst>
              <a:gd name="T0" fmla="*/ 2147483647 w 162"/>
              <a:gd name="T1" fmla="*/ 0 h 289"/>
              <a:gd name="T2" fmla="*/ 0 w 162"/>
              <a:gd name="T3" fmla="*/ 2147483647 h 289"/>
              <a:gd name="T4" fmla="*/ 2147483647 w 162"/>
              <a:gd name="T5" fmla="*/ 2147483647 h 289"/>
              <a:gd name="T6" fmla="*/ 2147483647 w 162"/>
              <a:gd name="T7" fmla="*/ 2147483647 h 289"/>
              <a:gd name="T8" fmla="*/ 2147483647 w 162"/>
              <a:gd name="T9" fmla="*/ 2147483647 h 289"/>
              <a:gd name="T10" fmla="*/ 2147483647 w 162"/>
              <a:gd name="T11" fmla="*/ 2147483647 h 289"/>
              <a:gd name="T12" fmla="*/ 2147483647 w 162"/>
              <a:gd name="T13" fmla="*/ 2147483647 h 289"/>
              <a:gd name="T14" fmla="*/ 2147483647 w 162"/>
              <a:gd name="T15" fmla="*/ 2147483647 h 289"/>
              <a:gd name="T16" fmla="*/ 2147483647 w 162"/>
              <a:gd name="T17" fmla="*/ 2147483647 h 289"/>
              <a:gd name="T18" fmla="*/ 2147483647 w 162"/>
              <a:gd name="T19" fmla="*/ 2147483647 h 289"/>
              <a:gd name="T20" fmla="*/ 2147483647 w 162"/>
              <a:gd name="T21" fmla="*/ 2147483647 h 289"/>
              <a:gd name="T22" fmla="*/ 2147483647 w 162"/>
              <a:gd name="T23" fmla="*/ 2147483647 h 289"/>
              <a:gd name="T24" fmla="*/ 2147483647 w 162"/>
              <a:gd name="T25" fmla="*/ 0 h 28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2"/>
              <a:gd name="T40" fmla="*/ 0 h 289"/>
              <a:gd name="T41" fmla="*/ 162 w 162"/>
              <a:gd name="T42" fmla="*/ 289 h 28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2" h="289">
                <a:moveTo>
                  <a:pt x="34" y="0"/>
                </a:moveTo>
                <a:lnTo>
                  <a:pt x="0" y="51"/>
                </a:lnTo>
                <a:lnTo>
                  <a:pt x="37" y="118"/>
                </a:lnTo>
                <a:lnTo>
                  <a:pt x="15" y="136"/>
                </a:lnTo>
                <a:lnTo>
                  <a:pt x="24" y="289"/>
                </a:lnTo>
                <a:lnTo>
                  <a:pt x="115" y="267"/>
                </a:lnTo>
                <a:lnTo>
                  <a:pt x="138" y="267"/>
                </a:lnTo>
                <a:lnTo>
                  <a:pt x="152" y="250"/>
                </a:lnTo>
                <a:lnTo>
                  <a:pt x="152" y="222"/>
                </a:lnTo>
                <a:lnTo>
                  <a:pt x="162" y="204"/>
                </a:lnTo>
                <a:lnTo>
                  <a:pt x="112" y="182"/>
                </a:lnTo>
                <a:lnTo>
                  <a:pt x="46" y="14"/>
                </a:lnTo>
                <a:lnTo>
                  <a:pt x="34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7" name="Shape - Nevada"/>
          <p:cNvSpPr>
            <a:spLocks noChangeAspect="1"/>
          </p:cNvSpPr>
          <p:nvPr/>
        </p:nvSpPr>
        <p:spPr bwMode="auto">
          <a:xfrm>
            <a:off x="2049463" y="2427288"/>
            <a:ext cx="831850" cy="1239837"/>
          </a:xfrm>
          <a:custGeom>
            <a:avLst/>
            <a:gdLst>
              <a:gd name="T0" fmla="*/ 2147483647 w 527"/>
              <a:gd name="T1" fmla="*/ 0 h 797"/>
              <a:gd name="T2" fmla="*/ 0 w 527"/>
              <a:gd name="T3" fmla="*/ 2147483647 h 797"/>
              <a:gd name="T4" fmla="*/ 2147483647 w 527"/>
              <a:gd name="T5" fmla="*/ 2147483647 h 797"/>
              <a:gd name="T6" fmla="*/ 2147483647 w 527"/>
              <a:gd name="T7" fmla="*/ 2147483647 h 797"/>
              <a:gd name="T8" fmla="*/ 2147483647 w 527"/>
              <a:gd name="T9" fmla="*/ 2147483647 h 797"/>
              <a:gd name="T10" fmla="*/ 2147483647 w 527"/>
              <a:gd name="T11" fmla="*/ 2147483647 h 797"/>
              <a:gd name="T12" fmla="*/ 2147483647 w 527"/>
              <a:gd name="T13" fmla="*/ 2147483647 h 797"/>
              <a:gd name="T14" fmla="*/ 2147483647 w 527"/>
              <a:gd name="T15" fmla="*/ 2147483647 h 797"/>
              <a:gd name="T16" fmla="*/ 2147483647 w 527"/>
              <a:gd name="T17" fmla="*/ 2147483647 h 797"/>
              <a:gd name="T18" fmla="*/ 2147483647 w 527"/>
              <a:gd name="T19" fmla="*/ 2147483647 h 797"/>
              <a:gd name="T20" fmla="*/ 2147483647 w 527"/>
              <a:gd name="T21" fmla="*/ 2147483647 h 797"/>
              <a:gd name="T22" fmla="*/ 2147483647 w 527"/>
              <a:gd name="T23" fmla="*/ 0 h 79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27"/>
              <a:gd name="T37" fmla="*/ 0 h 797"/>
              <a:gd name="T38" fmla="*/ 527 w 527"/>
              <a:gd name="T39" fmla="*/ 797 h 797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27" h="797">
                <a:moveTo>
                  <a:pt x="67" y="0"/>
                </a:moveTo>
                <a:lnTo>
                  <a:pt x="0" y="316"/>
                </a:lnTo>
                <a:lnTo>
                  <a:pt x="359" y="797"/>
                </a:lnTo>
                <a:lnTo>
                  <a:pt x="381" y="776"/>
                </a:lnTo>
                <a:lnTo>
                  <a:pt x="380" y="681"/>
                </a:lnTo>
                <a:lnTo>
                  <a:pt x="425" y="688"/>
                </a:lnTo>
                <a:lnTo>
                  <a:pt x="471" y="396"/>
                </a:lnTo>
                <a:lnTo>
                  <a:pt x="502" y="198"/>
                </a:lnTo>
                <a:lnTo>
                  <a:pt x="511" y="138"/>
                </a:lnTo>
                <a:lnTo>
                  <a:pt x="527" y="85"/>
                </a:lnTo>
                <a:lnTo>
                  <a:pt x="290" y="47"/>
                </a:lnTo>
                <a:lnTo>
                  <a:pt x="67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8" name="Shape - Nebraska"/>
          <p:cNvSpPr>
            <a:spLocks noChangeAspect="1"/>
          </p:cNvSpPr>
          <p:nvPr/>
        </p:nvSpPr>
        <p:spPr bwMode="auto">
          <a:xfrm>
            <a:off x="4037013" y="2528888"/>
            <a:ext cx="1095375" cy="487362"/>
          </a:xfrm>
          <a:custGeom>
            <a:avLst/>
            <a:gdLst>
              <a:gd name="T0" fmla="*/ 2147483647 w 695"/>
              <a:gd name="T1" fmla="*/ 0 h 313"/>
              <a:gd name="T2" fmla="*/ 0 w 695"/>
              <a:gd name="T3" fmla="*/ 2147483647 h 313"/>
              <a:gd name="T4" fmla="*/ 2147483647 w 695"/>
              <a:gd name="T5" fmla="*/ 2147483647 h 313"/>
              <a:gd name="T6" fmla="*/ 2147483647 w 695"/>
              <a:gd name="T7" fmla="*/ 2147483647 h 313"/>
              <a:gd name="T8" fmla="*/ 2147483647 w 695"/>
              <a:gd name="T9" fmla="*/ 2147483647 h 313"/>
              <a:gd name="T10" fmla="*/ 2147483647 w 695"/>
              <a:gd name="T11" fmla="*/ 2147483647 h 313"/>
              <a:gd name="T12" fmla="*/ 2147483647 w 695"/>
              <a:gd name="T13" fmla="*/ 2147483647 h 313"/>
              <a:gd name="T14" fmla="*/ 2147483647 w 695"/>
              <a:gd name="T15" fmla="*/ 2147483647 h 313"/>
              <a:gd name="T16" fmla="*/ 2147483647 w 695"/>
              <a:gd name="T17" fmla="*/ 2147483647 h 313"/>
              <a:gd name="T18" fmla="*/ 2147483647 w 695"/>
              <a:gd name="T19" fmla="*/ 2147483647 h 313"/>
              <a:gd name="T20" fmla="*/ 2147483647 w 695"/>
              <a:gd name="T21" fmla="*/ 2147483647 h 313"/>
              <a:gd name="T22" fmla="*/ 2147483647 w 695"/>
              <a:gd name="T23" fmla="*/ 2147483647 h 313"/>
              <a:gd name="T24" fmla="*/ 2147483647 w 695"/>
              <a:gd name="T25" fmla="*/ 2147483647 h 313"/>
              <a:gd name="T26" fmla="*/ 2147483647 w 695"/>
              <a:gd name="T27" fmla="*/ 2147483647 h 313"/>
              <a:gd name="T28" fmla="*/ 2147483647 w 695"/>
              <a:gd name="T29" fmla="*/ 0 h 31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695"/>
              <a:gd name="T46" fmla="*/ 0 h 313"/>
              <a:gd name="T47" fmla="*/ 695 w 695"/>
              <a:gd name="T48" fmla="*/ 313 h 31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695" h="313">
                <a:moveTo>
                  <a:pt x="8" y="0"/>
                </a:moveTo>
                <a:lnTo>
                  <a:pt x="0" y="207"/>
                </a:lnTo>
                <a:lnTo>
                  <a:pt x="157" y="211"/>
                </a:lnTo>
                <a:lnTo>
                  <a:pt x="155" y="313"/>
                </a:lnTo>
                <a:lnTo>
                  <a:pt x="367" y="310"/>
                </a:lnTo>
                <a:lnTo>
                  <a:pt x="556" y="307"/>
                </a:lnTo>
                <a:lnTo>
                  <a:pt x="695" y="310"/>
                </a:lnTo>
                <a:lnTo>
                  <a:pt x="652" y="222"/>
                </a:lnTo>
                <a:lnTo>
                  <a:pt x="622" y="140"/>
                </a:lnTo>
                <a:lnTo>
                  <a:pt x="589" y="55"/>
                </a:lnTo>
                <a:lnTo>
                  <a:pt x="510" y="1"/>
                </a:lnTo>
                <a:lnTo>
                  <a:pt x="474" y="33"/>
                </a:lnTo>
                <a:lnTo>
                  <a:pt x="431" y="10"/>
                </a:lnTo>
                <a:lnTo>
                  <a:pt x="242" y="4"/>
                </a:lnTo>
                <a:lnTo>
                  <a:pt x="8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29" name="Shape - Montana"/>
          <p:cNvSpPr>
            <a:spLocks noChangeAspect="1"/>
          </p:cNvSpPr>
          <p:nvPr/>
        </p:nvSpPr>
        <p:spPr bwMode="auto">
          <a:xfrm>
            <a:off x="2782888" y="1409700"/>
            <a:ext cx="1306512" cy="803275"/>
          </a:xfrm>
          <a:custGeom>
            <a:avLst/>
            <a:gdLst>
              <a:gd name="T0" fmla="*/ 2147483647 w 828"/>
              <a:gd name="T1" fmla="*/ 0 h 516"/>
              <a:gd name="T2" fmla="*/ 2147483647 w 828"/>
              <a:gd name="T3" fmla="*/ 2147483647 h 516"/>
              <a:gd name="T4" fmla="*/ 2147483647 w 828"/>
              <a:gd name="T5" fmla="*/ 2147483647 h 516"/>
              <a:gd name="T6" fmla="*/ 2147483647 w 828"/>
              <a:gd name="T7" fmla="*/ 2147483647 h 516"/>
              <a:gd name="T8" fmla="*/ 2147483647 w 828"/>
              <a:gd name="T9" fmla="*/ 2147483647 h 516"/>
              <a:gd name="T10" fmla="*/ 2147483647 w 828"/>
              <a:gd name="T11" fmla="*/ 2147483647 h 516"/>
              <a:gd name="T12" fmla="*/ 2147483647 w 828"/>
              <a:gd name="T13" fmla="*/ 2147483647 h 516"/>
              <a:gd name="T14" fmla="*/ 2147483647 w 828"/>
              <a:gd name="T15" fmla="*/ 2147483647 h 516"/>
              <a:gd name="T16" fmla="*/ 2147483647 w 828"/>
              <a:gd name="T17" fmla="*/ 2147483647 h 516"/>
              <a:gd name="T18" fmla="*/ 2147483647 w 828"/>
              <a:gd name="T19" fmla="*/ 2147483647 h 516"/>
              <a:gd name="T20" fmla="*/ 2147483647 w 828"/>
              <a:gd name="T21" fmla="*/ 2147483647 h 516"/>
              <a:gd name="T22" fmla="*/ 2147483647 w 828"/>
              <a:gd name="T23" fmla="*/ 2147483647 h 516"/>
              <a:gd name="T24" fmla="*/ 2147483647 w 828"/>
              <a:gd name="T25" fmla="*/ 2147483647 h 516"/>
              <a:gd name="T26" fmla="*/ 2147483647 w 828"/>
              <a:gd name="T27" fmla="*/ 2147483647 h 516"/>
              <a:gd name="T28" fmla="*/ 2147483647 w 828"/>
              <a:gd name="T29" fmla="*/ 2147483647 h 516"/>
              <a:gd name="T30" fmla="*/ 2147483647 w 828"/>
              <a:gd name="T31" fmla="*/ 2147483647 h 516"/>
              <a:gd name="T32" fmla="*/ 2147483647 w 828"/>
              <a:gd name="T33" fmla="*/ 2147483647 h 516"/>
              <a:gd name="T34" fmla="*/ 0 w 828"/>
              <a:gd name="T35" fmla="*/ 2147483647 h 516"/>
              <a:gd name="T36" fmla="*/ 2147483647 w 828"/>
              <a:gd name="T37" fmla="*/ 0 h 5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828"/>
              <a:gd name="T58" fmla="*/ 0 h 516"/>
              <a:gd name="T59" fmla="*/ 828 w 828"/>
              <a:gd name="T60" fmla="*/ 516 h 51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828" h="516">
                <a:moveTo>
                  <a:pt x="14" y="0"/>
                </a:moveTo>
                <a:lnTo>
                  <a:pt x="176" y="21"/>
                </a:lnTo>
                <a:lnTo>
                  <a:pt x="275" y="34"/>
                </a:lnTo>
                <a:lnTo>
                  <a:pt x="404" y="48"/>
                </a:lnTo>
                <a:lnTo>
                  <a:pt x="524" y="60"/>
                </a:lnTo>
                <a:lnTo>
                  <a:pt x="731" y="75"/>
                </a:lnTo>
                <a:lnTo>
                  <a:pt x="828" y="82"/>
                </a:lnTo>
                <a:lnTo>
                  <a:pt x="825" y="502"/>
                </a:lnTo>
                <a:lnTo>
                  <a:pt x="318" y="459"/>
                </a:lnTo>
                <a:lnTo>
                  <a:pt x="307" y="516"/>
                </a:lnTo>
                <a:lnTo>
                  <a:pt x="288" y="489"/>
                </a:lnTo>
                <a:lnTo>
                  <a:pt x="242" y="493"/>
                </a:lnTo>
                <a:lnTo>
                  <a:pt x="175" y="504"/>
                </a:lnTo>
                <a:lnTo>
                  <a:pt x="163" y="431"/>
                </a:lnTo>
                <a:lnTo>
                  <a:pt x="84" y="373"/>
                </a:lnTo>
                <a:lnTo>
                  <a:pt x="96" y="317"/>
                </a:lnTo>
                <a:lnTo>
                  <a:pt x="103" y="273"/>
                </a:lnTo>
                <a:lnTo>
                  <a:pt x="0" y="128"/>
                </a:lnTo>
                <a:lnTo>
                  <a:pt x="14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0" name="Shape - Missouri"/>
          <p:cNvSpPr>
            <a:spLocks noChangeAspect="1"/>
          </p:cNvSpPr>
          <p:nvPr/>
        </p:nvSpPr>
        <p:spPr bwMode="auto">
          <a:xfrm>
            <a:off x="5076825" y="2879725"/>
            <a:ext cx="863600" cy="701675"/>
          </a:xfrm>
          <a:custGeom>
            <a:avLst/>
            <a:gdLst>
              <a:gd name="T0" fmla="*/ 0 w 548"/>
              <a:gd name="T1" fmla="*/ 36308181 h 451"/>
              <a:gd name="T2" fmla="*/ 596040015 w 548"/>
              <a:gd name="T3" fmla="*/ 0 h 451"/>
              <a:gd name="T4" fmla="*/ 720215609 w 548"/>
              <a:gd name="T5" fmla="*/ 0 h 451"/>
              <a:gd name="T6" fmla="*/ 817071186 w 548"/>
              <a:gd name="T7" fmla="*/ 31468023 h 451"/>
              <a:gd name="T8" fmla="*/ 764917941 w 548"/>
              <a:gd name="T9" fmla="*/ 125870538 h 451"/>
              <a:gd name="T10" fmla="*/ 938763142 w 548"/>
              <a:gd name="T11" fmla="*/ 280786687 h 451"/>
              <a:gd name="T12" fmla="*/ 995883664 w 548"/>
              <a:gd name="T13" fmla="*/ 411497382 h 451"/>
              <a:gd name="T14" fmla="*/ 1097706516 w 548"/>
              <a:gd name="T15" fmla="*/ 377610057 h 451"/>
              <a:gd name="T16" fmla="*/ 1095222878 w 548"/>
              <a:gd name="T17" fmla="*/ 561573373 h 451"/>
              <a:gd name="T18" fmla="*/ 1199530945 w 548"/>
              <a:gd name="T19" fmla="*/ 617246850 h 451"/>
              <a:gd name="T20" fmla="*/ 1246716914 w 548"/>
              <a:gd name="T21" fmla="*/ 779425569 h 451"/>
              <a:gd name="T22" fmla="*/ 1321221325 w 548"/>
              <a:gd name="T23" fmla="*/ 793949152 h 451"/>
              <a:gd name="T24" fmla="*/ 1360957956 w 548"/>
              <a:gd name="T25" fmla="*/ 861725356 h 451"/>
              <a:gd name="T26" fmla="*/ 1269068080 w 548"/>
              <a:gd name="T27" fmla="*/ 956127870 h 451"/>
              <a:gd name="T28" fmla="*/ 1239266000 w 548"/>
              <a:gd name="T29" fmla="*/ 1062633112 h 451"/>
              <a:gd name="T30" fmla="*/ 1110124706 w 548"/>
              <a:gd name="T31" fmla="*/ 1091680279 h 451"/>
              <a:gd name="T32" fmla="*/ 1142410423 w 548"/>
              <a:gd name="T33" fmla="*/ 973072310 h 451"/>
              <a:gd name="T34" fmla="*/ 633293009 w 548"/>
              <a:gd name="T35" fmla="*/ 1016643061 h 451"/>
              <a:gd name="T36" fmla="*/ 265735078 w 548"/>
              <a:gd name="T37" fmla="*/ 1060212255 h 451"/>
              <a:gd name="T38" fmla="*/ 243382336 w 548"/>
              <a:gd name="T39" fmla="*/ 944025144 h 451"/>
              <a:gd name="T40" fmla="*/ 218547533 w 548"/>
              <a:gd name="T41" fmla="*/ 595462253 h 451"/>
              <a:gd name="T42" fmla="*/ 213580257 w 548"/>
              <a:gd name="T43" fmla="*/ 404236368 h 451"/>
              <a:gd name="T44" fmla="*/ 91889877 w 548"/>
              <a:gd name="T45" fmla="*/ 317096423 h 451"/>
              <a:gd name="T46" fmla="*/ 136592208 w 548"/>
              <a:gd name="T47" fmla="*/ 237215936 h 451"/>
              <a:gd name="T48" fmla="*/ 76988049 w 548"/>
              <a:gd name="T49" fmla="*/ 193646742 h 451"/>
              <a:gd name="T50" fmla="*/ 0 w 548"/>
              <a:gd name="T51" fmla="*/ 36308181 h 45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548"/>
              <a:gd name="T79" fmla="*/ 0 h 451"/>
              <a:gd name="T80" fmla="*/ 548 w 548"/>
              <a:gd name="T81" fmla="*/ 451 h 451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548" h="451">
                <a:moveTo>
                  <a:pt x="0" y="15"/>
                </a:moveTo>
                <a:lnTo>
                  <a:pt x="240" y="0"/>
                </a:lnTo>
                <a:lnTo>
                  <a:pt x="290" y="0"/>
                </a:lnTo>
                <a:lnTo>
                  <a:pt x="329" y="13"/>
                </a:lnTo>
                <a:lnTo>
                  <a:pt x="308" y="52"/>
                </a:lnTo>
                <a:lnTo>
                  <a:pt x="378" y="116"/>
                </a:lnTo>
                <a:lnTo>
                  <a:pt x="401" y="170"/>
                </a:lnTo>
                <a:lnTo>
                  <a:pt x="442" y="156"/>
                </a:lnTo>
                <a:lnTo>
                  <a:pt x="441" y="232"/>
                </a:lnTo>
                <a:lnTo>
                  <a:pt x="483" y="255"/>
                </a:lnTo>
                <a:lnTo>
                  <a:pt x="502" y="322"/>
                </a:lnTo>
                <a:lnTo>
                  <a:pt x="532" y="328"/>
                </a:lnTo>
                <a:lnTo>
                  <a:pt x="548" y="356"/>
                </a:lnTo>
                <a:lnTo>
                  <a:pt x="511" y="395"/>
                </a:lnTo>
                <a:lnTo>
                  <a:pt x="499" y="439"/>
                </a:lnTo>
                <a:lnTo>
                  <a:pt x="447" y="451"/>
                </a:lnTo>
                <a:lnTo>
                  <a:pt x="460" y="402"/>
                </a:lnTo>
                <a:lnTo>
                  <a:pt x="255" y="420"/>
                </a:lnTo>
                <a:lnTo>
                  <a:pt x="107" y="438"/>
                </a:lnTo>
                <a:lnTo>
                  <a:pt x="98" y="390"/>
                </a:lnTo>
                <a:lnTo>
                  <a:pt x="88" y="246"/>
                </a:lnTo>
                <a:lnTo>
                  <a:pt x="86" y="167"/>
                </a:lnTo>
                <a:lnTo>
                  <a:pt x="37" y="131"/>
                </a:lnTo>
                <a:lnTo>
                  <a:pt x="55" y="98"/>
                </a:lnTo>
                <a:lnTo>
                  <a:pt x="31" y="80"/>
                </a:lnTo>
                <a:lnTo>
                  <a:pt x="0" y="15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1" name="Shape - Mississippi"/>
          <p:cNvSpPr>
            <a:spLocks noChangeAspect="1"/>
          </p:cNvSpPr>
          <p:nvPr/>
        </p:nvSpPr>
        <p:spPr bwMode="auto">
          <a:xfrm>
            <a:off x="5692775" y="3713163"/>
            <a:ext cx="450850" cy="774700"/>
          </a:xfrm>
          <a:custGeom>
            <a:avLst/>
            <a:gdLst>
              <a:gd name="T0" fmla="*/ 2147483647 w 287"/>
              <a:gd name="T1" fmla="*/ 2147483647 h 499"/>
              <a:gd name="T2" fmla="*/ 2147483647 w 287"/>
              <a:gd name="T3" fmla="*/ 2147483647 h 499"/>
              <a:gd name="T4" fmla="*/ 0 w 287"/>
              <a:gd name="T5" fmla="*/ 2147483647 h 499"/>
              <a:gd name="T6" fmla="*/ 2147483647 w 287"/>
              <a:gd name="T7" fmla="*/ 2147483647 h 499"/>
              <a:gd name="T8" fmla="*/ 2147483647 w 287"/>
              <a:gd name="T9" fmla="*/ 2147483647 h 499"/>
              <a:gd name="T10" fmla="*/ 2147483647 w 287"/>
              <a:gd name="T11" fmla="*/ 2147483647 h 499"/>
              <a:gd name="T12" fmla="*/ 2147483647 w 287"/>
              <a:gd name="T13" fmla="*/ 2147483647 h 499"/>
              <a:gd name="T14" fmla="*/ 2147483647 w 287"/>
              <a:gd name="T15" fmla="*/ 2147483647 h 499"/>
              <a:gd name="T16" fmla="*/ 2147483647 w 287"/>
              <a:gd name="T17" fmla="*/ 2147483647 h 499"/>
              <a:gd name="T18" fmla="*/ 2147483647 w 287"/>
              <a:gd name="T19" fmla="*/ 2147483647 h 499"/>
              <a:gd name="T20" fmla="*/ 2147483647 w 287"/>
              <a:gd name="T21" fmla="*/ 2147483647 h 499"/>
              <a:gd name="T22" fmla="*/ 2147483647 w 287"/>
              <a:gd name="T23" fmla="*/ 2147483647 h 499"/>
              <a:gd name="T24" fmla="*/ 2147483647 w 287"/>
              <a:gd name="T25" fmla="*/ 2147483647 h 499"/>
              <a:gd name="T26" fmla="*/ 2147483647 w 287"/>
              <a:gd name="T27" fmla="*/ 0 h 499"/>
              <a:gd name="T28" fmla="*/ 2147483647 w 287"/>
              <a:gd name="T29" fmla="*/ 2147483647 h 4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7"/>
              <a:gd name="T46" fmla="*/ 0 h 499"/>
              <a:gd name="T47" fmla="*/ 287 w 287"/>
              <a:gd name="T48" fmla="*/ 499 h 49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7" h="499">
                <a:moveTo>
                  <a:pt x="81" y="16"/>
                </a:moveTo>
                <a:lnTo>
                  <a:pt x="38" y="101"/>
                </a:lnTo>
                <a:lnTo>
                  <a:pt x="0" y="156"/>
                </a:lnTo>
                <a:lnTo>
                  <a:pt x="12" y="222"/>
                </a:lnTo>
                <a:lnTo>
                  <a:pt x="57" y="311"/>
                </a:lnTo>
                <a:lnTo>
                  <a:pt x="23" y="402"/>
                </a:lnTo>
                <a:lnTo>
                  <a:pt x="8" y="450"/>
                </a:lnTo>
                <a:lnTo>
                  <a:pt x="175" y="430"/>
                </a:lnTo>
                <a:lnTo>
                  <a:pt x="182" y="492"/>
                </a:lnTo>
                <a:lnTo>
                  <a:pt x="216" y="499"/>
                </a:lnTo>
                <a:lnTo>
                  <a:pt x="225" y="468"/>
                </a:lnTo>
                <a:lnTo>
                  <a:pt x="287" y="459"/>
                </a:lnTo>
                <a:lnTo>
                  <a:pt x="273" y="357"/>
                </a:lnTo>
                <a:lnTo>
                  <a:pt x="270" y="0"/>
                </a:lnTo>
                <a:lnTo>
                  <a:pt x="81" y="16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2" name="Shape - Minnesota"/>
          <p:cNvSpPr>
            <a:spLocks noChangeAspect="1"/>
          </p:cNvSpPr>
          <p:nvPr/>
        </p:nvSpPr>
        <p:spPr bwMode="auto">
          <a:xfrm>
            <a:off x="4827588" y="1474788"/>
            <a:ext cx="857250" cy="957262"/>
          </a:xfrm>
          <a:custGeom>
            <a:avLst/>
            <a:gdLst>
              <a:gd name="T0" fmla="*/ 0 w 545"/>
              <a:gd name="T1" fmla="*/ 2147483647 h 614"/>
              <a:gd name="T2" fmla="*/ 2147483647 w 545"/>
              <a:gd name="T3" fmla="*/ 2147483647 h 614"/>
              <a:gd name="T4" fmla="*/ 2147483647 w 545"/>
              <a:gd name="T5" fmla="*/ 0 h 614"/>
              <a:gd name="T6" fmla="*/ 2147483647 w 545"/>
              <a:gd name="T7" fmla="*/ 2147483647 h 614"/>
              <a:gd name="T8" fmla="*/ 2147483647 w 545"/>
              <a:gd name="T9" fmla="*/ 2147483647 h 614"/>
              <a:gd name="T10" fmla="*/ 2147483647 w 545"/>
              <a:gd name="T11" fmla="*/ 2147483647 h 614"/>
              <a:gd name="T12" fmla="*/ 2147483647 w 545"/>
              <a:gd name="T13" fmla="*/ 2147483647 h 614"/>
              <a:gd name="T14" fmla="*/ 2147483647 w 545"/>
              <a:gd name="T15" fmla="*/ 2147483647 h 614"/>
              <a:gd name="T16" fmla="*/ 2147483647 w 545"/>
              <a:gd name="T17" fmla="*/ 2147483647 h 614"/>
              <a:gd name="T18" fmla="*/ 2147483647 w 545"/>
              <a:gd name="T19" fmla="*/ 2147483647 h 614"/>
              <a:gd name="T20" fmla="*/ 2147483647 w 545"/>
              <a:gd name="T21" fmla="*/ 2147483647 h 614"/>
              <a:gd name="T22" fmla="*/ 2147483647 w 545"/>
              <a:gd name="T23" fmla="*/ 2147483647 h 614"/>
              <a:gd name="T24" fmla="*/ 2147483647 w 545"/>
              <a:gd name="T25" fmla="*/ 2147483647 h 614"/>
              <a:gd name="T26" fmla="*/ 2147483647 w 545"/>
              <a:gd name="T27" fmla="*/ 2147483647 h 614"/>
              <a:gd name="T28" fmla="*/ 2147483647 w 545"/>
              <a:gd name="T29" fmla="*/ 2147483647 h 614"/>
              <a:gd name="T30" fmla="*/ 2147483647 w 545"/>
              <a:gd name="T31" fmla="*/ 2147483647 h 614"/>
              <a:gd name="T32" fmla="*/ 2147483647 w 545"/>
              <a:gd name="T33" fmla="*/ 2147483647 h 614"/>
              <a:gd name="T34" fmla="*/ 2147483647 w 545"/>
              <a:gd name="T35" fmla="*/ 2147483647 h 614"/>
              <a:gd name="T36" fmla="*/ 2147483647 w 545"/>
              <a:gd name="T37" fmla="*/ 2147483647 h 614"/>
              <a:gd name="T38" fmla="*/ 2147483647 w 545"/>
              <a:gd name="T39" fmla="*/ 2147483647 h 614"/>
              <a:gd name="T40" fmla="*/ 2147483647 w 545"/>
              <a:gd name="T41" fmla="*/ 2147483647 h 614"/>
              <a:gd name="T42" fmla="*/ 2147483647 w 545"/>
              <a:gd name="T43" fmla="*/ 2147483647 h 614"/>
              <a:gd name="T44" fmla="*/ 2147483647 w 545"/>
              <a:gd name="T45" fmla="*/ 2147483647 h 614"/>
              <a:gd name="T46" fmla="*/ 2147483647 w 545"/>
              <a:gd name="T47" fmla="*/ 2147483647 h 614"/>
              <a:gd name="T48" fmla="*/ 2147483647 w 545"/>
              <a:gd name="T49" fmla="*/ 2147483647 h 614"/>
              <a:gd name="T50" fmla="*/ 2147483647 w 545"/>
              <a:gd name="T51" fmla="*/ 2147483647 h 614"/>
              <a:gd name="T52" fmla="*/ 2147483647 w 545"/>
              <a:gd name="T53" fmla="*/ 2147483647 h 614"/>
              <a:gd name="T54" fmla="*/ 2147483647 w 545"/>
              <a:gd name="T55" fmla="*/ 2147483647 h 614"/>
              <a:gd name="T56" fmla="*/ 2147483647 w 545"/>
              <a:gd name="T57" fmla="*/ 2147483647 h 614"/>
              <a:gd name="T58" fmla="*/ 2147483647 w 545"/>
              <a:gd name="T59" fmla="*/ 2147483647 h 614"/>
              <a:gd name="T60" fmla="*/ 0 w 545"/>
              <a:gd name="T61" fmla="*/ 2147483647 h 6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545"/>
              <a:gd name="T94" fmla="*/ 0 h 614"/>
              <a:gd name="T95" fmla="*/ 545 w 545"/>
              <a:gd name="T96" fmla="*/ 614 h 6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545" h="614">
                <a:moveTo>
                  <a:pt x="0" y="48"/>
                </a:moveTo>
                <a:lnTo>
                  <a:pt x="143" y="48"/>
                </a:lnTo>
                <a:lnTo>
                  <a:pt x="141" y="0"/>
                </a:lnTo>
                <a:lnTo>
                  <a:pt x="173" y="14"/>
                </a:lnTo>
                <a:lnTo>
                  <a:pt x="179" y="51"/>
                </a:lnTo>
                <a:lnTo>
                  <a:pt x="247" y="91"/>
                </a:lnTo>
                <a:lnTo>
                  <a:pt x="268" y="73"/>
                </a:lnTo>
                <a:lnTo>
                  <a:pt x="308" y="73"/>
                </a:lnTo>
                <a:lnTo>
                  <a:pt x="340" y="109"/>
                </a:lnTo>
                <a:lnTo>
                  <a:pt x="361" y="96"/>
                </a:lnTo>
                <a:lnTo>
                  <a:pt x="420" y="111"/>
                </a:lnTo>
                <a:lnTo>
                  <a:pt x="441" y="84"/>
                </a:lnTo>
                <a:lnTo>
                  <a:pt x="478" y="105"/>
                </a:lnTo>
                <a:lnTo>
                  <a:pt x="545" y="102"/>
                </a:lnTo>
                <a:lnTo>
                  <a:pt x="437" y="178"/>
                </a:lnTo>
                <a:lnTo>
                  <a:pt x="383" y="245"/>
                </a:lnTo>
                <a:lnTo>
                  <a:pt x="393" y="342"/>
                </a:lnTo>
                <a:lnTo>
                  <a:pt x="356" y="382"/>
                </a:lnTo>
                <a:lnTo>
                  <a:pt x="371" y="410"/>
                </a:lnTo>
                <a:lnTo>
                  <a:pt x="371" y="482"/>
                </a:lnTo>
                <a:lnTo>
                  <a:pt x="408" y="482"/>
                </a:lnTo>
                <a:lnTo>
                  <a:pt x="463" y="534"/>
                </a:lnTo>
                <a:lnTo>
                  <a:pt x="486" y="596"/>
                </a:lnTo>
                <a:lnTo>
                  <a:pt x="100" y="614"/>
                </a:lnTo>
                <a:lnTo>
                  <a:pt x="101" y="444"/>
                </a:lnTo>
                <a:lnTo>
                  <a:pt x="67" y="407"/>
                </a:lnTo>
                <a:lnTo>
                  <a:pt x="79" y="362"/>
                </a:lnTo>
                <a:lnTo>
                  <a:pt x="91" y="337"/>
                </a:lnTo>
                <a:lnTo>
                  <a:pt x="67" y="219"/>
                </a:lnTo>
                <a:lnTo>
                  <a:pt x="34" y="142"/>
                </a:lnTo>
                <a:lnTo>
                  <a:pt x="0" y="48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3" name="Shape - Massachusetts"/>
          <p:cNvSpPr>
            <a:spLocks noChangeAspect="1"/>
          </p:cNvSpPr>
          <p:nvPr/>
        </p:nvSpPr>
        <p:spPr bwMode="auto">
          <a:xfrm>
            <a:off x="7696200" y="2014538"/>
            <a:ext cx="468313" cy="211137"/>
          </a:xfrm>
          <a:custGeom>
            <a:avLst/>
            <a:gdLst>
              <a:gd name="T0" fmla="*/ 0 w 296"/>
              <a:gd name="T1" fmla="*/ 2147483647 h 134"/>
              <a:gd name="T2" fmla="*/ 2147483647 w 296"/>
              <a:gd name="T3" fmla="*/ 2147483647 h 134"/>
              <a:gd name="T4" fmla="*/ 2147483647 w 296"/>
              <a:gd name="T5" fmla="*/ 2147483647 h 134"/>
              <a:gd name="T6" fmla="*/ 2147483647 w 296"/>
              <a:gd name="T7" fmla="*/ 0 h 134"/>
              <a:gd name="T8" fmla="*/ 2147483647 w 296"/>
              <a:gd name="T9" fmla="*/ 2147483647 h 134"/>
              <a:gd name="T10" fmla="*/ 2147483647 w 296"/>
              <a:gd name="T11" fmla="*/ 2147483647 h 134"/>
              <a:gd name="T12" fmla="*/ 2147483647 w 296"/>
              <a:gd name="T13" fmla="*/ 2147483647 h 134"/>
              <a:gd name="T14" fmla="*/ 2147483647 w 296"/>
              <a:gd name="T15" fmla="*/ 2147483647 h 134"/>
              <a:gd name="T16" fmla="*/ 2147483647 w 296"/>
              <a:gd name="T17" fmla="*/ 2147483647 h 134"/>
              <a:gd name="T18" fmla="*/ 2147483647 w 296"/>
              <a:gd name="T19" fmla="*/ 2147483647 h 134"/>
              <a:gd name="T20" fmla="*/ 2147483647 w 296"/>
              <a:gd name="T21" fmla="*/ 2147483647 h 134"/>
              <a:gd name="T22" fmla="*/ 2147483647 w 296"/>
              <a:gd name="T23" fmla="*/ 2147483647 h 134"/>
              <a:gd name="T24" fmla="*/ 2147483647 w 296"/>
              <a:gd name="T25" fmla="*/ 2147483647 h 134"/>
              <a:gd name="T26" fmla="*/ 2147483647 w 296"/>
              <a:gd name="T27" fmla="*/ 2147483647 h 134"/>
              <a:gd name="T28" fmla="*/ 2147483647 w 296"/>
              <a:gd name="T29" fmla="*/ 2147483647 h 134"/>
              <a:gd name="T30" fmla="*/ 2147483647 w 296"/>
              <a:gd name="T31" fmla="*/ 2147483647 h 134"/>
              <a:gd name="T32" fmla="*/ 2147483647 w 296"/>
              <a:gd name="T33" fmla="*/ 2147483647 h 134"/>
              <a:gd name="T34" fmla="*/ 2147483647 w 296"/>
              <a:gd name="T35" fmla="*/ 2147483647 h 134"/>
              <a:gd name="T36" fmla="*/ 2147483647 w 296"/>
              <a:gd name="T37" fmla="*/ 2147483647 h 134"/>
              <a:gd name="T38" fmla="*/ 0 w 296"/>
              <a:gd name="T39" fmla="*/ 2147483647 h 13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96"/>
              <a:gd name="T61" fmla="*/ 0 h 134"/>
              <a:gd name="T62" fmla="*/ 296 w 296"/>
              <a:gd name="T63" fmla="*/ 134 h 13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96" h="134">
                <a:moveTo>
                  <a:pt x="0" y="54"/>
                </a:moveTo>
                <a:lnTo>
                  <a:pt x="151" y="16"/>
                </a:lnTo>
                <a:lnTo>
                  <a:pt x="169" y="18"/>
                </a:lnTo>
                <a:lnTo>
                  <a:pt x="187" y="0"/>
                </a:lnTo>
                <a:lnTo>
                  <a:pt x="202" y="9"/>
                </a:lnTo>
                <a:lnTo>
                  <a:pt x="184" y="48"/>
                </a:lnTo>
                <a:lnTo>
                  <a:pt x="215" y="45"/>
                </a:lnTo>
                <a:lnTo>
                  <a:pt x="233" y="74"/>
                </a:lnTo>
                <a:lnTo>
                  <a:pt x="254" y="77"/>
                </a:lnTo>
                <a:lnTo>
                  <a:pt x="269" y="73"/>
                </a:lnTo>
                <a:lnTo>
                  <a:pt x="269" y="57"/>
                </a:lnTo>
                <a:lnTo>
                  <a:pt x="243" y="36"/>
                </a:lnTo>
                <a:lnTo>
                  <a:pt x="263" y="34"/>
                </a:lnTo>
                <a:lnTo>
                  <a:pt x="296" y="79"/>
                </a:lnTo>
                <a:lnTo>
                  <a:pt x="264" y="106"/>
                </a:lnTo>
                <a:lnTo>
                  <a:pt x="229" y="92"/>
                </a:lnTo>
                <a:lnTo>
                  <a:pt x="206" y="125"/>
                </a:lnTo>
                <a:lnTo>
                  <a:pt x="161" y="92"/>
                </a:lnTo>
                <a:lnTo>
                  <a:pt x="12" y="134"/>
                </a:lnTo>
                <a:lnTo>
                  <a:pt x="0" y="54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4" name="Shape - Maryland"/>
          <p:cNvSpPr>
            <a:spLocks noChangeAspect="1"/>
          </p:cNvSpPr>
          <p:nvPr/>
        </p:nvSpPr>
        <p:spPr bwMode="auto">
          <a:xfrm>
            <a:off x="7040563" y="2692400"/>
            <a:ext cx="635000" cy="258763"/>
          </a:xfrm>
          <a:custGeom>
            <a:avLst/>
            <a:gdLst>
              <a:gd name="T0" fmla="*/ 0 w 403"/>
              <a:gd name="T1" fmla="*/ 2147483647 h 165"/>
              <a:gd name="T2" fmla="*/ 2147483647 w 403"/>
              <a:gd name="T3" fmla="*/ 0 h 165"/>
              <a:gd name="T4" fmla="*/ 2147483647 w 403"/>
              <a:gd name="T5" fmla="*/ 2147483647 h 165"/>
              <a:gd name="T6" fmla="*/ 2147483647 w 403"/>
              <a:gd name="T7" fmla="*/ 2147483647 h 165"/>
              <a:gd name="T8" fmla="*/ 2147483647 w 403"/>
              <a:gd name="T9" fmla="*/ 2147483647 h 165"/>
              <a:gd name="T10" fmla="*/ 2147483647 w 403"/>
              <a:gd name="T11" fmla="*/ 2147483647 h 165"/>
              <a:gd name="T12" fmla="*/ 2147483647 w 403"/>
              <a:gd name="T13" fmla="*/ 2147483647 h 165"/>
              <a:gd name="T14" fmla="*/ 2147483647 w 403"/>
              <a:gd name="T15" fmla="*/ 2147483647 h 165"/>
              <a:gd name="T16" fmla="*/ 2147483647 w 403"/>
              <a:gd name="T17" fmla="*/ 2147483647 h 165"/>
              <a:gd name="T18" fmla="*/ 2147483647 w 403"/>
              <a:gd name="T19" fmla="*/ 2147483647 h 165"/>
              <a:gd name="T20" fmla="*/ 2147483647 w 403"/>
              <a:gd name="T21" fmla="*/ 2147483647 h 165"/>
              <a:gd name="T22" fmla="*/ 2147483647 w 403"/>
              <a:gd name="T23" fmla="*/ 2147483647 h 165"/>
              <a:gd name="T24" fmla="*/ 2147483647 w 403"/>
              <a:gd name="T25" fmla="*/ 2147483647 h 165"/>
              <a:gd name="T26" fmla="*/ 2147483647 w 403"/>
              <a:gd name="T27" fmla="*/ 2147483647 h 165"/>
              <a:gd name="T28" fmla="*/ 2147483647 w 403"/>
              <a:gd name="T29" fmla="*/ 2147483647 h 165"/>
              <a:gd name="T30" fmla="*/ 2147483647 w 403"/>
              <a:gd name="T31" fmla="*/ 2147483647 h 165"/>
              <a:gd name="T32" fmla="*/ 0 w 403"/>
              <a:gd name="T33" fmla="*/ 2147483647 h 1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03"/>
              <a:gd name="T52" fmla="*/ 0 h 165"/>
              <a:gd name="T53" fmla="*/ 403 w 403"/>
              <a:gd name="T54" fmla="*/ 165 h 16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03" h="165">
                <a:moveTo>
                  <a:pt x="0" y="56"/>
                </a:moveTo>
                <a:lnTo>
                  <a:pt x="300" y="0"/>
                </a:lnTo>
                <a:lnTo>
                  <a:pt x="349" y="113"/>
                </a:lnTo>
                <a:lnTo>
                  <a:pt x="401" y="101"/>
                </a:lnTo>
                <a:lnTo>
                  <a:pt x="403" y="158"/>
                </a:lnTo>
                <a:lnTo>
                  <a:pt x="361" y="165"/>
                </a:lnTo>
                <a:lnTo>
                  <a:pt x="324" y="128"/>
                </a:lnTo>
                <a:lnTo>
                  <a:pt x="300" y="83"/>
                </a:lnTo>
                <a:lnTo>
                  <a:pt x="296" y="21"/>
                </a:lnTo>
                <a:lnTo>
                  <a:pt x="278" y="52"/>
                </a:lnTo>
                <a:lnTo>
                  <a:pt x="299" y="146"/>
                </a:lnTo>
                <a:lnTo>
                  <a:pt x="211" y="159"/>
                </a:lnTo>
                <a:lnTo>
                  <a:pt x="208" y="91"/>
                </a:lnTo>
                <a:lnTo>
                  <a:pt x="154" y="61"/>
                </a:lnTo>
                <a:lnTo>
                  <a:pt x="108" y="53"/>
                </a:lnTo>
                <a:lnTo>
                  <a:pt x="12" y="101"/>
                </a:lnTo>
                <a:lnTo>
                  <a:pt x="0" y="56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5" name="Shape - Maine"/>
          <p:cNvSpPr>
            <a:spLocks noChangeAspect="1"/>
          </p:cNvSpPr>
          <p:nvPr/>
        </p:nvSpPr>
        <p:spPr bwMode="auto">
          <a:xfrm>
            <a:off x="7777163" y="1249363"/>
            <a:ext cx="492125" cy="708025"/>
          </a:xfrm>
          <a:custGeom>
            <a:avLst/>
            <a:gdLst>
              <a:gd name="T0" fmla="*/ 2147483647 w 313"/>
              <a:gd name="T1" fmla="*/ 2147483647 h 478"/>
              <a:gd name="T2" fmla="*/ 2147483647 w 313"/>
              <a:gd name="T3" fmla="*/ 2147483647 h 478"/>
              <a:gd name="T4" fmla="*/ 2147483647 w 313"/>
              <a:gd name="T5" fmla="*/ 2147483647 h 478"/>
              <a:gd name="T6" fmla="*/ 2147483647 w 313"/>
              <a:gd name="T7" fmla="*/ 2147483647 h 478"/>
              <a:gd name="T8" fmla="*/ 2147483647 w 313"/>
              <a:gd name="T9" fmla="*/ 2147483647 h 478"/>
              <a:gd name="T10" fmla="*/ 2147483647 w 313"/>
              <a:gd name="T11" fmla="*/ 2147483647 h 478"/>
              <a:gd name="T12" fmla="*/ 2147483647 w 313"/>
              <a:gd name="T13" fmla="*/ 2147483647 h 478"/>
              <a:gd name="T14" fmla="*/ 0 w 313"/>
              <a:gd name="T15" fmla="*/ 2147483647 h 478"/>
              <a:gd name="T16" fmla="*/ 2147483647 w 313"/>
              <a:gd name="T17" fmla="*/ 2147483647 h 478"/>
              <a:gd name="T18" fmla="*/ 2147483647 w 313"/>
              <a:gd name="T19" fmla="*/ 2147483647 h 478"/>
              <a:gd name="T20" fmla="*/ 2147483647 w 313"/>
              <a:gd name="T21" fmla="*/ 2147483647 h 478"/>
              <a:gd name="T22" fmla="*/ 2147483647 w 313"/>
              <a:gd name="T23" fmla="*/ 2147483647 h 478"/>
              <a:gd name="T24" fmla="*/ 2147483647 w 313"/>
              <a:gd name="T25" fmla="*/ 2147483647 h 478"/>
              <a:gd name="T26" fmla="*/ 2147483647 w 313"/>
              <a:gd name="T27" fmla="*/ 2147483647 h 478"/>
              <a:gd name="T28" fmla="*/ 2147483647 w 313"/>
              <a:gd name="T29" fmla="*/ 2147483647 h 478"/>
              <a:gd name="T30" fmla="*/ 2147483647 w 313"/>
              <a:gd name="T31" fmla="*/ 2147483647 h 478"/>
              <a:gd name="T32" fmla="*/ 2147483647 w 313"/>
              <a:gd name="T33" fmla="*/ 2147483647 h 478"/>
              <a:gd name="T34" fmla="*/ 2147483647 w 313"/>
              <a:gd name="T35" fmla="*/ 2147483647 h 478"/>
              <a:gd name="T36" fmla="*/ 2147483647 w 313"/>
              <a:gd name="T37" fmla="*/ 2147483647 h 478"/>
              <a:gd name="T38" fmla="*/ 2147483647 w 313"/>
              <a:gd name="T39" fmla="*/ 2147483647 h 478"/>
              <a:gd name="T40" fmla="*/ 2147483647 w 313"/>
              <a:gd name="T41" fmla="*/ 2147483647 h 478"/>
              <a:gd name="T42" fmla="*/ 2147483647 w 313"/>
              <a:gd name="T43" fmla="*/ 2147483647 h 478"/>
              <a:gd name="T44" fmla="*/ 2147483647 w 313"/>
              <a:gd name="T45" fmla="*/ 2147483647 h 478"/>
              <a:gd name="T46" fmla="*/ 2147483647 w 313"/>
              <a:gd name="T47" fmla="*/ 2147483647 h 478"/>
              <a:gd name="T48" fmla="*/ 2147483647 w 313"/>
              <a:gd name="T49" fmla="*/ 0 h 478"/>
              <a:gd name="T50" fmla="*/ 2147483647 w 313"/>
              <a:gd name="T51" fmla="*/ 2147483647 h 478"/>
              <a:gd name="T52" fmla="*/ 2147483647 w 313"/>
              <a:gd name="T53" fmla="*/ 2147483647 h 478"/>
              <a:gd name="T54" fmla="*/ 2147483647 w 313"/>
              <a:gd name="T55" fmla="*/ 2147483647 h 47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13"/>
              <a:gd name="T85" fmla="*/ 0 h 478"/>
              <a:gd name="T86" fmla="*/ 313 w 313"/>
              <a:gd name="T87" fmla="*/ 478 h 47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13" h="478">
                <a:moveTo>
                  <a:pt x="73" y="15"/>
                </a:moveTo>
                <a:lnTo>
                  <a:pt x="27" y="103"/>
                </a:lnTo>
                <a:lnTo>
                  <a:pt x="49" y="136"/>
                </a:lnTo>
                <a:lnTo>
                  <a:pt x="27" y="176"/>
                </a:lnTo>
                <a:lnTo>
                  <a:pt x="40" y="189"/>
                </a:lnTo>
                <a:lnTo>
                  <a:pt x="31" y="216"/>
                </a:lnTo>
                <a:lnTo>
                  <a:pt x="31" y="261"/>
                </a:lnTo>
                <a:lnTo>
                  <a:pt x="0" y="277"/>
                </a:lnTo>
                <a:lnTo>
                  <a:pt x="12" y="291"/>
                </a:lnTo>
                <a:lnTo>
                  <a:pt x="78" y="457"/>
                </a:lnTo>
                <a:lnTo>
                  <a:pt x="130" y="478"/>
                </a:lnTo>
                <a:lnTo>
                  <a:pt x="127" y="444"/>
                </a:lnTo>
                <a:lnTo>
                  <a:pt x="152" y="417"/>
                </a:lnTo>
                <a:lnTo>
                  <a:pt x="143" y="389"/>
                </a:lnTo>
                <a:lnTo>
                  <a:pt x="207" y="355"/>
                </a:lnTo>
                <a:lnTo>
                  <a:pt x="210" y="308"/>
                </a:lnTo>
                <a:lnTo>
                  <a:pt x="248" y="305"/>
                </a:lnTo>
                <a:lnTo>
                  <a:pt x="277" y="270"/>
                </a:lnTo>
                <a:lnTo>
                  <a:pt x="313" y="246"/>
                </a:lnTo>
                <a:lnTo>
                  <a:pt x="313" y="216"/>
                </a:lnTo>
                <a:lnTo>
                  <a:pt x="264" y="207"/>
                </a:lnTo>
                <a:lnTo>
                  <a:pt x="255" y="174"/>
                </a:lnTo>
                <a:lnTo>
                  <a:pt x="206" y="170"/>
                </a:lnTo>
                <a:lnTo>
                  <a:pt x="166" y="28"/>
                </a:lnTo>
                <a:lnTo>
                  <a:pt x="148" y="0"/>
                </a:lnTo>
                <a:lnTo>
                  <a:pt x="98" y="12"/>
                </a:lnTo>
                <a:lnTo>
                  <a:pt x="90" y="25"/>
                </a:lnTo>
                <a:lnTo>
                  <a:pt x="73" y="1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6" name="Shape - Louisiana"/>
          <p:cNvSpPr>
            <a:spLocks noChangeAspect="1"/>
          </p:cNvSpPr>
          <p:nvPr/>
        </p:nvSpPr>
        <p:spPr bwMode="auto">
          <a:xfrm>
            <a:off x="5335588" y="4064000"/>
            <a:ext cx="773112" cy="609600"/>
          </a:xfrm>
          <a:custGeom>
            <a:avLst/>
            <a:gdLst>
              <a:gd name="T0" fmla="*/ 0 w 489"/>
              <a:gd name="T1" fmla="*/ 2147483647 h 392"/>
              <a:gd name="T2" fmla="*/ 2147483647 w 489"/>
              <a:gd name="T3" fmla="*/ 0 h 392"/>
              <a:gd name="T4" fmla="*/ 2147483647 w 489"/>
              <a:gd name="T5" fmla="*/ 2147483647 h 392"/>
              <a:gd name="T6" fmla="*/ 2147483647 w 489"/>
              <a:gd name="T7" fmla="*/ 2147483647 h 392"/>
              <a:gd name="T8" fmla="*/ 2147483647 w 489"/>
              <a:gd name="T9" fmla="*/ 2147483647 h 392"/>
              <a:gd name="T10" fmla="*/ 2147483647 w 489"/>
              <a:gd name="T11" fmla="*/ 2147483647 h 392"/>
              <a:gd name="T12" fmla="*/ 2147483647 w 489"/>
              <a:gd name="T13" fmla="*/ 2147483647 h 392"/>
              <a:gd name="T14" fmla="*/ 2147483647 w 489"/>
              <a:gd name="T15" fmla="*/ 2147483647 h 392"/>
              <a:gd name="T16" fmla="*/ 2147483647 w 489"/>
              <a:gd name="T17" fmla="*/ 2147483647 h 392"/>
              <a:gd name="T18" fmla="*/ 2147483647 w 489"/>
              <a:gd name="T19" fmla="*/ 2147483647 h 392"/>
              <a:gd name="T20" fmla="*/ 2147483647 w 489"/>
              <a:gd name="T21" fmla="*/ 2147483647 h 392"/>
              <a:gd name="T22" fmla="*/ 2147483647 w 489"/>
              <a:gd name="T23" fmla="*/ 2147483647 h 392"/>
              <a:gd name="T24" fmla="*/ 2147483647 w 489"/>
              <a:gd name="T25" fmla="*/ 2147483647 h 392"/>
              <a:gd name="T26" fmla="*/ 2147483647 w 489"/>
              <a:gd name="T27" fmla="*/ 2147483647 h 392"/>
              <a:gd name="T28" fmla="*/ 2147483647 w 489"/>
              <a:gd name="T29" fmla="*/ 2147483647 h 392"/>
              <a:gd name="T30" fmla="*/ 2147483647 w 489"/>
              <a:gd name="T31" fmla="*/ 2147483647 h 392"/>
              <a:gd name="T32" fmla="*/ 2147483647 w 489"/>
              <a:gd name="T33" fmla="*/ 2147483647 h 392"/>
              <a:gd name="T34" fmla="*/ 2147483647 w 489"/>
              <a:gd name="T35" fmla="*/ 2147483647 h 392"/>
              <a:gd name="T36" fmla="*/ 2147483647 w 489"/>
              <a:gd name="T37" fmla="*/ 2147483647 h 392"/>
              <a:gd name="T38" fmla="*/ 2147483647 w 489"/>
              <a:gd name="T39" fmla="*/ 2147483647 h 392"/>
              <a:gd name="T40" fmla="*/ 2147483647 w 489"/>
              <a:gd name="T41" fmla="*/ 2147483647 h 392"/>
              <a:gd name="T42" fmla="*/ 2147483647 w 489"/>
              <a:gd name="T43" fmla="*/ 2147483647 h 392"/>
              <a:gd name="T44" fmla="*/ 2147483647 w 489"/>
              <a:gd name="T45" fmla="*/ 2147483647 h 392"/>
              <a:gd name="T46" fmla="*/ 2147483647 w 489"/>
              <a:gd name="T47" fmla="*/ 2147483647 h 392"/>
              <a:gd name="T48" fmla="*/ 2147483647 w 489"/>
              <a:gd name="T49" fmla="*/ 2147483647 h 392"/>
              <a:gd name="T50" fmla="*/ 2147483647 w 489"/>
              <a:gd name="T51" fmla="*/ 2147483647 h 392"/>
              <a:gd name="T52" fmla="*/ 2147483647 w 489"/>
              <a:gd name="T53" fmla="*/ 2147483647 h 392"/>
              <a:gd name="T54" fmla="*/ 2147483647 w 489"/>
              <a:gd name="T55" fmla="*/ 2147483647 h 392"/>
              <a:gd name="T56" fmla="*/ 2147483647 w 489"/>
              <a:gd name="T57" fmla="*/ 2147483647 h 392"/>
              <a:gd name="T58" fmla="*/ 2147483647 w 489"/>
              <a:gd name="T59" fmla="*/ 2147483647 h 392"/>
              <a:gd name="T60" fmla="*/ 2147483647 w 489"/>
              <a:gd name="T61" fmla="*/ 2147483647 h 392"/>
              <a:gd name="T62" fmla="*/ 2147483647 w 489"/>
              <a:gd name="T63" fmla="*/ 2147483647 h 392"/>
              <a:gd name="T64" fmla="*/ 2147483647 w 489"/>
              <a:gd name="T65" fmla="*/ 2147483647 h 392"/>
              <a:gd name="T66" fmla="*/ 2147483647 w 489"/>
              <a:gd name="T67" fmla="*/ 2147483647 h 392"/>
              <a:gd name="T68" fmla="*/ 0 w 489"/>
              <a:gd name="T69" fmla="*/ 2147483647 h 39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89"/>
              <a:gd name="T106" fmla="*/ 0 h 392"/>
              <a:gd name="T107" fmla="*/ 489 w 489"/>
              <a:gd name="T108" fmla="*/ 392 h 39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89" h="392">
                <a:moveTo>
                  <a:pt x="0" y="9"/>
                </a:moveTo>
                <a:lnTo>
                  <a:pt x="245" y="0"/>
                </a:lnTo>
                <a:lnTo>
                  <a:pt x="288" y="81"/>
                </a:lnTo>
                <a:lnTo>
                  <a:pt x="251" y="176"/>
                </a:lnTo>
                <a:lnTo>
                  <a:pt x="239" y="219"/>
                </a:lnTo>
                <a:lnTo>
                  <a:pt x="403" y="201"/>
                </a:lnTo>
                <a:lnTo>
                  <a:pt x="413" y="264"/>
                </a:lnTo>
                <a:lnTo>
                  <a:pt x="364" y="258"/>
                </a:lnTo>
                <a:lnTo>
                  <a:pt x="342" y="285"/>
                </a:lnTo>
                <a:lnTo>
                  <a:pt x="367" y="303"/>
                </a:lnTo>
                <a:lnTo>
                  <a:pt x="412" y="282"/>
                </a:lnTo>
                <a:lnTo>
                  <a:pt x="413" y="312"/>
                </a:lnTo>
                <a:lnTo>
                  <a:pt x="440" y="286"/>
                </a:lnTo>
                <a:lnTo>
                  <a:pt x="458" y="286"/>
                </a:lnTo>
                <a:lnTo>
                  <a:pt x="437" y="339"/>
                </a:lnTo>
                <a:lnTo>
                  <a:pt x="477" y="347"/>
                </a:lnTo>
                <a:lnTo>
                  <a:pt x="489" y="376"/>
                </a:lnTo>
                <a:lnTo>
                  <a:pt x="471" y="385"/>
                </a:lnTo>
                <a:lnTo>
                  <a:pt x="446" y="367"/>
                </a:lnTo>
                <a:lnTo>
                  <a:pt x="398" y="353"/>
                </a:lnTo>
                <a:lnTo>
                  <a:pt x="409" y="388"/>
                </a:lnTo>
                <a:lnTo>
                  <a:pt x="385" y="392"/>
                </a:lnTo>
                <a:lnTo>
                  <a:pt x="365" y="361"/>
                </a:lnTo>
                <a:lnTo>
                  <a:pt x="354" y="380"/>
                </a:lnTo>
                <a:lnTo>
                  <a:pt x="282" y="380"/>
                </a:lnTo>
                <a:lnTo>
                  <a:pt x="282" y="361"/>
                </a:lnTo>
                <a:lnTo>
                  <a:pt x="255" y="339"/>
                </a:lnTo>
                <a:lnTo>
                  <a:pt x="201" y="336"/>
                </a:lnTo>
                <a:lnTo>
                  <a:pt x="246" y="361"/>
                </a:lnTo>
                <a:lnTo>
                  <a:pt x="184" y="374"/>
                </a:lnTo>
                <a:lnTo>
                  <a:pt x="85" y="356"/>
                </a:lnTo>
                <a:lnTo>
                  <a:pt x="48" y="361"/>
                </a:lnTo>
                <a:lnTo>
                  <a:pt x="61" y="230"/>
                </a:lnTo>
                <a:lnTo>
                  <a:pt x="2" y="125"/>
                </a:lnTo>
                <a:lnTo>
                  <a:pt x="0" y="9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7" name="Shape - Kentucky"/>
          <p:cNvSpPr>
            <a:spLocks noChangeAspect="1"/>
          </p:cNvSpPr>
          <p:nvPr/>
        </p:nvSpPr>
        <p:spPr bwMode="auto">
          <a:xfrm>
            <a:off x="5868988" y="3000375"/>
            <a:ext cx="957262" cy="525463"/>
          </a:xfrm>
          <a:custGeom>
            <a:avLst/>
            <a:gdLst>
              <a:gd name="T0" fmla="*/ 0 w 607"/>
              <a:gd name="T1" fmla="*/ 2147483647 h 337"/>
              <a:gd name="T2" fmla="*/ 2147483647 w 607"/>
              <a:gd name="T3" fmla="*/ 2147483647 h 337"/>
              <a:gd name="T4" fmla="*/ 2147483647 w 607"/>
              <a:gd name="T5" fmla="*/ 2147483647 h 337"/>
              <a:gd name="T6" fmla="*/ 2147483647 w 607"/>
              <a:gd name="T7" fmla="*/ 2147483647 h 337"/>
              <a:gd name="T8" fmla="*/ 2147483647 w 607"/>
              <a:gd name="T9" fmla="*/ 2147483647 h 337"/>
              <a:gd name="T10" fmla="*/ 2147483647 w 607"/>
              <a:gd name="T11" fmla="*/ 2147483647 h 337"/>
              <a:gd name="T12" fmla="*/ 2147483647 w 607"/>
              <a:gd name="T13" fmla="*/ 2147483647 h 337"/>
              <a:gd name="T14" fmla="*/ 2147483647 w 607"/>
              <a:gd name="T15" fmla="*/ 2147483647 h 337"/>
              <a:gd name="T16" fmla="*/ 2147483647 w 607"/>
              <a:gd name="T17" fmla="*/ 2147483647 h 337"/>
              <a:gd name="T18" fmla="*/ 2147483647 w 607"/>
              <a:gd name="T19" fmla="*/ 2147483647 h 337"/>
              <a:gd name="T20" fmla="*/ 2147483647 w 607"/>
              <a:gd name="T21" fmla="*/ 2147483647 h 337"/>
              <a:gd name="T22" fmla="*/ 2147483647 w 607"/>
              <a:gd name="T23" fmla="*/ 2147483647 h 337"/>
              <a:gd name="T24" fmla="*/ 2147483647 w 607"/>
              <a:gd name="T25" fmla="*/ 2147483647 h 337"/>
              <a:gd name="T26" fmla="*/ 2147483647 w 607"/>
              <a:gd name="T27" fmla="*/ 2147483647 h 337"/>
              <a:gd name="T28" fmla="*/ 2147483647 w 607"/>
              <a:gd name="T29" fmla="*/ 0 h 337"/>
              <a:gd name="T30" fmla="*/ 2147483647 w 607"/>
              <a:gd name="T31" fmla="*/ 2147483647 h 337"/>
              <a:gd name="T32" fmla="*/ 2147483647 w 607"/>
              <a:gd name="T33" fmla="*/ 2147483647 h 337"/>
              <a:gd name="T34" fmla="*/ 2147483647 w 607"/>
              <a:gd name="T35" fmla="*/ 2147483647 h 337"/>
              <a:gd name="T36" fmla="*/ 2147483647 w 607"/>
              <a:gd name="T37" fmla="*/ 2147483647 h 337"/>
              <a:gd name="T38" fmla="*/ 2147483647 w 607"/>
              <a:gd name="T39" fmla="*/ 2147483647 h 337"/>
              <a:gd name="T40" fmla="*/ 2147483647 w 607"/>
              <a:gd name="T41" fmla="*/ 2147483647 h 337"/>
              <a:gd name="T42" fmla="*/ 2147483647 w 607"/>
              <a:gd name="T43" fmla="*/ 2147483647 h 337"/>
              <a:gd name="T44" fmla="*/ 2147483647 w 607"/>
              <a:gd name="T45" fmla="*/ 2147483647 h 337"/>
              <a:gd name="T46" fmla="*/ 2147483647 w 607"/>
              <a:gd name="T47" fmla="*/ 2147483647 h 337"/>
              <a:gd name="T48" fmla="*/ 2147483647 w 607"/>
              <a:gd name="T49" fmla="*/ 2147483647 h 337"/>
              <a:gd name="T50" fmla="*/ 2147483647 w 607"/>
              <a:gd name="T51" fmla="*/ 2147483647 h 337"/>
              <a:gd name="T52" fmla="*/ 2147483647 w 607"/>
              <a:gd name="T53" fmla="*/ 2147483647 h 337"/>
              <a:gd name="T54" fmla="*/ 2147483647 w 607"/>
              <a:gd name="T55" fmla="*/ 2147483647 h 337"/>
              <a:gd name="T56" fmla="*/ 0 w 607"/>
              <a:gd name="T57" fmla="*/ 2147483647 h 337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07"/>
              <a:gd name="T88" fmla="*/ 0 h 337"/>
              <a:gd name="T89" fmla="*/ 607 w 607"/>
              <a:gd name="T90" fmla="*/ 337 h 337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07" h="337">
                <a:moveTo>
                  <a:pt x="0" y="337"/>
                </a:moveTo>
                <a:lnTo>
                  <a:pt x="148" y="316"/>
                </a:lnTo>
                <a:lnTo>
                  <a:pt x="148" y="301"/>
                </a:lnTo>
                <a:lnTo>
                  <a:pt x="504" y="252"/>
                </a:lnTo>
                <a:lnTo>
                  <a:pt x="510" y="226"/>
                </a:lnTo>
                <a:lnTo>
                  <a:pt x="562" y="207"/>
                </a:lnTo>
                <a:lnTo>
                  <a:pt x="568" y="180"/>
                </a:lnTo>
                <a:lnTo>
                  <a:pt x="590" y="171"/>
                </a:lnTo>
                <a:lnTo>
                  <a:pt x="607" y="131"/>
                </a:lnTo>
                <a:lnTo>
                  <a:pt x="558" y="91"/>
                </a:lnTo>
                <a:lnTo>
                  <a:pt x="549" y="37"/>
                </a:lnTo>
                <a:lnTo>
                  <a:pt x="510" y="10"/>
                </a:lnTo>
                <a:lnTo>
                  <a:pt x="431" y="25"/>
                </a:lnTo>
                <a:lnTo>
                  <a:pt x="394" y="1"/>
                </a:lnTo>
                <a:lnTo>
                  <a:pt x="358" y="0"/>
                </a:lnTo>
                <a:lnTo>
                  <a:pt x="365" y="37"/>
                </a:lnTo>
                <a:lnTo>
                  <a:pt x="316" y="56"/>
                </a:lnTo>
                <a:lnTo>
                  <a:pt x="283" y="140"/>
                </a:lnTo>
                <a:lnTo>
                  <a:pt x="239" y="126"/>
                </a:lnTo>
                <a:lnTo>
                  <a:pt x="185" y="158"/>
                </a:lnTo>
                <a:lnTo>
                  <a:pt x="116" y="170"/>
                </a:lnTo>
                <a:lnTo>
                  <a:pt x="116" y="217"/>
                </a:lnTo>
                <a:lnTo>
                  <a:pt x="82" y="216"/>
                </a:lnTo>
                <a:lnTo>
                  <a:pt x="84" y="258"/>
                </a:lnTo>
                <a:lnTo>
                  <a:pt x="48" y="241"/>
                </a:lnTo>
                <a:lnTo>
                  <a:pt x="27" y="249"/>
                </a:lnTo>
                <a:lnTo>
                  <a:pt x="45" y="277"/>
                </a:lnTo>
                <a:lnTo>
                  <a:pt x="8" y="314"/>
                </a:lnTo>
                <a:lnTo>
                  <a:pt x="0" y="337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8" name="Shape - Kansas"/>
          <p:cNvSpPr>
            <a:spLocks noChangeAspect="1"/>
          </p:cNvSpPr>
          <p:nvPr/>
        </p:nvSpPr>
        <p:spPr bwMode="auto">
          <a:xfrm>
            <a:off x="4268788" y="3001963"/>
            <a:ext cx="966787" cy="485775"/>
          </a:xfrm>
          <a:custGeom>
            <a:avLst/>
            <a:gdLst>
              <a:gd name="T0" fmla="*/ 2147483647 w 611"/>
              <a:gd name="T1" fmla="*/ 2147483647 h 312"/>
              <a:gd name="T2" fmla="*/ 2147483647 w 611"/>
              <a:gd name="T3" fmla="*/ 2147483647 h 312"/>
              <a:gd name="T4" fmla="*/ 0 w 611"/>
              <a:gd name="T5" fmla="*/ 2147483647 h 312"/>
              <a:gd name="T6" fmla="*/ 2147483647 w 611"/>
              <a:gd name="T7" fmla="*/ 2147483647 h 312"/>
              <a:gd name="T8" fmla="*/ 2147483647 w 611"/>
              <a:gd name="T9" fmla="*/ 2147483647 h 312"/>
              <a:gd name="T10" fmla="*/ 2147483647 w 611"/>
              <a:gd name="T11" fmla="*/ 2147483647 h 312"/>
              <a:gd name="T12" fmla="*/ 2147483647 w 611"/>
              <a:gd name="T13" fmla="*/ 2147483647 h 312"/>
              <a:gd name="T14" fmla="*/ 2147483647 w 611"/>
              <a:gd name="T15" fmla="*/ 2147483647 h 312"/>
              <a:gd name="T16" fmla="*/ 2147483647 w 611"/>
              <a:gd name="T17" fmla="*/ 0 h 312"/>
              <a:gd name="T18" fmla="*/ 2147483647 w 611"/>
              <a:gd name="T19" fmla="*/ 2147483647 h 312"/>
              <a:gd name="T20" fmla="*/ 2147483647 w 611"/>
              <a:gd name="T21" fmla="*/ 2147483647 h 3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1"/>
              <a:gd name="T34" fmla="*/ 0 h 312"/>
              <a:gd name="T35" fmla="*/ 611 w 611"/>
              <a:gd name="T36" fmla="*/ 312 h 3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1" h="312">
                <a:moveTo>
                  <a:pt x="6" y="3"/>
                </a:moveTo>
                <a:lnTo>
                  <a:pt x="4" y="182"/>
                </a:lnTo>
                <a:lnTo>
                  <a:pt x="0" y="309"/>
                </a:lnTo>
                <a:lnTo>
                  <a:pt x="611" y="312"/>
                </a:lnTo>
                <a:lnTo>
                  <a:pt x="599" y="149"/>
                </a:lnTo>
                <a:lnTo>
                  <a:pt x="599" y="88"/>
                </a:lnTo>
                <a:lnTo>
                  <a:pt x="550" y="51"/>
                </a:lnTo>
                <a:lnTo>
                  <a:pt x="565" y="18"/>
                </a:lnTo>
                <a:lnTo>
                  <a:pt x="544" y="0"/>
                </a:lnTo>
                <a:lnTo>
                  <a:pt x="267" y="3"/>
                </a:lnTo>
                <a:lnTo>
                  <a:pt x="6" y="3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39" name="Shape - Iowa"/>
          <p:cNvSpPr>
            <a:spLocks noChangeAspect="1"/>
          </p:cNvSpPr>
          <p:nvPr/>
        </p:nvSpPr>
        <p:spPr bwMode="auto">
          <a:xfrm>
            <a:off x="4951413" y="2416175"/>
            <a:ext cx="758825" cy="487363"/>
          </a:xfrm>
          <a:custGeom>
            <a:avLst/>
            <a:gdLst>
              <a:gd name="T0" fmla="*/ 2147483647 w 481"/>
              <a:gd name="T1" fmla="*/ 2147483647 h 313"/>
              <a:gd name="T2" fmla="*/ 0 w 481"/>
              <a:gd name="T3" fmla="*/ 2147483647 h 313"/>
              <a:gd name="T4" fmla="*/ 2147483647 w 481"/>
              <a:gd name="T5" fmla="*/ 2147483647 h 313"/>
              <a:gd name="T6" fmla="*/ 2147483647 w 481"/>
              <a:gd name="T7" fmla="*/ 2147483647 h 313"/>
              <a:gd name="T8" fmla="*/ 2147483647 w 481"/>
              <a:gd name="T9" fmla="*/ 2147483647 h 313"/>
              <a:gd name="T10" fmla="*/ 2147483647 w 481"/>
              <a:gd name="T11" fmla="*/ 2147483647 h 313"/>
              <a:gd name="T12" fmla="*/ 2147483647 w 481"/>
              <a:gd name="T13" fmla="*/ 2147483647 h 313"/>
              <a:gd name="T14" fmla="*/ 2147483647 w 481"/>
              <a:gd name="T15" fmla="*/ 2147483647 h 313"/>
              <a:gd name="T16" fmla="*/ 2147483647 w 481"/>
              <a:gd name="T17" fmla="*/ 2147483647 h 313"/>
              <a:gd name="T18" fmla="*/ 2147483647 w 481"/>
              <a:gd name="T19" fmla="*/ 2147483647 h 313"/>
              <a:gd name="T20" fmla="*/ 2147483647 w 481"/>
              <a:gd name="T21" fmla="*/ 2147483647 h 313"/>
              <a:gd name="T22" fmla="*/ 2147483647 w 481"/>
              <a:gd name="T23" fmla="*/ 2147483647 h 313"/>
              <a:gd name="T24" fmla="*/ 2147483647 w 481"/>
              <a:gd name="T25" fmla="*/ 2147483647 h 313"/>
              <a:gd name="T26" fmla="*/ 2147483647 w 481"/>
              <a:gd name="T27" fmla="*/ 2147483647 h 313"/>
              <a:gd name="T28" fmla="*/ 2147483647 w 481"/>
              <a:gd name="T29" fmla="*/ 0 h 313"/>
              <a:gd name="T30" fmla="*/ 2147483647 w 481"/>
              <a:gd name="T31" fmla="*/ 2147483647 h 313"/>
              <a:gd name="T32" fmla="*/ 2147483647 w 481"/>
              <a:gd name="T33" fmla="*/ 2147483647 h 313"/>
              <a:gd name="T34" fmla="*/ 2147483647 w 481"/>
              <a:gd name="T35" fmla="*/ 2147483647 h 31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481"/>
              <a:gd name="T55" fmla="*/ 0 h 313"/>
              <a:gd name="T56" fmla="*/ 481 w 481"/>
              <a:gd name="T57" fmla="*/ 313 h 31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481" h="313">
                <a:moveTo>
                  <a:pt x="7" y="16"/>
                </a:moveTo>
                <a:lnTo>
                  <a:pt x="0" y="71"/>
                </a:lnTo>
                <a:lnTo>
                  <a:pt x="10" y="129"/>
                </a:lnTo>
                <a:lnTo>
                  <a:pt x="55" y="249"/>
                </a:lnTo>
                <a:lnTo>
                  <a:pt x="80" y="313"/>
                </a:lnTo>
                <a:lnTo>
                  <a:pt x="363" y="298"/>
                </a:lnTo>
                <a:lnTo>
                  <a:pt x="410" y="313"/>
                </a:lnTo>
                <a:lnTo>
                  <a:pt x="438" y="252"/>
                </a:lnTo>
                <a:lnTo>
                  <a:pt x="428" y="208"/>
                </a:lnTo>
                <a:lnTo>
                  <a:pt x="475" y="200"/>
                </a:lnTo>
                <a:lnTo>
                  <a:pt x="481" y="131"/>
                </a:lnTo>
                <a:lnTo>
                  <a:pt x="453" y="101"/>
                </a:lnTo>
                <a:lnTo>
                  <a:pt x="404" y="71"/>
                </a:lnTo>
                <a:lnTo>
                  <a:pt x="414" y="30"/>
                </a:lnTo>
                <a:lnTo>
                  <a:pt x="393" y="0"/>
                </a:lnTo>
                <a:lnTo>
                  <a:pt x="287" y="4"/>
                </a:lnTo>
                <a:lnTo>
                  <a:pt x="180" y="9"/>
                </a:lnTo>
                <a:lnTo>
                  <a:pt x="7" y="16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0" name="Shape - Indiana"/>
          <p:cNvSpPr>
            <a:spLocks noChangeAspect="1"/>
          </p:cNvSpPr>
          <p:nvPr/>
        </p:nvSpPr>
        <p:spPr bwMode="auto">
          <a:xfrm>
            <a:off x="6024563" y="2581275"/>
            <a:ext cx="422275" cy="687388"/>
          </a:xfrm>
          <a:custGeom>
            <a:avLst/>
            <a:gdLst>
              <a:gd name="T0" fmla="*/ 0 w 268"/>
              <a:gd name="T1" fmla="*/ 2147483647 h 441"/>
              <a:gd name="T2" fmla="*/ 2147483647 w 268"/>
              <a:gd name="T3" fmla="*/ 2147483647 h 441"/>
              <a:gd name="T4" fmla="*/ 2147483647 w 268"/>
              <a:gd name="T5" fmla="*/ 2147483647 h 441"/>
              <a:gd name="T6" fmla="*/ 2147483647 w 268"/>
              <a:gd name="T7" fmla="*/ 2147483647 h 441"/>
              <a:gd name="T8" fmla="*/ 2147483647 w 268"/>
              <a:gd name="T9" fmla="*/ 2147483647 h 441"/>
              <a:gd name="T10" fmla="*/ 2147483647 w 268"/>
              <a:gd name="T11" fmla="*/ 0 h 441"/>
              <a:gd name="T12" fmla="*/ 2147483647 w 268"/>
              <a:gd name="T13" fmla="*/ 2147483647 h 441"/>
              <a:gd name="T14" fmla="*/ 2147483647 w 268"/>
              <a:gd name="T15" fmla="*/ 2147483647 h 441"/>
              <a:gd name="T16" fmla="*/ 2147483647 w 268"/>
              <a:gd name="T17" fmla="*/ 2147483647 h 441"/>
              <a:gd name="T18" fmla="*/ 2147483647 w 268"/>
              <a:gd name="T19" fmla="*/ 2147483647 h 441"/>
              <a:gd name="T20" fmla="*/ 2147483647 w 268"/>
              <a:gd name="T21" fmla="*/ 2147483647 h 441"/>
              <a:gd name="T22" fmla="*/ 2147483647 w 268"/>
              <a:gd name="T23" fmla="*/ 2147483647 h 441"/>
              <a:gd name="T24" fmla="*/ 2147483647 w 268"/>
              <a:gd name="T25" fmla="*/ 2147483647 h 441"/>
              <a:gd name="T26" fmla="*/ 2147483647 w 268"/>
              <a:gd name="T27" fmla="*/ 2147483647 h 441"/>
              <a:gd name="T28" fmla="*/ 2147483647 w 268"/>
              <a:gd name="T29" fmla="*/ 2147483647 h 441"/>
              <a:gd name="T30" fmla="*/ 0 w 268"/>
              <a:gd name="T31" fmla="*/ 2147483647 h 44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68"/>
              <a:gd name="T49" fmla="*/ 0 h 441"/>
              <a:gd name="T50" fmla="*/ 268 w 268"/>
              <a:gd name="T51" fmla="*/ 441 h 44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68" h="441">
                <a:moveTo>
                  <a:pt x="0" y="31"/>
                </a:moveTo>
                <a:lnTo>
                  <a:pt x="31" y="48"/>
                </a:lnTo>
                <a:lnTo>
                  <a:pt x="61" y="45"/>
                </a:lnTo>
                <a:lnTo>
                  <a:pt x="71" y="36"/>
                </a:lnTo>
                <a:lnTo>
                  <a:pt x="79" y="9"/>
                </a:lnTo>
                <a:lnTo>
                  <a:pt x="208" y="0"/>
                </a:lnTo>
                <a:lnTo>
                  <a:pt x="268" y="312"/>
                </a:lnTo>
                <a:lnTo>
                  <a:pt x="263" y="309"/>
                </a:lnTo>
                <a:lnTo>
                  <a:pt x="219" y="326"/>
                </a:lnTo>
                <a:lnTo>
                  <a:pt x="187" y="410"/>
                </a:lnTo>
                <a:lnTo>
                  <a:pt x="141" y="398"/>
                </a:lnTo>
                <a:lnTo>
                  <a:pt x="87" y="429"/>
                </a:lnTo>
                <a:lnTo>
                  <a:pt x="17" y="441"/>
                </a:lnTo>
                <a:lnTo>
                  <a:pt x="49" y="359"/>
                </a:lnTo>
                <a:lnTo>
                  <a:pt x="35" y="313"/>
                </a:lnTo>
                <a:lnTo>
                  <a:pt x="0" y="31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1" name="Shape - Illinois"/>
          <p:cNvSpPr>
            <a:spLocks noChangeAspect="1"/>
          </p:cNvSpPr>
          <p:nvPr/>
        </p:nvSpPr>
        <p:spPr bwMode="auto">
          <a:xfrm>
            <a:off x="5562600" y="2519363"/>
            <a:ext cx="547688" cy="887412"/>
          </a:xfrm>
          <a:custGeom>
            <a:avLst/>
            <a:gdLst>
              <a:gd name="T0" fmla="*/ 160358614 w 346"/>
              <a:gd name="T1" fmla="*/ 79707004 h 571"/>
              <a:gd name="T2" fmla="*/ 656470550 w 346"/>
              <a:gd name="T3" fmla="*/ 0 h 571"/>
              <a:gd name="T4" fmla="*/ 736651440 w 346"/>
              <a:gd name="T5" fmla="*/ 169074521 h 571"/>
              <a:gd name="T6" fmla="*/ 836875179 w 346"/>
              <a:gd name="T7" fmla="*/ 874354144 h 571"/>
              <a:gd name="T8" fmla="*/ 866942617 w 346"/>
              <a:gd name="T9" fmla="*/ 968551918 h 571"/>
              <a:gd name="T10" fmla="*/ 786763309 w 346"/>
              <a:gd name="T11" fmla="*/ 1154533891 h 571"/>
              <a:gd name="T12" fmla="*/ 786763309 w 346"/>
              <a:gd name="T13" fmla="*/ 1284963251 h 571"/>
              <a:gd name="T14" fmla="*/ 699066747 w 346"/>
              <a:gd name="T15" fmla="*/ 1270470927 h 571"/>
              <a:gd name="T16" fmla="*/ 701572499 w 346"/>
              <a:gd name="T17" fmla="*/ 1379161025 h 571"/>
              <a:gd name="T18" fmla="*/ 608864433 w 346"/>
              <a:gd name="T19" fmla="*/ 1335685607 h 571"/>
              <a:gd name="T20" fmla="*/ 558752564 w 346"/>
              <a:gd name="T21" fmla="*/ 1350176377 h 571"/>
              <a:gd name="T22" fmla="*/ 488594681 w 346"/>
              <a:gd name="T23" fmla="*/ 1338100736 h 571"/>
              <a:gd name="T24" fmla="*/ 435977060 w 346"/>
              <a:gd name="T25" fmla="*/ 1173856471 h 571"/>
              <a:gd name="T26" fmla="*/ 335751739 w 346"/>
              <a:gd name="T27" fmla="*/ 1123134115 h 571"/>
              <a:gd name="T28" fmla="*/ 335751739 w 346"/>
              <a:gd name="T29" fmla="*/ 946814209 h 571"/>
              <a:gd name="T30" fmla="*/ 235528001 w 346"/>
              <a:gd name="T31" fmla="*/ 968551918 h 571"/>
              <a:gd name="T32" fmla="*/ 177898876 w 346"/>
              <a:gd name="T33" fmla="*/ 838124112 h 571"/>
              <a:gd name="T34" fmla="*/ 0 w 346"/>
              <a:gd name="T35" fmla="*/ 688372171 h 571"/>
              <a:gd name="T36" fmla="*/ 130291176 w 346"/>
              <a:gd name="T37" fmla="*/ 449254268 h 571"/>
              <a:gd name="T38" fmla="*/ 92708066 w 346"/>
              <a:gd name="T39" fmla="*/ 338147488 h 571"/>
              <a:gd name="T40" fmla="*/ 222999242 w 346"/>
              <a:gd name="T41" fmla="*/ 316409779 h 571"/>
              <a:gd name="T42" fmla="*/ 235528001 w 346"/>
              <a:gd name="T43" fmla="*/ 161827582 h 571"/>
              <a:gd name="T44" fmla="*/ 160358614 w 346"/>
              <a:gd name="T45" fmla="*/ 79707004 h 5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46"/>
              <a:gd name="T70" fmla="*/ 0 h 571"/>
              <a:gd name="T71" fmla="*/ 346 w 346"/>
              <a:gd name="T72" fmla="*/ 571 h 57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46" h="571">
                <a:moveTo>
                  <a:pt x="64" y="33"/>
                </a:moveTo>
                <a:lnTo>
                  <a:pt x="262" y="0"/>
                </a:lnTo>
                <a:lnTo>
                  <a:pt x="294" y="70"/>
                </a:lnTo>
                <a:lnTo>
                  <a:pt x="334" y="362"/>
                </a:lnTo>
                <a:lnTo>
                  <a:pt x="346" y="401"/>
                </a:lnTo>
                <a:lnTo>
                  <a:pt x="314" y="478"/>
                </a:lnTo>
                <a:lnTo>
                  <a:pt x="314" y="532"/>
                </a:lnTo>
                <a:lnTo>
                  <a:pt x="279" y="526"/>
                </a:lnTo>
                <a:lnTo>
                  <a:pt x="280" y="571"/>
                </a:lnTo>
                <a:lnTo>
                  <a:pt x="243" y="553"/>
                </a:lnTo>
                <a:lnTo>
                  <a:pt x="223" y="559"/>
                </a:lnTo>
                <a:lnTo>
                  <a:pt x="195" y="554"/>
                </a:lnTo>
                <a:lnTo>
                  <a:pt x="174" y="486"/>
                </a:lnTo>
                <a:lnTo>
                  <a:pt x="134" y="465"/>
                </a:lnTo>
                <a:lnTo>
                  <a:pt x="134" y="392"/>
                </a:lnTo>
                <a:lnTo>
                  <a:pt x="94" y="401"/>
                </a:lnTo>
                <a:lnTo>
                  <a:pt x="71" y="347"/>
                </a:lnTo>
                <a:lnTo>
                  <a:pt x="0" y="285"/>
                </a:lnTo>
                <a:lnTo>
                  <a:pt x="52" y="186"/>
                </a:lnTo>
                <a:lnTo>
                  <a:pt x="37" y="140"/>
                </a:lnTo>
                <a:lnTo>
                  <a:pt x="89" y="131"/>
                </a:lnTo>
                <a:lnTo>
                  <a:pt x="94" y="67"/>
                </a:lnTo>
                <a:lnTo>
                  <a:pt x="64" y="33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2" name="Shape - Idaho"/>
          <p:cNvSpPr>
            <a:spLocks noChangeAspect="1"/>
          </p:cNvSpPr>
          <p:nvPr/>
        </p:nvSpPr>
        <p:spPr bwMode="auto">
          <a:xfrm>
            <a:off x="2506663" y="1411288"/>
            <a:ext cx="750887" cy="1196975"/>
          </a:xfrm>
          <a:custGeom>
            <a:avLst/>
            <a:gdLst>
              <a:gd name="T0" fmla="*/ 2147483647 w 476"/>
              <a:gd name="T1" fmla="*/ 0 h 770"/>
              <a:gd name="T2" fmla="*/ 2147483647 w 476"/>
              <a:gd name="T3" fmla="*/ 2147483647 h 770"/>
              <a:gd name="T4" fmla="*/ 2147483647 w 476"/>
              <a:gd name="T5" fmla="*/ 2147483647 h 770"/>
              <a:gd name="T6" fmla="*/ 2147483647 w 476"/>
              <a:gd name="T7" fmla="*/ 2147483647 h 770"/>
              <a:gd name="T8" fmla="*/ 2147483647 w 476"/>
              <a:gd name="T9" fmla="*/ 2147483647 h 770"/>
              <a:gd name="T10" fmla="*/ 2147483647 w 476"/>
              <a:gd name="T11" fmla="*/ 2147483647 h 770"/>
              <a:gd name="T12" fmla="*/ 2147483647 w 476"/>
              <a:gd name="T13" fmla="*/ 2147483647 h 770"/>
              <a:gd name="T14" fmla="*/ 0 w 476"/>
              <a:gd name="T15" fmla="*/ 2147483647 h 770"/>
              <a:gd name="T16" fmla="*/ 2147483647 w 476"/>
              <a:gd name="T17" fmla="*/ 2147483647 h 770"/>
              <a:gd name="T18" fmla="*/ 2147483647 w 476"/>
              <a:gd name="T19" fmla="*/ 2147483647 h 770"/>
              <a:gd name="T20" fmla="*/ 2147483647 w 476"/>
              <a:gd name="T21" fmla="*/ 2147483647 h 770"/>
              <a:gd name="T22" fmla="*/ 2147483647 w 476"/>
              <a:gd name="T23" fmla="*/ 2147483647 h 770"/>
              <a:gd name="T24" fmla="*/ 2147483647 w 476"/>
              <a:gd name="T25" fmla="*/ 2147483647 h 770"/>
              <a:gd name="T26" fmla="*/ 2147483647 w 476"/>
              <a:gd name="T27" fmla="*/ 2147483647 h 770"/>
              <a:gd name="T28" fmla="*/ 2147483647 w 476"/>
              <a:gd name="T29" fmla="*/ 2147483647 h 770"/>
              <a:gd name="T30" fmla="*/ 2147483647 w 476"/>
              <a:gd name="T31" fmla="*/ 2147483647 h 770"/>
              <a:gd name="T32" fmla="*/ 2147483647 w 476"/>
              <a:gd name="T33" fmla="*/ 2147483647 h 770"/>
              <a:gd name="T34" fmla="*/ 2147483647 w 476"/>
              <a:gd name="T35" fmla="*/ 2147483647 h 770"/>
              <a:gd name="T36" fmla="*/ 2147483647 w 476"/>
              <a:gd name="T37" fmla="*/ 2147483647 h 770"/>
              <a:gd name="T38" fmla="*/ 2147483647 w 476"/>
              <a:gd name="T39" fmla="*/ 2147483647 h 770"/>
              <a:gd name="T40" fmla="*/ 2147483647 w 476"/>
              <a:gd name="T41" fmla="*/ 2147483647 h 770"/>
              <a:gd name="T42" fmla="*/ 2147483647 w 476"/>
              <a:gd name="T43" fmla="*/ 0 h 77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76"/>
              <a:gd name="T67" fmla="*/ 0 h 770"/>
              <a:gd name="T68" fmla="*/ 476 w 476"/>
              <a:gd name="T69" fmla="*/ 770 h 77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76" h="770">
                <a:moveTo>
                  <a:pt x="115" y="0"/>
                </a:moveTo>
                <a:lnTo>
                  <a:pt x="72" y="301"/>
                </a:lnTo>
                <a:lnTo>
                  <a:pt x="117" y="365"/>
                </a:lnTo>
                <a:lnTo>
                  <a:pt x="47" y="432"/>
                </a:lnTo>
                <a:lnTo>
                  <a:pt x="38" y="478"/>
                </a:lnTo>
                <a:lnTo>
                  <a:pt x="57" y="511"/>
                </a:lnTo>
                <a:lnTo>
                  <a:pt x="38" y="527"/>
                </a:lnTo>
                <a:lnTo>
                  <a:pt x="0" y="701"/>
                </a:lnTo>
                <a:lnTo>
                  <a:pt x="227" y="742"/>
                </a:lnTo>
                <a:lnTo>
                  <a:pt x="442" y="770"/>
                </a:lnTo>
                <a:lnTo>
                  <a:pt x="464" y="611"/>
                </a:lnTo>
                <a:lnTo>
                  <a:pt x="476" y="523"/>
                </a:lnTo>
                <a:lnTo>
                  <a:pt x="455" y="491"/>
                </a:lnTo>
                <a:lnTo>
                  <a:pt x="406" y="500"/>
                </a:lnTo>
                <a:lnTo>
                  <a:pt x="342" y="508"/>
                </a:lnTo>
                <a:lnTo>
                  <a:pt x="330" y="436"/>
                </a:lnTo>
                <a:lnTo>
                  <a:pt x="252" y="378"/>
                </a:lnTo>
                <a:lnTo>
                  <a:pt x="263" y="341"/>
                </a:lnTo>
                <a:lnTo>
                  <a:pt x="270" y="275"/>
                </a:lnTo>
                <a:lnTo>
                  <a:pt x="170" y="134"/>
                </a:lnTo>
                <a:lnTo>
                  <a:pt x="184" y="9"/>
                </a:lnTo>
                <a:lnTo>
                  <a:pt x="115" y="0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" name="Shape - Hawaii"/>
          <p:cNvGrpSpPr/>
          <p:nvPr/>
        </p:nvGrpSpPr>
        <p:grpSpPr>
          <a:xfrm>
            <a:off x="1743392" y="4457700"/>
            <a:ext cx="622300" cy="477838"/>
            <a:chOff x="2322512" y="5000625"/>
            <a:chExt cx="622300" cy="477838"/>
          </a:xfrm>
          <a:solidFill>
            <a:schemeClr val="accent2"/>
          </a:solidFill>
        </p:grpSpPr>
        <p:sp>
          <p:nvSpPr>
            <p:cNvPr id="54" name="Freeform 4"/>
            <p:cNvSpPr>
              <a:spLocks noChangeAspect="1"/>
            </p:cNvSpPr>
            <p:nvPr/>
          </p:nvSpPr>
          <p:spPr bwMode="auto">
            <a:xfrm>
              <a:off x="2322512" y="5060535"/>
              <a:ext cx="47758" cy="69294"/>
            </a:xfrm>
            <a:custGeom>
              <a:avLst/>
              <a:gdLst>
                <a:gd name="T0" fmla="*/ 0 w 66"/>
                <a:gd name="T1" fmla="*/ 96 h 96"/>
                <a:gd name="T2" fmla="*/ 0 w 66"/>
                <a:gd name="T3" fmla="*/ 68 h 96"/>
                <a:gd name="T4" fmla="*/ 37 w 66"/>
                <a:gd name="T5" fmla="*/ 0 h 96"/>
                <a:gd name="T6" fmla="*/ 66 w 66"/>
                <a:gd name="T7" fmla="*/ 20 h 96"/>
                <a:gd name="T8" fmla="*/ 34 w 66"/>
                <a:gd name="T9" fmla="*/ 96 h 96"/>
                <a:gd name="T10" fmla="*/ 0 w 66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96"/>
                <a:gd name="T20" fmla="*/ 66 w 66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96">
                  <a:moveTo>
                    <a:pt x="0" y="96"/>
                  </a:moveTo>
                  <a:lnTo>
                    <a:pt x="0" y="68"/>
                  </a:lnTo>
                  <a:lnTo>
                    <a:pt x="37" y="0"/>
                  </a:lnTo>
                  <a:lnTo>
                    <a:pt x="66" y="20"/>
                  </a:lnTo>
                  <a:lnTo>
                    <a:pt x="34" y="96"/>
                  </a:lnTo>
                  <a:lnTo>
                    <a:pt x="0" y="9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5" name="Freeform 5"/>
            <p:cNvSpPr>
              <a:spLocks noChangeAspect="1"/>
            </p:cNvSpPr>
            <p:nvPr/>
          </p:nvSpPr>
          <p:spPr bwMode="auto">
            <a:xfrm>
              <a:off x="2390531" y="5000625"/>
              <a:ext cx="89727" cy="87339"/>
            </a:xfrm>
            <a:custGeom>
              <a:avLst/>
              <a:gdLst>
                <a:gd name="T0" fmla="*/ 27 w 124"/>
                <a:gd name="T1" fmla="*/ 13 h 121"/>
                <a:gd name="T2" fmla="*/ 0 w 124"/>
                <a:gd name="T3" fmla="*/ 72 h 121"/>
                <a:gd name="T4" fmla="*/ 48 w 124"/>
                <a:gd name="T5" fmla="*/ 110 h 121"/>
                <a:gd name="T6" fmla="*/ 103 w 124"/>
                <a:gd name="T7" fmla="*/ 121 h 121"/>
                <a:gd name="T8" fmla="*/ 124 w 124"/>
                <a:gd name="T9" fmla="*/ 73 h 121"/>
                <a:gd name="T10" fmla="*/ 110 w 124"/>
                <a:gd name="T11" fmla="*/ 0 h 121"/>
                <a:gd name="T12" fmla="*/ 27 w 124"/>
                <a:gd name="T13" fmla="*/ 13 h 1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4"/>
                <a:gd name="T22" fmla="*/ 0 h 121"/>
                <a:gd name="T23" fmla="*/ 124 w 124"/>
                <a:gd name="T24" fmla="*/ 121 h 1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4" h="121">
                  <a:moveTo>
                    <a:pt x="27" y="13"/>
                  </a:moveTo>
                  <a:lnTo>
                    <a:pt x="0" y="72"/>
                  </a:lnTo>
                  <a:lnTo>
                    <a:pt x="48" y="110"/>
                  </a:lnTo>
                  <a:lnTo>
                    <a:pt x="103" y="121"/>
                  </a:lnTo>
                  <a:lnTo>
                    <a:pt x="124" y="73"/>
                  </a:lnTo>
                  <a:lnTo>
                    <a:pt x="110" y="0"/>
                  </a:lnTo>
                  <a:lnTo>
                    <a:pt x="27" y="1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6" name="Freeform 6"/>
            <p:cNvSpPr>
              <a:spLocks noChangeAspect="1"/>
            </p:cNvSpPr>
            <p:nvPr/>
          </p:nvSpPr>
          <p:spPr bwMode="auto">
            <a:xfrm>
              <a:off x="2474469" y="5060535"/>
              <a:ext cx="133143" cy="98166"/>
            </a:xfrm>
            <a:custGeom>
              <a:avLst/>
              <a:gdLst>
                <a:gd name="T0" fmla="*/ 0 w 184"/>
                <a:gd name="T1" fmla="*/ 48 h 136"/>
                <a:gd name="T2" fmla="*/ 126 w 184"/>
                <a:gd name="T3" fmla="*/ 0 h 136"/>
                <a:gd name="T4" fmla="*/ 149 w 184"/>
                <a:gd name="T5" fmla="*/ 59 h 136"/>
                <a:gd name="T6" fmla="*/ 173 w 184"/>
                <a:gd name="T7" fmla="*/ 72 h 136"/>
                <a:gd name="T8" fmla="*/ 184 w 184"/>
                <a:gd name="T9" fmla="*/ 120 h 136"/>
                <a:gd name="T10" fmla="*/ 121 w 184"/>
                <a:gd name="T11" fmla="*/ 127 h 136"/>
                <a:gd name="T12" fmla="*/ 76 w 184"/>
                <a:gd name="T13" fmla="*/ 136 h 136"/>
                <a:gd name="T14" fmla="*/ 0 w 184"/>
                <a:gd name="T15" fmla="*/ 48 h 1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4"/>
                <a:gd name="T25" fmla="*/ 0 h 136"/>
                <a:gd name="T26" fmla="*/ 184 w 184"/>
                <a:gd name="T27" fmla="*/ 136 h 1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4" h="136">
                  <a:moveTo>
                    <a:pt x="0" y="48"/>
                  </a:moveTo>
                  <a:lnTo>
                    <a:pt x="126" y="0"/>
                  </a:lnTo>
                  <a:lnTo>
                    <a:pt x="149" y="59"/>
                  </a:lnTo>
                  <a:lnTo>
                    <a:pt x="173" y="72"/>
                  </a:lnTo>
                  <a:lnTo>
                    <a:pt x="184" y="120"/>
                  </a:lnTo>
                  <a:lnTo>
                    <a:pt x="121" y="127"/>
                  </a:lnTo>
                  <a:lnTo>
                    <a:pt x="76" y="136"/>
                  </a:lnTo>
                  <a:lnTo>
                    <a:pt x="0" y="4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7" name="Freeform 7"/>
            <p:cNvSpPr>
              <a:spLocks noChangeAspect="1"/>
            </p:cNvSpPr>
            <p:nvPr/>
          </p:nvSpPr>
          <p:spPr bwMode="auto">
            <a:xfrm>
              <a:off x="2611954" y="5134882"/>
              <a:ext cx="105646" cy="51970"/>
            </a:xfrm>
            <a:custGeom>
              <a:avLst/>
              <a:gdLst>
                <a:gd name="T0" fmla="*/ 22 w 146"/>
                <a:gd name="T1" fmla="*/ 3 h 72"/>
                <a:gd name="T2" fmla="*/ 0 w 146"/>
                <a:gd name="T3" fmla="*/ 67 h 72"/>
                <a:gd name="T4" fmla="*/ 38 w 146"/>
                <a:gd name="T5" fmla="*/ 72 h 72"/>
                <a:gd name="T6" fmla="*/ 62 w 146"/>
                <a:gd name="T7" fmla="*/ 57 h 72"/>
                <a:gd name="T8" fmla="*/ 107 w 146"/>
                <a:gd name="T9" fmla="*/ 58 h 72"/>
                <a:gd name="T10" fmla="*/ 146 w 146"/>
                <a:gd name="T11" fmla="*/ 30 h 72"/>
                <a:gd name="T12" fmla="*/ 120 w 146"/>
                <a:gd name="T13" fmla="*/ 20 h 72"/>
                <a:gd name="T14" fmla="*/ 101 w 146"/>
                <a:gd name="T15" fmla="*/ 0 h 72"/>
                <a:gd name="T16" fmla="*/ 22 w 146"/>
                <a:gd name="T17" fmla="*/ 3 h 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"/>
                <a:gd name="T28" fmla="*/ 0 h 72"/>
                <a:gd name="T29" fmla="*/ 146 w 146"/>
                <a:gd name="T30" fmla="*/ 72 h 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" h="72">
                  <a:moveTo>
                    <a:pt x="22" y="3"/>
                  </a:moveTo>
                  <a:lnTo>
                    <a:pt x="0" y="67"/>
                  </a:lnTo>
                  <a:lnTo>
                    <a:pt x="38" y="72"/>
                  </a:lnTo>
                  <a:lnTo>
                    <a:pt x="62" y="57"/>
                  </a:lnTo>
                  <a:lnTo>
                    <a:pt x="107" y="58"/>
                  </a:lnTo>
                  <a:lnTo>
                    <a:pt x="146" y="30"/>
                  </a:lnTo>
                  <a:lnTo>
                    <a:pt x="120" y="20"/>
                  </a:lnTo>
                  <a:lnTo>
                    <a:pt x="101" y="0"/>
                  </a:lnTo>
                  <a:lnTo>
                    <a:pt x="22" y="3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8" name="Freeform 8"/>
            <p:cNvSpPr>
              <a:spLocks noChangeAspect="1"/>
            </p:cNvSpPr>
            <p:nvPr/>
          </p:nvSpPr>
          <p:spPr bwMode="auto">
            <a:xfrm>
              <a:off x="2643069" y="5208506"/>
              <a:ext cx="43416" cy="37534"/>
            </a:xfrm>
            <a:custGeom>
              <a:avLst/>
              <a:gdLst>
                <a:gd name="T0" fmla="*/ 52 w 60"/>
                <a:gd name="T1" fmla="*/ 0 h 52"/>
                <a:gd name="T2" fmla="*/ 0 w 60"/>
                <a:gd name="T3" fmla="*/ 4 h 52"/>
                <a:gd name="T4" fmla="*/ 9 w 60"/>
                <a:gd name="T5" fmla="*/ 52 h 52"/>
                <a:gd name="T6" fmla="*/ 60 w 60"/>
                <a:gd name="T7" fmla="*/ 40 h 52"/>
                <a:gd name="T8" fmla="*/ 52 w 60"/>
                <a:gd name="T9" fmla="*/ 0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52"/>
                <a:gd name="T17" fmla="*/ 60 w 60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52">
                  <a:moveTo>
                    <a:pt x="52" y="0"/>
                  </a:moveTo>
                  <a:lnTo>
                    <a:pt x="0" y="4"/>
                  </a:lnTo>
                  <a:lnTo>
                    <a:pt x="9" y="52"/>
                  </a:lnTo>
                  <a:lnTo>
                    <a:pt x="60" y="4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59" name="Freeform 9"/>
            <p:cNvSpPr>
              <a:spLocks noChangeAspect="1"/>
            </p:cNvSpPr>
            <p:nvPr/>
          </p:nvSpPr>
          <p:spPr bwMode="auto">
            <a:xfrm>
              <a:off x="2690103" y="5248928"/>
              <a:ext cx="29668" cy="36812"/>
            </a:xfrm>
            <a:custGeom>
              <a:avLst/>
              <a:gdLst>
                <a:gd name="T0" fmla="*/ 0 w 41"/>
                <a:gd name="T1" fmla="*/ 20 h 51"/>
                <a:gd name="T2" fmla="*/ 41 w 41"/>
                <a:gd name="T3" fmla="*/ 0 h 51"/>
                <a:gd name="T4" fmla="*/ 41 w 41"/>
                <a:gd name="T5" fmla="*/ 45 h 51"/>
                <a:gd name="T6" fmla="*/ 14 w 41"/>
                <a:gd name="T7" fmla="*/ 51 h 51"/>
                <a:gd name="T8" fmla="*/ 0 w 41"/>
                <a:gd name="T9" fmla="*/ 20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51"/>
                <a:gd name="T17" fmla="*/ 41 w 41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51">
                  <a:moveTo>
                    <a:pt x="0" y="20"/>
                  </a:moveTo>
                  <a:lnTo>
                    <a:pt x="41" y="0"/>
                  </a:lnTo>
                  <a:lnTo>
                    <a:pt x="41" y="45"/>
                  </a:lnTo>
                  <a:lnTo>
                    <a:pt x="14" y="51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0" name="Freeform"/>
            <p:cNvSpPr>
              <a:spLocks noChangeAspect="1"/>
            </p:cNvSpPr>
            <p:nvPr/>
          </p:nvSpPr>
          <p:spPr bwMode="auto">
            <a:xfrm>
              <a:off x="2764634" y="5266251"/>
              <a:ext cx="180178" cy="212212"/>
            </a:xfrm>
            <a:custGeom>
              <a:avLst/>
              <a:gdLst>
                <a:gd name="T0" fmla="*/ 42 w 249"/>
                <a:gd name="T1" fmla="*/ 0 h 294"/>
                <a:gd name="T2" fmla="*/ 0 w 249"/>
                <a:gd name="T3" fmla="*/ 112 h 294"/>
                <a:gd name="T4" fmla="*/ 30 w 249"/>
                <a:gd name="T5" fmla="*/ 167 h 294"/>
                <a:gd name="T6" fmla="*/ 30 w 249"/>
                <a:gd name="T7" fmla="*/ 267 h 294"/>
                <a:gd name="T8" fmla="*/ 90 w 249"/>
                <a:gd name="T9" fmla="*/ 294 h 294"/>
                <a:gd name="T10" fmla="*/ 117 w 249"/>
                <a:gd name="T11" fmla="*/ 235 h 294"/>
                <a:gd name="T12" fmla="*/ 193 w 249"/>
                <a:gd name="T13" fmla="*/ 222 h 294"/>
                <a:gd name="T14" fmla="*/ 249 w 249"/>
                <a:gd name="T15" fmla="*/ 158 h 294"/>
                <a:gd name="T16" fmla="*/ 190 w 249"/>
                <a:gd name="T17" fmla="*/ 58 h 294"/>
                <a:gd name="T18" fmla="*/ 42 w 249"/>
                <a:gd name="T19" fmla="*/ 0 h 2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49"/>
                <a:gd name="T31" fmla="*/ 0 h 294"/>
                <a:gd name="T32" fmla="*/ 249 w 249"/>
                <a:gd name="T33" fmla="*/ 294 h 2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49" h="294">
                  <a:moveTo>
                    <a:pt x="42" y="0"/>
                  </a:moveTo>
                  <a:lnTo>
                    <a:pt x="0" y="112"/>
                  </a:lnTo>
                  <a:lnTo>
                    <a:pt x="30" y="167"/>
                  </a:lnTo>
                  <a:lnTo>
                    <a:pt x="30" y="267"/>
                  </a:lnTo>
                  <a:lnTo>
                    <a:pt x="90" y="294"/>
                  </a:lnTo>
                  <a:lnTo>
                    <a:pt x="117" y="235"/>
                  </a:lnTo>
                  <a:lnTo>
                    <a:pt x="193" y="222"/>
                  </a:lnTo>
                  <a:lnTo>
                    <a:pt x="249" y="158"/>
                  </a:lnTo>
                  <a:lnTo>
                    <a:pt x="190" y="58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61" name="Freeform"/>
            <p:cNvSpPr>
              <a:spLocks noChangeAspect="1"/>
            </p:cNvSpPr>
            <p:nvPr/>
          </p:nvSpPr>
          <p:spPr bwMode="auto">
            <a:xfrm>
              <a:off x="2700957" y="5167363"/>
              <a:ext cx="99857" cy="83008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9744" name="Shape - Georgia"/>
          <p:cNvSpPr>
            <a:spLocks noChangeAspect="1"/>
          </p:cNvSpPr>
          <p:nvPr/>
        </p:nvSpPr>
        <p:spPr bwMode="auto">
          <a:xfrm>
            <a:off x="6450013" y="3630613"/>
            <a:ext cx="708025" cy="722312"/>
          </a:xfrm>
          <a:custGeom>
            <a:avLst/>
            <a:gdLst>
              <a:gd name="T0" fmla="*/ 0 w 447"/>
              <a:gd name="T1" fmla="*/ 2147483647 h 463"/>
              <a:gd name="T2" fmla="*/ 2147483647 w 447"/>
              <a:gd name="T3" fmla="*/ 2147483647 h 463"/>
              <a:gd name="T4" fmla="*/ 2147483647 w 447"/>
              <a:gd name="T5" fmla="*/ 2147483647 h 463"/>
              <a:gd name="T6" fmla="*/ 2147483647 w 447"/>
              <a:gd name="T7" fmla="*/ 0 h 463"/>
              <a:gd name="T8" fmla="*/ 2147483647 w 447"/>
              <a:gd name="T9" fmla="*/ 2147483647 h 463"/>
              <a:gd name="T10" fmla="*/ 2147483647 w 447"/>
              <a:gd name="T11" fmla="*/ 2147483647 h 463"/>
              <a:gd name="T12" fmla="*/ 2147483647 w 447"/>
              <a:gd name="T13" fmla="*/ 2147483647 h 463"/>
              <a:gd name="T14" fmla="*/ 2147483647 w 447"/>
              <a:gd name="T15" fmla="*/ 2147483647 h 463"/>
              <a:gd name="T16" fmla="*/ 2147483647 w 447"/>
              <a:gd name="T17" fmla="*/ 2147483647 h 463"/>
              <a:gd name="T18" fmla="*/ 2147483647 w 447"/>
              <a:gd name="T19" fmla="*/ 2147483647 h 463"/>
              <a:gd name="T20" fmla="*/ 2147483647 w 447"/>
              <a:gd name="T21" fmla="*/ 2147483647 h 463"/>
              <a:gd name="T22" fmla="*/ 2147483647 w 447"/>
              <a:gd name="T23" fmla="*/ 2147483647 h 463"/>
              <a:gd name="T24" fmla="*/ 2147483647 w 447"/>
              <a:gd name="T25" fmla="*/ 2147483647 h 463"/>
              <a:gd name="T26" fmla="*/ 2147483647 w 447"/>
              <a:gd name="T27" fmla="*/ 2147483647 h 463"/>
              <a:gd name="T28" fmla="*/ 2147483647 w 447"/>
              <a:gd name="T29" fmla="*/ 2147483647 h 463"/>
              <a:gd name="T30" fmla="*/ 2147483647 w 447"/>
              <a:gd name="T31" fmla="*/ 2147483647 h 463"/>
              <a:gd name="T32" fmla="*/ 2147483647 w 447"/>
              <a:gd name="T33" fmla="*/ 2147483647 h 463"/>
              <a:gd name="T34" fmla="*/ 2147483647 w 447"/>
              <a:gd name="T35" fmla="*/ 2147483647 h 463"/>
              <a:gd name="T36" fmla="*/ 0 w 447"/>
              <a:gd name="T37" fmla="*/ 2147483647 h 46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47"/>
              <a:gd name="T58" fmla="*/ 0 h 463"/>
              <a:gd name="T59" fmla="*/ 447 w 447"/>
              <a:gd name="T60" fmla="*/ 463 h 46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47" h="463">
                <a:moveTo>
                  <a:pt x="0" y="28"/>
                </a:moveTo>
                <a:lnTo>
                  <a:pt x="4" y="28"/>
                </a:lnTo>
                <a:lnTo>
                  <a:pt x="109" y="9"/>
                </a:lnTo>
                <a:lnTo>
                  <a:pt x="201" y="0"/>
                </a:lnTo>
                <a:lnTo>
                  <a:pt x="188" y="23"/>
                </a:lnTo>
                <a:lnTo>
                  <a:pt x="216" y="23"/>
                </a:lnTo>
                <a:lnTo>
                  <a:pt x="375" y="167"/>
                </a:lnTo>
                <a:lnTo>
                  <a:pt x="438" y="259"/>
                </a:lnTo>
                <a:lnTo>
                  <a:pt x="447" y="322"/>
                </a:lnTo>
                <a:lnTo>
                  <a:pt x="426" y="336"/>
                </a:lnTo>
                <a:lnTo>
                  <a:pt x="438" y="399"/>
                </a:lnTo>
                <a:lnTo>
                  <a:pt x="393" y="402"/>
                </a:lnTo>
                <a:lnTo>
                  <a:pt x="393" y="456"/>
                </a:lnTo>
                <a:lnTo>
                  <a:pt x="358" y="429"/>
                </a:lnTo>
                <a:lnTo>
                  <a:pt x="128" y="463"/>
                </a:lnTo>
                <a:lnTo>
                  <a:pt x="76" y="363"/>
                </a:lnTo>
                <a:lnTo>
                  <a:pt x="113" y="295"/>
                </a:lnTo>
                <a:lnTo>
                  <a:pt x="64" y="260"/>
                </a:lnTo>
                <a:lnTo>
                  <a:pt x="0" y="28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5" name="Shape - Florida"/>
          <p:cNvSpPr>
            <a:spLocks noChangeAspect="1"/>
          </p:cNvSpPr>
          <p:nvPr/>
        </p:nvSpPr>
        <p:spPr bwMode="auto">
          <a:xfrm>
            <a:off x="6308725" y="4237038"/>
            <a:ext cx="1206500" cy="809625"/>
          </a:xfrm>
          <a:custGeom>
            <a:avLst/>
            <a:gdLst>
              <a:gd name="T0" fmla="*/ 0 w 765"/>
              <a:gd name="T1" fmla="*/ 2147483647 h 519"/>
              <a:gd name="T2" fmla="*/ 2147483647 w 765"/>
              <a:gd name="T3" fmla="*/ 2147483647 h 519"/>
              <a:gd name="T4" fmla="*/ 2147483647 w 765"/>
              <a:gd name="T5" fmla="*/ 2147483647 h 519"/>
              <a:gd name="T6" fmla="*/ 2147483647 w 765"/>
              <a:gd name="T7" fmla="*/ 2147483647 h 519"/>
              <a:gd name="T8" fmla="*/ 2147483647 w 765"/>
              <a:gd name="T9" fmla="*/ 2147483647 h 519"/>
              <a:gd name="T10" fmla="*/ 2147483647 w 765"/>
              <a:gd name="T11" fmla="*/ 2147483647 h 519"/>
              <a:gd name="T12" fmla="*/ 2147483647 w 765"/>
              <a:gd name="T13" fmla="*/ 0 h 519"/>
              <a:gd name="T14" fmla="*/ 2147483647 w 765"/>
              <a:gd name="T15" fmla="*/ 2147483647 h 519"/>
              <a:gd name="T16" fmla="*/ 2147483647 w 765"/>
              <a:gd name="T17" fmla="*/ 2147483647 h 519"/>
              <a:gd name="T18" fmla="*/ 2147483647 w 765"/>
              <a:gd name="T19" fmla="*/ 2147483647 h 519"/>
              <a:gd name="T20" fmla="*/ 2147483647 w 765"/>
              <a:gd name="T21" fmla="*/ 2147483647 h 519"/>
              <a:gd name="T22" fmla="*/ 2147483647 w 765"/>
              <a:gd name="T23" fmla="*/ 2147483647 h 519"/>
              <a:gd name="T24" fmla="*/ 2147483647 w 765"/>
              <a:gd name="T25" fmla="*/ 2147483647 h 519"/>
              <a:gd name="T26" fmla="*/ 2147483647 w 765"/>
              <a:gd name="T27" fmla="*/ 2147483647 h 519"/>
              <a:gd name="T28" fmla="*/ 2147483647 w 765"/>
              <a:gd name="T29" fmla="*/ 2147483647 h 519"/>
              <a:gd name="T30" fmla="*/ 2147483647 w 765"/>
              <a:gd name="T31" fmla="*/ 2147483647 h 519"/>
              <a:gd name="T32" fmla="*/ 2147483647 w 765"/>
              <a:gd name="T33" fmla="*/ 2147483647 h 519"/>
              <a:gd name="T34" fmla="*/ 2147483647 w 765"/>
              <a:gd name="T35" fmla="*/ 2147483647 h 519"/>
              <a:gd name="T36" fmla="*/ 2147483647 w 765"/>
              <a:gd name="T37" fmla="*/ 2147483647 h 519"/>
              <a:gd name="T38" fmla="*/ 2147483647 w 765"/>
              <a:gd name="T39" fmla="*/ 2147483647 h 519"/>
              <a:gd name="T40" fmla="*/ 2147483647 w 765"/>
              <a:gd name="T41" fmla="*/ 2147483647 h 519"/>
              <a:gd name="T42" fmla="*/ 2147483647 w 765"/>
              <a:gd name="T43" fmla="*/ 2147483647 h 519"/>
              <a:gd name="T44" fmla="*/ 2147483647 w 765"/>
              <a:gd name="T45" fmla="*/ 2147483647 h 519"/>
              <a:gd name="T46" fmla="*/ 2147483647 w 765"/>
              <a:gd name="T47" fmla="*/ 2147483647 h 519"/>
              <a:gd name="T48" fmla="*/ 2147483647 w 765"/>
              <a:gd name="T49" fmla="*/ 2147483647 h 519"/>
              <a:gd name="T50" fmla="*/ 2147483647 w 765"/>
              <a:gd name="T51" fmla="*/ 2147483647 h 519"/>
              <a:gd name="T52" fmla="*/ 2147483647 w 765"/>
              <a:gd name="T53" fmla="*/ 2147483647 h 519"/>
              <a:gd name="T54" fmla="*/ 2147483647 w 765"/>
              <a:gd name="T55" fmla="*/ 2147483647 h 519"/>
              <a:gd name="T56" fmla="*/ 2147483647 w 765"/>
              <a:gd name="T57" fmla="*/ 2147483647 h 519"/>
              <a:gd name="T58" fmla="*/ 2147483647 w 765"/>
              <a:gd name="T59" fmla="*/ 2147483647 h 519"/>
              <a:gd name="T60" fmla="*/ 2147483647 w 765"/>
              <a:gd name="T61" fmla="*/ 2147483647 h 519"/>
              <a:gd name="T62" fmla="*/ 2147483647 w 765"/>
              <a:gd name="T63" fmla="*/ 2147483647 h 519"/>
              <a:gd name="T64" fmla="*/ 2147483647 w 765"/>
              <a:gd name="T65" fmla="*/ 2147483647 h 519"/>
              <a:gd name="T66" fmla="*/ 2147483647 w 765"/>
              <a:gd name="T67" fmla="*/ 2147483647 h 519"/>
              <a:gd name="T68" fmla="*/ 2147483647 w 765"/>
              <a:gd name="T69" fmla="*/ 2147483647 h 519"/>
              <a:gd name="T70" fmla="*/ 2147483647 w 765"/>
              <a:gd name="T71" fmla="*/ 2147483647 h 519"/>
              <a:gd name="T72" fmla="*/ 2147483647 w 765"/>
              <a:gd name="T73" fmla="*/ 2147483647 h 519"/>
              <a:gd name="T74" fmla="*/ 2147483647 w 765"/>
              <a:gd name="T75" fmla="*/ 2147483647 h 519"/>
              <a:gd name="T76" fmla="*/ 2147483647 w 765"/>
              <a:gd name="T77" fmla="*/ 2147483647 h 519"/>
              <a:gd name="T78" fmla="*/ 0 w 765"/>
              <a:gd name="T79" fmla="*/ 2147483647 h 519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765"/>
              <a:gd name="T121" fmla="*/ 0 h 519"/>
              <a:gd name="T122" fmla="*/ 765 w 765"/>
              <a:gd name="T123" fmla="*/ 519 h 519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765" h="519">
                <a:moveTo>
                  <a:pt x="0" y="51"/>
                </a:moveTo>
                <a:lnTo>
                  <a:pt x="210" y="30"/>
                </a:lnTo>
                <a:lnTo>
                  <a:pt x="233" y="64"/>
                </a:lnTo>
                <a:lnTo>
                  <a:pt x="458" y="30"/>
                </a:lnTo>
                <a:lnTo>
                  <a:pt x="496" y="58"/>
                </a:lnTo>
                <a:lnTo>
                  <a:pt x="496" y="4"/>
                </a:lnTo>
                <a:lnTo>
                  <a:pt x="493" y="0"/>
                </a:lnTo>
                <a:lnTo>
                  <a:pt x="538" y="3"/>
                </a:lnTo>
                <a:lnTo>
                  <a:pt x="586" y="83"/>
                </a:lnTo>
                <a:lnTo>
                  <a:pt x="662" y="192"/>
                </a:lnTo>
                <a:lnTo>
                  <a:pt x="699" y="286"/>
                </a:lnTo>
                <a:lnTo>
                  <a:pt x="756" y="352"/>
                </a:lnTo>
                <a:lnTo>
                  <a:pt x="765" y="447"/>
                </a:lnTo>
                <a:lnTo>
                  <a:pt x="747" y="504"/>
                </a:lnTo>
                <a:lnTo>
                  <a:pt x="666" y="519"/>
                </a:lnTo>
                <a:lnTo>
                  <a:pt x="653" y="495"/>
                </a:lnTo>
                <a:lnTo>
                  <a:pt x="596" y="460"/>
                </a:lnTo>
                <a:lnTo>
                  <a:pt x="578" y="425"/>
                </a:lnTo>
                <a:lnTo>
                  <a:pt x="563" y="411"/>
                </a:lnTo>
                <a:lnTo>
                  <a:pt x="554" y="378"/>
                </a:lnTo>
                <a:lnTo>
                  <a:pt x="541" y="387"/>
                </a:lnTo>
                <a:lnTo>
                  <a:pt x="496" y="344"/>
                </a:lnTo>
                <a:lnTo>
                  <a:pt x="507" y="304"/>
                </a:lnTo>
                <a:lnTo>
                  <a:pt x="496" y="282"/>
                </a:lnTo>
                <a:lnTo>
                  <a:pt x="483" y="289"/>
                </a:lnTo>
                <a:lnTo>
                  <a:pt x="484" y="313"/>
                </a:lnTo>
                <a:lnTo>
                  <a:pt x="470" y="282"/>
                </a:lnTo>
                <a:lnTo>
                  <a:pt x="471" y="209"/>
                </a:lnTo>
                <a:lnTo>
                  <a:pt x="443" y="165"/>
                </a:lnTo>
                <a:lnTo>
                  <a:pt x="371" y="130"/>
                </a:lnTo>
                <a:lnTo>
                  <a:pt x="335" y="89"/>
                </a:lnTo>
                <a:lnTo>
                  <a:pt x="295" y="85"/>
                </a:lnTo>
                <a:lnTo>
                  <a:pt x="279" y="110"/>
                </a:lnTo>
                <a:lnTo>
                  <a:pt x="219" y="128"/>
                </a:lnTo>
                <a:lnTo>
                  <a:pt x="185" y="110"/>
                </a:lnTo>
                <a:lnTo>
                  <a:pt x="167" y="83"/>
                </a:lnTo>
                <a:lnTo>
                  <a:pt x="55" y="107"/>
                </a:lnTo>
                <a:lnTo>
                  <a:pt x="31" y="88"/>
                </a:lnTo>
                <a:lnTo>
                  <a:pt x="6" y="109"/>
                </a:lnTo>
                <a:lnTo>
                  <a:pt x="0" y="51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6" name="Shape - Delaware"/>
          <p:cNvSpPr>
            <a:spLocks noChangeAspect="1"/>
          </p:cNvSpPr>
          <p:nvPr/>
        </p:nvSpPr>
        <p:spPr bwMode="auto">
          <a:xfrm>
            <a:off x="7518400" y="2679700"/>
            <a:ext cx="153988" cy="190500"/>
          </a:xfrm>
          <a:custGeom>
            <a:avLst/>
            <a:gdLst>
              <a:gd name="T0" fmla="*/ 0 w 98"/>
              <a:gd name="T1" fmla="*/ 2147483647 h 122"/>
              <a:gd name="T2" fmla="*/ 2147483647 w 98"/>
              <a:gd name="T3" fmla="*/ 0 h 122"/>
              <a:gd name="T4" fmla="*/ 2147483647 w 98"/>
              <a:gd name="T5" fmla="*/ 2147483647 h 122"/>
              <a:gd name="T6" fmla="*/ 2147483647 w 98"/>
              <a:gd name="T7" fmla="*/ 2147483647 h 122"/>
              <a:gd name="T8" fmla="*/ 2147483647 w 98"/>
              <a:gd name="T9" fmla="*/ 2147483647 h 122"/>
              <a:gd name="T10" fmla="*/ 2147483647 w 98"/>
              <a:gd name="T11" fmla="*/ 2147483647 h 122"/>
              <a:gd name="T12" fmla="*/ 2147483647 w 98"/>
              <a:gd name="T13" fmla="*/ 2147483647 h 122"/>
              <a:gd name="T14" fmla="*/ 0 w 98"/>
              <a:gd name="T15" fmla="*/ 2147483647 h 12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98"/>
              <a:gd name="T25" fmla="*/ 0 h 122"/>
              <a:gd name="T26" fmla="*/ 98 w 98"/>
              <a:gd name="T27" fmla="*/ 122 h 12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98" h="122">
                <a:moveTo>
                  <a:pt x="0" y="8"/>
                </a:moveTo>
                <a:lnTo>
                  <a:pt x="21" y="0"/>
                </a:lnTo>
                <a:lnTo>
                  <a:pt x="66" y="27"/>
                </a:lnTo>
                <a:lnTo>
                  <a:pt x="66" y="54"/>
                </a:lnTo>
                <a:lnTo>
                  <a:pt x="97" y="73"/>
                </a:lnTo>
                <a:lnTo>
                  <a:pt x="98" y="109"/>
                </a:lnTo>
                <a:lnTo>
                  <a:pt x="48" y="122"/>
                </a:lnTo>
                <a:lnTo>
                  <a:pt x="0" y="8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7" name="Shape - Connecticut"/>
          <p:cNvSpPr>
            <a:spLocks noChangeAspect="1"/>
          </p:cNvSpPr>
          <p:nvPr/>
        </p:nvSpPr>
        <p:spPr bwMode="auto">
          <a:xfrm>
            <a:off x="7683500" y="2176463"/>
            <a:ext cx="242888" cy="185737"/>
          </a:xfrm>
          <a:custGeom>
            <a:avLst/>
            <a:gdLst>
              <a:gd name="T0" fmla="*/ 0 w 153"/>
              <a:gd name="T1" fmla="*/ 2147483647 h 118"/>
              <a:gd name="T2" fmla="*/ 2147483647 w 153"/>
              <a:gd name="T3" fmla="*/ 0 h 118"/>
              <a:gd name="T4" fmla="*/ 2147483647 w 153"/>
              <a:gd name="T5" fmla="*/ 2147483647 h 118"/>
              <a:gd name="T6" fmla="*/ 2147483647 w 153"/>
              <a:gd name="T7" fmla="*/ 2147483647 h 118"/>
              <a:gd name="T8" fmla="*/ 2147483647 w 153"/>
              <a:gd name="T9" fmla="*/ 2147483647 h 118"/>
              <a:gd name="T10" fmla="*/ 2147483647 w 153"/>
              <a:gd name="T11" fmla="*/ 2147483647 h 118"/>
              <a:gd name="T12" fmla="*/ 2147483647 w 153"/>
              <a:gd name="T13" fmla="*/ 2147483647 h 118"/>
              <a:gd name="T14" fmla="*/ 0 w 153"/>
              <a:gd name="T15" fmla="*/ 2147483647 h 11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53"/>
              <a:gd name="T25" fmla="*/ 0 h 118"/>
              <a:gd name="T26" fmla="*/ 153 w 153"/>
              <a:gd name="T27" fmla="*/ 118 h 11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53" h="118">
                <a:moveTo>
                  <a:pt x="0" y="30"/>
                </a:moveTo>
                <a:lnTo>
                  <a:pt x="118" y="0"/>
                </a:lnTo>
                <a:lnTo>
                  <a:pt x="153" y="54"/>
                </a:lnTo>
                <a:lnTo>
                  <a:pt x="133" y="78"/>
                </a:lnTo>
                <a:lnTo>
                  <a:pt x="95" y="69"/>
                </a:lnTo>
                <a:lnTo>
                  <a:pt x="37" y="118"/>
                </a:lnTo>
                <a:lnTo>
                  <a:pt x="6" y="93"/>
                </a:lnTo>
                <a:lnTo>
                  <a:pt x="0" y="3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8" name="Shape - Colorado"/>
          <p:cNvSpPr>
            <a:spLocks noChangeAspect="1"/>
          </p:cNvSpPr>
          <p:nvPr/>
        </p:nvSpPr>
        <p:spPr bwMode="auto">
          <a:xfrm>
            <a:off x="3379788" y="2790825"/>
            <a:ext cx="928687" cy="682625"/>
          </a:xfrm>
          <a:custGeom>
            <a:avLst/>
            <a:gdLst>
              <a:gd name="T0" fmla="*/ 2147483647 w 590"/>
              <a:gd name="T1" fmla="*/ 0 h 439"/>
              <a:gd name="T2" fmla="*/ 2147483647 w 590"/>
              <a:gd name="T3" fmla="*/ 2147483647 h 439"/>
              <a:gd name="T4" fmla="*/ 0 w 590"/>
              <a:gd name="T5" fmla="*/ 2147483647 h 439"/>
              <a:gd name="T6" fmla="*/ 2147483647 w 590"/>
              <a:gd name="T7" fmla="*/ 2147483647 h 439"/>
              <a:gd name="T8" fmla="*/ 2147483647 w 590"/>
              <a:gd name="T9" fmla="*/ 2147483647 h 439"/>
              <a:gd name="T10" fmla="*/ 2147483647 w 590"/>
              <a:gd name="T11" fmla="*/ 2147483647 h 439"/>
              <a:gd name="T12" fmla="*/ 2147483647 w 590"/>
              <a:gd name="T13" fmla="*/ 2147483647 h 439"/>
              <a:gd name="T14" fmla="*/ 2147483647 w 590"/>
              <a:gd name="T15" fmla="*/ 2147483647 h 439"/>
              <a:gd name="T16" fmla="*/ 2147483647 w 590"/>
              <a:gd name="T17" fmla="*/ 0 h 4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90"/>
              <a:gd name="T28" fmla="*/ 0 h 439"/>
              <a:gd name="T29" fmla="*/ 590 w 590"/>
              <a:gd name="T30" fmla="*/ 439 h 4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90" h="439">
                <a:moveTo>
                  <a:pt x="49" y="0"/>
                </a:moveTo>
                <a:lnTo>
                  <a:pt x="19" y="263"/>
                </a:lnTo>
                <a:lnTo>
                  <a:pt x="0" y="415"/>
                </a:lnTo>
                <a:lnTo>
                  <a:pt x="295" y="430"/>
                </a:lnTo>
                <a:lnTo>
                  <a:pt x="577" y="439"/>
                </a:lnTo>
                <a:lnTo>
                  <a:pt x="586" y="234"/>
                </a:lnTo>
                <a:lnTo>
                  <a:pt x="590" y="32"/>
                </a:lnTo>
                <a:lnTo>
                  <a:pt x="429" y="29"/>
                </a:lnTo>
                <a:lnTo>
                  <a:pt x="49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49" name="Shape - California"/>
          <p:cNvSpPr>
            <a:spLocks noChangeAspect="1"/>
          </p:cNvSpPr>
          <p:nvPr/>
        </p:nvSpPr>
        <p:spPr bwMode="auto">
          <a:xfrm>
            <a:off x="1589088" y="2312988"/>
            <a:ext cx="1098550" cy="1673225"/>
          </a:xfrm>
          <a:custGeom>
            <a:avLst/>
            <a:gdLst>
              <a:gd name="T0" fmla="*/ 2147483647 w 697"/>
              <a:gd name="T1" fmla="*/ 0 h 1077"/>
              <a:gd name="T2" fmla="*/ 2147483647 w 697"/>
              <a:gd name="T3" fmla="*/ 2147483647 h 1077"/>
              <a:gd name="T4" fmla="*/ 2147483647 w 697"/>
              <a:gd name="T5" fmla="*/ 2147483647 h 1077"/>
              <a:gd name="T6" fmla="*/ 2147483647 w 697"/>
              <a:gd name="T7" fmla="*/ 2147483647 h 1077"/>
              <a:gd name="T8" fmla="*/ 2147483647 w 697"/>
              <a:gd name="T9" fmla="*/ 2147483647 h 1077"/>
              <a:gd name="T10" fmla="*/ 2147483647 w 697"/>
              <a:gd name="T11" fmla="*/ 2147483647 h 1077"/>
              <a:gd name="T12" fmla="*/ 2147483647 w 697"/>
              <a:gd name="T13" fmla="*/ 2147483647 h 1077"/>
              <a:gd name="T14" fmla="*/ 2147483647 w 697"/>
              <a:gd name="T15" fmla="*/ 2147483647 h 1077"/>
              <a:gd name="T16" fmla="*/ 2147483647 w 697"/>
              <a:gd name="T17" fmla="*/ 2147483647 h 1077"/>
              <a:gd name="T18" fmla="*/ 2147483647 w 697"/>
              <a:gd name="T19" fmla="*/ 2147483647 h 1077"/>
              <a:gd name="T20" fmla="*/ 2147483647 w 697"/>
              <a:gd name="T21" fmla="*/ 2147483647 h 1077"/>
              <a:gd name="T22" fmla="*/ 2147483647 w 697"/>
              <a:gd name="T23" fmla="*/ 2147483647 h 1077"/>
              <a:gd name="T24" fmla="*/ 2147483647 w 697"/>
              <a:gd name="T25" fmla="*/ 2147483647 h 1077"/>
              <a:gd name="T26" fmla="*/ 2147483647 w 697"/>
              <a:gd name="T27" fmla="*/ 2147483647 h 1077"/>
              <a:gd name="T28" fmla="*/ 2147483647 w 697"/>
              <a:gd name="T29" fmla="*/ 2147483647 h 1077"/>
              <a:gd name="T30" fmla="*/ 2147483647 w 697"/>
              <a:gd name="T31" fmla="*/ 2147483647 h 1077"/>
              <a:gd name="T32" fmla="*/ 2147483647 w 697"/>
              <a:gd name="T33" fmla="*/ 2147483647 h 1077"/>
              <a:gd name="T34" fmla="*/ 2147483647 w 697"/>
              <a:gd name="T35" fmla="*/ 2147483647 h 1077"/>
              <a:gd name="T36" fmla="*/ 2147483647 w 697"/>
              <a:gd name="T37" fmla="*/ 2147483647 h 1077"/>
              <a:gd name="T38" fmla="*/ 2147483647 w 697"/>
              <a:gd name="T39" fmla="*/ 2147483647 h 1077"/>
              <a:gd name="T40" fmla="*/ 2147483647 w 697"/>
              <a:gd name="T41" fmla="*/ 2147483647 h 1077"/>
              <a:gd name="T42" fmla="*/ 2147483647 w 697"/>
              <a:gd name="T43" fmla="*/ 2147483647 h 1077"/>
              <a:gd name="T44" fmla="*/ 2147483647 w 697"/>
              <a:gd name="T45" fmla="*/ 2147483647 h 1077"/>
              <a:gd name="T46" fmla="*/ 2147483647 w 697"/>
              <a:gd name="T47" fmla="*/ 2147483647 h 1077"/>
              <a:gd name="T48" fmla="*/ 2147483647 w 697"/>
              <a:gd name="T49" fmla="*/ 2147483647 h 1077"/>
              <a:gd name="T50" fmla="*/ 2147483647 w 697"/>
              <a:gd name="T51" fmla="*/ 2147483647 h 1077"/>
              <a:gd name="T52" fmla="*/ 2147483647 w 697"/>
              <a:gd name="T53" fmla="*/ 2147483647 h 1077"/>
              <a:gd name="T54" fmla="*/ 2147483647 w 697"/>
              <a:gd name="T55" fmla="*/ 2147483647 h 1077"/>
              <a:gd name="T56" fmla="*/ 2147483647 w 697"/>
              <a:gd name="T57" fmla="*/ 2147483647 h 1077"/>
              <a:gd name="T58" fmla="*/ 2147483647 w 697"/>
              <a:gd name="T59" fmla="*/ 2147483647 h 1077"/>
              <a:gd name="T60" fmla="*/ 2147483647 w 697"/>
              <a:gd name="T61" fmla="*/ 2147483647 h 1077"/>
              <a:gd name="T62" fmla="*/ 2147483647 w 697"/>
              <a:gd name="T63" fmla="*/ 2147483647 h 1077"/>
              <a:gd name="T64" fmla="*/ 2147483647 w 697"/>
              <a:gd name="T65" fmla="*/ 2147483647 h 1077"/>
              <a:gd name="T66" fmla="*/ 2147483647 w 697"/>
              <a:gd name="T67" fmla="*/ 2147483647 h 1077"/>
              <a:gd name="T68" fmla="*/ 2147483647 w 697"/>
              <a:gd name="T69" fmla="*/ 2147483647 h 1077"/>
              <a:gd name="T70" fmla="*/ 2147483647 w 697"/>
              <a:gd name="T71" fmla="*/ 2147483647 h 1077"/>
              <a:gd name="T72" fmla="*/ 2147483647 w 697"/>
              <a:gd name="T73" fmla="*/ 2147483647 h 1077"/>
              <a:gd name="T74" fmla="*/ 2147483647 w 697"/>
              <a:gd name="T75" fmla="*/ 2147483647 h 1077"/>
              <a:gd name="T76" fmla="*/ 2147483647 w 697"/>
              <a:gd name="T77" fmla="*/ 2147483647 h 1077"/>
              <a:gd name="T78" fmla="*/ 2147483647 w 697"/>
              <a:gd name="T79" fmla="*/ 2147483647 h 1077"/>
              <a:gd name="T80" fmla="*/ 2147483647 w 697"/>
              <a:gd name="T81" fmla="*/ 2147483647 h 1077"/>
              <a:gd name="T82" fmla="*/ 2147483647 w 697"/>
              <a:gd name="T83" fmla="*/ 2147483647 h 1077"/>
              <a:gd name="T84" fmla="*/ 2147483647 w 697"/>
              <a:gd name="T85" fmla="*/ 2147483647 h 1077"/>
              <a:gd name="T86" fmla="*/ 0 w 697"/>
              <a:gd name="T87" fmla="*/ 2147483647 h 1077"/>
              <a:gd name="T88" fmla="*/ 2147483647 w 697"/>
              <a:gd name="T89" fmla="*/ 2147483647 h 1077"/>
              <a:gd name="T90" fmla="*/ 2147483647 w 697"/>
              <a:gd name="T91" fmla="*/ 2147483647 h 1077"/>
              <a:gd name="T92" fmla="*/ 2147483647 w 697"/>
              <a:gd name="T93" fmla="*/ 2147483647 h 1077"/>
              <a:gd name="T94" fmla="*/ 2147483647 w 697"/>
              <a:gd name="T95" fmla="*/ 0 h 107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697"/>
              <a:gd name="T145" fmla="*/ 0 h 1077"/>
              <a:gd name="T146" fmla="*/ 697 w 697"/>
              <a:gd name="T147" fmla="*/ 1077 h 1077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697" h="1077">
                <a:moveTo>
                  <a:pt x="53" y="0"/>
                </a:moveTo>
                <a:lnTo>
                  <a:pt x="374" y="64"/>
                </a:lnTo>
                <a:lnTo>
                  <a:pt x="304" y="381"/>
                </a:lnTo>
                <a:lnTo>
                  <a:pt x="664" y="864"/>
                </a:lnTo>
                <a:lnTo>
                  <a:pt x="697" y="925"/>
                </a:lnTo>
                <a:lnTo>
                  <a:pt x="663" y="955"/>
                </a:lnTo>
                <a:lnTo>
                  <a:pt x="641" y="1009"/>
                </a:lnTo>
                <a:lnTo>
                  <a:pt x="620" y="1040"/>
                </a:lnTo>
                <a:lnTo>
                  <a:pt x="642" y="1068"/>
                </a:lnTo>
                <a:lnTo>
                  <a:pt x="605" y="1077"/>
                </a:lnTo>
                <a:lnTo>
                  <a:pt x="393" y="1070"/>
                </a:lnTo>
                <a:lnTo>
                  <a:pt x="380" y="1007"/>
                </a:lnTo>
                <a:lnTo>
                  <a:pt x="343" y="961"/>
                </a:lnTo>
                <a:lnTo>
                  <a:pt x="316" y="944"/>
                </a:lnTo>
                <a:lnTo>
                  <a:pt x="308" y="912"/>
                </a:lnTo>
                <a:lnTo>
                  <a:pt x="286" y="894"/>
                </a:lnTo>
                <a:lnTo>
                  <a:pt x="263" y="871"/>
                </a:lnTo>
                <a:lnTo>
                  <a:pt x="256" y="846"/>
                </a:lnTo>
                <a:lnTo>
                  <a:pt x="235" y="830"/>
                </a:lnTo>
                <a:lnTo>
                  <a:pt x="202" y="839"/>
                </a:lnTo>
                <a:lnTo>
                  <a:pt x="165" y="825"/>
                </a:lnTo>
                <a:lnTo>
                  <a:pt x="165" y="812"/>
                </a:lnTo>
                <a:lnTo>
                  <a:pt x="164" y="782"/>
                </a:lnTo>
                <a:lnTo>
                  <a:pt x="149" y="749"/>
                </a:lnTo>
                <a:lnTo>
                  <a:pt x="147" y="722"/>
                </a:lnTo>
                <a:lnTo>
                  <a:pt x="131" y="699"/>
                </a:lnTo>
                <a:lnTo>
                  <a:pt x="135" y="676"/>
                </a:lnTo>
                <a:lnTo>
                  <a:pt x="89" y="621"/>
                </a:lnTo>
                <a:lnTo>
                  <a:pt x="89" y="590"/>
                </a:lnTo>
                <a:lnTo>
                  <a:pt x="113" y="578"/>
                </a:lnTo>
                <a:lnTo>
                  <a:pt x="113" y="559"/>
                </a:lnTo>
                <a:lnTo>
                  <a:pt x="89" y="553"/>
                </a:lnTo>
                <a:lnTo>
                  <a:pt x="79" y="523"/>
                </a:lnTo>
                <a:lnTo>
                  <a:pt x="67" y="471"/>
                </a:lnTo>
                <a:lnTo>
                  <a:pt x="101" y="499"/>
                </a:lnTo>
                <a:lnTo>
                  <a:pt x="88" y="462"/>
                </a:lnTo>
                <a:lnTo>
                  <a:pt x="113" y="462"/>
                </a:lnTo>
                <a:lnTo>
                  <a:pt x="113" y="435"/>
                </a:lnTo>
                <a:lnTo>
                  <a:pt x="88" y="417"/>
                </a:lnTo>
                <a:lnTo>
                  <a:pt x="76" y="442"/>
                </a:lnTo>
                <a:lnTo>
                  <a:pt x="53" y="433"/>
                </a:lnTo>
                <a:lnTo>
                  <a:pt x="9" y="313"/>
                </a:lnTo>
                <a:lnTo>
                  <a:pt x="21" y="226"/>
                </a:lnTo>
                <a:lnTo>
                  <a:pt x="0" y="177"/>
                </a:lnTo>
                <a:lnTo>
                  <a:pt x="10" y="140"/>
                </a:lnTo>
                <a:lnTo>
                  <a:pt x="32" y="132"/>
                </a:lnTo>
                <a:lnTo>
                  <a:pt x="53" y="73"/>
                </a:lnTo>
                <a:lnTo>
                  <a:pt x="53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0" name="Shape - Arkansas"/>
          <p:cNvSpPr>
            <a:spLocks noChangeAspect="1"/>
          </p:cNvSpPr>
          <p:nvPr/>
        </p:nvSpPr>
        <p:spPr bwMode="auto">
          <a:xfrm>
            <a:off x="5243513" y="3502025"/>
            <a:ext cx="633412" cy="582613"/>
          </a:xfrm>
          <a:custGeom>
            <a:avLst/>
            <a:gdLst>
              <a:gd name="T0" fmla="*/ 0 w 401"/>
              <a:gd name="T1" fmla="*/ 82508282 h 374"/>
              <a:gd name="T2" fmla="*/ 394222360 w 401"/>
              <a:gd name="T3" fmla="*/ 36400850 h 374"/>
              <a:gd name="T4" fmla="*/ 880763335 w 401"/>
              <a:gd name="T5" fmla="*/ 0 h 374"/>
              <a:gd name="T6" fmla="*/ 855812273 w 401"/>
              <a:gd name="T7" fmla="*/ 118909132 h 374"/>
              <a:gd name="T8" fmla="*/ 963100577 w 401"/>
              <a:gd name="T9" fmla="*/ 92214864 h 374"/>
              <a:gd name="T10" fmla="*/ 1000527170 w 401"/>
              <a:gd name="T11" fmla="*/ 172296111 h 374"/>
              <a:gd name="T12" fmla="*/ 888248970 w 401"/>
              <a:gd name="T13" fmla="*/ 245096254 h 374"/>
              <a:gd name="T14" fmla="*/ 915694190 w 401"/>
              <a:gd name="T15" fmla="*/ 371284933 h 374"/>
              <a:gd name="T16" fmla="*/ 800920252 w 401"/>
              <a:gd name="T17" fmla="*/ 582408930 h 374"/>
              <a:gd name="T18" fmla="*/ 713593114 w 401"/>
              <a:gd name="T19" fmla="*/ 711023086 h 374"/>
              <a:gd name="T20" fmla="*/ 763495238 w 401"/>
              <a:gd name="T21" fmla="*/ 878466685 h 374"/>
              <a:gd name="T22" fmla="*/ 144714897 w 401"/>
              <a:gd name="T23" fmla="*/ 907586431 h 374"/>
              <a:gd name="T24" fmla="*/ 142219159 w 401"/>
              <a:gd name="T25" fmla="*/ 805664985 h 374"/>
              <a:gd name="T26" fmla="*/ 19961166 w 401"/>
              <a:gd name="T27" fmla="*/ 783824786 h 374"/>
              <a:gd name="T28" fmla="*/ 19961166 w 401"/>
              <a:gd name="T29" fmla="*/ 245096254 h 374"/>
              <a:gd name="T30" fmla="*/ 0 w 401"/>
              <a:gd name="T31" fmla="*/ 82508282 h 37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401"/>
              <a:gd name="T49" fmla="*/ 0 h 374"/>
              <a:gd name="T50" fmla="*/ 401 w 401"/>
              <a:gd name="T51" fmla="*/ 374 h 37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401" h="374">
                <a:moveTo>
                  <a:pt x="0" y="34"/>
                </a:moveTo>
                <a:lnTo>
                  <a:pt x="158" y="15"/>
                </a:lnTo>
                <a:lnTo>
                  <a:pt x="353" y="0"/>
                </a:lnTo>
                <a:lnTo>
                  <a:pt x="343" y="49"/>
                </a:lnTo>
                <a:lnTo>
                  <a:pt x="386" y="38"/>
                </a:lnTo>
                <a:lnTo>
                  <a:pt x="401" y="71"/>
                </a:lnTo>
                <a:lnTo>
                  <a:pt x="356" y="101"/>
                </a:lnTo>
                <a:lnTo>
                  <a:pt x="367" y="153"/>
                </a:lnTo>
                <a:lnTo>
                  <a:pt x="321" y="240"/>
                </a:lnTo>
                <a:lnTo>
                  <a:pt x="286" y="293"/>
                </a:lnTo>
                <a:lnTo>
                  <a:pt x="306" y="362"/>
                </a:lnTo>
                <a:lnTo>
                  <a:pt x="58" y="374"/>
                </a:lnTo>
                <a:lnTo>
                  <a:pt x="57" y="332"/>
                </a:lnTo>
                <a:lnTo>
                  <a:pt x="8" y="323"/>
                </a:lnTo>
                <a:lnTo>
                  <a:pt x="8" y="101"/>
                </a:lnTo>
                <a:lnTo>
                  <a:pt x="0" y="34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1" name="Shape - Arizona"/>
          <p:cNvSpPr>
            <a:spLocks noChangeAspect="1"/>
          </p:cNvSpPr>
          <p:nvPr/>
        </p:nvSpPr>
        <p:spPr bwMode="auto">
          <a:xfrm>
            <a:off x="2541588" y="3363913"/>
            <a:ext cx="844550" cy="927100"/>
          </a:xfrm>
          <a:custGeom>
            <a:avLst/>
            <a:gdLst>
              <a:gd name="T0" fmla="*/ 2147483647 w 536"/>
              <a:gd name="T1" fmla="*/ 0 h 595"/>
              <a:gd name="T2" fmla="*/ 2147483647 w 536"/>
              <a:gd name="T3" fmla="*/ 2147483647 h 595"/>
              <a:gd name="T4" fmla="*/ 2147483647 w 536"/>
              <a:gd name="T5" fmla="*/ 2147483647 h 595"/>
              <a:gd name="T6" fmla="*/ 2147483647 w 536"/>
              <a:gd name="T7" fmla="*/ 2147483647 h 595"/>
              <a:gd name="T8" fmla="*/ 2147483647 w 536"/>
              <a:gd name="T9" fmla="*/ 2147483647 h 595"/>
              <a:gd name="T10" fmla="*/ 2147483647 w 536"/>
              <a:gd name="T11" fmla="*/ 2147483647 h 595"/>
              <a:gd name="T12" fmla="*/ 2147483647 w 536"/>
              <a:gd name="T13" fmla="*/ 2147483647 h 595"/>
              <a:gd name="T14" fmla="*/ 2147483647 w 536"/>
              <a:gd name="T15" fmla="*/ 2147483647 h 595"/>
              <a:gd name="T16" fmla="*/ 2147483647 w 536"/>
              <a:gd name="T17" fmla="*/ 2147483647 h 595"/>
              <a:gd name="T18" fmla="*/ 2147483647 w 536"/>
              <a:gd name="T19" fmla="*/ 2147483647 h 595"/>
              <a:gd name="T20" fmla="*/ 2147483647 w 536"/>
              <a:gd name="T21" fmla="*/ 2147483647 h 595"/>
              <a:gd name="T22" fmla="*/ 0 w 536"/>
              <a:gd name="T23" fmla="*/ 2147483647 h 595"/>
              <a:gd name="T24" fmla="*/ 2147483647 w 536"/>
              <a:gd name="T25" fmla="*/ 2147483647 h 595"/>
              <a:gd name="T26" fmla="*/ 2147483647 w 536"/>
              <a:gd name="T27" fmla="*/ 2147483647 h 595"/>
              <a:gd name="T28" fmla="*/ 2147483647 w 536"/>
              <a:gd name="T29" fmla="*/ 2147483647 h 595"/>
              <a:gd name="T30" fmla="*/ 2147483647 w 536"/>
              <a:gd name="T31" fmla="*/ 0 h 59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36"/>
              <a:gd name="T49" fmla="*/ 0 h 595"/>
              <a:gd name="T50" fmla="*/ 536 w 536"/>
              <a:gd name="T51" fmla="*/ 595 h 59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36" h="595">
                <a:moveTo>
                  <a:pt x="136" y="0"/>
                </a:moveTo>
                <a:lnTo>
                  <a:pt x="126" y="78"/>
                </a:lnTo>
                <a:lnTo>
                  <a:pt x="79" y="69"/>
                </a:lnTo>
                <a:lnTo>
                  <a:pt x="82" y="169"/>
                </a:lnTo>
                <a:lnTo>
                  <a:pt x="60" y="188"/>
                </a:lnTo>
                <a:lnTo>
                  <a:pt x="93" y="249"/>
                </a:lnTo>
                <a:lnTo>
                  <a:pt x="60" y="276"/>
                </a:lnTo>
                <a:lnTo>
                  <a:pt x="42" y="321"/>
                </a:lnTo>
                <a:lnTo>
                  <a:pt x="17" y="364"/>
                </a:lnTo>
                <a:lnTo>
                  <a:pt x="35" y="389"/>
                </a:lnTo>
                <a:lnTo>
                  <a:pt x="3" y="400"/>
                </a:lnTo>
                <a:lnTo>
                  <a:pt x="0" y="440"/>
                </a:lnTo>
                <a:lnTo>
                  <a:pt x="301" y="592"/>
                </a:lnTo>
                <a:lnTo>
                  <a:pt x="471" y="595"/>
                </a:lnTo>
                <a:lnTo>
                  <a:pt x="536" y="46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2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2" name="Shape - Alaska"/>
          <p:cNvSpPr>
            <a:spLocks noChangeAspect="1"/>
          </p:cNvSpPr>
          <p:nvPr/>
        </p:nvSpPr>
        <p:spPr bwMode="auto">
          <a:xfrm>
            <a:off x="334963" y="4016375"/>
            <a:ext cx="1617662" cy="157638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3" name="Shape - Alabama"/>
          <p:cNvSpPr>
            <a:spLocks noChangeAspect="1"/>
          </p:cNvSpPr>
          <p:nvPr/>
        </p:nvSpPr>
        <p:spPr bwMode="auto">
          <a:xfrm>
            <a:off x="6121400" y="3667125"/>
            <a:ext cx="509588" cy="785813"/>
          </a:xfrm>
          <a:custGeom>
            <a:avLst/>
            <a:gdLst>
              <a:gd name="T0" fmla="*/ 0 w 323"/>
              <a:gd name="T1" fmla="*/ 2147483647 h 504"/>
              <a:gd name="T2" fmla="*/ 2147483647 w 323"/>
              <a:gd name="T3" fmla="*/ 0 h 504"/>
              <a:gd name="T4" fmla="*/ 2147483647 w 323"/>
              <a:gd name="T5" fmla="*/ 2147483647 h 504"/>
              <a:gd name="T6" fmla="*/ 2147483647 w 323"/>
              <a:gd name="T7" fmla="*/ 2147483647 h 504"/>
              <a:gd name="T8" fmla="*/ 2147483647 w 323"/>
              <a:gd name="T9" fmla="*/ 2147483647 h 504"/>
              <a:gd name="T10" fmla="*/ 2147483647 w 323"/>
              <a:gd name="T11" fmla="*/ 2147483647 h 504"/>
              <a:gd name="T12" fmla="*/ 2147483647 w 323"/>
              <a:gd name="T13" fmla="*/ 2147483647 h 504"/>
              <a:gd name="T14" fmla="*/ 2147483647 w 323"/>
              <a:gd name="T15" fmla="*/ 2147483647 h 504"/>
              <a:gd name="T16" fmla="*/ 2147483647 w 323"/>
              <a:gd name="T17" fmla="*/ 2147483647 h 504"/>
              <a:gd name="T18" fmla="*/ 2147483647 w 323"/>
              <a:gd name="T19" fmla="*/ 2147483647 h 504"/>
              <a:gd name="T20" fmla="*/ 2147483647 w 323"/>
              <a:gd name="T21" fmla="*/ 2147483647 h 504"/>
              <a:gd name="T22" fmla="*/ 2147483647 w 323"/>
              <a:gd name="T23" fmla="*/ 2147483647 h 504"/>
              <a:gd name="T24" fmla="*/ 2147483647 w 323"/>
              <a:gd name="T25" fmla="*/ 2147483647 h 504"/>
              <a:gd name="T26" fmla="*/ 2147483647 w 323"/>
              <a:gd name="T27" fmla="*/ 2147483647 h 504"/>
              <a:gd name="T28" fmla="*/ 0 w 323"/>
              <a:gd name="T29" fmla="*/ 2147483647 h 50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23"/>
              <a:gd name="T46" fmla="*/ 0 h 504"/>
              <a:gd name="T47" fmla="*/ 323 w 323"/>
              <a:gd name="T48" fmla="*/ 504 h 504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23" h="504">
                <a:moveTo>
                  <a:pt x="0" y="25"/>
                </a:moveTo>
                <a:lnTo>
                  <a:pt x="210" y="0"/>
                </a:lnTo>
                <a:lnTo>
                  <a:pt x="277" y="232"/>
                </a:lnTo>
                <a:lnTo>
                  <a:pt x="323" y="270"/>
                </a:lnTo>
                <a:lnTo>
                  <a:pt x="286" y="338"/>
                </a:lnTo>
                <a:lnTo>
                  <a:pt x="322" y="404"/>
                </a:lnTo>
                <a:lnTo>
                  <a:pt x="107" y="428"/>
                </a:lnTo>
                <a:lnTo>
                  <a:pt x="116" y="484"/>
                </a:lnTo>
                <a:lnTo>
                  <a:pt x="85" y="504"/>
                </a:lnTo>
                <a:lnTo>
                  <a:pt x="59" y="432"/>
                </a:lnTo>
                <a:lnTo>
                  <a:pt x="44" y="490"/>
                </a:lnTo>
                <a:lnTo>
                  <a:pt x="18" y="484"/>
                </a:lnTo>
                <a:lnTo>
                  <a:pt x="9" y="426"/>
                </a:lnTo>
                <a:lnTo>
                  <a:pt x="1" y="375"/>
                </a:lnTo>
                <a:lnTo>
                  <a:pt x="0" y="25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54" name="Shape - District of Columbia (star)"/>
          <p:cNvSpPr>
            <a:spLocks noChangeArrowheads="1"/>
          </p:cNvSpPr>
          <p:nvPr/>
        </p:nvSpPr>
        <p:spPr bwMode="auto">
          <a:xfrm>
            <a:off x="7248525" y="2762250"/>
            <a:ext cx="207963" cy="201613"/>
          </a:xfrm>
          <a:custGeom>
            <a:avLst/>
            <a:gdLst>
              <a:gd name="T0" fmla="*/ 103982 w 207962"/>
              <a:gd name="T1" fmla="*/ 0 h 201612"/>
              <a:gd name="T2" fmla="*/ 0 w 207962"/>
              <a:gd name="T3" fmla="*/ 77009 h 201612"/>
              <a:gd name="T4" fmla="*/ 39717 w 207962"/>
              <a:gd name="T5" fmla="*/ 201612 h 201612"/>
              <a:gd name="T6" fmla="*/ 168246 w 207962"/>
              <a:gd name="T7" fmla="*/ 201612 h 201612"/>
              <a:gd name="T8" fmla="*/ 207963 w 207962"/>
              <a:gd name="T9" fmla="*/ 77009 h 201612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64264 w 207962"/>
              <a:gd name="T16" fmla="*/ 77009 h 201612"/>
              <a:gd name="T17" fmla="*/ 143698 w 207962"/>
              <a:gd name="T18" fmla="*/ 154017 h 2016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7962" h="201612">
                <a:moveTo>
                  <a:pt x="0" y="77009"/>
                </a:moveTo>
                <a:lnTo>
                  <a:pt x="79435" y="77009"/>
                </a:lnTo>
                <a:lnTo>
                  <a:pt x="103981" y="0"/>
                </a:lnTo>
                <a:lnTo>
                  <a:pt x="128527" y="77009"/>
                </a:lnTo>
                <a:lnTo>
                  <a:pt x="207962" y="77009"/>
                </a:lnTo>
                <a:lnTo>
                  <a:pt x="143698" y="124602"/>
                </a:lnTo>
                <a:lnTo>
                  <a:pt x="168245" y="201611"/>
                </a:lnTo>
                <a:lnTo>
                  <a:pt x="103981" y="154017"/>
                </a:lnTo>
                <a:lnTo>
                  <a:pt x="39717" y="201611"/>
                </a:lnTo>
                <a:lnTo>
                  <a:pt x="64264" y="124602"/>
                </a:lnTo>
                <a:lnTo>
                  <a:pt x="0" y="77009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55" name="Line - Vermont"/>
          <p:cNvSpPr>
            <a:spLocks noChangeShapeType="1"/>
          </p:cNvSpPr>
          <p:nvPr/>
        </p:nvSpPr>
        <p:spPr bwMode="auto">
          <a:xfrm>
            <a:off x="7432675" y="1639888"/>
            <a:ext cx="207963" cy="133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6" name="Line - Rhode Island"/>
          <p:cNvSpPr>
            <a:spLocks noChangeShapeType="1"/>
          </p:cNvSpPr>
          <p:nvPr/>
        </p:nvSpPr>
        <p:spPr bwMode="auto">
          <a:xfrm>
            <a:off x="8005763" y="2251075"/>
            <a:ext cx="27781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7" name="Line - New Jersey"/>
          <p:cNvSpPr>
            <a:spLocks noChangeShapeType="1"/>
          </p:cNvSpPr>
          <p:nvPr/>
        </p:nvSpPr>
        <p:spPr bwMode="auto">
          <a:xfrm flipV="1">
            <a:off x="7658100" y="2617788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8" name="Line - New Hampshire"/>
          <p:cNvSpPr>
            <a:spLocks noChangeShapeType="1"/>
          </p:cNvSpPr>
          <p:nvPr/>
        </p:nvSpPr>
        <p:spPr bwMode="auto">
          <a:xfrm flipV="1">
            <a:off x="7805738" y="1911350"/>
            <a:ext cx="360362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59" name="Line - Massachusetts"/>
          <p:cNvSpPr>
            <a:spLocks noChangeShapeType="1"/>
          </p:cNvSpPr>
          <p:nvPr/>
        </p:nvSpPr>
        <p:spPr bwMode="auto">
          <a:xfrm>
            <a:off x="7943850" y="2138363"/>
            <a:ext cx="287338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0" name="Line - Maryland"/>
          <p:cNvSpPr>
            <a:spLocks noChangeShapeType="1"/>
          </p:cNvSpPr>
          <p:nvPr/>
        </p:nvSpPr>
        <p:spPr bwMode="auto">
          <a:xfrm>
            <a:off x="7616825" y="2908300"/>
            <a:ext cx="288925" cy="31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1" name="Line - Hawaii"/>
          <p:cNvSpPr>
            <a:spLocks noChangeShapeType="1"/>
          </p:cNvSpPr>
          <p:nvPr/>
        </p:nvSpPr>
        <p:spPr bwMode="auto">
          <a:xfrm flipH="1" flipV="1">
            <a:off x="2257425" y="4808538"/>
            <a:ext cx="268288" cy="666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2" name="Line - District of Columbia"/>
          <p:cNvSpPr>
            <a:spLocks noChangeShapeType="1"/>
          </p:cNvSpPr>
          <p:nvPr/>
        </p:nvSpPr>
        <p:spPr bwMode="auto">
          <a:xfrm flipH="1" flipV="1">
            <a:off x="7389813" y="2889250"/>
            <a:ext cx="439737" cy="247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3" name="Line - Delaware"/>
          <p:cNvSpPr>
            <a:spLocks noChangeShapeType="1"/>
          </p:cNvSpPr>
          <p:nvPr/>
        </p:nvSpPr>
        <p:spPr bwMode="auto">
          <a:xfrm flipV="1">
            <a:off x="7610475" y="2784475"/>
            <a:ext cx="2635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4" name="Line - Connecticut"/>
          <p:cNvSpPr>
            <a:spLocks noChangeShapeType="1"/>
          </p:cNvSpPr>
          <p:nvPr/>
        </p:nvSpPr>
        <p:spPr bwMode="auto">
          <a:xfrm>
            <a:off x="7796213" y="2286000"/>
            <a:ext cx="217487" cy="95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65" name="Shape - Wisconsin"/>
          <p:cNvSpPr>
            <a:spLocks noChangeAspect="1"/>
          </p:cNvSpPr>
          <p:nvPr/>
        </p:nvSpPr>
        <p:spPr bwMode="auto">
          <a:xfrm>
            <a:off x="5364163" y="1819275"/>
            <a:ext cx="654050" cy="752475"/>
          </a:xfrm>
          <a:custGeom>
            <a:avLst/>
            <a:gdLst>
              <a:gd name="T0" fmla="*/ 74515995 w 415"/>
              <a:gd name="T1" fmla="*/ 79763905 h 484"/>
              <a:gd name="T2" fmla="*/ 151514229 w 415"/>
              <a:gd name="T3" fmla="*/ 67679218 h 484"/>
              <a:gd name="T4" fmla="*/ 223546410 w 415"/>
              <a:gd name="T5" fmla="*/ 67679218 h 484"/>
              <a:gd name="T6" fmla="*/ 265772823 w 415"/>
              <a:gd name="T7" fmla="*/ 0 h 484"/>
              <a:gd name="T8" fmla="*/ 300546219 w 415"/>
              <a:gd name="T9" fmla="*/ 87015027 h 484"/>
              <a:gd name="T10" fmla="*/ 412319424 w 415"/>
              <a:gd name="T11" fmla="*/ 87015027 h 484"/>
              <a:gd name="T12" fmla="*/ 469448722 w 415"/>
              <a:gd name="T13" fmla="*/ 164362928 h 484"/>
              <a:gd name="T14" fmla="*/ 586189554 w 415"/>
              <a:gd name="T15" fmla="*/ 142608005 h 484"/>
              <a:gd name="T16" fmla="*/ 663189364 w 415"/>
              <a:gd name="T17" fmla="*/ 193367419 h 484"/>
              <a:gd name="T18" fmla="*/ 807252150 w 415"/>
              <a:gd name="T19" fmla="*/ 229624587 h 484"/>
              <a:gd name="T20" fmla="*/ 834574104 w 415"/>
              <a:gd name="T21" fmla="*/ 292468687 h 484"/>
              <a:gd name="T22" fmla="*/ 906606285 w 415"/>
              <a:gd name="T23" fmla="*/ 294884691 h 484"/>
              <a:gd name="T24" fmla="*/ 884251960 w 415"/>
              <a:gd name="T25" fmla="*/ 355312787 h 484"/>
              <a:gd name="T26" fmla="*/ 911573913 w 415"/>
              <a:gd name="T27" fmla="*/ 425408010 h 484"/>
              <a:gd name="T28" fmla="*/ 861896058 w 415"/>
              <a:gd name="T29" fmla="*/ 510007033 h 484"/>
              <a:gd name="T30" fmla="*/ 896671030 w 415"/>
              <a:gd name="T31" fmla="*/ 529342842 h 484"/>
              <a:gd name="T32" fmla="*/ 978638467 w 415"/>
              <a:gd name="T33" fmla="*/ 435076692 h 484"/>
              <a:gd name="T34" fmla="*/ 973669263 w 415"/>
              <a:gd name="T35" fmla="*/ 403654642 h 484"/>
              <a:gd name="T36" fmla="*/ 1008444234 w 415"/>
              <a:gd name="T37" fmla="*/ 389152396 h 484"/>
              <a:gd name="T38" fmla="*/ 1030798560 w 415"/>
              <a:gd name="T39" fmla="*/ 435076692 h 484"/>
              <a:gd name="T40" fmla="*/ 966217821 w 415"/>
              <a:gd name="T41" fmla="*/ 500338351 h 484"/>
              <a:gd name="T42" fmla="*/ 941379681 w 415"/>
              <a:gd name="T43" fmla="*/ 647781474 h 484"/>
              <a:gd name="T44" fmla="*/ 941379681 w 415"/>
              <a:gd name="T45" fmla="*/ 896741870 h 484"/>
              <a:gd name="T46" fmla="*/ 978638467 w 415"/>
              <a:gd name="T47" fmla="*/ 940248607 h 484"/>
              <a:gd name="T48" fmla="*/ 963734007 w 415"/>
              <a:gd name="T49" fmla="*/ 1094942852 h 484"/>
              <a:gd name="T50" fmla="*/ 474416350 w 415"/>
              <a:gd name="T51" fmla="*/ 1169873193 h 484"/>
              <a:gd name="T52" fmla="*/ 352706313 w 415"/>
              <a:gd name="T53" fmla="*/ 1097360411 h 484"/>
              <a:gd name="T54" fmla="*/ 377546028 w 415"/>
              <a:gd name="T55" fmla="*/ 1005510266 h 484"/>
              <a:gd name="T56" fmla="*/ 317932917 w 415"/>
              <a:gd name="T57" fmla="*/ 903992993 h 484"/>
              <a:gd name="T58" fmla="*/ 265772823 w 415"/>
              <a:gd name="T59" fmla="*/ 778304793 h 484"/>
              <a:gd name="T60" fmla="*/ 129159903 w 415"/>
              <a:gd name="T61" fmla="*/ 652615038 h 484"/>
              <a:gd name="T62" fmla="*/ 44708652 w 415"/>
              <a:gd name="T63" fmla="*/ 652615038 h 484"/>
              <a:gd name="T64" fmla="*/ 44708652 w 415"/>
              <a:gd name="T65" fmla="*/ 478584983 h 484"/>
              <a:gd name="T66" fmla="*/ 0 w 415"/>
              <a:gd name="T67" fmla="*/ 413323324 h 484"/>
              <a:gd name="T68" fmla="*/ 96870321 w 415"/>
              <a:gd name="T69" fmla="*/ 314222055 h 484"/>
              <a:gd name="T70" fmla="*/ 74515995 w 415"/>
              <a:gd name="T71" fmla="*/ 79763905 h 48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5"/>
              <a:gd name="T109" fmla="*/ 0 h 484"/>
              <a:gd name="T110" fmla="*/ 415 w 415"/>
              <a:gd name="T111" fmla="*/ 484 h 48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5" h="484">
                <a:moveTo>
                  <a:pt x="30" y="33"/>
                </a:moveTo>
                <a:lnTo>
                  <a:pt x="61" y="28"/>
                </a:lnTo>
                <a:lnTo>
                  <a:pt x="90" y="28"/>
                </a:lnTo>
                <a:lnTo>
                  <a:pt x="107" y="0"/>
                </a:lnTo>
                <a:lnTo>
                  <a:pt x="121" y="36"/>
                </a:lnTo>
                <a:lnTo>
                  <a:pt x="166" y="36"/>
                </a:lnTo>
                <a:lnTo>
                  <a:pt x="189" y="68"/>
                </a:lnTo>
                <a:lnTo>
                  <a:pt x="236" y="59"/>
                </a:lnTo>
                <a:lnTo>
                  <a:pt x="267" y="80"/>
                </a:lnTo>
                <a:lnTo>
                  <a:pt x="325" y="95"/>
                </a:lnTo>
                <a:lnTo>
                  <a:pt x="336" y="121"/>
                </a:lnTo>
                <a:lnTo>
                  <a:pt x="365" y="122"/>
                </a:lnTo>
                <a:lnTo>
                  <a:pt x="356" y="147"/>
                </a:lnTo>
                <a:lnTo>
                  <a:pt x="367" y="176"/>
                </a:lnTo>
                <a:lnTo>
                  <a:pt x="347" y="211"/>
                </a:lnTo>
                <a:lnTo>
                  <a:pt x="361" y="219"/>
                </a:lnTo>
                <a:lnTo>
                  <a:pt x="394" y="180"/>
                </a:lnTo>
                <a:lnTo>
                  <a:pt x="392" y="167"/>
                </a:lnTo>
                <a:lnTo>
                  <a:pt x="406" y="161"/>
                </a:lnTo>
                <a:lnTo>
                  <a:pt x="415" y="180"/>
                </a:lnTo>
                <a:lnTo>
                  <a:pt x="389" y="207"/>
                </a:lnTo>
                <a:lnTo>
                  <a:pt x="379" y="268"/>
                </a:lnTo>
                <a:lnTo>
                  <a:pt x="379" y="371"/>
                </a:lnTo>
                <a:lnTo>
                  <a:pt x="394" y="389"/>
                </a:lnTo>
                <a:lnTo>
                  <a:pt x="388" y="453"/>
                </a:lnTo>
                <a:lnTo>
                  <a:pt x="191" y="484"/>
                </a:lnTo>
                <a:lnTo>
                  <a:pt x="142" y="454"/>
                </a:lnTo>
                <a:lnTo>
                  <a:pt x="152" y="416"/>
                </a:lnTo>
                <a:lnTo>
                  <a:pt x="128" y="374"/>
                </a:lnTo>
                <a:lnTo>
                  <a:pt x="107" y="322"/>
                </a:lnTo>
                <a:lnTo>
                  <a:pt x="52" y="270"/>
                </a:lnTo>
                <a:lnTo>
                  <a:pt x="18" y="270"/>
                </a:lnTo>
                <a:lnTo>
                  <a:pt x="18" y="198"/>
                </a:lnTo>
                <a:lnTo>
                  <a:pt x="0" y="171"/>
                </a:lnTo>
                <a:lnTo>
                  <a:pt x="39" y="130"/>
                </a:lnTo>
                <a:lnTo>
                  <a:pt x="30" y="33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4" name="Shape - Michigan"/>
          <p:cNvGrpSpPr>
            <a:grpSpLocks/>
          </p:cNvGrpSpPr>
          <p:nvPr/>
        </p:nvGrpSpPr>
        <p:grpSpPr bwMode="auto">
          <a:xfrm>
            <a:off x="5621654" y="1711326"/>
            <a:ext cx="990600" cy="882650"/>
            <a:chOff x="3254" y="860"/>
            <a:chExt cx="623" cy="557"/>
          </a:xfrm>
          <a:solidFill>
            <a:schemeClr val="accent2"/>
          </a:solidFill>
        </p:grpSpPr>
        <p:sp>
          <p:nvSpPr>
            <p:cNvPr id="85" name="Freeform 27"/>
            <p:cNvSpPr>
              <a:spLocks noChangeAspect="1"/>
            </p:cNvSpPr>
            <p:nvPr/>
          </p:nvSpPr>
          <p:spPr bwMode="auto">
            <a:xfrm>
              <a:off x="3254" y="860"/>
              <a:ext cx="442" cy="190"/>
            </a:xfrm>
            <a:custGeom>
              <a:avLst/>
              <a:gdLst>
                <a:gd name="T0" fmla="*/ 0 w 445"/>
                <a:gd name="T1" fmla="*/ 100 h 193"/>
                <a:gd name="T2" fmla="*/ 96 w 445"/>
                <a:gd name="T3" fmla="*/ 0 h 193"/>
                <a:gd name="T4" fmla="*/ 79 w 445"/>
                <a:gd name="T5" fmla="*/ 41 h 193"/>
                <a:gd name="T6" fmla="*/ 92 w 445"/>
                <a:gd name="T7" fmla="*/ 54 h 193"/>
                <a:gd name="T8" fmla="*/ 123 w 445"/>
                <a:gd name="T9" fmla="*/ 36 h 193"/>
                <a:gd name="T10" fmla="*/ 192 w 445"/>
                <a:gd name="T11" fmla="*/ 63 h 193"/>
                <a:gd name="T12" fmla="*/ 220 w 445"/>
                <a:gd name="T13" fmla="*/ 41 h 193"/>
                <a:gd name="T14" fmla="*/ 311 w 445"/>
                <a:gd name="T15" fmla="*/ 32 h 193"/>
                <a:gd name="T16" fmla="*/ 329 w 445"/>
                <a:gd name="T17" fmla="*/ 55 h 193"/>
                <a:gd name="T18" fmla="*/ 364 w 445"/>
                <a:gd name="T19" fmla="*/ 50 h 193"/>
                <a:gd name="T20" fmla="*/ 432 w 445"/>
                <a:gd name="T21" fmla="*/ 78 h 193"/>
                <a:gd name="T22" fmla="*/ 436 w 445"/>
                <a:gd name="T23" fmla="*/ 96 h 193"/>
                <a:gd name="T24" fmla="*/ 363 w 445"/>
                <a:gd name="T25" fmla="*/ 114 h 193"/>
                <a:gd name="T26" fmla="*/ 341 w 445"/>
                <a:gd name="T27" fmla="*/ 100 h 193"/>
                <a:gd name="T28" fmla="*/ 302 w 445"/>
                <a:gd name="T29" fmla="*/ 105 h 193"/>
                <a:gd name="T30" fmla="*/ 257 w 445"/>
                <a:gd name="T31" fmla="*/ 131 h 193"/>
                <a:gd name="T32" fmla="*/ 237 w 445"/>
                <a:gd name="T33" fmla="*/ 133 h 193"/>
                <a:gd name="T34" fmla="*/ 221 w 445"/>
                <a:gd name="T35" fmla="*/ 114 h 193"/>
                <a:gd name="T36" fmla="*/ 198 w 445"/>
                <a:gd name="T37" fmla="*/ 182 h 193"/>
                <a:gd name="T38" fmla="*/ 170 w 445"/>
                <a:gd name="T39" fmla="*/ 184 h 193"/>
                <a:gd name="T40" fmla="*/ 158 w 445"/>
                <a:gd name="T41" fmla="*/ 156 h 193"/>
                <a:gd name="T42" fmla="*/ 98 w 445"/>
                <a:gd name="T43" fmla="*/ 145 h 193"/>
                <a:gd name="T44" fmla="*/ 73 w 445"/>
                <a:gd name="T45" fmla="*/ 124 h 193"/>
                <a:gd name="T46" fmla="*/ 23 w 445"/>
                <a:gd name="T47" fmla="*/ 131 h 193"/>
                <a:gd name="T48" fmla="*/ 0 w 445"/>
                <a:gd name="T49" fmla="*/ 100 h 19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45"/>
                <a:gd name="T76" fmla="*/ 0 h 193"/>
                <a:gd name="T77" fmla="*/ 445 w 445"/>
                <a:gd name="T78" fmla="*/ 193 h 19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45" h="193">
                  <a:moveTo>
                    <a:pt x="0" y="106"/>
                  </a:moveTo>
                  <a:lnTo>
                    <a:pt x="99" y="0"/>
                  </a:lnTo>
                  <a:lnTo>
                    <a:pt x="82" y="44"/>
                  </a:lnTo>
                  <a:lnTo>
                    <a:pt x="95" y="57"/>
                  </a:lnTo>
                  <a:lnTo>
                    <a:pt x="126" y="39"/>
                  </a:lnTo>
                  <a:lnTo>
                    <a:pt x="195" y="66"/>
                  </a:lnTo>
                  <a:lnTo>
                    <a:pt x="225" y="44"/>
                  </a:lnTo>
                  <a:lnTo>
                    <a:pt x="317" y="32"/>
                  </a:lnTo>
                  <a:lnTo>
                    <a:pt x="335" y="58"/>
                  </a:lnTo>
                  <a:lnTo>
                    <a:pt x="371" y="53"/>
                  </a:lnTo>
                  <a:lnTo>
                    <a:pt x="441" y="81"/>
                  </a:lnTo>
                  <a:lnTo>
                    <a:pt x="445" y="102"/>
                  </a:lnTo>
                  <a:lnTo>
                    <a:pt x="369" y="120"/>
                  </a:lnTo>
                  <a:lnTo>
                    <a:pt x="347" y="106"/>
                  </a:lnTo>
                  <a:lnTo>
                    <a:pt x="308" y="111"/>
                  </a:lnTo>
                  <a:lnTo>
                    <a:pt x="263" y="137"/>
                  </a:lnTo>
                  <a:lnTo>
                    <a:pt x="243" y="139"/>
                  </a:lnTo>
                  <a:lnTo>
                    <a:pt x="226" y="120"/>
                  </a:lnTo>
                  <a:lnTo>
                    <a:pt x="201" y="191"/>
                  </a:lnTo>
                  <a:lnTo>
                    <a:pt x="173" y="193"/>
                  </a:lnTo>
                  <a:lnTo>
                    <a:pt x="161" y="164"/>
                  </a:lnTo>
                  <a:lnTo>
                    <a:pt x="101" y="151"/>
                  </a:lnTo>
                  <a:lnTo>
                    <a:pt x="73" y="130"/>
                  </a:lnTo>
                  <a:lnTo>
                    <a:pt x="23" y="137"/>
                  </a:lnTo>
                  <a:lnTo>
                    <a:pt x="0" y="106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  <p:sp>
          <p:nvSpPr>
            <p:cNvPr id="86" name="Freeform 28"/>
            <p:cNvSpPr>
              <a:spLocks noChangeAspect="1"/>
            </p:cNvSpPr>
            <p:nvPr/>
          </p:nvSpPr>
          <p:spPr bwMode="auto">
            <a:xfrm>
              <a:off x="3560" y="994"/>
              <a:ext cx="317" cy="423"/>
            </a:xfrm>
            <a:custGeom>
              <a:avLst/>
              <a:gdLst>
                <a:gd name="T0" fmla="*/ 79 w 319"/>
                <a:gd name="T1" fmla="*/ 18 h 432"/>
                <a:gd name="T2" fmla="*/ 90 w 319"/>
                <a:gd name="T3" fmla="*/ 42 h 432"/>
                <a:gd name="T4" fmla="*/ 70 w 319"/>
                <a:gd name="T5" fmla="*/ 58 h 432"/>
                <a:gd name="T6" fmla="*/ 69 w 319"/>
                <a:gd name="T7" fmla="*/ 121 h 432"/>
                <a:gd name="T8" fmla="*/ 57 w 319"/>
                <a:gd name="T9" fmla="*/ 79 h 432"/>
                <a:gd name="T10" fmla="*/ 11 w 319"/>
                <a:gd name="T11" fmla="*/ 119 h 432"/>
                <a:gd name="T12" fmla="*/ 0 w 319"/>
                <a:gd name="T13" fmla="*/ 237 h 432"/>
                <a:gd name="T14" fmla="*/ 30 w 319"/>
                <a:gd name="T15" fmla="*/ 294 h 432"/>
                <a:gd name="T16" fmla="*/ 33 w 319"/>
                <a:gd name="T17" fmla="*/ 323 h 432"/>
                <a:gd name="T18" fmla="*/ 34 w 319"/>
                <a:gd name="T19" fmla="*/ 346 h 432"/>
                <a:gd name="T20" fmla="*/ 33 w 319"/>
                <a:gd name="T21" fmla="*/ 368 h 432"/>
                <a:gd name="T22" fmla="*/ 27 w 319"/>
                <a:gd name="T23" fmla="*/ 405 h 432"/>
                <a:gd name="T24" fmla="*/ 149 w 319"/>
                <a:gd name="T25" fmla="*/ 399 h 432"/>
                <a:gd name="T26" fmla="*/ 312 w 319"/>
                <a:gd name="T27" fmla="*/ 385 h 432"/>
                <a:gd name="T28" fmla="*/ 282 w 319"/>
                <a:gd name="T29" fmla="*/ 377 h 432"/>
                <a:gd name="T30" fmla="*/ 265 w 319"/>
                <a:gd name="T31" fmla="*/ 354 h 432"/>
                <a:gd name="T32" fmla="*/ 291 w 319"/>
                <a:gd name="T33" fmla="*/ 338 h 432"/>
                <a:gd name="T34" fmla="*/ 291 w 319"/>
                <a:gd name="T35" fmla="*/ 314 h 432"/>
                <a:gd name="T36" fmla="*/ 279 w 319"/>
                <a:gd name="T37" fmla="*/ 295 h 432"/>
                <a:gd name="T38" fmla="*/ 291 w 319"/>
                <a:gd name="T39" fmla="*/ 281 h 432"/>
                <a:gd name="T40" fmla="*/ 313 w 319"/>
                <a:gd name="T41" fmla="*/ 283 h 432"/>
                <a:gd name="T42" fmla="*/ 309 w 319"/>
                <a:gd name="T43" fmla="*/ 226 h 432"/>
                <a:gd name="T44" fmla="*/ 303 w 319"/>
                <a:gd name="T45" fmla="*/ 194 h 432"/>
                <a:gd name="T46" fmla="*/ 289 w 319"/>
                <a:gd name="T47" fmla="*/ 171 h 432"/>
                <a:gd name="T48" fmla="*/ 276 w 319"/>
                <a:gd name="T49" fmla="*/ 160 h 432"/>
                <a:gd name="T50" fmla="*/ 255 w 319"/>
                <a:gd name="T51" fmla="*/ 156 h 432"/>
                <a:gd name="T52" fmla="*/ 237 w 319"/>
                <a:gd name="T53" fmla="*/ 156 h 432"/>
                <a:gd name="T54" fmla="*/ 218 w 319"/>
                <a:gd name="T55" fmla="*/ 182 h 432"/>
                <a:gd name="T56" fmla="*/ 204 w 319"/>
                <a:gd name="T57" fmla="*/ 191 h 432"/>
                <a:gd name="T58" fmla="*/ 195 w 319"/>
                <a:gd name="T59" fmla="*/ 194 h 432"/>
                <a:gd name="T60" fmla="*/ 185 w 319"/>
                <a:gd name="T61" fmla="*/ 189 h 432"/>
                <a:gd name="T62" fmla="*/ 182 w 319"/>
                <a:gd name="T63" fmla="*/ 176 h 432"/>
                <a:gd name="T64" fmla="*/ 185 w 319"/>
                <a:gd name="T65" fmla="*/ 167 h 432"/>
                <a:gd name="T66" fmla="*/ 194 w 319"/>
                <a:gd name="T67" fmla="*/ 160 h 432"/>
                <a:gd name="T68" fmla="*/ 203 w 319"/>
                <a:gd name="T69" fmla="*/ 156 h 432"/>
                <a:gd name="T70" fmla="*/ 212 w 319"/>
                <a:gd name="T71" fmla="*/ 155 h 432"/>
                <a:gd name="T72" fmla="*/ 212 w 319"/>
                <a:gd name="T73" fmla="*/ 138 h 432"/>
                <a:gd name="T74" fmla="*/ 236 w 319"/>
                <a:gd name="T75" fmla="*/ 121 h 432"/>
                <a:gd name="T76" fmla="*/ 212 w 319"/>
                <a:gd name="T77" fmla="*/ 69 h 432"/>
                <a:gd name="T78" fmla="*/ 212 w 319"/>
                <a:gd name="T79" fmla="*/ 43 h 432"/>
                <a:gd name="T80" fmla="*/ 172 w 319"/>
                <a:gd name="T81" fmla="*/ 33 h 432"/>
                <a:gd name="T82" fmla="*/ 113 w 319"/>
                <a:gd name="T83" fmla="*/ 0 h 432"/>
                <a:gd name="T84" fmla="*/ 79 w 319"/>
                <a:gd name="T85" fmla="*/ 18 h 4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19"/>
                <a:gd name="T130" fmla="*/ 0 h 432"/>
                <a:gd name="T131" fmla="*/ 319 w 319"/>
                <a:gd name="T132" fmla="*/ 432 h 4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19" h="432">
                  <a:moveTo>
                    <a:pt x="81" y="18"/>
                  </a:moveTo>
                  <a:lnTo>
                    <a:pt x="93" y="45"/>
                  </a:lnTo>
                  <a:lnTo>
                    <a:pt x="70" y="61"/>
                  </a:lnTo>
                  <a:lnTo>
                    <a:pt x="69" y="130"/>
                  </a:lnTo>
                  <a:lnTo>
                    <a:pt x="57" y="85"/>
                  </a:lnTo>
                  <a:lnTo>
                    <a:pt x="11" y="128"/>
                  </a:lnTo>
                  <a:lnTo>
                    <a:pt x="0" y="252"/>
                  </a:lnTo>
                  <a:lnTo>
                    <a:pt x="30" y="313"/>
                  </a:lnTo>
                  <a:lnTo>
                    <a:pt x="33" y="344"/>
                  </a:lnTo>
                  <a:lnTo>
                    <a:pt x="34" y="369"/>
                  </a:lnTo>
                  <a:lnTo>
                    <a:pt x="33" y="392"/>
                  </a:lnTo>
                  <a:lnTo>
                    <a:pt x="27" y="432"/>
                  </a:lnTo>
                  <a:lnTo>
                    <a:pt x="152" y="425"/>
                  </a:lnTo>
                  <a:lnTo>
                    <a:pt x="318" y="410"/>
                  </a:lnTo>
                  <a:lnTo>
                    <a:pt x="288" y="401"/>
                  </a:lnTo>
                  <a:lnTo>
                    <a:pt x="271" y="378"/>
                  </a:lnTo>
                  <a:lnTo>
                    <a:pt x="297" y="359"/>
                  </a:lnTo>
                  <a:lnTo>
                    <a:pt x="297" y="335"/>
                  </a:lnTo>
                  <a:lnTo>
                    <a:pt x="285" y="314"/>
                  </a:lnTo>
                  <a:lnTo>
                    <a:pt x="297" y="299"/>
                  </a:lnTo>
                  <a:lnTo>
                    <a:pt x="319" y="301"/>
                  </a:lnTo>
                  <a:lnTo>
                    <a:pt x="315" y="241"/>
                  </a:lnTo>
                  <a:lnTo>
                    <a:pt x="309" y="206"/>
                  </a:lnTo>
                  <a:lnTo>
                    <a:pt x="295" y="183"/>
                  </a:lnTo>
                  <a:lnTo>
                    <a:pt x="282" y="170"/>
                  </a:lnTo>
                  <a:lnTo>
                    <a:pt x="261" y="165"/>
                  </a:lnTo>
                  <a:lnTo>
                    <a:pt x="242" y="165"/>
                  </a:lnTo>
                  <a:lnTo>
                    <a:pt x="221" y="194"/>
                  </a:lnTo>
                  <a:lnTo>
                    <a:pt x="207" y="203"/>
                  </a:lnTo>
                  <a:lnTo>
                    <a:pt x="198" y="206"/>
                  </a:lnTo>
                  <a:lnTo>
                    <a:pt x="188" y="201"/>
                  </a:lnTo>
                  <a:lnTo>
                    <a:pt x="185" y="188"/>
                  </a:lnTo>
                  <a:lnTo>
                    <a:pt x="188" y="179"/>
                  </a:lnTo>
                  <a:lnTo>
                    <a:pt x="197" y="170"/>
                  </a:lnTo>
                  <a:lnTo>
                    <a:pt x="206" y="165"/>
                  </a:lnTo>
                  <a:lnTo>
                    <a:pt x="215" y="164"/>
                  </a:lnTo>
                  <a:lnTo>
                    <a:pt x="215" y="147"/>
                  </a:lnTo>
                  <a:lnTo>
                    <a:pt x="239" y="130"/>
                  </a:lnTo>
                  <a:lnTo>
                    <a:pt x="215" y="73"/>
                  </a:lnTo>
                  <a:lnTo>
                    <a:pt x="215" y="46"/>
                  </a:lnTo>
                  <a:lnTo>
                    <a:pt x="175" y="36"/>
                  </a:lnTo>
                  <a:lnTo>
                    <a:pt x="116" y="0"/>
                  </a:lnTo>
                  <a:lnTo>
                    <a:pt x="81" y="18"/>
                  </a:lnTo>
                  <a:close/>
                </a:path>
              </a:pathLst>
            </a:custGeom>
            <a:grpFill/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kern="0">
                <a:solidFill>
                  <a:sysClr val="windowText" lastClr="000000"/>
                </a:solidFill>
                <a:latin typeface="Calibri"/>
              </a:endParaRPr>
            </a:p>
          </p:txBody>
        </p:sp>
      </p:grpSp>
      <p:sp>
        <p:nvSpPr>
          <p:cNvPr id="29767" name="Text - Washington"/>
          <p:cNvSpPr txBox="1">
            <a:spLocks noChangeArrowheads="1"/>
          </p:cNvSpPr>
          <p:nvPr/>
        </p:nvSpPr>
        <p:spPr bwMode="auto">
          <a:xfrm>
            <a:off x="1971675" y="143192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WA</a:t>
            </a:r>
          </a:p>
        </p:txBody>
      </p:sp>
      <p:sp>
        <p:nvSpPr>
          <p:cNvPr id="29768" name="Text - Oregon"/>
          <p:cNvSpPr txBox="1">
            <a:spLocks noChangeArrowheads="1"/>
          </p:cNvSpPr>
          <p:nvPr/>
        </p:nvSpPr>
        <p:spPr bwMode="auto">
          <a:xfrm>
            <a:off x="1825625" y="1982788"/>
            <a:ext cx="6810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OR</a:t>
            </a:r>
          </a:p>
        </p:txBody>
      </p:sp>
      <p:sp>
        <p:nvSpPr>
          <p:cNvPr id="29769" name="Text - Wyoming"/>
          <p:cNvSpPr txBox="1">
            <a:spLocks noChangeArrowheads="1"/>
          </p:cNvSpPr>
          <p:nvPr/>
        </p:nvSpPr>
        <p:spPr bwMode="auto">
          <a:xfrm>
            <a:off x="3311525" y="24193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WY</a:t>
            </a:r>
          </a:p>
        </p:txBody>
      </p:sp>
      <p:sp>
        <p:nvSpPr>
          <p:cNvPr id="29770" name="Text - Utah"/>
          <p:cNvSpPr txBox="1">
            <a:spLocks noChangeArrowheads="1"/>
          </p:cNvSpPr>
          <p:nvPr/>
        </p:nvSpPr>
        <p:spPr bwMode="auto">
          <a:xfrm>
            <a:off x="2749550" y="290512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UT</a:t>
            </a:r>
          </a:p>
        </p:txBody>
      </p:sp>
      <p:sp>
        <p:nvSpPr>
          <p:cNvPr id="29771" name="Text - Texas"/>
          <p:cNvSpPr txBox="1">
            <a:spLocks noChangeArrowheads="1"/>
          </p:cNvSpPr>
          <p:nvPr/>
        </p:nvSpPr>
        <p:spPr bwMode="auto">
          <a:xfrm>
            <a:off x="4354513" y="41894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TX</a:t>
            </a:r>
          </a:p>
        </p:txBody>
      </p:sp>
      <p:sp>
        <p:nvSpPr>
          <p:cNvPr id="29772" name="Text - South Dakota"/>
          <p:cNvSpPr txBox="1">
            <a:spLocks noChangeArrowheads="1"/>
          </p:cNvSpPr>
          <p:nvPr/>
        </p:nvSpPr>
        <p:spPr bwMode="auto">
          <a:xfrm>
            <a:off x="4176713" y="21383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SD</a:t>
            </a:r>
          </a:p>
        </p:txBody>
      </p:sp>
      <p:sp>
        <p:nvSpPr>
          <p:cNvPr id="29773" name="Text - Oklahoma"/>
          <p:cNvSpPr txBox="1">
            <a:spLocks noChangeArrowheads="1"/>
          </p:cNvSpPr>
          <p:nvPr/>
        </p:nvSpPr>
        <p:spPr bwMode="auto">
          <a:xfrm>
            <a:off x="4535488" y="3570288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OK</a:t>
            </a:r>
          </a:p>
        </p:txBody>
      </p:sp>
      <p:sp>
        <p:nvSpPr>
          <p:cNvPr id="29774" name="Text - North Dakota"/>
          <p:cNvSpPr txBox="1">
            <a:spLocks noChangeArrowheads="1"/>
          </p:cNvSpPr>
          <p:nvPr/>
        </p:nvSpPr>
        <p:spPr bwMode="auto">
          <a:xfrm>
            <a:off x="4151313" y="17065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ND</a:t>
            </a:r>
          </a:p>
        </p:txBody>
      </p:sp>
      <p:sp>
        <p:nvSpPr>
          <p:cNvPr id="29775" name="Text - New Mexico"/>
          <p:cNvSpPr txBox="1">
            <a:spLocks noChangeArrowheads="1"/>
          </p:cNvSpPr>
          <p:nvPr/>
        </p:nvSpPr>
        <p:spPr bwMode="auto">
          <a:xfrm>
            <a:off x="3384550" y="367982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NM</a:t>
            </a:r>
          </a:p>
        </p:txBody>
      </p:sp>
      <p:sp>
        <p:nvSpPr>
          <p:cNvPr id="29776" name="Text - Nevada"/>
          <p:cNvSpPr txBox="1">
            <a:spLocks noChangeArrowheads="1"/>
          </p:cNvSpPr>
          <p:nvPr/>
        </p:nvSpPr>
        <p:spPr bwMode="auto">
          <a:xfrm>
            <a:off x="1878013" y="2774950"/>
            <a:ext cx="1219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NV</a:t>
            </a:r>
          </a:p>
        </p:txBody>
      </p:sp>
      <p:sp>
        <p:nvSpPr>
          <p:cNvPr id="29777" name="Text - Nebraska"/>
          <p:cNvSpPr txBox="1">
            <a:spLocks noChangeArrowheads="1"/>
          </p:cNvSpPr>
          <p:nvPr/>
        </p:nvSpPr>
        <p:spPr bwMode="auto">
          <a:xfrm>
            <a:off x="4229100" y="26654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NE</a:t>
            </a:r>
          </a:p>
        </p:txBody>
      </p:sp>
      <p:sp>
        <p:nvSpPr>
          <p:cNvPr id="29778" name="Text - Montana"/>
          <p:cNvSpPr txBox="1">
            <a:spLocks noChangeArrowheads="1"/>
          </p:cNvSpPr>
          <p:nvPr/>
        </p:nvSpPr>
        <p:spPr bwMode="auto">
          <a:xfrm>
            <a:off x="3167063" y="17335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MT</a:t>
            </a:r>
          </a:p>
        </p:txBody>
      </p:sp>
      <p:sp>
        <p:nvSpPr>
          <p:cNvPr id="29779" name="Text - Louisiana"/>
          <p:cNvSpPr txBox="1">
            <a:spLocks noChangeArrowheads="1"/>
          </p:cNvSpPr>
          <p:nvPr/>
        </p:nvSpPr>
        <p:spPr bwMode="auto">
          <a:xfrm>
            <a:off x="5218113" y="41973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LA</a:t>
            </a:r>
          </a:p>
        </p:txBody>
      </p:sp>
      <p:sp>
        <p:nvSpPr>
          <p:cNvPr id="29780" name="Text - Kansas"/>
          <p:cNvSpPr txBox="1">
            <a:spLocks noChangeArrowheads="1"/>
          </p:cNvSpPr>
          <p:nvPr/>
        </p:nvSpPr>
        <p:spPr bwMode="auto">
          <a:xfrm>
            <a:off x="4397375" y="3092450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KS</a:t>
            </a:r>
          </a:p>
        </p:txBody>
      </p:sp>
      <p:sp>
        <p:nvSpPr>
          <p:cNvPr id="29781" name="Text - Idaho"/>
          <p:cNvSpPr txBox="1">
            <a:spLocks noChangeArrowheads="1"/>
          </p:cNvSpPr>
          <p:nvPr/>
        </p:nvSpPr>
        <p:spPr bwMode="auto">
          <a:xfrm>
            <a:off x="2570163" y="2160588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ID</a:t>
            </a:r>
          </a:p>
        </p:txBody>
      </p:sp>
      <p:sp>
        <p:nvSpPr>
          <p:cNvPr id="29782" name="Text - Hawaii"/>
          <p:cNvSpPr txBox="1">
            <a:spLocks noChangeArrowheads="1"/>
          </p:cNvSpPr>
          <p:nvPr/>
        </p:nvSpPr>
        <p:spPr bwMode="auto">
          <a:xfrm>
            <a:off x="2220913" y="4779963"/>
            <a:ext cx="936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HI</a:t>
            </a:r>
          </a:p>
        </p:txBody>
      </p:sp>
      <p:sp>
        <p:nvSpPr>
          <p:cNvPr id="29783" name="Text - Colorado"/>
          <p:cNvSpPr txBox="1">
            <a:spLocks noChangeArrowheads="1"/>
          </p:cNvSpPr>
          <p:nvPr/>
        </p:nvSpPr>
        <p:spPr bwMode="auto">
          <a:xfrm>
            <a:off x="3236913" y="2882900"/>
            <a:ext cx="1219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</a:t>
            </a: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CO</a:t>
            </a:r>
          </a:p>
        </p:txBody>
      </p:sp>
      <p:sp>
        <p:nvSpPr>
          <p:cNvPr id="29784" name="Text - California"/>
          <p:cNvSpPr txBox="1">
            <a:spLocks noChangeArrowheads="1"/>
          </p:cNvSpPr>
          <p:nvPr/>
        </p:nvSpPr>
        <p:spPr bwMode="auto">
          <a:xfrm>
            <a:off x="1666875" y="3013075"/>
            <a:ext cx="73818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CA</a:t>
            </a:r>
          </a:p>
        </p:txBody>
      </p:sp>
      <p:sp>
        <p:nvSpPr>
          <p:cNvPr id="29785" name="Text - Arkansas"/>
          <p:cNvSpPr txBox="1">
            <a:spLocks noChangeArrowheads="1"/>
          </p:cNvSpPr>
          <p:nvPr/>
        </p:nvSpPr>
        <p:spPr bwMode="auto">
          <a:xfrm>
            <a:off x="5186363" y="36433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AR</a:t>
            </a:r>
          </a:p>
        </p:txBody>
      </p:sp>
      <p:sp>
        <p:nvSpPr>
          <p:cNvPr id="29786" name="Text - Arizona"/>
          <p:cNvSpPr txBox="1">
            <a:spLocks noChangeArrowheads="1"/>
          </p:cNvSpPr>
          <p:nvPr/>
        </p:nvSpPr>
        <p:spPr bwMode="auto">
          <a:xfrm>
            <a:off x="2697163" y="3624263"/>
            <a:ext cx="5461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6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AZ</a:t>
            </a:r>
          </a:p>
        </p:txBody>
      </p:sp>
      <p:sp>
        <p:nvSpPr>
          <p:cNvPr id="29787" name="Text - Alaska"/>
          <p:cNvSpPr txBox="1">
            <a:spLocks noChangeArrowheads="1"/>
          </p:cNvSpPr>
          <p:nvPr/>
        </p:nvSpPr>
        <p:spPr bwMode="auto">
          <a:xfrm>
            <a:off x="500063" y="4329113"/>
            <a:ext cx="121920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/>
            </a:r>
            <a:b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</a:b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AK</a:t>
            </a:r>
          </a:p>
        </p:txBody>
      </p:sp>
      <p:sp>
        <p:nvSpPr>
          <p:cNvPr id="29788" name="Text - Wisconsin"/>
          <p:cNvSpPr txBox="1">
            <a:spLocks noChangeArrowheads="1"/>
          </p:cNvSpPr>
          <p:nvPr/>
        </p:nvSpPr>
        <p:spPr bwMode="auto">
          <a:xfrm>
            <a:off x="5345113" y="207962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WI</a:t>
            </a:r>
          </a:p>
        </p:txBody>
      </p:sp>
      <p:sp>
        <p:nvSpPr>
          <p:cNvPr id="29789" name="Text - West Virginia"/>
          <p:cNvSpPr txBox="1">
            <a:spLocks noChangeArrowheads="1"/>
          </p:cNvSpPr>
          <p:nvPr/>
        </p:nvSpPr>
        <p:spPr bwMode="auto">
          <a:xfrm>
            <a:off x="6580188" y="2946400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WV</a:t>
            </a:r>
          </a:p>
        </p:txBody>
      </p:sp>
      <p:sp>
        <p:nvSpPr>
          <p:cNvPr id="29790" name="Text - Virginia"/>
          <p:cNvSpPr txBox="1">
            <a:spLocks noChangeArrowheads="1"/>
          </p:cNvSpPr>
          <p:nvPr/>
        </p:nvSpPr>
        <p:spPr bwMode="auto">
          <a:xfrm>
            <a:off x="6965950" y="298132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VA</a:t>
            </a:r>
          </a:p>
        </p:txBody>
      </p:sp>
      <p:sp>
        <p:nvSpPr>
          <p:cNvPr id="29791" name="Text - Tennessee"/>
          <p:cNvSpPr txBox="1">
            <a:spLocks noChangeArrowheads="1"/>
          </p:cNvSpPr>
          <p:nvPr/>
        </p:nvSpPr>
        <p:spPr bwMode="auto">
          <a:xfrm>
            <a:off x="5965825" y="345757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TN</a:t>
            </a:r>
          </a:p>
        </p:txBody>
      </p:sp>
      <p:sp>
        <p:nvSpPr>
          <p:cNvPr id="29792" name="Text - South Carolina"/>
          <p:cNvSpPr txBox="1">
            <a:spLocks noChangeArrowheads="1"/>
          </p:cNvSpPr>
          <p:nvPr/>
        </p:nvSpPr>
        <p:spPr bwMode="auto">
          <a:xfrm>
            <a:off x="6780213" y="36004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SC</a:t>
            </a:r>
          </a:p>
        </p:txBody>
      </p:sp>
      <p:sp>
        <p:nvSpPr>
          <p:cNvPr id="29793" name="Text - Ohio"/>
          <p:cNvSpPr txBox="1">
            <a:spLocks noChangeArrowheads="1"/>
          </p:cNvSpPr>
          <p:nvPr/>
        </p:nvSpPr>
        <p:spPr bwMode="auto">
          <a:xfrm>
            <a:off x="6264275" y="265747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OH</a:t>
            </a:r>
          </a:p>
        </p:txBody>
      </p:sp>
      <p:sp>
        <p:nvSpPr>
          <p:cNvPr id="29794" name="Text - North Carolina"/>
          <p:cNvSpPr txBox="1">
            <a:spLocks noChangeArrowheads="1"/>
          </p:cNvSpPr>
          <p:nvPr/>
        </p:nvSpPr>
        <p:spPr bwMode="auto">
          <a:xfrm>
            <a:off x="6943725" y="3306763"/>
            <a:ext cx="69373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NC</a:t>
            </a:r>
          </a:p>
        </p:txBody>
      </p:sp>
      <p:sp>
        <p:nvSpPr>
          <p:cNvPr id="29795" name="Text - Missouri"/>
          <p:cNvSpPr txBox="1">
            <a:spLocks noChangeArrowheads="1"/>
          </p:cNvSpPr>
          <p:nvPr/>
        </p:nvSpPr>
        <p:spPr bwMode="auto">
          <a:xfrm>
            <a:off x="5135563" y="3109913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MO</a:t>
            </a:r>
          </a:p>
        </p:txBody>
      </p:sp>
      <p:sp>
        <p:nvSpPr>
          <p:cNvPr id="29796" name="Text - Mississippi"/>
          <p:cNvSpPr txBox="1">
            <a:spLocks noChangeArrowheads="1"/>
          </p:cNvSpPr>
          <p:nvPr/>
        </p:nvSpPr>
        <p:spPr bwMode="auto">
          <a:xfrm>
            <a:off x="5549900" y="39306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MS</a:t>
            </a:r>
          </a:p>
        </p:txBody>
      </p:sp>
      <p:sp>
        <p:nvSpPr>
          <p:cNvPr id="29797" name="Text - Minnesota"/>
          <p:cNvSpPr txBox="1">
            <a:spLocks noChangeArrowheads="1"/>
          </p:cNvSpPr>
          <p:nvPr/>
        </p:nvSpPr>
        <p:spPr bwMode="auto">
          <a:xfrm>
            <a:off x="4919663" y="1879600"/>
            <a:ext cx="5302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MN</a:t>
            </a:r>
          </a:p>
        </p:txBody>
      </p:sp>
      <p:sp>
        <p:nvSpPr>
          <p:cNvPr id="29798" name="Text - Michigan"/>
          <p:cNvSpPr txBox="1">
            <a:spLocks noChangeArrowheads="1"/>
          </p:cNvSpPr>
          <p:nvPr/>
        </p:nvSpPr>
        <p:spPr bwMode="auto">
          <a:xfrm>
            <a:off x="6008688" y="2230438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MI</a:t>
            </a:r>
          </a:p>
        </p:txBody>
      </p:sp>
      <p:sp>
        <p:nvSpPr>
          <p:cNvPr id="29799" name="Text - Kentucky"/>
          <p:cNvSpPr txBox="1">
            <a:spLocks noChangeArrowheads="1"/>
          </p:cNvSpPr>
          <p:nvPr/>
        </p:nvSpPr>
        <p:spPr bwMode="auto">
          <a:xfrm>
            <a:off x="6143625" y="316706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KY</a:t>
            </a:r>
          </a:p>
        </p:txBody>
      </p:sp>
      <p:sp>
        <p:nvSpPr>
          <p:cNvPr id="29800" name="Text - Iowa"/>
          <p:cNvSpPr txBox="1">
            <a:spLocks noChangeArrowheads="1"/>
          </p:cNvSpPr>
          <p:nvPr/>
        </p:nvSpPr>
        <p:spPr bwMode="auto">
          <a:xfrm>
            <a:off x="4960938" y="2541588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IA</a:t>
            </a:r>
          </a:p>
        </p:txBody>
      </p:sp>
      <p:sp>
        <p:nvSpPr>
          <p:cNvPr id="29801" name="Text - Indiana"/>
          <p:cNvSpPr txBox="1">
            <a:spLocks noChangeArrowheads="1"/>
          </p:cNvSpPr>
          <p:nvPr/>
        </p:nvSpPr>
        <p:spPr bwMode="auto">
          <a:xfrm>
            <a:off x="5884863" y="2784475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IN</a:t>
            </a:r>
          </a:p>
        </p:txBody>
      </p:sp>
      <p:sp>
        <p:nvSpPr>
          <p:cNvPr id="29802" name="Text - Illinois"/>
          <p:cNvSpPr txBox="1">
            <a:spLocks noChangeArrowheads="1"/>
          </p:cNvSpPr>
          <p:nvPr/>
        </p:nvSpPr>
        <p:spPr bwMode="auto">
          <a:xfrm>
            <a:off x="5484813" y="2797175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IL</a:t>
            </a:r>
          </a:p>
        </p:txBody>
      </p:sp>
      <p:sp>
        <p:nvSpPr>
          <p:cNvPr id="29803" name="Text - Georgia"/>
          <p:cNvSpPr txBox="1">
            <a:spLocks noChangeArrowheads="1"/>
          </p:cNvSpPr>
          <p:nvPr/>
        </p:nvSpPr>
        <p:spPr bwMode="auto">
          <a:xfrm>
            <a:off x="6484938" y="3905250"/>
            <a:ext cx="6937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GA</a:t>
            </a:r>
          </a:p>
        </p:txBody>
      </p:sp>
      <p:sp>
        <p:nvSpPr>
          <p:cNvPr id="29804" name="Text - Florida"/>
          <p:cNvSpPr txBox="1">
            <a:spLocks noChangeArrowheads="1"/>
          </p:cNvSpPr>
          <p:nvPr/>
        </p:nvSpPr>
        <p:spPr bwMode="auto">
          <a:xfrm>
            <a:off x="6843713" y="4494213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</a:t>
            </a: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FL</a:t>
            </a:r>
          </a:p>
        </p:txBody>
      </p:sp>
      <p:sp>
        <p:nvSpPr>
          <p:cNvPr id="29805" name="Text - Alabama"/>
          <p:cNvSpPr txBox="1">
            <a:spLocks noChangeArrowheads="1"/>
          </p:cNvSpPr>
          <p:nvPr/>
        </p:nvSpPr>
        <p:spPr bwMode="auto">
          <a:xfrm>
            <a:off x="5965825" y="391795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AL</a:t>
            </a:r>
          </a:p>
        </p:txBody>
      </p:sp>
      <p:sp>
        <p:nvSpPr>
          <p:cNvPr id="29806" name="Text - Vermont"/>
          <p:cNvSpPr txBox="1">
            <a:spLocks noChangeArrowheads="1"/>
          </p:cNvSpPr>
          <p:nvPr/>
        </p:nvSpPr>
        <p:spPr bwMode="auto">
          <a:xfrm>
            <a:off x="6924675" y="1416050"/>
            <a:ext cx="9366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VT</a:t>
            </a:r>
          </a:p>
        </p:txBody>
      </p:sp>
      <p:sp>
        <p:nvSpPr>
          <p:cNvPr id="29807" name="Text - Pennsylvania"/>
          <p:cNvSpPr txBox="1">
            <a:spLocks noChangeArrowheads="1"/>
          </p:cNvSpPr>
          <p:nvPr/>
        </p:nvSpPr>
        <p:spPr bwMode="auto">
          <a:xfrm>
            <a:off x="6784975" y="2428875"/>
            <a:ext cx="835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PA</a:t>
            </a:r>
          </a:p>
        </p:txBody>
      </p:sp>
      <p:sp>
        <p:nvSpPr>
          <p:cNvPr id="29808" name="Text - New York"/>
          <p:cNvSpPr txBox="1">
            <a:spLocks noChangeArrowheads="1"/>
          </p:cNvSpPr>
          <p:nvPr/>
        </p:nvSpPr>
        <p:spPr bwMode="auto">
          <a:xfrm>
            <a:off x="7081838" y="2032000"/>
            <a:ext cx="692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FFFFFF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FFFFFF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NY</a:t>
            </a:r>
          </a:p>
        </p:txBody>
      </p:sp>
      <p:sp>
        <p:nvSpPr>
          <p:cNvPr id="29809" name="Text - New Jersey"/>
          <p:cNvSpPr txBox="1">
            <a:spLocks noChangeArrowheads="1"/>
          </p:cNvSpPr>
          <p:nvPr/>
        </p:nvSpPr>
        <p:spPr bwMode="auto">
          <a:xfrm>
            <a:off x="7810500" y="2492375"/>
            <a:ext cx="420688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NJ</a:t>
            </a:r>
          </a:p>
        </p:txBody>
      </p:sp>
      <p:sp>
        <p:nvSpPr>
          <p:cNvPr id="29810" name="Text - New Hampshire"/>
          <p:cNvSpPr txBox="1">
            <a:spLocks noChangeArrowheads="1"/>
          </p:cNvSpPr>
          <p:nvPr/>
        </p:nvSpPr>
        <p:spPr bwMode="auto">
          <a:xfrm>
            <a:off x="8001000" y="1752600"/>
            <a:ext cx="6413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NH</a:t>
            </a:r>
          </a:p>
        </p:txBody>
      </p:sp>
      <p:sp>
        <p:nvSpPr>
          <p:cNvPr id="29811" name="Text - Massachusetts"/>
          <p:cNvSpPr txBox="1">
            <a:spLocks noChangeArrowheads="1"/>
          </p:cNvSpPr>
          <p:nvPr/>
        </p:nvSpPr>
        <p:spPr bwMode="auto">
          <a:xfrm>
            <a:off x="8245475" y="2016125"/>
            <a:ext cx="4413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MA</a:t>
            </a:r>
          </a:p>
        </p:txBody>
      </p:sp>
      <p:sp>
        <p:nvSpPr>
          <p:cNvPr id="29812" name="Text - Maine"/>
          <p:cNvSpPr txBox="1">
            <a:spLocks noChangeArrowheads="1"/>
          </p:cNvSpPr>
          <p:nvPr/>
        </p:nvSpPr>
        <p:spPr bwMode="auto">
          <a:xfrm>
            <a:off x="7669213" y="1487488"/>
            <a:ext cx="6667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ME</a:t>
            </a:r>
          </a:p>
        </p:txBody>
      </p:sp>
      <p:sp>
        <p:nvSpPr>
          <p:cNvPr id="29813" name="Text - District of Columbia"/>
          <p:cNvSpPr txBox="1">
            <a:spLocks noChangeArrowheads="1"/>
          </p:cNvSpPr>
          <p:nvPr/>
        </p:nvSpPr>
        <p:spPr bwMode="auto">
          <a:xfrm>
            <a:off x="7731125" y="3054350"/>
            <a:ext cx="6286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 DC  </a:t>
            </a:r>
          </a:p>
        </p:txBody>
      </p:sp>
      <p:sp>
        <p:nvSpPr>
          <p:cNvPr id="29814" name="Text - Connecticut"/>
          <p:cNvSpPr txBox="1">
            <a:spLocks noChangeArrowheads="1"/>
          </p:cNvSpPr>
          <p:nvPr/>
        </p:nvSpPr>
        <p:spPr bwMode="auto">
          <a:xfrm>
            <a:off x="7835900" y="2322513"/>
            <a:ext cx="5635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 CT</a:t>
            </a:r>
          </a:p>
        </p:txBody>
      </p:sp>
      <p:sp>
        <p:nvSpPr>
          <p:cNvPr id="29815" name="Text - Delaware"/>
          <p:cNvSpPr txBox="1">
            <a:spLocks noChangeArrowheads="1"/>
          </p:cNvSpPr>
          <p:nvPr/>
        </p:nvSpPr>
        <p:spPr bwMode="auto">
          <a:xfrm>
            <a:off x="7761288" y="2654300"/>
            <a:ext cx="4921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DE</a:t>
            </a:r>
          </a:p>
        </p:txBody>
      </p:sp>
      <p:sp>
        <p:nvSpPr>
          <p:cNvPr id="29816" name="Text - Rhode Island"/>
          <p:cNvSpPr txBox="1">
            <a:spLocks noChangeArrowheads="1"/>
          </p:cNvSpPr>
          <p:nvPr/>
        </p:nvSpPr>
        <p:spPr bwMode="auto">
          <a:xfrm>
            <a:off x="8286750" y="2200275"/>
            <a:ext cx="584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RI</a:t>
            </a:r>
          </a:p>
        </p:txBody>
      </p:sp>
      <p:sp>
        <p:nvSpPr>
          <p:cNvPr id="29817" name="Text - Maryland"/>
          <p:cNvSpPr txBox="1">
            <a:spLocks noChangeArrowheads="1"/>
          </p:cNvSpPr>
          <p:nvPr/>
        </p:nvSpPr>
        <p:spPr bwMode="auto">
          <a:xfrm>
            <a:off x="7835900" y="2825750"/>
            <a:ext cx="4413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5000"/>
              </a:lnSpc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  <a:sym typeface="Tahoma" pitchFamily="34" charset="0"/>
              </a:rPr>
              <a:t>MD</a:t>
            </a:r>
          </a:p>
        </p:txBody>
      </p:sp>
      <p:sp>
        <p:nvSpPr>
          <p:cNvPr id="29818" name="Text Box 135"/>
          <p:cNvSpPr txBox="1">
            <a:spLocks noChangeArrowheads="1"/>
          </p:cNvSpPr>
          <p:nvPr/>
        </p:nvSpPr>
        <p:spPr bwMode="auto">
          <a:xfrm>
            <a:off x="3925888" y="5278438"/>
            <a:ext cx="52324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12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Governor’s Position on the Medicaid Expansion, as of Mar. 5, 2013</a:t>
            </a:r>
          </a:p>
        </p:txBody>
      </p:sp>
      <p:sp>
        <p:nvSpPr>
          <p:cNvPr id="29819" name="Title 5"/>
          <p:cNvSpPr txBox="1">
            <a:spLocks/>
          </p:cNvSpPr>
          <p:nvPr/>
        </p:nvSpPr>
        <p:spPr bwMode="auto">
          <a:xfrm>
            <a:off x="127000" y="906463"/>
            <a:ext cx="8961438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ea typeface="Meta Offc Pro" pitchFamily="34" charset="0"/>
                <a:cs typeface="Meta Offc Pro" pitchFamily="34" charset="0"/>
                <a:sym typeface="Tahoma" pitchFamily="34" charset="0"/>
              </a:rPr>
              <a:t>Executive Activity on the Medicaid Expansion Decision:</a:t>
            </a:r>
          </a:p>
        </p:txBody>
      </p:sp>
      <p:pic>
        <p:nvPicPr>
          <p:cNvPr id="29820" name="Picture 29" descr="kfflogo-colo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Content Placeholder 7"/>
          <p:cNvGraphicFramePr>
            <a:graphicFrameLocks noGrp="1"/>
          </p:cNvGraphicFramePr>
          <p:nvPr>
            <p:ph idx="4294967295"/>
          </p:nvPr>
        </p:nvGraphicFramePr>
        <p:xfrm>
          <a:off x="242888" y="1336675"/>
          <a:ext cx="8637587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Chart" r:id="rId3" imgW="9058132" imgH="5133856" progId="Excel.Chart.8">
                  <p:embed/>
                </p:oleObj>
              </mc:Choice>
              <mc:Fallback>
                <p:oleObj name="Chart" r:id="rId3" imgW="9058132" imgH="5133856" progId="Excel.Chart.8">
                  <p:embed/>
                  <p:pic>
                    <p:nvPicPr>
                      <p:cNvPr id="0" name="Content Placeholder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1336675"/>
                        <a:ext cx="8637587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-1588" y="6324600"/>
            <a:ext cx="8320088" cy="547688"/>
          </a:xfrm>
        </p:spPr>
        <p:txBody>
          <a:bodyPr anchor="b"/>
          <a:lstStyle/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>
                <a:ea typeface="Meta Offc Pro" pitchFamily="34" charset="0"/>
                <a:cs typeface="Meta Offc Pro" pitchFamily="34" charset="0"/>
                <a:sym typeface="Tahoma" pitchFamily="34" charset="0"/>
              </a:rPr>
              <a:t>SOURCE: Urban Institute estimates prepared for the Kaiser Commission on Medicaid and the Uninsured, October 2012.</a:t>
            </a:r>
          </a:p>
        </p:txBody>
      </p:sp>
      <p:sp>
        <p:nvSpPr>
          <p:cNvPr id="31748" name="Title 3"/>
          <p:cNvSpPr>
            <a:spLocks noGrp="1"/>
          </p:cNvSpPr>
          <p:nvPr>
            <p:ph type="title" idx="4294967295"/>
          </p:nvPr>
        </p:nvSpPr>
        <p:spPr>
          <a:xfrm>
            <a:off x="685800" y="-76200"/>
            <a:ext cx="7772400" cy="1143000"/>
          </a:xfrm>
        </p:spPr>
        <p:txBody>
          <a:bodyPr anchor="t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700" b="1">
                <a:cs typeface="Tahoma" pitchFamily="34" charset="0"/>
                <a:sym typeface="Tahoma" pitchFamily="34" charset="0"/>
              </a:rPr>
              <a:t>New State and Federal Medicaid Expenditures Under ACA, with All States Expanding Medicaid, 2013-2022</a:t>
            </a:r>
          </a:p>
        </p:txBody>
      </p:sp>
      <p:sp>
        <p:nvSpPr>
          <p:cNvPr id="31749" name="Title 5"/>
          <p:cNvSpPr txBox="1">
            <a:spLocks/>
          </p:cNvSpPr>
          <p:nvPr/>
        </p:nvSpPr>
        <p:spPr bwMode="auto">
          <a:xfrm>
            <a:off x="2819400" y="5930900"/>
            <a:ext cx="321627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Total: $1,028 Billion</a:t>
            </a:r>
          </a:p>
        </p:txBody>
      </p:sp>
      <p:pic>
        <p:nvPicPr>
          <p:cNvPr id="31750" name="Picture 29" descr="kfflogo-color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42863" y="1625600"/>
          <a:ext cx="4532312" cy="439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Chart" r:id="rId3" imgW="4533995" imgH="4400550" progId="Excel.Chart.8">
                  <p:embed/>
                </p:oleObj>
              </mc:Choice>
              <mc:Fallback>
                <p:oleObj name="Chart" r:id="rId3" imgW="4533995" imgH="4400550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3" y="1625600"/>
                        <a:ext cx="4532312" cy="439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92075" y="6218238"/>
            <a:ext cx="8320088" cy="547687"/>
          </a:xfrm>
          <a:ln/>
        </p:spPr>
        <p:txBody>
          <a:bodyPr anchor="b"/>
          <a:lstStyle/>
          <a:p>
            <a:pPr marL="0" indent="0">
              <a:spcBef>
                <a:spcPct val="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200">
                <a:ea typeface="Meta Offc Pro" pitchFamily="34" charset="0"/>
                <a:cs typeface="Meta Offc Pro" pitchFamily="34" charset="0"/>
                <a:sym typeface="Tahoma" pitchFamily="34" charset="0"/>
              </a:rPr>
              <a:t>SOURCE: HIPSM 2012. </a:t>
            </a:r>
          </a:p>
        </p:txBody>
      </p:sp>
      <p:sp>
        <p:nvSpPr>
          <p:cNvPr id="33796" name="Title 2"/>
          <p:cNvSpPr>
            <a:spLocks noGrp="1"/>
          </p:cNvSpPr>
          <p:nvPr>
            <p:ph type="title" idx="4294967295"/>
          </p:nvPr>
        </p:nvSpPr>
        <p:spPr>
          <a:xfrm>
            <a:off x="228600" y="53975"/>
            <a:ext cx="8610600" cy="1143000"/>
          </a:xfrm>
        </p:spPr>
        <p:txBody>
          <a:bodyPr anchor="t"/>
          <a:lstStyle/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sz="2800" b="1">
                <a:cs typeface="Tahoma" pitchFamily="34" charset="0"/>
                <a:sym typeface="Tahoma" pitchFamily="34" charset="0"/>
              </a:rPr>
              <a:t>Enrollment Increases Under the ACA With All States Expanding Medicaid, 2016 and 2022</a:t>
            </a:r>
          </a:p>
        </p:txBody>
      </p:sp>
      <p:graphicFrame>
        <p:nvGraphicFramePr>
          <p:cNvPr id="33797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4568825" y="1625600"/>
          <a:ext cx="4532313" cy="439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Chart" r:id="rId5" imgW="4533995" imgH="4400550" progId="Excel.Chart.8">
                  <p:embed/>
                </p:oleObj>
              </mc:Choice>
              <mc:Fallback>
                <p:oleObj name="Chart" r:id="rId5" imgW="4533995" imgH="4400550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825" y="1625600"/>
                        <a:ext cx="4532313" cy="4398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8" name="Title 5"/>
          <p:cNvSpPr txBox="1">
            <a:spLocks/>
          </p:cNvSpPr>
          <p:nvPr/>
        </p:nvSpPr>
        <p:spPr bwMode="auto">
          <a:xfrm>
            <a:off x="1219200" y="5878513"/>
            <a:ext cx="23622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ea typeface="Meta Offc Pro" pitchFamily="34" charset="0"/>
                <a:cs typeface="Meta Offc Pro" pitchFamily="34" charset="0"/>
                <a:sym typeface="Tahoma" pitchFamily="34" charset="0"/>
              </a:rPr>
              <a:t>Total: 17.9 Million</a:t>
            </a:r>
          </a:p>
        </p:txBody>
      </p:sp>
      <p:sp>
        <p:nvSpPr>
          <p:cNvPr id="33799" name="Title 5"/>
          <p:cNvSpPr txBox="1">
            <a:spLocks/>
          </p:cNvSpPr>
          <p:nvPr/>
        </p:nvSpPr>
        <p:spPr bwMode="auto">
          <a:xfrm>
            <a:off x="5759450" y="5913438"/>
            <a:ext cx="23939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>
                <a:srgbClr val="000000"/>
              </a:buClr>
              <a:buFont typeface="Tahoma" pitchFamily="34" charset="0"/>
              <a:buNone/>
            </a:pPr>
            <a:r>
              <a:rPr lang="en-US" b="1">
                <a:solidFill>
                  <a:srgbClr val="000000"/>
                </a:solidFill>
                <a:latin typeface="Tahoma" pitchFamily="34" charset="0"/>
                <a:ea typeface="Meta Offc Pro" pitchFamily="34" charset="0"/>
                <a:cs typeface="Meta Offc Pro" pitchFamily="34" charset="0"/>
                <a:sym typeface="Tahoma" pitchFamily="34" charset="0"/>
              </a:rPr>
              <a:t>Total: 21.3 Million</a:t>
            </a:r>
          </a:p>
        </p:txBody>
      </p:sp>
      <p:sp>
        <p:nvSpPr>
          <p:cNvPr id="33800" name="Title 5"/>
          <p:cNvSpPr txBox="1">
            <a:spLocks/>
          </p:cNvSpPr>
          <p:nvPr/>
        </p:nvSpPr>
        <p:spPr bwMode="auto">
          <a:xfrm>
            <a:off x="7370763" y="3965575"/>
            <a:ext cx="86677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7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7.0 M</a:t>
            </a:r>
          </a:p>
        </p:txBody>
      </p:sp>
      <p:sp>
        <p:nvSpPr>
          <p:cNvPr id="33801" name="Title 5"/>
          <p:cNvSpPr txBox="1">
            <a:spLocks/>
          </p:cNvSpPr>
          <p:nvPr/>
        </p:nvSpPr>
        <p:spPr bwMode="auto">
          <a:xfrm>
            <a:off x="5486400" y="3886200"/>
            <a:ext cx="1066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EEF2F5"/>
              </a:buClr>
              <a:buFont typeface="Tahoma" pitchFamily="34" charset="0"/>
              <a:buNone/>
            </a:pPr>
            <a:r>
              <a:rPr lang="en-US" sz="1700" b="1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14.3 M</a:t>
            </a:r>
          </a:p>
        </p:txBody>
      </p:sp>
      <p:sp>
        <p:nvSpPr>
          <p:cNvPr id="33802" name="Title 5"/>
          <p:cNvSpPr txBox="1">
            <a:spLocks/>
          </p:cNvSpPr>
          <p:nvPr/>
        </p:nvSpPr>
        <p:spPr bwMode="auto">
          <a:xfrm>
            <a:off x="2798763" y="3924300"/>
            <a:ext cx="866775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000000"/>
              </a:buClr>
              <a:buFont typeface="Tahoma" pitchFamily="34" charset="0"/>
              <a:buNone/>
            </a:pPr>
            <a:r>
              <a:rPr lang="en-US" sz="17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5.9 M</a:t>
            </a:r>
          </a:p>
        </p:txBody>
      </p:sp>
      <p:sp>
        <p:nvSpPr>
          <p:cNvPr id="33803" name="Title 5"/>
          <p:cNvSpPr txBox="1">
            <a:spLocks/>
          </p:cNvSpPr>
          <p:nvPr/>
        </p:nvSpPr>
        <p:spPr bwMode="auto">
          <a:xfrm>
            <a:off x="914400" y="3844925"/>
            <a:ext cx="1143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Clr>
                <a:srgbClr val="EEF2F5"/>
              </a:buClr>
              <a:buFont typeface="Tahoma" pitchFamily="34" charset="0"/>
              <a:buNone/>
            </a:pPr>
            <a:r>
              <a:rPr lang="en-US" sz="1700" b="1">
                <a:solidFill>
                  <a:schemeClr val="bg1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12.0 M</a:t>
            </a:r>
          </a:p>
        </p:txBody>
      </p:sp>
      <p:pic>
        <p:nvPicPr>
          <p:cNvPr id="33804" name="Picture 29" descr="kfflogo-color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3" y="6337300"/>
            <a:ext cx="4572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795588" y="1350963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73600" y="1350963"/>
            <a:ext cx="152400" cy="1524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981325" y="1258888"/>
            <a:ext cx="2286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New Eligibles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4810125" y="1258888"/>
            <a:ext cx="2286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>
                <a:srgbClr val="000000"/>
              </a:buClr>
              <a:buFont typeface="Tahoma" pitchFamily="34" charset="0"/>
              <a:buNone/>
            </a:pPr>
            <a:r>
              <a:rPr lang="en-US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Tahoma" pitchFamily="34" charset="0"/>
              </a:rPr>
              <a:t>Current Eligibles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Blank Presentation">
  <a:themeElements>
    <a:clrScheme name="Blank Presentation 13">
      <a:dk1>
        <a:srgbClr val="000000"/>
      </a:dk1>
      <a:lt1>
        <a:srgbClr val="EEF2F5"/>
      </a:lt1>
      <a:dk2>
        <a:srgbClr val="000000"/>
      </a:dk2>
      <a:lt2>
        <a:srgbClr val="808080"/>
      </a:lt2>
      <a:accent1>
        <a:srgbClr val="FF6600"/>
      </a:accent1>
      <a:accent2>
        <a:srgbClr val="003B5C"/>
      </a:accent2>
      <a:accent3>
        <a:srgbClr val="F5F7F9"/>
      </a:accent3>
      <a:accent4>
        <a:srgbClr val="000000"/>
      </a:accent4>
      <a:accent5>
        <a:srgbClr val="FFB8AA"/>
      </a:accent5>
      <a:accent6>
        <a:srgbClr val="003553"/>
      </a:accent6>
      <a:hlink>
        <a:srgbClr val="808080"/>
      </a:hlink>
      <a:folHlink>
        <a:srgbClr val="FFC864"/>
      </a:folHlink>
    </a:clrScheme>
    <a:fontScheme name="Blank Present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CC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2D2DB9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99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FF6600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E75C00"/>
        </a:accent6>
        <a:hlink>
          <a:srgbClr val="FF66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EEF2F5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003B5C"/>
        </a:accent2>
        <a:accent3>
          <a:srgbClr val="F5F7F9"/>
        </a:accent3>
        <a:accent4>
          <a:srgbClr val="000000"/>
        </a:accent4>
        <a:accent5>
          <a:srgbClr val="FFB8AA"/>
        </a:accent5>
        <a:accent6>
          <a:srgbClr val="003553"/>
        </a:accent6>
        <a:hlink>
          <a:srgbClr val="808080"/>
        </a:hlink>
        <a:folHlink>
          <a:srgbClr val="FFC8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536</Words>
  <Application>Microsoft Office PowerPoint</Application>
  <PresentationFormat>On-screen Show (4:3)</PresentationFormat>
  <Paragraphs>149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7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26" baseType="lpstr">
      <vt:lpstr>Arial</vt:lpstr>
      <vt:lpstr>Arial</vt:lpstr>
      <vt:lpstr>Tahoma</vt:lpstr>
      <vt:lpstr>Meta Offc Pro</vt:lpstr>
      <vt:lpstr>Calibri</vt:lpstr>
      <vt:lpstr>Arial</vt:lpstr>
      <vt:lpstr>Tahoma</vt:lpstr>
      <vt:lpstr>Meta Offc Pro</vt:lpstr>
      <vt:lpstr>Meta Offc Pro</vt:lpstr>
      <vt:lpstr>Times New Roman</vt:lpstr>
      <vt:lpstr>Calibri</vt:lpstr>
      <vt:lpstr>Default Design</vt:lpstr>
      <vt:lpstr>Blank Presentation</vt:lpstr>
      <vt:lpstr>Blank Presentation</vt:lpstr>
      <vt:lpstr>Blank Presentation</vt:lpstr>
      <vt:lpstr>Blank Presentation</vt:lpstr>
      <vt:lpstr>Blank Presentation</vt:lpstr>
      <vt:lpstr>Blank Presentation</vt:lpstr>
      <vt:lpstr>Microsoft Office Excel Chart</vt:lpstr>
      <vt:lpstr>Microsoft Excel Chart</vt:lpstr>
      <vt:lpstr>Median Medicaid/CHIP Eligibility Thresholds, January 2013</vt:lpstr>
      <vt:lpstr>Health Insurance Coverage of the Nonelderly, 2011</vt:lpstr>
      <vt:lpstr>Share of Nonelderly Uninsured ≤138% FPL by State, 2010-2011</vt:lpstr>
      <vt:lpstr>States continue to weigh the Medicaid expansion decision.</vt:lpstr>
      <vt:lpstr>New State and Federal Medicaid Expenditures Under ACA, with All States Expanding Medicaid, 2013-2022</vt:lpstr>
      <vt:lpstr>Enrollment Increases Under the ACA With All States Expanding Medicaid, 2016 and 2022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Rousseau</dc:creator>
  <cp:lastModifiedBy>David Rousseau</cp:lastModifiedBy>
  <cp:revision>7</cp:revision>
  <dcterms:created xsi:type="dcterms:W3CDTF">2004-06-10T11:54:09Z</dcterms:created>
  <dcterms:modified xsi:type="dcterms:W3CDTF">2013-04-15T23:53:36Z</dcterms:modified>
</cp:coreProperties>
</file>