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  <p:sldMasterId id="2147483654" r:id="rId3"/>
    <p:sldMasterId id="2147483655" r:id="rId4"/>
    <p:sldMasterId id="2147483656" r:id="rId5"/>
    <p:sldMasterId id="2147483657" r:id="rId6"/>
  </p:sldMasterIdLst>
  <p:notesMasterIdLst>
    <p:notesMasterId r:id="rId12"/>
  </p:notesMasterIdLst>
  <p:handoutMasterIdLst>
    <p:handoutMasterId r:id="rId13"/>
  </p:handoutMasterIdLst>
  <p:sldIdLst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AB1035-8DCE-4D12-AF34-DAAE74C75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86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6DF56B-D4EB-4654-AD0E-1116B531D3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20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ADC99-53DB-4463-B361-C2F399117B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5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06D74-7F96-428B-A2E3-4D1A3A391E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EE55C-187A-4195-9F72-0847963A95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87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61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84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2553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91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80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74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360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625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0810C-4B9B-4291-B9B1-63237B789D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05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8064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72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49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752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91338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174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399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943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907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D37CD-F59D-4F43-B781-AED6A4F7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4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9116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869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83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79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322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351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4139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656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47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3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CDD03-2CF2-4132-B833-1059A92C92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044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9577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31416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75014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93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215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978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91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8801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98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08692-E79C-41BF-83E6-1FA41482C9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204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771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48786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099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9589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086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598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5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29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2997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C2F95-918F-4E35-B510-1081294F9A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824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227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806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0835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25284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2676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414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4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201CD-CF65-43D1-A9FB-9F8A96DD0E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9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2FE90-87F1-4C5F-AE81-EE31B4DD90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0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4C02A-F5DD-481F-AE3B-E6C0F2E899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7BDCF6-8B65-4BD8-9479-36C2BC3F47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2.xls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0" y="304800"/>
            <a:ext cx="91440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Global Estimates of People Living with HIV/AIDS 1990-2011</a:t>
            </a:r>
          </a:p>
        </p:txBody>
      </p:sp>
      <p:pic>
        <p:nvPicPr>
          <p:cNvPr id="21507" name="Picture 6" descr="kfflogo-colo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0" y="6626225"/>
            <a:ext cx="82581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UNAIDS, </a:t>
            </a:r>
            <a:r>
              <a:rPr lang="en-US" sz="9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Report on the Global AIDS Epidemic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, 2012.</a:t>
            </a:r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304800" y="1657350"/>
            <a:ext cx="1719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b="1" i="1">
                <a:solidFill>
                  <a:srgbClr val="000000"/>
                </a:solidFill>
                <a:latin typeface="Tahoma" pitchFamily="34" charset="0"/>
                <a:ea typeface="ＭＳ Ｐゴシック" charset="-128"/>
                <a:sym typeface="Tahoma" pitchFamily="34" charset="0"/>
              </a:rPr>
              <a:t>In Millions</a:t>
            </a:r>
          </a:p>
        </p:txBody>
      </p:sp>
      <p:graphicFrame>
        <p:nvGraphicFramePr>
          <p:cNvPr id="21510" name="Chart 3"/>
          <p:cNvGraphicFramePr>
            <a:graphicFrameLocks/>
          </p:cNvGraphicFramePr>
          <p:nvPr/>
        </p:nvGraphicFramePr>
        <p:xfrm>
          <a:off x="1112838" y="1320800"/>
          <a:ext cx="7035800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r:id="rId5" imgW="7035394" imgH="4749196" progId="Excel.Chart.8">
                  <p:embed/>
                </p:oleObj>
              </mc:Choice>
              <mc:Fallback>
                <p:oleObj r:id="rId5" imgW="7035394" imgH="4749196" progId="Excel.Chart.8">
                  <p:embed/>
                  <p:pic>
                    <p:nvPicPr>
                      <p:cNvPr id="0" name="Char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38" y="1320800"/>
                        <a:ext cx="7035800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1"/>
          <p:cNvSpPr txBox="1">
            <a:spLocks noChangeArrowheads="1"/>
          </p:cNvSpPr>
          <p:nvPr/>
        </p:nvSpPr>
        <p:spPr bwMode="auto">
          <a:xfrm>
            <a:off x="3236913" y="5715000"/>
            <a:ext cx="26304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ea typeface="ＭＳ Ｐゴシック" charset="-128"/>
                <a:sym typeface="Tahoma" pitchFamily="34" charset="0"/>
              </a:rPr>
              <a:t>$7.6 billion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ea typeface="ＭＳ Ｐゴシック" charset="-128"/>
                <a:sym typeface="Tahoma" pitchFamily="34" charset="0"/>
              </a:rPr>
              <a:t>Total Disbursements</a:t>
            </a:r>
          </a:p>
        </p:txBody>
      </p:sp>
      <p:sp>
        <p:nvSpPr>
          <p:cNvPr id="23555" name="Rectangle 16"/>
          <p:cNvSpPr>
            <a:spLocks noChangeArrowheads="1"/>
          </p:cNvSpPr>
          <p:nvPr/>
        </p:nvSpPr>
        <p:spPr bwMode="auto">
          <a:xfrm>
            <a:off x="0" y="6519863"/>
            <a:ext cx="8610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800">
                <a:solidFill>
                  <a:srgbClr val="000000"/>
                </a:solidFill>
                <a:latin typeface="Tahoma" pitchFamily="34" charset="0"/>
                <a:ea typeface="ＭＳ Ｐゴシック" charset="-128"/>
                <a:sym typeface="Tahoma" pitchFamily="34" charset="0"/>
              </a:rPr>
              <a:t>Sources: UNAIDS and Kaiser Family Foundation analysis, July 2012; Global Fund to Fight AIDS, Tuberculosis and Malaria online data query, January 2012; UNITAID Annual Report, 2011; UNITAID Audited Financial Report for the period 2010-2011; OECD CRS online data queries.</a:t>
            </a:r>
          </a:p>
        </p:txBody>
      </p:sp>
      <p:pic>
        <p:nvPicPr>
          <p:cNvPr id="23556" name="Picture 59" descr="kfflogo-colo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28015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0200" y="1016000"/>
          <a:ext cx="8483600" cy="482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Chart" r:id="rId4" imgW="8486775" imgH="4829251" progId="Excel.Chart.8">
                  <p:embed/>
                </p:oleObj>
              </mc:Choice>
              <mc:Fallback>
                <p:oleObj name="Chart" r:id="rId4" imgW="8486775" imgH="4829251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1016000"/>
                        <a:ext cx="8483600" cy="482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304800" y="1657350"/>
            <a:ext cx="1719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 i="1">
                <a:solidFill>
                  <a:srgbClr val="000000"/>
                </a:solidFill>
                <a:latin typeface="Tahoma" pitchFamily="34" charset="0"/>
                <a:ea typeface="ＭＳ Ｐゴシック" charset="-128"/>
                <a:sym typeface="Tahoma" pitchFamily="34" charset="0"/>
              </a:rPr>
              <a:t>In Billions</a:t>
            </a:r>
          </a:p>
        </p:txBody>
      </p:sp>
      <p:sp>
        <p:nvSpPr>
          <p:cNvPr id="23559" name="Rectangle 2"/>
          <p:cNvSpPr txBox="1">
            <a:spLocks noChangeArrowheads="1"/>
          </p:cNvSpPr>
          <p:nvPr/>
        </p:nvSpPr>
        <p:spPr bwMode="auto">
          <a:xfrm>
            <a:off x="304800" y="352425"/>
            <a:ext cx="85344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International AIDS Assistance: Donor Governments as Share of </a:t>
            </a:r>
            <a:r>
              <a:rPr lang="en-US" sz="28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Total</a:t>
            </a:r>
            <a:r>
              <a:rPr lang="en-US" sz="28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 Donor Government Disbursements,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0" y="214313"/>
            <a:ext cx="91440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30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Rates of New HIV Diagnoses per 100,000,</a:t>
            </a:r>
            <a:br>
              <a:rPr lang="en-US" sz="30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</a:br>
            <a:r>
              <a:rPr lang="en-US" sz="30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by Race/Ethnicity, U.S., 2010</a:t>
            </a:r>
          </a:p>
        </p:txBody>
      </p:sp>
      <p:pic>
        <p:nvPicPr>
          <p:cNvPr id="25603" name="Picture 3" descr="kfflogo-colo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604" name="Object 4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279400" y="1762125"/>
          <a:ext cx="835660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r:id="rId5" imgW="8358340" imgH="4304149" progId="Excel.Chart.8">
                  <p:embed/>
                </p:oleObj>
              </mc:Choice>
              <mc:Fallback>
                <p:oleObj r:id="rId5" imgW="8358340" imgH="4304149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" y="1762125"/>
                        <a:ext cx="8356600" cy="430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-28575" y="6477000"/>
            <a:ext cx="8258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Data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do not include cases from the U.S. dependencies, possessions, and associated nations, and cases of unknown residence.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 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Kaiser Family Foundation, based on CDC, </a:t>
            </a:r>
            <a:r>
              <a:rPr lang="en-US" sz="9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HIV Surveillance Report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, Vol. 22, 2012.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768600" y="2176463"/>
            <a:ext cx="763588" cy="2603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24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814888" y="3482975"/>
            <a:ext cx="771525" cy="129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n-US">
              <a:solidFill>
                <a:srgbClr val="000000"/>
              </a:solidFill>
              <a:cs typeface="Tahoma" pitchFamily="34" charset="0"/>
              <a:sym typeface="Tahoma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27863" y="4111625"/>
            <a:ext cx="762000" cy="668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n-US">
              <a:solidFill>
                <a:srgbClr val="000000"/>
              </a:solidFill>
              <a:cs typeface="Tahoma" pitchFamily="34" charset="0"/>
              <a:sym typeface="Tahoma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826000" y="3055938"/>
            <a:ext cx="752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~50%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438400" y="1857375"/>
            <a:ext cx="1384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~1.2 Million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7010400" y="3703638"/>
            <a:ext cx="752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~18%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374900" y="4886325"/>
            <a:ext cx="13636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People Living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354263" y="5200650"/>
            <a:ext cx="15446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with HIV/AIDS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4314825" y="4872038"/>
            <a:ext cx="1741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People with 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HIV/AIDS Not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 Regular Care*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6338888" y="4892675"/>
            <a:ext cx="21796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People with HIV Who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Don't Know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They Are Infected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0" y="6073775"/>
            <a:ext cx="863917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*Of those who are aware of their infection.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NOTES: Data are estimates; estimated number of people living with HIV/AIDS based on CDC’s supplemental report (below) and Kaiser Family Foundation projections through 2011. 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SOURCES: Prejean, J et al. “Estimated HIV Incidence in the United States, 2006-2009”. </a:t>
            </a:r>
            <a:r>
              <a:rPr lang="en-US" sz="9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PLoS ONE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 6(8); 2011; CDC, </a:t>
            </a:r>
            <a:r>
              <a:rPr lang="en-US" sz="9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MMWR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, Vol. 60, No. 47; 2011; CDC, </a:t>
            </a:r>
            <a:r>
              <a:rPr lang="en-US" sz="9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HIV Surveillance Supplemental Report 2012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; Vol. 17, No. 3 (Part A); 2012.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806450" y="4495800"/>
            <a:ext cx="771525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24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762000" y="4114800"/>
            <a:ext cx="987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~50,000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382588" y="4897438"/>
            <a:ext cx="14906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Annual New 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HIV Infections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800100" y="-161925"/>
            <a:ext cx="75438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endParaRPr lang="en-US" sz="1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  <a:sym typeface="Tahoma" pitchFamily="34" charset="0"/>
            </a:endParaRPr>
          </a:p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  <a:sym typeface="Tahoma" pitchFamily="34" charset="0"/>
              </a:rPr>
              <a:t>The Continuing HIV/AIDS Epidemic in the U.S.</a:t>
            </a:r>
          </a:p>
        </p:txBody>
      </p:sp>
      <p:pic>
        <p:nvPicPr>
          <p:cNvPr id="27665" name="Picture 17" descr="kfflogo-col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333375" y="478155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41300" y="1325563"/>
          <a:ext cx="9032875" cy="531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Chart" r:id="rId3" imgW="9105900" imgH="5362448" progId="Excel.Chart.8">
                  <p:embed/>
                </p:oleObj>
              </mc:Choice>
              <mc:Fallback>
                <p:oleObj name="Chart" r:id="rId3" imgW="9105900" imgH="5362448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1325563"/>
                        <a:ext cx="9032875" cy="531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52400" y="1255713"/>
            <a:ext cx="83058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6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Percent of the public naming HIV/AIDS as the most urgent health problem facing the nation and the world in open-ended questions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2388" y="-11113"/>
            <a:ext cx="8755062" cy="137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Trend in Share Naming HIV/AIDS as Most Urgent Health Problem for the U.S. and the World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-7938" y="6572250"/>
            <a:ext cx="9163051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</a:t>
            </a:r>
            <a:r>
              <a:rPr lang="en-US" sz="10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Kaiser Family Foundation Surveys. </a:t>
            </a:r>
          </a:p>
        </p:txBody>
      </p:sp>
      <p:pic>
        <p:nvPicPr>
          <p:cNvPr id="29703" name="Picture 16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699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ank Presentation">
  <a:themeElements>
    <a:clrScheme name="3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3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335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22" baseType="lpstr">
      <vt:lpstr>Arial</vt:lpstr>
      <vt:lpstr>Arial</vt:lpstr>
      <vt:lpstr>Tahoma</vt:lpstr>
      <vt:lpstr>ＭＳ Ｐゴシック</vt:lpstr>
      <vt:lpstr>Tahoma</vt:lpstr>
      <vt:lpstr>Calibri</vt:lpstr>
      <vt:lpstr>Arial</vt:lpstr>
      <vt:lpstr>Times New Roman</vt:lpstr>
      <vt:lpstr>Calibri</vt:lpstr>
      <vt:lpstr>Default Design</vt:lpstr>
      <vt:lpstr>3_Blank Presentation</vt:lpstr>
      <vt:lpstr>1_Blank Presentation</vt:lpstr>
      <vt:lpstr>1_Blank Presentation</vt:lpstr>
      <vt:lpstr>1_Blank Presentation</vt:lpstr>
      <vt:lpstr>Blank Presentation</vt:lpstr>
      <vt:lpstr>Microsoft Excel Chart</vt:lpstr>
      <vt:lpstr>Microsoft Office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Rousseau</dc:creator>
  <cp:lastModifiedBy>David Rousseau</cp:lastModifiedBy>
  <cp:revision>6</cp:revision>
  <dcterms:created xsi:type="dcterms:W3CDTF">2004-06-10T11:54:09Z</dcterms:created>
  <dcterms:modified xsi:type="dcterms:W3CDTF">2013-04-16T00:49:33Z</dcterms:modified>
</cp:coreProperties>
</file>