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90" r:id="rId3"/>
    <p:sldMasterId id="2147483731" r:id="rId4"/>
    <p:sldMasterId id="2147483786" r:id="rId5"/>
    <p:sldMasterId id="2147483854" r:id="rId6"/>
  </p:sldMasterIdLst>
  <p:notesMasterIdLst>
    <p:notesMasterId r:id="rId27"/>
  </p:notesMasterIdLst>
  <p:sldIdLst>
    <p:sldId id="291" r:id="rId7"/>
    <p:sldId id="285" r:id="rId8"/>
    <p:sldId id="273" r:id="rId9"/>
    <p:sldId id="278" r:id="rId10"/>
    <p:sldId id="259" r:id="rId11"/>
    <p:sldId id="271" r:id="rId12"/>
    <p:sldId id="268" r:id="rId13"/>
    <p:sldId id="292" r:id="rId14"/>
    <p:sldId id="290" r:id="rId15"/>
    <p:sldId id="275" r:id="rId16"/>
    <p:sldId id="276" r:id="rId17"/>
    <p:sldId id="281" r:id="rId18"/>
    <p:sldId id="284" r:id="rId19"/>
    <p:sldId id="262" r:id="rId20"/>
    <p:sldId id="286" r:id="rId21"/>
    <p:sldId id="269" r:id="rId22"/>
    <p:sldId id="267" r:id="rId23"/>
    <p:sldId id="289" r:id="rId24"/>
    <p:sldId id="288" r:id="rId25"/>
    <p:sldId id="266" r:id="rId26"/>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066"/>
    <a:srgbClr val="02456E"/>
    <a:srgbClr val="024974"/>
    <a:srgbClr val="F26200"/>
    <a:srgbClr val="FFCC99"/>
    <a:srgbClr val="29ABFB"/>
    <a:srgbClr val="03649F"/>
    <a:srgbClr val="284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p:scale>
          <a:sx n="90" d="100"/>
          <a:sy n="90" d="100"/>
        </p:scale>
        <p:origin x="-2976"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pPr>
              <a:defRPr/>
            </a:pPr>
            <a:fld id="{C2B1AB63-33EB-4E60-BE28-91C05D37B5B7}" type="slidenum">
              <a:rPr lang="en-US"/>
              <a:pPr>
                <a:defRPr/>
              </a:pPr>
              <a:t>‹#›</a:t>
            </a:fld>
            <a:endParaRPr lang="en-US"/>
          </a:p>
        </p:txBody>
      </p:sp>
    </p:spTree>
    <p:extLst>
      <p:ext uri="{BB962C8B-B14F-4D97-AF65-F5344CB8AC3E}">
        <p14:creationId xmlns:p14="http://schemas.microsoft.com/office/powerpoint/2010/main" val="3773175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82A9EF-5478-487B-B4AD-F20B576F97D9}" type="slidenum">
              <a:rPr lang="en-US" smtClean="0">
                <a:solidFill>
                  <a:srgbClr val="000000"/>
                </a:solidFill>
              </a:rPr>
              <a:pPr/>
              <a:t>1</a:t>
            </a:fld>
            <a:endParaRPr lang="en-US" smtClean="0">
              <a:solidFill>
                <a:srgbClr val="000000"/>
              </a:solidFill>
            </a:endParaRPr>
          </a:p>
        </p:txBody>
      </p:sp>
      <p:sp>
        <p:nvSpPr>
          <p:cNvPr id="28675" name="Rectangle 2"/>
          <p:cNvSpPr>
            <a:spLocks noGrp="1" noRot="1" noChangeAspect="1" noChangeArrowheads="1" noTextEdit="1"/>
          </p:cNvSpPr>
          <p:nvPr>
            <p:ph type="sldImg"/>
          </p:nvPr>
        </p:nvSpPr>
        <p:spPr>
          <a:xfrm>
            <a:off x="1196975" y="692150"/>
            <a:ext cx="4619625" cy="3463925"/>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499D6E-3D93-422E-940C-4E0F0B94B63E}" type="slidenum">
              <a:rPr lang="en-US" smtClean="0">
                <a:solidFill>
                  <a:srgbClr val="000000"/>
                </a:solidFill>
              </a:rPr>
              <a:pPr/>
              <a:t>4</a:t>
            </a:fld>
            <a:endParaRPr lang="en-US" smtClean="0">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7FF20C-68FE-4433-A8FB-00708BF3B206}" type="slidenum">
              <a:rPr lang="en-US" smtClean="0"/>
              <a:pPr/>
              <a:t>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small proportion of the U.S. population accounts for half of all U.S. health care spending.  The 5% of the population with higher health care expenses (</a:t>
            </a:r>
            <a:r>
              <a:rPr lang="en-US" smtClean="0">
                <a:cs typeface="Arial" charset="0"/>
              </a:rPr>
              <a:t>≥$16,336 annually) was responsible for nearly half (47.5%) of total health care spending, while the 50% of the population with the lowest expenses (&lt;$825) accounted for only 3.1% of total spending.</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DA87F2-1B31-4A07-95A4-ADBF20F245FA}" type="slidenum">
              <a:rPr lang="en-US" smtClean="0"/>
              <a:pPr/>
              <a:t>7</a:t>
            </a:fld>
            <a:endParaRPr lang="en-US" smtClean="0"/>
          </a:p>
        </p:txBody>
      </p:sp>
      <p:sp>
        <p:nvSpPr>
          <p:cNvPr id="31747" name="Rectangle 2"/>
          <p:cNvSpPr>
            <a:spLocks noGrp="1" noRot="1" noChangeAspect="1" noChangeArrowheads="1" noTextEdit="1"/>
          </p:cNvSpPr>
          <p:nvPr>
            <p:ph type="sldImg"/>
          </p:nvPr>
        </p:nvSpPr>
        <p:spPr>
          <a:xfrm>
            <a:off x="1196975" y="692150"/>
            <a:ext cx="4619625" cy="3463925"/>
          </a:xfrm>
          <a:ln/>
        </p:spPr>
      </p:sp>
      <p:sp>
        <p:nvSpPr>
          <p:cNvPr id="31748" name="Rectangle 3"/>
          <p:cNvSpPr>
            <a:spLocks noGrp="1" noChangeArrowheads="1"/>
          </p:cNvSpPr>
          <p:nvPr>
            <p:ph type="body" idx="1"/>
          </p:nvPr>
        </p:nvSpPr>
        <p:spPr>
          <a:xfrm>
            <a:off x="936625" y="4387850"/>
            <a:ext cx="5137150"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B62445-E7D7-4FBE-9232-1415FB43D885}" type="slidenum">
              <a:rPr lang="en-US" smtClean="0">
                <a:solidFill>
                  <a:srgbClr val="000000"/>
                </a:solidFill>
              </a:rPr>
              <a:pPr/>
              <a:t>13</a:t>
            </a:fld>
            <a:endParaRPr lang="en-US" smtClean="0">
              <a:solidFill>
                <a:srgbClr val="000000"/>
              </a:solidFill>
            </a:endParaRPr>
          </a:p>
        </p:txBody>
      </p:sp>
      <p:sp>
        <p:nvSpPr>
          <p:cNvPr id="32771" name="Rectangle 2"/>
          <p:cNvSpPr>
            <a:spLocks noGrp="1" noRot="1" noChangeAspect="1" noChangeArrowheads="1" noTextEdit="1"/>
          </p:cNvSpPr>
          <p:nvPr>
            <p:ph type="sldImg"/>
          </p:nvPr>
        </p:nvSpPr>
        <p:spPr>
          <a:xfrm>
            <a:off x="1196975" y="692150"/>
            <a:ext cx="4618038" cy="346392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2C3E2A-8B5A-488D-9FB3-E9C926BF2CE7}" type="slidenum">
              <a:rPr lang="en-US" smtClean="0"/>
              <a:pPr/>
              <a:t>20</a:t>
            </a:fld>
            <a:endParaRPr lang="en-US" smtClean="0"/>
          </a:p>
        </p:txBody>
      </p:sp>
      <p:sp>
        <p:nvSpPr>
          <p:cNvPr id="33795" name="Rectangle 2"/>
          <p:cNvSpPr>
            <a:spLocks noGrp="1" noRot="1" noChangeAspect="1" noChangeArrowheads="1" noTextEdit="1"/>
          </p:cNvSpPr>
          <p:nvPr>
            <p:ph type="sldImg"/>
          </p:nvPr>
        </p:nvSpPr>
        <p:spPr>
          <a:xfrm>
            <a:off x="1196975" y="692150"/>
            <a:ext cx="4618038" cy="3463925"/>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7132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0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307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3868546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lain">
    <p:spTree>
      <p:nvGrpSpPr>
        <p:cNvPr id="1" name=""/>
        <p:cNvGrpSpPr/>
        <p:nvPr/>
      </p:nvGrpSpPr>
      <p:grpSpPr>
        <a:xfrm>
          <a:off x="0" y="0"/>
          <a:ext cx="0" cy="0"/>
          <a:chOff x="0" y="0"/>
          <a:chExt cx="0" cy="0"/>
        </a:xfrm>
      </p:grpSpPr>
      <p:sp>
        <p:nvSpPr>
          <p:cNvPr id="4" name="Title 1"/>
          <p:cNvSpPr>
            <a:spLocks noGrp="1"/>
          </p:cNvSpPr>
          <p:nvPr>
            <p:ph type="title"/>
          </p:nvPr>
        </p:nvSpPr>
        <p:spPr>
          <a:xfrm>
            <a:off x="36576" y="320040"/>
            <a:ext cx="9098280" cy="563562"/>
          </a:xfrm>
          <a:prstGeom prst="rect">
            <a:avLst/>
          </a:prstGeom>
        </p:spPr>
        <p:txBody>
          <a:bodyPr>
            <a:normAutofit/>
          </a:bodyPr>
          <a:lstStyle>
            <a:lvl1pPr algn="l">
              <a:defRPr sz="2300" b="1">
                <a:latin typeface="Calibri" pitchFamily="34" charset="0"/>
                <a:cs typeface="Calibri" pitchFamily="34" charset="0"/>
              </a:defRPr>
            </a:lvl1pPr>
          </a:lstStyle>
          <a:p>
            <a:r>
              <a:rPr lang="en-US" smtClean="0"/>
              <a:t>Click to edit Master title style</a:t>
            </a:r>
            <a:endParaRPr lang="en-US" dirty="0"/>
          </a:p>
        </p:txBody>
      </p:sp>
      <p:sp>
        <p:nvSpPr>
          <p:cNvPr id="7" name="Text Placeholder 2"/>
          <p:cNvSpPr>
            <a:spLocks noGrp="1"/>
          </p:cNvSpPr>
          <p:nvPr>
            <p:ph type="body" idx="10"/>
          </p:nvPr>
        </p:nvSpPr>
        <p:spPr>
          <a:xfrm>
            <a:off x="73152" y="1005840"/>
            <a:ext cx="8942388" cy="400110"/>
          </a:xfrm>
          <a:prstGeom prst="rect">
            <a:avLst/>
          </a:prstGeom>
        </p:spPr>
        <p:txBody>
          <a:bodyPr>
            <a:spAutoFit/>
          </a:bodyPr>
          <a:lstStyle>
            <a:lvl1pPr marL="0" indent="0">
              <a:spcBef>
                <a:spcPts val="0"/>
              </a:spcBef>
              <a:buNone/>
              <a:defRPr sz="2000" b="1" baseline="0">
                <a:latin typeface="+mn-lt"/>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783694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8347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1762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97871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1145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1790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266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556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331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539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7486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3292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5635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071856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lain">
    <p:spTree>
      <p:nvGrpSpPr>
        <p:cNvPr id="1" name=""/>
        <p:cNvGrpSpPr/>
        <p:nvPr/>
      </p:nvGrpSpPr>
      <p:grpSpPr>
        <a:xfrm>
          <a:off x="0" y="0"/>
          <a:ext cx="0" cy="0"/>
          <a:chOff x="0" y="0"/>
          <a:chExt cx="0" cy="0"/>
        </a:xfrm>
      </p:grpSpPr>
      <p:sp>
        <p:nvSpPr>
          <p:cNvPr id="4" name="Title 1"/>
          <p:cNvSpPr>
            <a:spLocks noGrp="1"/>
          </p:cNvSpPr>
          <p:nvPr>
            <p:ph type="title"/>
          </p:nvPr>
        </p:nvSpPr>
        <p:spPr>
          <a:xfrm>
            <a:off x="36576" y="320040"/>
            <a:ext cx="9098280" cy="563562"/>
          </a:xfrm>
          <a:prstGeom prst="rect">
            <a:avLst/>
          </a:prstGeom>
        </p:spPr>
        <p:txBody>
          <a:bodyPr>
            <a:normAutofit/>
          </a:bodyPr>
          <a:lstStyle>
            <a:lvl1pPr algn="l">
              <a:defRPr sz="2300" b="1">
                <a:latin typeface="Calibri" pitchFamily="34" charset="0"/>
                <a:cs typeface="Calibri" pitchFamily="34" charset="0"/>
              </a:defRPr>
            </a:lvl1pPr>
          </a:lstStyle>
          <a:p>
            <a:r>
              <a:rPr lang="en-US" smtClean="0"/>
              <a:t>Click to edit Master title style</a:t>
            </a:r>
            <a:endParaRPr lang="en-US" dirty="0"/>
          </a:p>
        </p:txBody>
      </p:sp>
      <p:sp>
        <p:nvSpPr>
          <p:cNvPr id="7" name="Text Placeholder 2"/>
          <p:cNvSpPr>
            <a:spLocks noGrp="1"/>
          </p:cNvSpPr>
          <p:nvPr>
            <p:ph type="body" idx="10"/>
          </p:nvPr>
        </p:nvSpPr>
        <p:spPr>
          <a:xfrm>
            <a:off x="73152" y="1005840"/>
            <a:ext cx="8942388" cy="400110"/>
          </a:xfrm>
          <a:prstGeom prst="rect">
            <a:avLst/>
          </a:prstGeom>
        </p:spPr>
        <p:txBody>
          <a:bodyPr>
            <a:spAutoFit/>
          </a:bodyPr>
          <a:lstStyle>
            <a:lvl1pPr marL="0" indent="0">
              <a:spcBef>
                <a:spcPts val="0"/>
              </a:spcBef>
              <a:buNone/>
              <a:defRPr sz="2000" b="1" baseline="0">
                <a:latin typeface="+mn-lt"/>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90204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271728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38441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853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8494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151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957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297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5571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386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4274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2335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4206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36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1538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355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lain">
    <p:spTree>
      <p:nvGrpSpPr>
        <p:cNvPr id="1" name=""/>
        <p:cNvGrpSpPr/>
        <p:nvPr/>
      </p:nvGrpSpPr>
      <p:grpSpPr>
        <a:xfrm>
          <a:off x="0" y="0"/>
          <a:ext cx="0" cy="0"/>
          <a:chOff x="0" y="0"/>
          <a:chExt cx="0" cy="0"/>
        </a:xfrm>
      </p:grpSpPr>
      <p:sp>
        <p:nvSpPr>
          <p:cNvPr id="4" name="Title 1"/>
          <p:cNvSpPr>
            <a:spLocks noGrp="1"/>
          </p:cNvSpPr>
          <p:nvPr>
            <p:ph type="title"/>
          </p:nvPr>
        </p:nvSpPr>
        <p:spPr>
          <a:xfrm>
            <a:off x="36576" y="320040"/>
            <a:ext cx="9098280" cy="563562"/>
          </a:xfrm>
          <a:prstGeom prst="rect">
            <a:avLst/>
          </a:prstGeom>
        </p:spPr>
        <p:txBody>
          <a:bodyPr>
            <a:normAutofit/>
          </a:bodyPr>
          <a:lstStyle>
            <a:lvl1pPr algn="l">
              <a:defRPr sz="2300" b="1">
                <a:latin typeface="Calibri" pitchFamily="34" charset="0"/>
                <a:cs typeface="Calibri" pitchFamily="34" charset="0"/>
              </a:defRPr>
            </a:lvl1pPr>
          </a:lstStyle>
          <a:p>
            <a:r>
              <a:rPr lang="en-US" smtClean="0"/>
              <a:t>Click to edit Master title style</a:t>
            </a:r>
            <a:endParaRPr lang="en-US" dirty="0"/>
          </a:p>
        </p:txBody>
      </p:sp>
      <p:sp>
        <p:nvSpPr>
          <p:cNvPr id="7" name="Text Placeholder 2"/>
          <p:cNvSpPr>
            <a:spLocks noGrp="1"/>
          </p:cNvSpPr>
          <p:nvPr>
            <p:ph type="body" idx="10"/>
          </p:nvPr>
        </p:nvSpPr>
        <p:spPr>
          <a:xfrm>
            <a:off x="73152" y="1005840"/>
            <a:ext cx="8942388" cy="400110"/>
          </a:xfrm>
          <a:prstGeom prst="rect">
            <a:avLst/>
          </a:prstGeom>
        </p:spPr>
        <p:txBody>
          <a:bodyPr>
            <a:spAutoFit/>
          </a:bodyPr>
          <a:lstStyle>
            <a:lvl1pPr marL="0" indent="0">
              <a:spcBef>
                <a:spcPts val="0"/>
              </a:spcBef>
              <a:buNone/>
              <a:defRPr sz="2000" b="1" baseline="0">
                <a:latin typeface="+mn-lt"/>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066214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85512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837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2265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072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1157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97752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8307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0260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302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9350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1518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468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413284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lain">
    <p:spTree>
      <p:nvGrpSpPr>
        <p:cNvPr id="1" name=""/>
        <p:cNvGrpSpPr/>
        <p:nvPr/>
      </p:nvGrpSpPr>
      <p:grpSpPr>
        <a:xfrm>
          <a:off x="0" y="0"/>
          <a:ext cx="0" cy="0"/>
          <a:chOff x="0" y="0"/>
          <a:chExt cx="0" cy="0"/>
        </a:xfrm>
      </p:grpSpPr>
      <p:sp>
        <p:nvSpPr>
          <p:cNvPr id="4" name="Title 1"/>
          <p:cNvSpPr>
            <a:spLocks noGrp="1"/>
          </p:cNvSpPr>
          <p:nvPr>
            <p:ph type="title"/>
          </p:nvPr>
        </p:nvSpPr>
        <p:spPr>
          <a:xfrm>
            <a:off x="36576" y="320040"/>
            <a:ext cx="9098280" cy="563562"/>
          </a:xfrm>
          <a:prstGeom prst="rect">
            <a:avLst/>
          </a:prstGeom>
        </p:spPr>
        <p:txBody>
          <a:bodyPr>
            <a:normAutofit/>
          </a:bodyPr>
          <a:lstStyle>
            <a:lvl1pPr algn="l">
              <a:defRPr sz="2300" b="1">
                <a:latin typeface="Calibri" pitchFamily="34" charset="0"/>
                <a:cs typeface="Calibri" pitchFamily="34" charset="0"/>
              </a:defRPr>
            </a:lvl1pPr>
          </a:lstStyle>
          <a:p>
            <a:r>
              <a:rPr lang="en-US" smtClean="0"/>
              <a:t>Click to edit Master title style</a:t>
            </a:r>
            <a:endParaRPr lang="en-US" dirty="0"/>
          </a:p>
        </p:txBody>
      </p:sp>
      <p:sp>
        <p:nvSpPr>
          <p:cNvPr id="7" name="Text Placeholder 2"/>
          <p:cNvSpPr>
            <a:spLocks noGrp="1"/>
          </p:cNvSpPr>
          <p:nvPr>
            <p:ph type="body" idx="10"/>
          </p:nvPr>
        </p:nvSpPr>
        <p:spPr>
          <a:xfrm>
            <a:off x="73152" y="1005840"/>
            <a:ext cx="8942388" cy="400110"/>
          </a:xfrm>
          <a:prstGeom prst="rect">
            <a:avLst/>
          </a:prstGeom>
        </p:spPr>
        <p:txBody>
          <a:bodyPr>
            <a:spAutoFit/>
          </a:bodyPr>
          <a:lstStyle>
            <a:lvl1pPr marL="0" indent="0">
              <a:spcBef>
                <a:spcPts val="0"/>
              </a:spcBef>
              <a:buNone/>
              <a:defRPr sz="2000" b="1" baseline="0">
                <a:latin typeface="+mn-lt"/>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3191458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2835616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01533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13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9040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383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211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9559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3308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1518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6244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2635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89022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7834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3095068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plain">
    <p:spTree>
      <p:nvGrpSpPr>
        <p:cNvPr id="1" name=""/>
        <p:cNvGrpSpPr/>
        <p:nvPr/>
      </p:nvGrpSpPr>
      <p:grpSpPr>
        <a:xfrm>
          <a:off x="0" y="0"/>
          <a:ext cx="0" cy="0"/>
          <a:chOff x="0" y="0"/>
          <a:chExt cx="0" cy="0"/>
        </a:xfrm>
      </p:grpSpPr>
      <p:sp>
        <p:nvSpPr>
          <p:cNvPr id="4" name="Title 1"/>
          <p:cNvSpPr>
            <a:spLocks noGrp="1"/>
          </p:cNvSpPr>
          <p:nvPr>
            <p:ph type="title"/>
          </p:nvPr>
        </p:nvSpPr>
        <p:spPr>
          <a:xfrm>
            <a:off x="36576" y="320040"/>
            <a:ext cx="9098280" cy="563562"/>
          </a:xfrm>
          <a:prstGeom prst="rect">
            <a:avLst/>
          </a:prstGeom>
        </p:spPr>
        <p:txBody>
          <a:bodyPr>
            <a:normAutofit/>
          </a:bodyPr>
          <a:lstStyle>
            <a:lvl1pPr algn="l">
              <a:defRPr sz="2300" b="1">
                <a:latin typeface="Calibri" pitchFamily="34" charset="0"/>
                <a:cs typeface="Calibri" pitchFamily="34" charset="0"/>
              </a:defRPr>
            </a:lvl1pPr>
          </a:lstStyle>
          <a:p>
            <a:r>
              <a:rPr lang="en-US" smtClean="0"/>
              <a:t>Click to edit Master title style</a:t>
            </a:r>
            <a:endParaRPr lang="en-US" dirty="0"/>
          </a:p>
        </p:txBody>
      </p:sp>
      <p:sp>
        <p:nvSpPr>
          <p:cNvPr id="7" name="Text Placeholder 2"/>
          <p:cNvSpPr>
            <a:spLocks noGrp="1"/>
          </p:cNvSpPr>
          <p:nvPr>
            <p:ph type="body" idx="10"/>
          </p:nvPr>
        </p:nvSpPr>
        <p:spPr>
          <a:xfrm>
            <a:off x="73152" y="1005840"/>
            <a:ext cx="8942388" cy="400110"/>
          </a:xfrm>
          <a:prstGeom prst="rect">
            <a:avLst/>
          </a:prstGeom>
        </p:spPr>
        <p:txBody>
          <a:bodyPr>
            <a:spAutoFit/>
          </a:bodyPr>
          <a:lstStyle>
            <a:lvl1pPr marL="0" indent="0">
              <a:spcBef>
                <a:spcPts val="0"/>
              </a:spcBef>
              <a:buNone/>
              <a:defRPr sz="2000" b="1" baseline="0">
                <a:latin typeface="+mn-lt"/>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2516429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9797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151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9630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0940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3785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806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9976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462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04037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73905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76864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96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975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939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hyperlink" Target="http://www.cms.hhs.gov/NationalHealthExpendData/"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hyperlink" Target="http://www.cms.hhs.gov/NationalHealthExpendData/" TargetMode="External"/><Relationship Id="rId5" Type="http://schemas.openxmlformats.org/officeDocument/2006/relationships/image" Target="../media/image10.png"/><Relationship Id="rId4" Type="http://schemas.openxmlformats.org/officeDocument/2006/relationships/oleObject" Target="../embeddings/Microsoft_Excel_97-2003_Worksheet9.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http://www.cms.hhs.gov/NationalHealthExpendData/" TargetMode="Externa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oleObject" Target="../embeddings/Microsoft_Excel_97-2003_Worksheet10.xls"/></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cms.gov/NationalHealthExpendData/"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2.png"/><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5.xml"/><Relationship Id="rId7"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2.png"/><Relationship Id="rId4" Type="http://schemas.openxmlformats.org/officeDocument/2006/relationships/hyperlink" Target="https://www.cms.gov/NationalHealthExpendData/downloads/sponsors.pdf"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oleObject" Target="../embeddings/Microsoft_Excel_97-2003_Worksheet12.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0.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oleObject" Target="../embeddings/Microsoft_Excel_97-2003_Worksheet13.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oleObject" Target="../embeddings/Microsoft_Excel_97-2003_Worksheet14.xls"/></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17.png"/><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vmlDrawing" Target="../drawings/vmlDrawing17.vml"/><Relationship Id="rId6" Type="http://schemas.openxmlformats.org/officeDocument/2006/relationships/hyperlink" Target="http://meps.ahrq.gov/mepsweb/data_stats/quick_tables_results.jsp?component=1&amp;subcomponent=0&amp;tableSeries=1&amp;year=-1&amp;SearchMethod=1&amp;Action=Search" TargetMode="External"/><Relationship Id="rId5" Type="http://schemas.openxmlformats.org/officeDocument/2006/relationships/image" Target="../media/image18.png"/><Relationship Id="rId4" Type="http://schemas.openxmlformats.org/officeDocument/2006/relationships/oleObject" Target="../embeddings/Microsoft_Excel_97-2003_Worksheet15.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oleObject" Target="../embeddings/Microsoft_Excel_97-2003_Worksheet16.xls"/></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2.bin"/><Relationship Id="rId7" Type="http://schemas.openxmlformats.org/officeDocument/2006/relationships/hyperlink" Target="https://www.cms.gov/NationalHealthExpendData/downloads/proj2010.pdf" TargetMode="External"/><Relationship Id="rId2" Type="http://schemas.openxmlformats.org/officeDocument/2006/relationships/slideLayout" Target="../slideLayouts/slideLayout42.xml"/><Relationship Id="rId1" Type="http://schemas.openxmlformats.org/officeDocument/2006/relationships/vmlDrawing" Target="../drawings/vmlDrawing2.vml"/><Relationship Id="rId6" Type="http://schemas.openxmlformats.org/officeDocument/2006/relationships/hyperlink" Target="http://www.cms.hhs.gov/NationalHealthExpendData/" TargetMode="External"/><Relationship Id="rId5" Type="http://schemas.openxmlformats.org/officeDocument/2006/relationships/image" Target="../media/image3.png"/><Relationship Id="rId4" Type="http://schemas.openxmlformats.org/officeDocument/2006/relationships/oleObject" Target="../embeddings/Microsoft_Excel_97-2003_Worksheet2.xls"/></Relationships>
</file>

<file path=ppt/slides/_rels/slide20.xml.rels><?xml version="1.0" encoding="UTF-8" standalone="yes"?>
<Relationships xmlns="http://schemas.openxmlformats.org/package/2006/relationships"><Relationship Id="rId8" Type="http://schemas.openxmlformats.org/officeDocument/2006/relationships/hyperlink" Target="http://aspe.hhs.gov/poverty/figures-fed-reg.shtml" TargetMode="External"/><Relationship Id="rId3" Type="http://schemas.openxmlformats.org/officeDocument/2006/relationships/notesSlide" Target="../notesSlides/notesSlide6.xml"/><Relationship Id="rId7" Type="http://schemas.openxmlformats.org/officeDocument/2006/relationships/hyperlink" Target="http://meps.ahrq.gov/mepsweb/" TargetMode="External"/><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20.png"/><Relationship Id="rId5" Type="http://schemas.openxmlformats.org/officeDocument/2006/relationships/oleObject" Target="../embeddings/Microsoft_Excel_97-2003_Worksheet17.xls"/><Relationship Id="rId4" Type="http://schemas.openxmlformats.org/officeDocument/2006/relationships/oleObject" Target="../embeddings/oleObject19.bin"/><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hyperlink" Target="http://www.cms.hhs.gov/NationalHealthExpendData/" TargetMode="External"/><Relationship Id="rId5" Type="http://schemas.openxmlformats.org/officeDocument/2006/relationships/image" Target="../media/image4.png"/><Relationship Id="rId4" Type="http://schemas.openxmlformats.org/officeDocument/2006/relationships/oleObject" Target="../embeddings/Microsoft_Excel_97-2003_Worksheet3.xls"/></Relationships>
</file>

<file path=ppt/slides/_rels/slide4.xml.rels><?xml version="1.0" encoding="UTF-8" standalone="yes"?>
<Relationships xmlns="http://schemas.openxmlformats.org/package/2006/relationships"><Relationship Id="rId8" Type="http://schemas.openxmlformats.org/officeDocument/2006/relationships/hyperlink" Target="http://www.oecd-library.org/" TargetMode="External"/><Relationship Id="rId3" Type="http://schemas.openxmlformats.org/officeDocument/2006/relationships/notesSlide" Target="../notesSlides/notesSlide2.xml"/><Relationship Id="rId7" Type="http://schemas.openxmlformats.org/officeDocument/2006/relationships/hyperlink" Target="http://www.oecd.org/std/ppp" TargetMode="External"/><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Microsoft_Excel_97-2003_Worksheet6.xls"/><Relationship Id="rId5" Type="http://schemas.openxmlformats.org/officeDocument/2006/relationships/oleObject" Target="../embeddings/oleObject6.bin"/><Relationship Id="rId4" Type="http://schemas.openxmlformats.org/officeDocument/2006/relationships/hyperlink" Target="http://www.cms.hhs.gov/NationalHealthExpendDa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cms.gov/NationalHealthExpendData/"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8.png"/><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cms.hhs.gov/NationalHealthExpendData/"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oleObject" Target="../embeddings/Microsoft_Excel_97-2003_Worksheet8.xls"/><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sz="half" idx="1"/>
          </p:nvPr>
        </p:nvGraphicFramePr>
        <p:xfrm>
          <a:off x="282575" y="1174750"/>
          <a:ext cx="8431213" cy="4800600"/>
        </p:xfrm>
        <a:graphic>
          <a:graphicData uri="http://schemas.openxmlformats.org/presentationml/2006/ole">
            <mc:AlternateContent xmlns:mc="http://schemas.openxmlformats.org/markup-compatibility/2006">
              <mc:Choice xmlns:v="urn:schemas-microsoft-com:vml" Requires="v">
                <p:oleObj spid="_x0000_s7179" r:id="rId5" imgW="8431499" imgH="4804064" progId="Excel.Chart.8">
                  <p:embed/>
                </p:oleObj>
              </mc:Choice>
              <mc:Fallback>
                <p:oleObj r:id="rId5" imgW="8431499" imgH="4804064" progId="Excel.Char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5" y="1174750"/>
                        <a:ext cx="84312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1" name="Rectangle 3"/>
          <p:cNvSpPr>
            <a:spLocks noGrp="1" noChangeArrowheads="1"/>
          </p:cNvSpPr>
          <p:nvPr>
            <p:ph type="title"/>
          </p:nvPr>
        </p:nvSpPr>
        <p:spPr>
          <a:xfrm>
            <a:off x="304800" y="304800"/>
            <a:ext cx="8534400" cy="914400"/>
          </a:xfrm>
          <a:noFill/>
        </p:spPr>
        <p:txBody>
          <a:bodyPr anchorCtr="1"/>
          <a:lstStyle/>
          <a:p>
            <a:r>
              <a:rPr lang="en-US" sz="2800" b="1" smtClean="0">
                <a:solidFill>
                  <a:schemeClr val="tx1"/>
                </a:solidFill>
              </a:rPr>
              <a:t>National Health Expenditures per Capita, 1960-2010</a:t>
            </a:r>
          </a:p>
        </p:txBody>
      </p:sp>
      <p:sp>
        <p:nvSpPr>
          <p:cNvPr id="3076" name="Text Box 4"/>
          <p:cNvSpPr txBox="1">
            <a:spLocks noChangeArrowheads="1"/>
          </p:cNvSpPr>
          <p:nvPr/>
        </p:nvSpPr>
        <p:spPr bwMode="auto">
          <a:xfrm>
            <a:off x="0" y="6096000"/>
            <a:ext cx="868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0"/>
              </a:spcBef>
              <a:defRPr/>
            </a:pPr>
            <a:r>
              <a:rPr lang="en-US" sz="1050" dirty="0" smtClean="0">
                <a:solidFill>
                  <a:srgbClr val="000000"/>
                </a:solidFill>
                <a:latin typeface="Tahoma" pitchFamily="34" charset="0"/>
              </a:rPr>
              <a:t>Notes: According to CMS, population is the U.S. Bureau of the Census resident-based population, less armed forces overseas.</a:t>
            </a:r>
          </a:p>
          <a:p>
            <a:pPr>
              <a:spcBef>
                <a:spcPts val="0"/>
              </a:spcBef>
              <a:defRPr/>
            </a:pPr>
            <a:endParaRPr lang="en-US" sz="1050" dirty="0" smtClean="0">
              <a:solidFill>
                <a:srgbClr val="000000"/>
              </a:solidFill>
              <a:latin typeface="Tahoma" pitchFamily="34" charset="0"/>
            </a:endParaRPr>
          </a:p>
          <a:p>
            <a:pPr>
              <a:spcBef>
                <a:spcPts val="0"/>
              </a:spcBef>
              <a:defRPr/>
            </a:pPr>
            <a:r>
              <a:rPr lang="en-US" sz="1050" dirty="0" smtClean="0">
                <a:solidFill>
                  <a:srgbClr val="000000"/>
                </a:solidFill>
                <a:latin typeface="Tahoma" pitchFamily="34" charset="0"/>
              </a:rPr>
              <a:t>Source: Centers for Medicare and Medicaid Services, Office of the Actuary, National Health Statistics Group, at </a:t>
            </a:r>
            <a:r>
              <a:rPr lang="en-US" sz="1050" dirty="0" smtClean="0">
                <a:solidFill>
                  <a:srgbClr val="000000"/>
                </a:solidFill>
                <a:latin typeface="Tahoma" pitchFamily="34" charset="0"/>
                <a:hlinkClick r:id="rId7"/>
              </a:rPr>
              <a:t>http://www.cms.hhs.gov/NationalHealthExpendData/</a:t>
            </a:r>
            <a:r>
              <a:rPr lang="en-US" sz="1050" dirty="0" smtClean="0">
                <a:solidFill>
                  <a:srgbClr val="000000"/>
                </a:solidFill>
                <a:latin typeface="Tahoma" pitchFamily="34" charset="0"/>
              </a:rPr>
              <a:t> (see Historical; NHE summary including share of GDP, CY 1960-2010; file nhegdp10.zip).</a:t>
            </a:r>
          </a:p>
        </p:txBody>
      </p:sp>
      <p:sp>
        <p:nvSpPr>
          <p:cNvPr id="7173" name="Line 5"/>
          <p:cNvSpPr>
            <a:spLocks noChangeShapeType="1"/>
          </p:cNvSpPr>
          <p:nvPr/>
        </p:nvSpPr>
        <p:spPr bwMode="auto">
          <a:xfrm flipV="1">
            <a:off x="3529013" y="1371600"/>
            <a:ext cx="0" cy="347503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7174" name="Picture 7" descr="kfflogo-color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6"/>
          <p:cNvSpPr txBox="1">
            <a:spLocks noChangeArrowheads="1"/>
          </p:cNvSpPr>
          <p:nvPr/>
        </p:nvSpPr>
        <p:spPr bwMode="auto">
          <a:xfrm>
            <a:off x="914400" y="5486400"/>
            <a:ext cx="792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solidFill>
                  <a:srgbClr val="000000"/>
                </a:solidFill>
                <a:latin typeface="Tahoma" pitchFamily="34" charset="0"/>
              </a:rPr>
              <a:t>  5.2%      7.2%    9.2%   12.5%  13.8%  14.5%  15.4%  15.9%  16.0%  16.1%  16.2%  16.4%  16.8%  17.9%  17.9% </a:t>
            </a:r>
          </a:p>
        </p:txBody>
      </p:sp>
      <p:sp>
        <p:nvSpPr>
          <p:cNvPr id="9" name="Text Box 92"/>
          <p:cNvSpPr txBox="1">
            <a:spLocks noChangeArrowheads="1"/>
          </p:cNvSpPr>
          <p:nvPr/>
        </p:nvSpPr>
        <p:spPr bwMode="auto">
          <a:xfrm>
            <a:off x="1098550" y="5257800"/>
            <a:ext cx="7435850" cy="198438"/>
          </a:xfrm>
          <a:prstGeom prst="rect">
            <a:avLst/>
          </a:prstGeom>
          <a:noFill/>
          <a:ln w="9525">
            <a:noFill/>
            <a:miter lim="800000"/>
            <a:headEnd/>
            <a:tailEnd/>
          </a:ln>
        </p:spPr>
        <p:txBody>
          <a:bodyPr lIns="36576" tIns="22860" rIns="36576"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en-US" sz="1150" b="1" dirty="0">
                <a:solidFill>
                  <a:srgbClr val="000000"/>
                </a:solidFill>
                <a:ea typeface="Tahoma"/>
                <a:cs typeface="Tahoma"/>
              </a:rPr>
              <a:t>NHE as a Share of GDP</a:t>
            </a:r>
          </a:p>
        </p:txBody>
      </p:sp>
      <p:sp>
        <p:nvSpPr>
          <p:cNvPr id="7177" name="Line 91"/>
          <p:cNvSpPr>
            <a:spLocks noChangeShapeType="1"/>
          </p:cNvSpPr>
          <p:nvPr/>
        </p:nvSpPr>
        <p:spPr bwMode="auto">
          <a:xfrm flipV="1">
            <a:off x="1098550" y="5181600"/>
            <a:ext cx="7435850"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advClick="0" advTm="2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57200"/>
            <a:ext cx="7924800" cy="411163"/>
          </a:xfrm>
        </p:spPr>
        <p:txBody>
          <a:bodyPr/>
          <a:lstStyle/>
          <a:p>
            <a:r>
              <a:rPr lang="en-US" sz="2000" b="1" smtClean="0"/>
              <a:t> </a:t>
            </a:r>
            <a:br>
              <a:rPr lang="en-US" sz="2000" b="1" smtClean="0"/>
            </a:br>
            <a:r>
              <a:rPr lang="en-US" sz="2000" b="1" smtClean="0"/>
              <a:t> Annual </a:t>
            </a:r>
            <a:r>
              <a:rPr lang="en-US" sz="2000" b="1" smtClean="0">
                <a:solidFill>
                  <a:srgbClr val="000000"/>
                </a:solidFill>
              </a:rPr>
              <a:t>Percent Change in National Health Expenditures, by Selected Sources of Funds, 1960-2010</a:t>
            </a:r>
          </a:p>
        </p:txBody>
      </p:sp>
      <p:graphicFrame>
        <p:nvGraphicFramePr>
          <p:cNvPr id="16387" name="Object 3"/>
          <p:cNvGraphicFramePr>
            <a:graphicFrameLocks noGrp="1" noChangeAspect="1"/>
          </p:cNvGraphicFramePr>
          <p:nvPr>
            <p:ph type="chart" idx="4294967295"/>
          </p:nvPr>
        </p:nvGraphicFramePr>
        <p:xfrm>
          <a:off x="127000" y="1219200"/>
          <a:ext cx="8712200" cy="4445000"/>
        </p:xfrm>
        <a:graphic>
          <a:graphicData uri="http://schemas.openxmlformats.org/presentationml/2006/ole">
            <mc:AlternateContent xmlns:mc="http://schemas.openxmlformats.org/markup-compatibility/2006">
              <mc:Choice xmlns:v="urn:schemas-microsoft-com:vml" Requires="v">
                <p:oleObj spid="_x0000_s16391" r:id="rId4" imgW="8711939" imgH="4444369" progId="Excel.Chart.8">
                  <p:embed/>
                </p:oleObj>
              </mc:Choice>
              <mc:Fallback>
                <p:oleObj r:id="rId4" imgW="8711939" imgH="4444369"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219200"/>
                        <a:ext cx="87122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6" name="Text Box 4"/>
          <p:cNvSpPr txBox="1">
            <a:spLocks noChangeArrowheads="1"/>
          </p:cNvSpPr>
          <p:nvPr/>
        </p:nvSpPr>
        <p:spPr bwMode="auto">
          <a:xfrm>
            <a:off x="1588" y="5410200"/>
            <a:ext cx="8616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solidFill>
                  <a:srgbClr val="000000"/>
                </a:solidFill>
                <a:latin typeface="Tahoma" pitchFamily="34" charset="0"/>
                <a:cs typeface="Arial" charset="0"/>
              </a:rPr>
              <a:t>Notes: </a:t>
            </a:r>
            <a:r>
              <a:rPr lang="en-US" sz="1000" dirty="0" smtClean="0">
                <a:latin typeface="+mj-lt"/>
              </a:rPr>
              <a:t>This figure omits national health spending that belongs in the categories of Other Public Insurance Programs, Other Third Party Payers and Programs, Public Health Activity, and Investment, which together represented about 20% of total national health spending in 2010. Medicare and Medicaid were enacted in 1965; by January 1970, all states but two were participating in Medicaid. Implementation of the Medicare Part D prescription drug benefit was the major cause of the 2006 increase in Medicare spending and decrease in Medicaid spending (Medicare replaced Medicaid drug coverage for dual eligibles). </a:t>
            </a:r>
            <a:endParaRPr lang="en-US" sz="1000" dirty="0" smtClean="0">
              <a:solidFill>
                <a:srgbClr val="000000"/>
              </a:solidFill>
              <a:latin typeface="+mj-lt"/>
              <a:cs typeface="Arial" charset="0"/>
            </a:endParaRPr>
          </a:p>
          <a:p>
            <a:pPr eaLnBrk="1" hangingPunct="1">
              <a:defRPr/>
            </a:pPr>
            <a:endParaRPr lang="en-US" sz="1000" dirty="0" smtClean="0">
              <a:solidFill>
                <a:srgbClr val="000000"/>
              </a:solidFill>
              <a:latin typeface="Tahoma" pitchFamily="34" charset="0"/>
              <a:cs typeface="Arial" charset="0"/>
            </a:endParaRPr>
          </a:p>
          <a:p>
            <a:pPr eaLnBrk="1" hangingPunct="1">
              <a:defRPr/>
            </a:pPr>
            <a:r>
              <a:rPr lang="en-US" sz="1000" dirty="0" smtClean="0">
                <a:solidFill>
                  <a:srgbClr val="000000"/>
                </a:solidFill>
                <a:latin typeface="Tahoma" pitchFamily="34" charset="0"/>
                <a:cs typeface="Arial" charset="0"/>
              </a:rPr>
              <a:t>Source: </a:t>
            </a:r>
            <a:r>
              <a:rPr lang="en-US" sz="1000" dirty="0">
                <a:latin typeface="Tahoma" pitchFamily="34" charset="0"/>
                <a:ea typeface="Arial Unicode MS" pitchFamily="34" charset="-128"/>
                <a:cs typeface="Arial Unicode MS" pitchFamily="34" charset="-128"/>
              </a:rPr>
              <a:t>Kaiser Family Foundation calculations using NHE data from Centers for Medicare and Medicaid Services, Office of the Actuary, National Health Statistics Group, at </a:t>
            </a:r>
            <a:r>
              <a:rPr lang="en-US" sz="1000" dirty="0">
                <a:latin typeface="Tahoma" pitchFamily="34" charset="0"/>
                <a:ea typeface="Arial Unicode MS" pitchFamily="34" charset="-128"/>
                <a:cs typeface="Arial Unicode MS" pitchFamily="34" charset="-128"/>
                <a:hlinkClick r:id="rId6"/>
              </a:rPr>
              <a:t>http://www.cms.hhs.gov/NationalHealthExpendData/</a:t>
            </a:r>
            <a:r>
              <a:rPr lang="en-US" sz="1000" dirty="0">
                <a:latin typeface="Tahoma" pitchFamily="34" charset="0"/>
                <a:ea typeface="Arial Unicode MS" pitchFamily="34" charset="-128"/>
                <a:cs typeface="Arial Unicode MS" pitchFamily="34" charset="-128"/>
              </a:rPr>
              <a:t> (see Historical; National Health Expenditures by type of service and source of funds, CY 1960-2010; file nhe2010.zip).</a:t>
            </a:r>
          </a:p>
          <a:p>
            <a:pPr eaLnBrk="1" hangingPunct="1">
              <a:defRPr/>
            </a:pPr>
            <a:endParaRPr lang="en-US" sz="1000" dirty="0" smtClean="0">
              <a:solidFill>
                <a:srgbClr val="000000"/>
              </a:solidFill>
              <a:latin typeface="Tahoma" pitchFamily="34" charset="0"/>
              <a:cs typeface="Arial" charset="0"/>
            </a:endParaRPr>
          </a:p>
        </p:txBody>
      </p:sp>
      <p:pic>
        <p:nvPicPr>
          <p:cNvPr id="16389" name="Picture 13" descr="kfflogo-colo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57200"/>
            <a:ext cx="7924800" cy="411163"/>
          </a:xfrm>
        </p:spPr>
        <p:txBody>
          <a:bodyPr/>
          <a:lstStyle/>
          <a:p>
            <a:r>
              <a:rPr lang="en-US" sz="2000" b="1" smtClean="0"/>
              <a:t> </a:t>
            </a:r>
            <a:br>
              <a:rPr lang="en-US" sz="2000" b="1" smtClean="0"/>
            </a:br>
            <a:r>
              <a:rPr lang="en-US" sz="2000" b="1" smtClean="0"/>
              <a:t> Cumulative </a:t>
            </a:r>
            <a:r>
              <a:rPr lang="en-US" sz="2000" b="1" smtClean="0">
                <a:solidFill>
                  <a:srgbClr val="000000"/>
                </a:solidFill>
              </a:rPr>
              <a:t>Percent Change in National Health Expenditures, by Selected Sources of Funds, 2000-2010</a:t>
            </a:r>
          </a:p>
        </p:txBody>
      </p:sp>
      <p:graphicFrame>
        <p:nvGraphicFramePr>
          <p:cNvPr id="17411" name="Object 3"/>
          <p:cNvGraphicFramePr>
            <a:graphicFrameLocks noGrp="1" noChangeAspect="1"/>
          </p:cNvGraphicFramePr>
          <p:nvPr>
            <p:ph type="chart" idx="4294967295"/>
          </p:nvPr>
        </p:nvGraphicFramePr>
        <p:xfrm>
          <a:off x="177800" y="1320800"/>
          <a:ext cx="8712200" cy="4445000"/>
        </p:xfrm>
        <a:graphic>
          <a:graphicData uri="http://schemas.openxmlformats.org/presentationml/2006/ole">
            <mc:AlternateContent xmlns:mc="http://schemas.openxmlformats.org/markup-compatibility/2006">
              <mc:Choice xmlns:v="urn:schemas-microsoft-com:vml" Requires="v">
                <p:oleObj spid="_x0000_s17415" r:id="rId4" imgW="8711939" imgH="4444369" progId="Excel.Chart.8">
                  <p:embed/>
                </p:oleObj>
              </mc:Choice>
              <mc:Fallback>
                <p:oleObj r:id="rId4" imgW="8711939" imgH="4444369"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320800"/>
                        <a:ext cx="87122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12" name="Picture 13"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0" y="5715000"/>
            <a:ext cx="86153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solidFill>
                  <a:srgbClr val="000000"/>
                </a:solidFill>
                <a:latin typeface="Tahoma" pitchFamily="34" charset="0"/>
                <a:cs typeface="Arial" charset="0"/>
              </a:rPr>
              <a:t>Notes: </a:t>
            </a:r>
            <a:r>
              <a:rPr lang="en-US" sz="1000" dirty="0" smtClean="0">
                <a:latin typeface="+mj-lt"/>
              </a:rPr>
              <a:t>This figure omits national health spending that belongs in the categories of Other Public Insurance Programs, Other Third Party Payers and Programs, Public Health Activity, and Investment, which together represent about 20% of total national health spending in 2010. </a:t>
            </a:r>
            <a:r>
              <a:rPr lang="en-US" sz="1000" dirty="0">
                <a:solidFill>
                  <a:srgbClr val="000000"/>
                </a:solidFill>
                <a:latin typeface="Tahoma" pitchFamily="34" charset="0"/>
                <a:ea typeface="Arial Unicode MS" pitchFamily="34" charset="-128"/>
                <a:cs typeface="Arial Unicode MS" pitchFamily="34" charset="-128"/>
              </a:rPr>
              <a:t>Medicare and Medicaid were enacted in 1965; by January 1970, all states but two were participating in Medicaid.</a:t>
            </a:r>
            <a:endParaRPr lang="en-US" sz="1000" dirty="0" smtClean="0">
              <a:latin typeface="+mj-lt"/>
            </a:endParaRPr>
          </a:p>
          <a:p>
            <a:pPr eaLnBrk="1" hangingPunct="1">
              <a:defRPr/>
            </a:pPr>
            <a:endParaRPr lang="en-US" sz="1000" dirty="0" smtClean="0">
              <a:solidFill>
                <a:srgbClr val="000000"/>
              </a:solidFill>
              <a:latin typeface="Tahoma" pitchFamily="34" charset="0"/>
              <a:cs typeface="Arial" charset="0"/>
            </a:endParaRPr>
          </a:p>
          <a:p>
            <a:pPr eaLnBrk="1" hangingPunct="1">
              <a:defRPr/>
            </a:pPr>
            <a:r>
              <a:rPr lang="en-US" sz="1000" dirty="0" smtClean="0">
                <a:solidFill>
                  <a:srgbClr val="000000"/>
                </a:solidFill>
                <a:latin typeface="Tahoma" pitchFamily="34" charset="0"/>
                <a:cs typeface="Arial" charset="0"/>
              </a:rPr>
              <a:t>Source: </a:t>
            </a:r>
            <a:r>
              <a:rPr lang="en-US" sz="1000" dirty="0">
                <a:latin typeface="Tahoma" pitchFamily="34" charset="0"/>
                <a:ea typeface="Arial Unicode MS" pitchFamily="34" charset="-128"/>
                <a:cs typeface="Arial Unicode MS" pitchFamily="34" charset="-128"/>
              </a:rPr>
              <a:t>Kaiser Family Foundation calculations using NHE data from Centers for Medicare and Medicaid Services, Office of the Actuary, National Health Statistics Group, at </a:t>
            </a:r>
            <a:r>
              <a:rPr lang="en-US" sz="1000" dirty="0">
                <a:latin typeface="Tahoma" pitchFamily="34" charset="0"/>
                <a:ea typeface="Arial Unicode MS" pitchFamily="34" charset="-128"/>
                <a:cs typeface="Arial Unicode MS" pitchFamily="34" charset="-128"/>
                <a:hlinkClick r:id="rId7"/>
              </a:rPr>
              <a:t>http://www.cms.hhs.gov/NationalHealthExpendData/</a:t>
            </a:r>
            <a:r>
              <a:rPr lang="en-US" sz="1000" dirty="0">
                <a:latin typeface="Tahoma" pitchFamily="34" charset="0"/>
                <a:ea typeface="Arial Unicode MS" pitchFamily="34" charset="-128"/>
                <a:cs typeface="Arial Unicode MS" pitchFamily="34" charset="-128"/>
              </a:rPr>
              <a:t> (see Historical; National Health Expenditures by type of service and source of funds, CY 1960-2010; file nhe2010.zip</a:t>
            </a:r>
            <a:r>
              <a:rPr lang="en-US" sz="1000" dirty="0" smtClean="0">
                <a:latin typeface="Tahoma" pitchFamily="34" charset="0"/>
                <a:ea typeface="Arial Unicode MS" pitchFamily="34" charset="-128"/>
                <a:cs typeface="Arial Unicode MS" pitchFamily="34" charset="-128"/>
              </a:rPr>
              <a:t>).</a:t>
            </a:r>
            <a:endParaRPr lang="en-US" sz="1000" dirty="0">
              <a:latin typeface="Tahoma"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04800" y="76200"/>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solidFill>
                  <a:srgbClr val="000000"/>
                </a:solidFill>
                <a:latin typeface="Tahoma" pitchFamily="34" charset="0"/>
              </a:rPr>
              <a:t> Percent Distribution of National Health Expenditures, by Type of Sponsor, 1987, 2000, 2010</a:t>
            </a:r>
          </a:p>
        </p:txBody>
      </p:sp>
      <p:pic>
        <p:nvPicPr>
          <p:cNvPr id="18435" name="Picture 13" descr="kfflogo-col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6" name="Chart 2"/>
          <p:cNvGraphicFramePr>
            <a:graphicFrameLocks/>
          </p:cNvGraphicFramePr>
          <p:nvPr/>
        </p:nvGraphicFramePr>
        <p:xfrm>
          <a:off x="25400" y="611188"/>
          <a:ext cx="9093200" cy="5349875"/>
        </p:xfrm>
        <a:graphic>
          <a:graphicData uri="http://schemas.openxmlformats.org/presentationml/2006/ole">
            <mc:AlternateContent xmlns:mc="http://schemas.openxmlformats.org/markup-compatibility/2006">
              <mc:Choice xmlns:v="urn:schemas-microsoft-com:vml" Requires="v">
                <p:oleObj spid="_x0000_s18457" r:id="rId5" imgW="9096020" imgH="5261304" progId="Excel.Chart.8">
                  <p:embed/>
                </p:oleObj>
              </mc:Choice>
              <mc:Fallback>
                <p:oleObj r:id="rId5" imgW="9096020" imgH="5261304"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611188"/>
                        <a:ext cx="90932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Rectangle 3"/>
          <p:cNvSpPr>
            <a:spLocks noChangeArrowheads="1"/>
          </p:cNvSpPr>
          <p:nvPr/>
        </p:nvSpPr>
        <p:spPr bwMode="auto">
          <a:xfrm>
            <a:off x="0" y="5319713"/>
            <a:ext cx="91440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00" dirty="0">
                <a:latin typeface="+mj-lt"/>
              </a:rPr>
              <a:t>Notes:  Starting with the 2009 NHE data, CMS expanded their focus on spending by Type of Sponsor, which provides estimates of the individual, business, or tax source that is behind each Source of Funds category and is responsible for financing or sponsoring the payments. “Federal” and “State &amp; Local” includes government contributions to private health insurance premiums and to the Medicare Hospital Insurance Trust Fund through payroll taxes, Medicaid program expenditures including buy-in premiums for Medicare, and other state &amp; local government programs. “Private Business” includes employer contributions to private health insurance, the Medicare Hospital Insurance Trust Fund through payroll taxes, workers’ compensation insurance, temporary disability insurance, worksite health care. “Household” includes contributions to health insurance premiums for private health insurance, Medicare Part A or Part B, out-of-pocket costs. “Other Private Revenues” includes philanthropy, structure &amp; equipment, non-patient revenues.</a:t>
            </a:r>
          </a:p>
          <a:p>
            <a:pPr>
              <a:defRPr/>
            </a:pPr>
            <a:endParaRPr lang="en-US" sz="400" dirty="0">
              <a:latin typeface="+mj-lt"/>
            </a:endParaRPr>
          </a:p>
          <a:p>
            <a:pPr>
              <a:defRPr/>
            </a:pPr>
            <a:r>
              <a:rPr lang="en-US" sz="1000" dirty="0">
                <a:latin typeface="+mj-lt"/>
              </a:rPr>
              <a:t>Source: Centers for Medicare and Medicaid Services, Office of the Actuary, National Health Statistics Group at </a:t>
            </a:r>
          </a:p>
          <a:p>
            <a:pPr>
              <a:defRPr/>
            </a:pPr>
            <a:r>
              <a:rPr lang="en-US" sz="1000" u="sng" dirty="0">
                <a:latin typeface="+mj-lt"/>
                <a:hlinkClick r:id="rId7"/>
              </a:rPr>
              <a:t>https://www.cms.gov/NationalHealthExpendData/</a:t>
            </a:r>
            <a:r>
              <a:rPr lang="en-US" sz="1000" dirty="0">
                <a:latin typeface="+mj-lt"/>
              </a:rPr>
              <a:t> (see Historical; NHE Web tables, Table 5).</a:t>
            </a:r>
          </a:p>
        </p:txBody>
      </p:sp>
      <p:sp>
        <p:nvSpPr>
          <p:cNvPr id="18438" name="TextBox 3"/>
          <p:cNvSpPr txBox="1">
            <a:spLocks noChangeArrowheads="1"/>
          </p:cNvSpPr>
          <p:nvPr/>
        </p:nvSpPr>
        <p:spPr bwMode="auto">
          <a:xfrm>
            <a:off x="762000" y="4724400"/>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latin typeface="Tahoma" pitchFamily="34" charset="0"/>
              </a:rPr>
              <a:t>Government      Private</a:t>
            </a:r>
          </a:p>
        </p:txBody>
      </p:sp>
      <p:sp>
        <p:nvSpPr>
          <p:cNvPr id="23559" name="TextBox 4"/>
          <p:cNvSpPr txBox="1">
            <a:spLocks noChangeArrowheads="1"/>
          </p:cNvSpPr>
          <p:nvPr/>
        </p:nvSpPr>
        <p:spPr bwMode="auto">
          <a:xfrm>
            <a:off x="533400" y="4953000"/>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1400" b="1" dirty="0" smtClean="0">
                <a:solidFill>
                  <a:srgbClr val="000000"/>
                </a:solidFill>
                <a:latin typeface="Tahoma" pitchFamily="34" charset="0"/>
              </a:rPr>
              <a:t>1987 </a:t>
            </a:r>
            <a:r>
              <a:rPr lang="en-US" sz="1200" dirty="0" smtClean="0">
                <a:latin typeface="+mj-lt"/>
              </a:rPr>
              <a:t>(Total = $519.1 billion)</a:t>
            </a:r>
            <a:endParaRPr lang="en-US" sz="1200" dirty="0" smtClean="0">
              <a:solidFill>
                <a:srgbClr val="000000"/>
              </a:solidFill>
              <a:latin typeface="+mj-lt"/>
            </a:endParaRPr>
          </a:p>
        </p:txBody>
      </p:sp>
      <p:sp>
        <p:nvSpPr>
          <p:cNvPr id="18440" name="TextBox 16"/>
          <p:cNvSpPr txBox="1">
            <a:spLocks noChangeArrowheads="1"/>
          </p:cNvSpPr>
          <p:nvPr/>
        </p:nvSpPr>
        <p:spPr bwMode="auto">
          <a:xfrm>
            <a:off x="3810000" y="4724400"/>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latin typeface="Tahoma" pitchFamily="34" charset="0"/>
              </a:rPr>
              <a:t>Government      Private</a:t>
            </a:r>
          </a:p>
        </p:txBody>
      </p:sp>
      <p:sp>
        <p:nvSpPr>
          <p:cNvPr id="18441" name="TextBox 17"/>
          <p:cNvSpPr txBox="1">
            <a:spLocks noChangeArrowheads="1"/>
          </p:cNvSpPr>
          <p:nvPr/>
        </p:nvSpPr>
        <p:spPr bwMode="auto">
          <a:xfrm>
            <a:off x="6858000" y="4724400"/>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latin typeface="Tahoma" pitchFamily="34" charset="0"/>
              </a:rPr>
              <a:t>Government      Private</a:t>
            </a:r>
          </a:p>
        </p:txBody>
      </p:sp>
      <p:sp>
        <p:nvSpPr>
          <p:cNvPr id="23562" name="TextBox 18"/>
          <p:cNvSpPr txBox="1">
            <a:spLocks noChangeArrowheads="1"/>
          </p:cNvSpPr>
          <p:nvPr/>
        </p:nvSpPr>
        <p:spPr bwMode="auto">
          <a:xfrm>
            <a:off x="3657600" y="4953000"/>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400" b="1" dirty="0" smtClean="0">
                <a:solidFill>
                  <a:srgbClr val="000000"/>
                </a:solidFill>
                <a:latin typeface="Tahoma" pitchFamily="34" charset="0"/>
              </a:rPr>
              <a:t>2000 </a:t>
            </a:r>
            <a:r>
              <a:rPr lang="en-US" sz="1200" dirty="0" smtClean="0">
                <a:latin typeface="+mj-lt"/>
              </a:rPr>
              <a:t>(Total = $1,377.2 billion)</a:t>
            </a:r>
            <a:endParaRPr lang="en-US" sz="1200" dirty="0" smtClean="0">
              <a:solidFill>
                <a:srgbClr val="000000"/>
              </a:solidFill>
              <a:latin typeface="+mj-lt"/>
            </a:endParaRPr>
          </a:p>
        </p:txBody>
      </p:sp>
      <p:sp>
        <p:nvSpPr>
          <p:cNvPr id="3" name="TextBox 2"/>
          <p:cNvSpPr txBox="1"/>
          <p:nvPr/>
        </p:nvSpPr>
        <p:spPr>
          <a:xfrm>
            <a:off x="990600" y="2924175"/>
            <a:ext cx="762000" cy="276225"/>
          </a:xfrm>
          <a:prstGeom prst="rect">
            <a:avLst/>
          </a:prstGeom>
          <a:noFill/>
        </p:spPr>
        <p:txBody>
          <a:bodyPr>
            <a:spAutoFit/>
          </a:bodyPr>
          <a:lstStyle/>
          <a:p>
            <a:pPr>
              <a:defRPr/>
            </a:pPr>
            <a:r>
              <a:rPr lang="en-US" sz="1200" b="1" dirty="0">
                <a:latin typeface="+mj-lt"/>
              </a:rPr>
              <a:t>31.8%</a:t>
            </a:r>
          </a:p>
        </p:txBody>
      </p:sp>
      <p:sp>
        <p:nvSpPr>
          <p:cNvPr id="21" name="TextBox 20"/>
          <p:cNvSpPr txBox="1"/>
          <p:nvPr/>
        </p:nvSpPr>
        <p:spPr>
          <a:xfrm>
            <a:off x="1981200" y="1143000"/>
            <a:ext cx="762000" cy="276225"/>
          </a:xfrm>
          <a:prstGeom prst="rect">
            <a:avLst/>
          </a:prstGeom>
          <a:noFill/>
        </p:spPr>
        <p:txBody>
          <a:bodyPr>
            <a:spAutoFit/>
          </a:bodyPr>
          <a:lstStyle/>
          <a:p>
            <a:pPr>
              <a:defRPr/>
            </a:pPr>
            <a:r>
              <a:rPr lang="en-US" sz="1200" b="1" dirty="0">
                <a:latin typeface="+mj-lt"/>
              </a:rPr>
              <a:t>68.2%</a:t>
            </a:r>
          </a:p>
        </p:txBody>
      </p:sp>
      <p:sp>
        <p:nvSpPr>
          <p:cNvPr id="22" name="TextBox 21"/>
          <p:cNvSpPr txBox="1"/>
          <p:nvPr/>
        </p:nvSpPr>
        <p:spPr>
          <a:xfrm>
            <a:off x="4038600" y="2743200"/>
            <a:ext cx="762000" cy="276225"/>
          </a:xfrm>
          <a:prstGeom prst="rect">
            <a:avLst/>
          </a:prstGeom>
          <a:noFill/>
        </p:spPr>
        <p:txBody>
          <a:bodyPr>
            <a:spAutoFit/>
          </a:bodyPr>
          <a:lstStyle/>
          <a:p>
            <a:pPr>
              <a:defRPr/>
            </a:pPr>
            <a:r>
              <a:rPr lang="en-US" sz="1200" b="1" dirty="0">
                <a:latin typeface="+mj-lt"/>
              </a:rPr>
              <a:t>35.5%</a:t>
            </a:r>
          </a:p>
        </p:txBody>
      </p:sp>
      <p:sp>
        <p:nvSpPr>
          <p:cNvPr id="23" name="TextBox 22"/>
          <p:cNvSpPr txBox="1"/>
          <p:nvPr/>
        </p:nvSpPr>
        <p:spPr>
          <a:xfrm>
            <a:off x="5029200" y="1323975"/>
            <a:ext cx="762000" cy="276225"/>
          </a:xfrm>
          <a:prstGeom prst="rect">
            <a:avLst/>
          </a:prstGeom>
          <a:noFill/>
        </p:spPr>
        <p:txBody>
          <a:bodyPr>
            <a:spAutoFit/>
          </a:bodyPr>
          <a:lstStyle/>
          <a:p>
            <a:pPr>
              <a:defRPr/>
            </a:pPr>
            <a:r>
              <a:rPr lang="en-US" sz="1200" b="1" dirty="0">
                <a:latin typeface="+mj-lt"/>
              </a:rPr>
              <a:t>64.5%</a:t>
            </a:r>
          </a:p>
        </p:txBody>
      </p:sp>
      <p:sp>
        <p:nvSpPr>
          <p:cNvPr id="24" name="TextBox 23"/>
          <p:cNvSpPr txBox="1"/>
          <p:nvPr/>
        </p:nvSpPr>
        <p:spPr>
          <a:xfrm>
            <a:off x="7086600" y="2286000"/>
            <a:ext cx="762000" cy="276225"/>
          </a:xfrm>
          <a:prstGeom prst="rect">
            <a:avLst/>
          </a:prstGeom>
          <a:noFill/>
        </p:spPr>
        <p:txBody>
          <a:bodyPr>
            <a:spAutoFit/>
          </a:bodyPr>
          <a:lstStyle/>
          <a:p>
            <a:pPr>
              <a:defRPr/>
            </a:pPr>
            <a:r>
              <a:rPr lang="en-US" sz="1200" b="1" dirty="0">
                <a:latin typeface="+mj-lt"/>
              </a:rPr>
              <a:t>44.9%</a:t>
            </a:r>
          </a:p>
        </p:txBody>
      </p:sp>
      <p:sp>
        <p:nvSpPr>
          <p:cNvPr id="25" name="TextBox 24"/>
          <p:cNvSpPr txBox="1"/>
          <p:nvPr/>
        </p:nvSpPr>
        <p:spPr>
          <a:xfrm>
            <a:off x="8077200" y="1752600"/>
            <a:ext cx="762000" cy="276225"/>
          </a:xfrm>
          <a:prstGeom prst="rect">
            <a:avLst/>
          </a:prstGeom>
          <a:noFill/>
        </p:spPr>
        <p:txBody>
          <a:bodyPr>
            <a:spAutoFit/>
          </a:bodyPr>
          <a:lstStyle/>
          <a:p>
            <a:pPr>
              <a:defRPr/>
            </a:pPr>
            <a:r>
              <a:rPr lang="en-US" sz="1200" b="1" dirty="0">
                <a:latin typeface="+mj-lt"/>
              </a:rPr>
              <a:t>55.1%</a:t>
            </a:r>
          </a:p>
        </p:txBody>
      </p:sp>
      <p:sp>
        <p:nvSpPr>
          <p:cNvPr id="2" name="TextBox 1"/>
          <p:cNvSpPr txBox="1"/>
          <p:nvPr/>
        </p:nvSpPr>
        <p:spPr>
          <a:xfrm>
            <a:off x="6096000" y="990600"/>
            <a:ext cx="2743200" cy="554038"/>
          </a:xfrm>
          <a:prstGeom prst="rect">
            <a:avLst/>
          </a:prstGeom>
          <a:noFill/>
          <a:ln>
            <a:solidFill>
              <a:schemeClr val="tx2"/>
            </a:solidFill>
          </a:ln>
        </p:spPr>
        <p:txBody>
          <a:bodyPr>
            <a:spAutoFit/>
          </a:bodyPr>
          <a:lstStyle/>
          <a:p>
            <a:pPr>
              <a:defRPr/>
            </a:pPr>
            <a:r>
              <a:rPr lang="en-US" sz="1000" dirty="0">
                <a:latin typeface="+mj-lt"/>
              </a:rPr>
              <a:t>   Federal                  Private Business              </a:t>
            </a:r>
          </a:p>
          <a:p>
            <a:pPr>
              <a:defRPr/>
            </a:pPr>
            <a:r>
              <a:rPr lang="en-US" sz="1000" dirty="0">
                <a:latin typeface="+mj-lt"/>
              </a:rPr>
              <a:t>   State &amp; Local          Household          </a:t>
            </a:r>
          </a:p>
          <a:p>
            <a:pPr>
              <a:defRPr/>
            </a:pPr>
            <a:r>
              <a:rPr lang="en-US" sz="1000" dirty="0">
                <a:latin typeface="+mj-lt"/>
              </a:rPr>
              <a:t>                               Other Private Revenues</a:t>
            </a:r>
          </a:p>
        </p:txBody>
      </p:sp>
      <p:sp>
        <p:nvSpPr>
          <p:cNvPr id="18450" name="Rectangle 4"/>
          <p:cNvSpPr>
            <a:spLocks noChangeArrowheads="1"/>
          </p:cNvSpPr>
          <p:nvPr/>
        </p:nvSpPr>
        <p:spPr bwMode="auto">
          <a:xfrm>
            <a:off x="6172200" y="1066800"/>
            <a:ext cx="92075" cy="92075"/>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6" name="Rectangle 25"/>
          <p:cNvSpPr/>
          <p:nvPr/>
        </p:nvSpPr>
        <p:spPr bwMode="auto">
          <a:xfrm>
            <a:off x="6172200" y="1219200"/>
            <a:ext cx="92075" cy="9207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452" name="Rectangle 26"/>
          <p:cNvSpPr>
            <a:spLocks noChangeArrowheads="1"/>
          </p:cNvSpPr>
          <p:nvPr/>
        </p:nvSpPr>
        <p:spPr bwMode="auto">
          <a:xfrm>
            <a:off x="7299325" y="1066800"/>
            <a:ext cx="92075" cy="92075"/>
          </a:xfrm>
          <a:prstGeom prst="rect">
            <a:avLst/>
          </a:prstGeom>
          <a:solidFill>
            <a:srgbClr val="024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8453" name="Rectangle 27"/>
          <p:cNvSpPr>
            <a:spLocks noChangeArrowheads="1"/>
          </p:cNvSpPr>
          <p:nvPr/>
        </p:nvSpPr>
        <p:spPr bwMode="auto">
          <a:xfrm>
            <a:off x="7299325" y="1219200"/>
            <a:ext cx="92075" cy="92075"/>
          </a:xfrm>
          <a:prstGeom prst="rect">
            <a:avLst/>
          </a:prstGeom>
          <a:solidFill>
            <a:srgbClr val="03649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8454" name="Rectangle 28"/>
          <p:cNvSpPr>
            <a:spLocks noChangeArrowheads="1"/>
          </p:cNvSpPr>
          <p:nvPr/>
        </p:nvSpPr>
        <p:spPr bwMode="auto">
          <a:xfrm>
            <a:off x="7299325" y="1371600"/>
            <a:ext cx="92075" cy="92075"/>
          </a:xfrm>
          <a:prstGeom prst="rect">
            <a:avLst/>
          </a:prstGeom>
          <a:solidFill>
            <a:srgbClr val="29ABF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 name="TextBox 18"/>
          <p:cNvSpPr txBox="1">
            <a:spLocks noChangeArrowheads="1"/>
          </p:cNvSpPr>
          <p:nvPr/>
        </p:nvSpPr>
        <p:spPr bwMode="auto">
          <a:xfrm>
            <a:off x="6705600" y="4953000"/>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400" b="1" dirty="0" smtClean="0">
                <a:solidFill>
                  <a:srgbClr val="000000"/>
                </a:solidFill>
                <a:latin typeface="Tahoma" pitchFamily="34" charset="0"/>
              </a:rPr>
              <a:t>2011 </a:t>
            </a:r>
            <a:r>
              <a:rPr lang="en-US" sz="1200" dirty="0" smtClean="0">
                <a:latin typeface="+mj-lt"/>
              </a:rPr>
              <a:t>(Total = $2,700.7 billion)</a:t>
            </a:r>
            <a:endParaRPr lang="en-US" sz="1200" dirty="0" smtClean="0">
              <a:solidFill>
                <a:srgbClr val="000000"/>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0" y="645795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000000"/>
                </a:solidFill>
                <a:latin typeface="Tahoma" pitchFamily="34" charset="0"/>
              </a:rPr>
              <a:t>Source:  Centers for Medicare and Medicaid Services, Office of the Actuary, National Health Statistics Group, “National Health Expenditures 2010: Sponsor Highlights,” Table 2, </a:t>
            </a:r>
            <a:r>
              <a:rPr lang="en-US" sz="1000" u="sng">
                <a:solidFill>
                  <a:srgbClr val="000000"/>
                </a:solidFill>
                <a:latin typeface="Tahoma" pitchFamily="34" charset="0"/>
                <a:hlinkClick r:id="rId4"/>
              </a:rPr>
              <a:t>https://www.cms.gov/NationalHealthExpendData/downloads/sponsors.pdf</a:t>
            </a:r>
            <a:r>
              <a:rPr lang="en-US" sz="1000">
                <a:solidFill>
                  <a:srgbClr val="000000"/>
                </a:solidFill>
                <a:latin typeface="Tahoma" pitchFamily="34" charset="0"/>
              </a:rPr>
              <a:t>.</a:t>
            </a:r>
          </a:p>
        </p:txBody>
      </p:sp>
      <p:sp>
        <p:nvSpPr>
          <p:cNvPr id="19459" name="Text Box 5"/>
          <p:cNvSpPr txBox="1">
            <a:spLocks noChangeArrowheads="1"/>
          </p:cNvSpPr>
          <p:nvPr/>
        </p:nvSpPr>
        <p:spPr bwMode="auto">
          <a:xfrm>
            <a:off x="381000" y="76200"/>
            <a:ext cx="845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b="1">
                <a:solidFill>
                  <a:srgbClr val="000000"/>
                </a:solidFill>
                <a:latin typeface="Tahoma" pitchFamily="34" charset="0"/>
                <a:cs typeface="Arial" charset="0"/>
              </a:rPr>
              <a:t> Annual Percent Change in National Health Expenditures, by Type of Sponsor, 1988-2010</a:t>
            </a:r>
          </a:p>
        </p:txBody>
      </p:sp>
      <p:pic>
        <p:nvPicPr>
          <p:cNvPr id="19460" name="Picture 6" descr="kfflogo-colo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1905000" y="2438400"/>
            <a:ext cx="2286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baseline="30000">
                <a:solidFill>
                  <a:srgbClr val="000000"/>
                </a:solidFill>
                <a:latin typeface="Tahoma" pitchFamily="34" charset="0"/>
              </a:rPr>
              <a:t>2</a:t>
            </a:r>
          </a:p>
        </p:txBody>
      </p:sp>
      <p:sp>
        <p:nvSpPr>
          <p:cNvPr id="19462" name="TextBox 7"/>
          <p:cNvSpPr txBox="1">
            <a:spLocks noChangeArrowheads="1"/>
          </p:cNvSpPr>
          <p:nvPr/>
        </p:nvSpPr>
        <p:spPr bwMode="auto">
          <a:xfrm>
            <a:off x="3124200" y="2819400"/>
            <a:ext cx="2286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baseline="30000">
                <a:solidFill>
                  <a:srgbClr val="000000"/>
                </a:solidFill>
                <a:latin typeface="Tahoma" pitchFamily="34" charset="0"/>
              </a:rPr>
              <a:t>3</a:t>
            </a:r>
          </a:p>
        </p:txBody>
      </p:sp>
      <p:sp>
        <p:nvSpPr>
          <p:cNvPr id="19463" name="TextBox 8"/>
          <p:cNvSpPr txBox="1">
            <a:spLocks noChangeArrowheads="1"/>
          </p:cNvSpPr>
          <p:nvPr/>
        </p:nvSpPr>
        <p:spPr bwMode="auto">
          <a:xfrm>
            <a:off x="1371600" y="4267200"/>
            <a:ext cx="2286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baseline="30000">
                <a:solidFill>
                  <a:srgbClr val="000000"/>
                </a:solidFill>
                <a:latin typeface="Tahoma" pitchFamily="34" charset="0"/>
              </a:rPr>
              <a:t>4</a:t>
            </a:r>
          </a:p>
        </p:txBody>
      </p:sp>
      <p:sp>
        <p:nvSpPr>
          <p:cNvPr id="19464" name="TextBox 9"/>
          <p:cNvSpPr txBox="1">
            <a:spLocks noChangeArrowheads="1"/>
          </p:cNvSpPr>
          <p:nvPr/>
        </p:nvSpPr>
        <p:spPr bwMode="auto">
          <a:xfrm>
            <a:off x="762000" y="5257800"/>
            <a:ext cx="3810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baseline="30000">
                <a:solidFill>
                  <a:srgbClr val="000000"/>
                </a:solidFill>
                <a:latin typeface="Tahoma" pitchFamily="34" charset="0"/>
              </a:rPr>
              <a:t>  5</a:t>
            </a:r>
          </a:p>
        </p:txBody>
      </p:sp>
      <p:sp>
        <p:nvSpPr>
          <p:cNvPr id="19465" name="TextBox 10"/>
          <p:cNvSpPr txBox="1">
            <a:spLocks noChangeArrowheads="1"/>
          </p:cNvSpPr>
          <p:nvPr/>
        </p:nvSpPr>
        <p:spPr bwMode="auto">
          <a:xfrm>
            <a:off x="4038600" y="1243013"/>
            <a:ext cx="2286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baseline="30000">
                <a:solidFill>
                  <a:srgbClr val="000000"/>
                </a:solidFill>
                <a:latin typeface="Tahoma" pitchFamily="34" charset="0"/>
              </a:rPr>
              <a:t>1</a:t>
            </a:r>
          </a:p>
        </p:txBody>
      </p:sp>
      <p:sp>
        <p:nvSpPr>
          <p:cNvPr id="19466" name="TextBox 2"/>
          <p:cNvSpPr txBox="1">
            <a:spLocks noChangeArrowheads="1"/>
          </p:cNvSpPr>
          <p:nvPr/>
        </p:nvSpPr>
        <p:spPr bwMode="auto">
          <a:xfrm>
            <a:off x="76200" y="5562600"/>
            <a:ext cx="8458200" cy="862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aseline="30000">
                <a:solidFill>
                  <a:srgbClr val="000000"/>
                </a:solidFill>
                <a:latin typeface="Tahoma" pitchFamily="34" charset="0"/>
              </a:rPr>
              <a:t>1</a:t>
            </a:r>
            <a:r>
              <a:rPr lang="en-US" sz="1000">
                <a:solidFill>
                  <a:srgbClr val="000000"/>
                </a:solidFill>
                <a:latin typeface="Tahoma" pitchFamily="34" charset="0"/>
              </a:rPr>
              <a:t> Excludes Medicare Retiree Drug Subsidy payments to private plans beginning in 2006.</a:t>
            </a:r>
            <a:endParaRPr lang="en-US" sz="400">
              <a:solidFill>
                <a:srgbClr val="000000"/>
              </a:solidFill>
              <a:latin typeface="Tahoma" pitchFamily="34" charset="0"/>
            </a:endParaRPr>
          </a:p>
          <a:p>
            <a:r>
              <a:rPr lang="en-US" sz="1000" baseline="30000">
                <a:solidFill>
                  <a:srgbClr val="000000"/>
                </a:solidFill>
                <a:latin typeface="Tahoma" pitchFamily="34" charset="0"/>
              </a:rPr>
              <a:t>2</a:t>
            </a:r>
            <a:r>
              <a:rPr lang="en-US" sz="1000">
                <a:solidFill>
                  <a:srgbClr val="000000"/>
                </a:solidFill>
                <a:latin typeface="Tahoma" pitchFamily="34" charset="0"/>
              </a:rPr>
              <a:t> Excludes subsidized COBRA payments in 2009 and 2010.</a:t>
            </a:r>
            <a:endParaRPr lang="en-US" sz="400">
              <a:solidFill>
                <a:srgbClr val="000000"/>
              </a:solidFill>
              <a:latin typeface="Tahoma" pitchFamily="34" charset="0"/>
            </a:endParaRPr>
          </a:p>
          <a:p>
            <a:r>
              <a:rPr lang="en-US" sz="1000" baseline="30000">
                <a:solidFill>
                  <a:srgbClr val="000000"/>
                </a:solidFill>
                <a:latin typeface="Tahoma" pitchFamily="34" charset="0"/>
              </a:rPr>
              <a:t>3</a:t>
            </a:r>
            <a:r>
              <a:rPr lang="en-US" sz="1000">
                <a:solidFill>
                  <a:srgbClr val="000000"/>
                </a:solidFill>
                <a:latin typeface="Tahoma" pitchFamily="34" charset="0"/>
              </a:rPr>
              <a:t> Includes one-half of self-employment contribution to Medicare Hospital Insurance Trust Fund and taxation of Social Security benefits.</a:t>
            </a:r>
            <a:endParaRPr lang="en-US" sz="400">
              <a:solidFill>
                <a:srgbClr val="000000"/>
              </a:solidFill>
              <a:latin typeface="Tahoma" pitchFamily="34" charset="0"/>
            </a:endParaRPr>
          </a:p>
          <a:p>
            <a:r>
              <a:rPr lang="en-US" sz="1000" baseline="30000">
                <a:solidFill>
                  <a:srgbClr val="000000"/>
                </a:solidFill>
                <a:latin typeface="Tahoma" pitchFamily="34" charset="0"/>
              </a:rPr>
              <a:t>4</a:t>
            </a:r>
            <a:r>
              <a:rPr lang="en-US" sz="1000">
                <a:solidFill>
                  <a:srgbClr val="000000"/>
                </a:solidFill>
                <a:latin typeface="Tahoma" pitchFamily="34" charset="0"/>
              </a:rPr>
              <a:t> Excludes Medicaid buy-in premiums for Medicare. Includes Retiree Drug Subsidy payments to private and state and local plans beginning in 2006.</a:t>
            </a:r>
            <a:endParaRPr lang="en-US" sz="400">
              <a:solidFill>
                <a:srgbClr val="000000"/>
              </a:solidFill>
              <a:latin typeface="Tahoma" pitchFamily="34" charset="0"/>
            </a:endParaRPr>
          </a:p>
          <a:p>
            <a:r>
              <a:rPr lang="en-US" sz="1000" baseline="30000">
                <a:solidFill>
                  <a:srgbClr val="000000"/>
                </a:solidFill>
                <a:latin typeface="Tahoma" pitchFamily="34" charset="0"/>
              </a:rPr>
              <a:t>5</a:t>
            </a:r>
            <a:r>
              <a:rPr lang="en-US" sz="1000">
                <a:solidFill>
                  <a:srgbClr val="000000"/>
                </a:solidFill>
                <a:latin typeface="Tahoma" pitchFamily="34" charset="0"/>
              </a:rPr>
              <a:t> Includes Medicaid buy-in premiums for Medicare. </a:t>
            </a:r>
          </a:p>
        </p:txBody>
      </p:sp>
      <p:graphicFrame>
        <p:nvGraphicFramePr>
          <p:cNvPr id="19467" name="Object 1"/>
          <p:cNvGraphicFramePr>
            <a:graphicFrameLocks noChangeAspect="1"/>
          </p:cNvGraphicFramePr>
          <p:nvPr/>
        </p:nvGraphicFramePr>
        <p:xfrm>
          <a:off x="76200" y="862013"/>
          <a:ext cx="8996363" cy="4598987"/>
        </p:xfrm>
        <a:graphic>
          <a:graphicData uri="http://schemas.openxmlformats.org/presentationml/2006/ole">
            <mc:AlternateContent xmlns:mc="http://schemas.openxmlformats.org/markup-compatibility/2006">
              <mc:Choice xmlns:v="urn:schemas-microsoft-com:vml" Requires="v">
                <p:oleObj spid="_x0000_s19469" name="Worksheet" r:id="rId7" imgW="8410630" imgH="4400550" progId="Excel.Sheet.12">
                  <p:embed/>
                </p:oleObj>
              </mc:Choice>
              <mc:Fallback>
                <p:oleObj name="Worksheet" r:id="rId7" imgW="8410630" imgH="4400550" progId="Excel.Sheet.12">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862013"/>
                        <a:ext cx="8996363"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36513" y="320675"/>
            <a:ext cx="9097962" cy="563563"/>
          </a:xfrm>
        </p:spPr>
        <p:txBody>
          <a:bodyPr/>
          <a:lstStyle/>
          <a:p>
            <a:pPr algn="ctr"/>
            <a:r>
              <a:rPr lang="en-US" sz="2400" smtClean="0">
                <a:latin typeface="Tahoma" pitchFamily="34" charset="0"/>
                <a:ea typeface="Calibri" pitchFamily="34" charset="0"/>
              </a:rPr>
              <a:t> Putting Off Care Because of Cost</a:t>
            </a:r>
          </a:p>
        </p:txBody>
      </p:sp>
      <p:sp>
        <p:nvSpPr>
          <p:cNvPr id="20483" name="Text Placeholder 20"/>
          <p:cNvSpPr>
            <a:spLocks noGrp="1"/>
          </p:cNvSpPr>
          <p:nvPr>
            <p:ph type="body" idx="10"/>
          </p:nvPr>
        </p:nvSpPr>
        <p:spPr>
          <a:xfrm>
            <a:off x="533400" y="990600"/>
            <a:ext cx="8177213" cy="523875"/>
          </a:xfrm>
        </p:spPr>
        <p:txBody>
          <a:bodyPr/>
          <a:lstStyle/>
          <a:p>
            <a:pPr>
              <a:spcBef>
                <a:spcPct val="0"/>
              </a:spcBef>
            </a:pPr>
            <a:r>
              <a:rPr lang="en-US" sz="1400" smtClean="0">
                <a:ea typeface="Calibri" pitchFamily="34" charset="0"/>
              </a:rPr>
              <a:t>Percent who say they or another family member living in their household have done each of the following in the past 12 months because of the cost:</a:t>
            </a:r>
          </a:p>
        </p:txBody>
      </p:sp>
      <p:graphicFrame>
        <p:nvGraphicFramePr>
          <p:cNvPr id="20484" name="Chart Placeholder 4"/>
          <p:cNvGraphicFramePr>
            <a:graphicFrameLocks noGrp="1"/>
          </p:cNvGraphicFramePr>
          <p:nvPr>
            <p:ph type="chart" sz="quarter" idx="4294967295"/>
          </p:nvPr>
        </p:nvGraphicFramePr>
        <p:xfrm>
          <a:off x="5019675" y="1838325"/>
          <a:ext cx="4664075" cy="4572000"/>
        </p:xfrm>
        <a:graphic>
          <a:graphicData uri="http://schemas.openxmlformats.org/presentationml/2006/ole">
            <mc:AlternateContent xmlns:mc="http://schemas.openxmlformats.org/markup-compatibility/2006">
              <mc:Choice xmlns:v="urn:schemas-microsoft-com:vml" Requires="v">
                <p:oleObj spid="_x0000_s20497" r:id="rId4" imgW="4669941" imgH="4572396" progId="Excel.Chart.8">
                  <p:embed/>
                </p:oleObj>
              </mc:Choice>
              <mc:Fallback>
                <p:oleObj r:id="rId4" imgW="4669941" imgH="4572396" progId="Excel.Chart.8">
                  <p:embed/>
                  <p:pic>
                    <p:nvPicPr>
                      <p:cNvPr id="0" name="Char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9675" y="1838325"/>
                        <a:ext cx="4664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TextBox 9"/>
          <p:cNvSpPr txBox="1">
            <a:spLocks noChangeArrowheads="1"/>
          </p:cNvSpPr>
          <p:nvPr/>
        </p:nvSpPr>
        <p:spPr bwMode="auto">
          <a:xfrm>
            <a:off x="1112838" y="3725863"/>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b="1">
                <a:cs typeface="Arial" charset="0"/>
              </a:rPr>
              <a:t>Not filled a prescription for a medicine</a:t>
            </a:r>
          </a:p>
        </p:txBody>
      </p:sp>
      <p:sp>
        <p:nvSpPr>
          <p:cNvPr id="20486" name="TextBox 10"/>
          <p:cNvSpPr txBox="1">
            <a:spLocks noChangeArrowheads="1"/>
          </p:cNvSpPr>
          <p:nvPr/>
        </p:nvSpPr>
        <p:spPr bwMode="auto">
          <a:xfrm>
            <a:off x="1112838" y="4760913"/>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b="1">
                <a:cs typeface="Arial" charset="0"/>
              </a:rPr>
              <a:t>Cut pills in half or skipped doses of medicine</a:t>
            </a:r>
          </a:p>
        </p:txBody>
      </p:sp>
      <p:sp>
        <p:nvSpPr>
          <p:cNvPr id="20487" name="TextBox 27"/>
          <p:cNvSpPr txBox="1">
            <a:spLocks noChangeArrowheads="1"/>
          </p:cNvSpPr>
          <p:nvPr/>
        </p:nvSpPr>
        <p:spPr bwMode="auto">
          <a:xfrm>
            <a:off x="1112838" y="2698750"/>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b="1">
                <a:cs typeface="Arial" charset="0"/>
              </a:rPr>
              <a:t>Skipped dental care or checkups</a:t>
            </a:r>
          </a:p>
        </p:txBody>
      </p:sp>
      <p:sp>
        <p:nvSpPr>
          <p:cNvPr id="20488" name="TextBox 28"/>
          <p:cNvSpPr txBox="1">
            <a:spLocks noChangeArrowheads="1"/>
          </p:cNvSpPr>
          <p:nvPr/>
        </p:nvSpPr>
        <p:spPr bwMode="auto">
          <a:xfrm>
            <a:off x="1112838" y="3124200"/>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b="1">
                <a:cs typeface="Arial" charset="0"/>
              </a:rPr>
              <a:t>Put off or postponed getting health care needed</a:t>
            </a:r>
          </a:p>
        </p:txBody>
      </p:sp>
      <p:sp>
        <p:nvSpPr>
          <p:cNvPr id="20489" name="TextBox 29"/>
          <p:cNvSpPr txBox="1">
            <a:spLocks noChangeArrowheads="1"/>
          </p:cNvSpPr>
          <p:nvPr/>
        </p:nvSpPr>
        <p:spPr bwMode="auto">
          <a:xfrm>
            <a:off x="1112838" y="5259388"/>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b="1">
                <a:cs typeface="Arial" charset="0"/>
              </a:rPr>
              <a:t>Had problems getting mental health care</a:t>
            </a:r>
          </a:p>
        </p:txBody>
      </p:sp>
      <p:sp>
        <p:nvSpPr>
          <p:cNvPr id="20490" name="TextBox 30"/>
          <p:cNvSpPr txBox="1">
            <a:spLocks noChangeArrowheads="1"/>
          </p:cNvSpPr>
          <p:nvPr/>
        </p:nvSpPr>
        <p:spPr bwMode="auto">
          <a:xfrm>
            <a:off x="1112838" y="2058988"/>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b="1">
                <a:cs typeface="Arial" charset="0"/>
              </a:rPr>
              <a:t>Relied on home remedies or over-the-counter drugs instead of going to see a doctor</a:t>
            </a:r>
          </a:p>
        </p:txBody>
      </p:sp>
      <p:sp>
        <p:nvSpPr>
          <p:cNvPr id="20491" name="TextBox 31"/>
          <p:cNvSpPr txBox="1">
            <a:spLocks noChangeArrowheads="1"/>
          </p:cNvSpPr>
          <p:nvPr/>
        </p:nvSpPr>
        <p:spPr bwMode="auto">
          <a:xfrm>
            <a:off x="1112838" y="4114800"/>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b="1">
                <a:cs typeface="Arial" charset="0"/>
              </a:rPr>
              <a:t>Skipped a recommended medical test or treatment</a:t>
            </a:r>
          </a:p>
        </p:txBody>
      </p:sp>
      <p:sp>
        <p:nvSpPr>
          <p:cNvPr id="17" name="TextBox 16"/>
          <p:cNvSpPr txBox="1"/>
          <p:nvPr/>
        </p:nvSpPr>
        <p:spPr>
          <a:xfrm>
            <a:off x="0" y="6561138"/>
            <a:ext cx="8067675" cy="254000"/>
          </a:xfrm>
          <a:prstGeom prst="rect">
            <a:avLst/>
          </a:prstGeom>
          <a:noFill/>
        </p:spPr>
        <p:txBody>
          <a:bodyPr>
            <a:spAutoFit/>
          </a:bodyPr>
          <a:lstStyle/>
          <a:p>
            <a:pPr>
              <a:defRPr/>
            </a:pPr>
            <a:r>
              <a:rPr lang="en-US" sz="1050" dirty="0">
                <a:latin typeface="Calibri" pitchFamily="34" charset="0"/>
              </a:rPr>
              <a:t>Source: Kaiser Family Foundation </a:t>
            </a:r>
            <a:r>
              <a:rPr lang="en-US" sz="1050" i="1" dirty="0">
                <a:latin typeface="Calibri" pitchFamily="34" charset="0"/>
              </a:rPr>
              <a:t>Health Tracking Poll</a:t>
            </a:r>
            <a:r>
              <a:rPr lang="en-US" sz="1050" dirty="0">
                <a:latin typeface="Calibri" pitchFamily="34" charset="0"/>
              </a:rPr>
              <a:t> (conducted August 10-15, 2011).</a:t>
            </a:r>
          </a:p>
        </p:txBody>
      </p:sp>
      <p:sp>
        <p:nvSpPr>
          <p:cNvPr id="20493" name="TextBox 22"/>
          <p:cNvSpPr txBox="1">
            <a:spLocks noChangeArrowheads="1"/>
          </p:cNvSpPr>
          <p:nvPr/>
        </p:nvSpPr>
        <p:spPr bwMode="auto">
          <a:xfrm>
            <a:off x="1112838" y="5775325"/>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400" b="1">
                <a:cs typeface="Arial" charset="0"/>
              </a:rPr>
              <a:t>‘Yes’ to any of the above</a:t>
            </a:r>
          </a:p>
        </p:txBody>
      </p:sp>
      <p:cxnSp>
        <p:nvCxnSpPr>
          <p:cNvPr id="15" name="Straight Connector 14"/>
          <p:cNvCxnSpPr/>
          <p:nvPr/>
        </p:nvCxnSpPr>
        <p:spPr>
          <a:xfrm>
            <a:off x="570016" y="5510213"/>
            <a:ext cx="8003969" cy="0"/>
          </a:xfrm>
          <a:prstGeom prst="line">
            <a:avLst/>
          </a:prstGeom>
          <a:ln w="57150">
            <a:solidFill>
              <a:srgbClr val="777777"/>
            </a:solidFill>
          </a:ln>
          <a:effectLst/>
          <a:scene3d>
            <a:camera prst="orthographicFront"/>
            <a:lightRig rig="threePt" dir="t"/>
          </a:scene3d>
          <a:sp3d>
            <a:bevelT w="114300" prst="artDeco"/>
          </a:sp3d>
        </p:spPr>
        <p:style>
          <a:lnRef idx="2">
            <a:schemeClr val="accent1"/>
          </a:lnRef>
          <a:fillRef idx="0">
            <a:schemeClr val="accent1"/>
          </a:fillRef>
          <a:effectRef idx="1">
            <a:schemeClr val="accent1"/>
          </a:effectRef>
          <a:fontRef idx="minor">
            <a:schemeClr val="tx1"/>
          </a:fontRef>
        </p:style>
      </p:cxnSp>
      <p:pic>
        <p:nvPicPr>
          <p:cNvPr id="20495" name="Picture 7"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924800" cy="411163"/>
          </a:xfrm>
        </p:spPr>
        <p:txBody>
          <a:bodyPr/>
          <a:lstStyle/>
          <a:p>
            <a:r>
              <a:rPr lang="en-US" sz="2000" b="1" smtClean="0"/>
              <a:t> </a:t>
            </a:r>
            <a:br>
              <a:rPr lang="en-US" sz="2000" b="1" smtClean="0"/>
            </a:br>
            <a:r>
              <a:rPr lang="en-US" sz="2000" b="1" smtClean="0"/>
              <a:t> Cumulative Increases in Health Insurance Premiums, Workers’ Contributions to Premiums, Inflation, and Workers’ Earnings, </a:t>
            </a:r>
            <a:r>
              <a:rPr lang="en-US" sz="2000" b="1" smtClean="0">
                <a:solidFill>
                  <a:schemeClr val="tx1"/>
                </a:solidFill>
              </a:rPr>
              <a:t>2000-2010</a:t>
            </a:r>
          </a:p>
        </p:txBody>
      </p:sp>
      <p:graphicFrame>
        <p:nvGraphicFramePr>
          <p:cNvPr id="21507" name="Object 3"/>
          <p:cNvGraphicFramePr>
            <a:graphicFrameLocks noGrp="1" noChangeAspect="1"/>
          </p:cNvGraphicFramePr>
          <p:nvPr>
            <p:ph type="chart" idx="4294967295"/>
          </p:nvPr>
        </p:nvGraphicFramePr>
        <p:xfrm>
          <a:off x="192088" y="1320800"/>
          <a:ext cx="8712200" cy="5588000"/>
        </p:xfrm>
        <a:graphic>
          <a:graphicData uri="http://schemas.openxmlformats.org/presentationml/2006/ole">
            <mc:AlternateContent xmlns:mc="http://schemas.openxmlformats.org/markup-compatibility/2006">
              <mc:Choice xmlns:v="urn:schemas-microsoft-com:vml" Requires="v">
                <p:oleObj spid="_x0000_s21511" r:id="rId4" imgW="8711939" imgH="5584420" progId="Excel.Chart.8">
                  <p:embed/>
                </p:oleObj>
              </mc:Choice>
              <mc:Fallback>
                <p:oleObj r:id="rId4" imgW="8711939" imgH="5584420"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88" y="1320800"/>
                        <a:ext cx="87122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Text Box 4"/>
          <p:cNvSpPr txBox="1">
            <a:spLocks noChangeArrowheads="1"/>
          </p:cNvSpPr>
          <p:nvPr/>
        </p:nvSpPr>
        <p:spPr bwMode="auto">
          <a:xfrm>
            <a:off x="228600" y="5535613"/>
            <a:ext cx="4953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rgbClr val="000000"/>
                </a:solidFill>
                <a:latin typeface="Tahoma" pitchFamily="34" charset="0"/>
                <a:cs typeface="Arial" charset="0"/>
              </a:rPr>
              <a:t>Notes: Health insurance premiums and worker contributions are for family premiums based on a family of four.</a:t>
            </a:r>
          </a:p>
          <a:p>
            <a:pPr eaLnBrk="1" hangingPunct="1"/>
            <a:endParaRPr lang="en-US" sz="1000">
              <a:solidFill>
                <a:srgbClr val="000000"/>
              </a:solidFill>
              <a:latin typeface="Tahoma" pitchFamily="34" charset="0"/>
              <a:cs typeface="Arial" charset="0"/>
            </a:endParaRPr>
          </a:p>
          <a:p>
            <a:pPr eaLnBrk="1" hangingPunct="1"/>
            <a:r>
              <a:rPr lang="en-US" sz="1000">
                <a:solidFill>
                  <a:srgbClr val="000000"/>
                </a:solidFill>
                <a:latin typeface="Tahoma" pitchFamily="34" charset="0"/>
                <a:cs typeface="Arial" charset="0"/>
              </a:rPr>
              <a:t>Source:  Kaiser/HRET Survey of Employer-Sponsored Health Benefits, 1999-2011.  Bureau of Labor Statistics, Consumer Price Index, U.S. City Average of Annual Inflation (April to April), 1999-2011. Bureau of Labor Statistics, Seasonally Adjusted Data from the Current Employment Statistics Survey, 1999-2011 (April to April). </a:t>
            </a:r>
          </a:p>
        </p:txBody>
      </p:sp>
      <p:pic>
        <p:nvPicPr>
          <p:cNvPr id="21509" name="Picture 13"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222250" y="1274763"/>
          <a:ext cx="8966200" cy="5029200"/>
        </p:xfrm>
        <a:graphic>
          <a:graphicData uri="http://schemas.openxmlformats.org/presentationml/2006/ole">
            <mc:AlternateContent xmlns:mc="http://schemas.openxmlformats.org/markup-compatibility/2006">
              <mc:Choice xmlns:v="urn:schemas-microsoft-com:vml" Requires="v">
                <p:oleObj spid="_x0000_s22548" r:id="rId4" imgW="8967993" imgH="5029636" progId="Excel.Chart.8">
                  <p:embed/>
                </p:oleObj>
              </mc:Choice>
              <mc:Fallback>
                <p:oleObj r:id="rId4" imgW="8967993" imgH="5029636"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1274763"/>
                        <a:ext cx="896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1" name="Text Box 3"/>
          <p:cNvSpPr txBox="1">
            <a:spLocks noChangeArrowheads="1"/>
          </p:cNvSpPr>
          <p:nvPr/>
        </p:nvSpPr>
        <p:spPr bwMode="auto">
          <a:xfrm>
            <a:off x="304800" y="152400"/>
            <a:ext cx="8458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latin typeface="Tahoma" pitchFamily="34" charset="0"/>
              </a:rPr>
              <a:t> Average Annual Worker and Employer Contributions to Premiums and Total Premiums for Family Coverage, </a:t>
            </a:r>
          </a:p>
          <a:p>
            <a:pPr algn="ctr"/>
            <a:r>
              <a:rPr lang="en-US" sz="2000" b="1">
                <a:latin typeface="Tahoma" pitchFamily="34" charset="0"/>
              </a:rPr>
              <a:t>1999-2011</a:t>
            </a:r>
          </a:p>
        </p:txBody>
      </p:sp>
      <p:sp>
        <p:nvSpPr>
          <p:cNvPr id="22532" name="Text Box 4"/>
          <p:cNvSpPr txBox="1">
            <a:spLocks noChangeArrowheads="1"/>
          </p:cNvSpPr>
          <p:nvPr/>
        </p:nvSpPr>
        <p:spPr bwMode="auto">
          <a:xfrm>
            <a:off x="152400" y="6308725"/>
            <a:ext cx="8305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 Estimate is statistically different from estimate for the previous year shown (p&lt;.05). </a:t>
            </a:r>
          </a:p>
          <a:p>
            <a:pPr>
              <a:spcBef>
                <a:spcPct val="50000"/>
              </a:spcBef>
            </a:pPr>
            <a:r>
              <a:rPr lang="en-US" sz="1000">
                <a:latin typeface="Tahoma" pitchFamily="34" charset="0"/>
              </a:rPr>
              <a:t>Source:  Kaiser/HRET Survey of Employer-Sponsored Health Benefits, 1999-2011.</a:t>
            </a:r>
          </a:p>
        </p:txBody>
      </p:sp>
      <p:sp>
        <p:nvSpPr>
          <p:cNvPr id="22533" name="Text Box 5"/>
          <p:cNvSpPr txBox="1">
            <a:spLocks noChangeArrowheads="1"/>
          </p:cNvSpPr>
          <p:nvPr/>
        </p:nvSpPr>
        <p:spPr bwMode="auto">
          <a:xfrm>
            <a:off x="685800" y="37925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$5,791</a:t>
            </a:r>
          </a:p>
        </p:txBody>
      </p:sp>
      <p:sp>
        <p:nvSpPr>
          <p:cNvPr id="22534" name="Text Box 6"/>
          <p:cNvSpPr txBox="1">
            <a:spLocks noChangeArrowheads="1"/>
          </p:cNvSpPr>
          <p:nvPr/>
        </p:nvSpPr>
        <p:spPr bwMode="auto">
          <a:xfrm>
            <a:off x="1295400" y="35814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$6,438*</a:t>
            </a:r>
          </a:p>
        </p:txBody>
      </p:sp>
      <p:sp>
        <p:nvSpPr>
          <p:cNvPr id="22535" name="Text Box 7"/>
          <p:cNvSpPr txBox="1">
            <a:spLocks noChangeArrowheads="1"/>
          </p:cNvSpPr>
          <p:nvPr/>
        </p:nvSpPr>
        <p:spPr bwMode="auto">
          <a:xfrm>
            <a:off x="1905000" y="34115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$7,061*</a:t>
            </a:r>
          </a:p>
        </p:txBody>
      </p:sp>
      <p:sp>
        <p:nvSpPr>
          <p:cNvPr id="22536" name="Text Box 8"/>
          <p:cNvSpPr txBox="1">
            <a:spLocks noChangeArrowheads="1"/>
          </p:cNvSpPr>
          <p:nvPr/>
        </p:nvSpPr>
        <p:spPr bwMode="auto">
          <a:xfrm>
            <a:off x="2514600" y="31067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$8,003*</a:t>
            </a:r>
          </a:p>
        </p:txBody>
      </p:sp>
      <p:sp>
        <p:nvSpPr>
          <p:cNvPr id="22537" name="Text Box 9"/>
          <p:cNvSpPr txBox="1">
            <a:spLocks noChangeArrowheads="1"/>
          </p:cNvSpPr>
          <p:nvPr/>
        </p:nvSpPr>
        <p:spPr bwMode="auto">
          <a:xfrm>
            <a:off x="3124200" y="27432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$9,068*</a:t>
            </a:r>
          </a:p>
        </p:txBody>
      </p:sp>
      <p:sp>
        <p:nvSpPr>
          <p:cNvPr id="22538" name="Text Box 10"/>
          <p:cNvSpPr txBox="1">
            <a:spLocks noChangeArrowheads="1"/>
          </p:cNvSpPr>
          <p:nvPr/>
        </p:nvSpPr>
        <p:spPr bwMode="auto">
          <a:xfrm>
            <a:off x="3733800" y="24971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$9,950*</a:t>
            </a:r>
          </a:p>
        </p:txBody>
      </p:sp>
      <p:sp>
        <p:nvSpPr>
          <p:cNvPr id="22539" name="Text Box 11"/>
          <p:cNvSpPr txBox="1">
            <a:spLocks noChangeArrowheads="1"/>
          </p:cNvSpPr>
          <p:nvPr/>
        </p:nvSpPr>
        <p:spPr bwMode="auto">
          <a:xfrm>
            <a:off x="4343400" y="21923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$10,880*</a:t>
            </a:r>
          </a:p>
        </p:txBody>
      </p:sp>
      <p:sp>
        <p:nvSpPr>
          <p:cNvPr id="22540" name="Text Box 12"/>
          <p:cNvSpPr txBox="1">
            <a:spLocks noChangeArrowheads="1"/>
          </p:cNvSpPr>
          <p:nvPr/>
        </p:nvSpPr>
        <p:spPr bwMode="auto">
          <a:xfrm>
            <a:off x="4953000" y="19812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$11,480*</a:t>
            </a:r>
          </a:p>
        </p:txBody>
      </p:sp>
      <p:sp>
        <p:nvSpPr>
          <p:cNvPr id="22541" name="Text Box 13"/>
          <p:cNvSpPr txBox="1">
            <a:spLocks noChangeArrowheads="1"/>
          </p:cNvSpPr>
          <p:nvPr/>
        </p:nvSpPr>
        <p:spPr bwMode="auto">
          <a:xfrm>
            <a:off x="5486400" y="17526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$12,106*</a:t>
            </a:r>
          </a:p>
        </p:txBody>
      </p:sp>
      <p:sp>
        <p:nvSpPr>
          <p:cNvPr id="22542" name="Text Box 15"/>
          <p:cNvSpPr txBox="1">
            <a:spLocks noChangeArrowheads="1"/>
          </p:cNvSpPr>
          <p:nvPr/>
        </p:nvSpPr>
        <p:spPr bwMode="auto">
          <a:xfrm>
            <a:off x="6096000" y="15827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$12,680*</a:t>
            </a:r>
          </a:p>
        </p:txBody>
      </p:sp>
      <p:sp>
        <p:nvSpPr>
          <p:cNvPr id="22543" name="Text Box 16"/>
          <p:cNvSpPr txBox="1">
            <a:spLocks noChangeArrowheads="1"/>
          </p:cNvSpPr>
          <p:nvPr/>
        </p:nvSpPr>
        <p:spPr bwMode="auto">
          <a:xfrm>
            <a:off x="6705600" y="13541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$13,375*</a:t>
            </a:r>
          </a:p>
        </p:txBody>
      </p:sp>
      <p:sp>
        <p:nvSpPr>
          <p:cNvPr id="22544" name="Text Box 16"/>
          <p:cNvSpPr txBox="1">
            <a:spLocks noChangeArrowheads="1"/>
          </p:cNvSpPr>
          <p:nvPr/>
        </p:nvSpPr>
        <p:spPr bwMode="auto">
          <a:xfrm>
            <a:off x="7315200" y="12192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$13,770*</a:t>
            </a:r>
          </a:p>
        </p:txBody>
      </p:sp>
      <p:pic>
        <p:nvPicPr>
          <p:cNvPr id="22545" name="Picture 13"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Text Box 16"/>
          <p:cNvSpPr txBox="1">
            <a:spLocks noChangeArrowheads="1"/>
          </p:cNvSpPr>
          <p:nvPr/>
        </p:nvSpPr>
        <p:spPr bwMode="auto">
          <a:xfrm>
            <a:off x="8001000" y="1125538"/>
            <a:ext cx="106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b="1">
                <a:latin typeface="Tahoma" pitchFamily="34" charset="0"/>
              </a:rPr>
              <a:t>$15,073*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457200" y="228600"/>
            <a:ext cx="8305800" cy="1470025"/>
          </a:xfrm>
        </p:spPr>
        <p:txBody>
          <a:bodyPr/>
          <a:lstStyle/>
          <a:p>
            <a:r>
              <a:rPr lang="en-US" sz="2600" b="1" smtClean="0"/>
              <a:t> Distribution of Health Coverage Costs as a Percentage of Payroll for Employees with Access to Coverage, 1999-2010</a:t>
            </a:r>
          </a:p>
        </p:txBody>
      </p:sp>
      <p:pic>
        <p:nvPicPr>
          <p:cNvPr id="23555" name="Picture 4" descr="kfflogo-col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6" name="Object 5"/>
          <p:cNvGraphicFramePr>
            <a:graphicFrameLocks noChangeAspect="1"/>
          </p:cNvGraphicFramePr>
          <p:nvPr/>
        </p:nvGraphicFramePr>
        <p:xfrm>
          <a:off x="152400" y="1879600"/>
          <a:ext cx="8839200" cy="4064000"/>
        </p:xfrm>
        <a:graphic>
          <a:graphicData uri="http://schemas.openxmlformats.org/presentationml/2006/ole">
            <mc:AlternateContent xmlns:mc="http://schemas.openxmlformats.org/markup-compatibility/2006">
              <mc:Choice xmlns:v="urn:schemas-microsoft-com:vml" Requires="v">
                <p:oleObj spid="_x0000_s23559" r:id="rId4" imgW="8839966" imgH="4066384" progId="Excel.Chart.8">
                  <p:embed/>
                </p:oleObj>
              </mc:Choice>
              <mc:Fallback>
                <p:oleObj r:id="rId4" imgW="8839966" imgH="4066384"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79600"/>
                        <a:ext cx="88392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Text Box 7"/>
          <p:cNvSpPr txBox="1">
            <a:spLocks noChangeArrowheads="1"/>
          </p:cNvSpPr>
          <p:nvPr/>
        </p:nvSpPr>
        <p:spPr bwMode="auto">
          <a:xfrm>
            <a:off x="152400" y="63246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latin typeface="Tahoma" pitchFamily="34" charset="0"/>
              </a:rPr>
              <a:t>Source: Kaiser Family Foundation calculations based on data from the National Compensation Survey, 1999-2010, conducted by the Bureau of Labor Statistics.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61913" y="1052513"/>
          <a:ext cx="9017000" cy="4908550"/>
        </p:xfrm>
        <a:graphic>
          <a:graphicData uri="http://schemas.openxmlformats.org/presentationml/2006/ole">
            <mc:AlternateContent xmlns:mc="http://schemas.openxmlformats.org/markup-compatibility/2006">
              <mc:Choice xmlns:v="urn:schemas-microsoft-com:vml" Requires="v">
                <p:oleObj spid="_x0000_s24597" r:id="rId4" imgW="9016765" imgH="4907705" progId="Excel.Chart.8">
                  <p:embed/>
                </p:oleObj>
              </mc:Choice>
              <mc:Fallback>
                <p:oleObj r:id="rId4" imgW="9016765" imgH="4907705"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1052513"/>
                        <a:ext cx="9017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Text Box 4"/>
          <p:cNvSpPr txBox="1">
            <a:spLocks noChangeArrowheads="1"/>
          </p:cNvSpPr>
          <p:nvPr/>
        </p:nvSpPr>
        <p:spPr bwMode="auto">
          <a:xfrm>
            <a:off x="-4763" y="5842000"/>
            <a:ext cx="86153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000" dirty="0" smtClean="0">
                <a:latin typeface="+mj-lt"/>
              </a:rPr>
              <a:t>Note:  </a:t>
            </a:r>
            <a:r>
              <a:rPr lang="en-US" sz="1000" dirty="0" err="1" smtClean="0">
                <a:latin typeface="+mj-lt"/>
              </a:rPr>
              <a:t>Percents</a:t>
            </a:r>
            <a:r>
              <a:rPr lang="en-US" sz="1000" dirty="0" smtClean="0">
                <a:latin typeface="+mj-lt"/>
              </a:rPr>
              <a:t> are the percent increase from 1996 to 2009. Dollar amounts and percentages do </a:t>
            </a:r>
            <a:r>
              <a:rPr lang="en-US" sz="1000" dirty="0" smtClean="0">
                <a:solidFill>
                  <a:srgbClr val="000000"/>
                </a:solidFill>
                <a:latin typeface="Tahoma" pitchFamily="34" charset="0"/>
                <a:ea typeface="Arial Unicode MS" pitchFamily="34" charset="-128"/>
                <a:cs typeface="Arial Unicode MS" pitchFamily="34" charset="-128"/>
              </a:rPr>
              <a:t>not include health insurance premiums.</a:t>
            </a:r>
            <a:endParaRPr lang="en-US" sz="1000" dirty="0" smtClean="0">
              <a:latin typeface="+mj-lt"/>
            </a:endParaRPr>
          </a:p>
          <a:p>
            <a:pPr>
              <a:defRPr/>
            </a:pPr>
            <a:r>
              <a:rPr lang="en-US" sz="1000" dirty="0" smtClean="0">
                <a:latin typeface="+mj-lt"/>
              </a:rPr>
              <a:t> </a:t>
            </a:r>
          </a:p>
          <a:p>
            <a:pPr>
              <a:defRPr/>
            </a:pPr>
            <a:r>
              <a:rPr lang="en-US" sz="1000" dirty="0" smtClean="0">
                <a:latin typeface="+mj-lt"/>
              </a:rPr>
              <a:t>Source:  </a:t>
            </a:r>
            <a:r>
              <a:rPr lang="en-US" sz="1000" dirty="0">
                <a:latin typeface="+mj-lt"/>
              </a:rPr>
              <a:t>Agency for Healthcare Research and Quality, Medical Expenditure Panel Survey, Table 1.1, Total Health Services Median and Mean Expenses per Person with Expense and Mean Expenses by Source of Payment, 1996 and 2009, </a:t>
            </a:r>
            <a:r>
              <a:rPr lang="en-US" sz="1000" u="sng" dirty="0">
                <a:latin typeface="+mj-lt"/>
                <a:hlinkClick r:id="rId6"/>
              </a:rPr>
              <a:t>http://meps.ahrq.gov/mepsweb/data_stats/quick_tables_results.jsp?component=1&amp;subcomponent=0&amp;tableSeries=1&amp;year=-1&amp;SearchMethod=1&amp;Action=Search</a:t>
            </a:r>
            <a:r>
              <a:rPr lang="en-US" sz="1000" dirty="0">
                <a:latin typeface="+mj-lt"/>
              </a:rPr>
              <a:t>. </a:t>
            </a:r>
            <a:endParaRPr lang="en-US" sz="1000" dirty="0" smtClean="0">
              <a:solidFill>
                <a:srgbClr val="000000"/>
              </a:solidFill>
              <a:latin typeface="+mj-lt"/>
            </a:endParaRPr>
          </a:p>
        </p:txBody>
      </p:sp>
      <p:sp>
        <p:nvSpPr>
          <p:cNvPr id="24580" name="Rectangle 2"/>
          <p:cNvSpPr txBox="1">
            <a:spLocks noChangeArrowheads="1"/>
          </p:cNvSpPr>
          <p:nvPr/>
        </p:nvSpPr>
        <p:spPr bwMode="auto">
          <a:xfrm>
            <a:off x="604838" y="228600"/>
            <a:ext cx="79295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a:solidFill>
                  <a:schemeClr val="tx2"/>
                </a:solidFill>
                <a:latin typeface="Tahoma" pitchFamily="34" charset="0"/>
              </a:rPr>
              <a:t> Average Out-of-Pocket Health Services Expenses and Percent Increases, 1996 and 2009</a:t>
            </a:r>
          </a:p>
        </p:txBody>
      </p:sp>
      <p:sp>
        <p:nvSpPr>
          <p:cNvPr id="3" name="TextBox 2"/>
          <p:cNvSpPr txBox="1"/>
          <p:nvPr/>
        </p:nvSpPr>
        <p:spPr>
          <a:xfrm>
            <a:off x="5205413" y="1474788"/>
            <a:ext cx="738187" cy="276225"/>
          </a:xfrm>
          <a:prstGeom prst="rect">
            <a:avLst/>
          </a:prstGeom>
          <a:noFill/>
        </p:spPr>
        <p:txBody>
          <a:bodyPr>
            <a:spAutoFit/>
          </a:bodyPr>
          <a:lstStyle/>
          <a:p>
            <a:pPr>
              <a:defRPr/>
            </a:pPr>
            <a:r>
              <a:rPr lang="en-US" sz="1200" b="1" dirty="0">
                <a:latin typeface="+mj-lt"/>
              </a:rPr>
              <a:t>102%</a:t>
            </a:r>
          </a:p>
        </p:txBody>
      </p:sp>
      <p:sp>
        <p:nvSpPr>
          <p:cNvPr id="10" name="TextBox 9"/>
          <p:cNvSpPr txBox="1"/>
          <p:nvPr/>
        </p:nvSpPr>
        <p:spPr>
          <a:xfrm>
            <a:off x="4672013" y="2084388"/>
            <a:ext cx="609600" cy="276225"/>
          </a:xfrm>
          <a:prstGeom prst="rect">
            <a:avLst/>
          </a:prstGeom>
          <a:noFill/>
        </p:spPr>
        <p:txBody>
          <a:bodyPr>
            <a:spAutoFit/>
          </a:bodyPr>
          <a:lstStyle/>
          <a:p>
            <a:pPr>
              <a:defRPr/>
            </a:pPr>
            <a:r>
              <a:rPr lang="en-US" sz="1200" b="1" dirty="0">
                <a:latin typeface="+mj-lt"/>
              </a:rPr>
              <a:t>80%</a:t>
            </a:r>
          </a:p>
        </p:txBody>
      </p:sp>
      <p:sp>
        <p:nvSpPr>
          <p:cNvPr id="11" name="TextBox 10"/>
          <p:cNvSpPr txBox="1"/>
          <p:nvPr/>
        </p:nvSpPr>
        <p:spPr>
          <a:xfrm>
            <a:off x="4367213" y="2693988"/>
            <a:ext cx="609600" cy="277812"/>
          </a:xfrm>
          <a:prstGeom prst="rect">
            <a:avLst/>
          </a:prstGeom>
          <a:noFill/>
        </p:spPr>
        <p:txBody>
          <a:bodyPr>
            <a:spAutoFit/>
          </a:bodyPr>
          <a:lstStyle/>
          <a:p>
            <a:pPr>
              <a:defRPr/>
            </a:pPr>
            <a:r>
              <a:rPr lang="en-US" sz="1200" b="1" dirty="0">
                <a:latin typeface="+mj-lt"/>
              </a:rPr>
              <a:t>66%</a:t>
            </a:r>
          </a:p>
        </p:txBody>
      </p:sp>
      <p:sp>
        <p:nvSpPr>
          <p:cNvPr id="12" name="TextBox 11"/>
          <p:cNvSpPr txBox="1"/>
          <p:nvPr/>
        </p:nvSpPr>
        <p:spPr>
          <a:xfrm>
            <a:off x="5129213" y="3303588"/>
            <a:ext cx="609600" cy="277812"/>
          </a:xfrm>
          <a:prstGeom prst="rect">
            <a:avLst/>
          </a:prstGeom>
          <a:noFill/>
        </p:spPr>
        <p:txBody>
          <a:bodyPr>
            <a:spAutoFit/>
          </a:bodyPr>
          <a:lstStyle/>
          <a:p>
            <a:pPr>
              <a:defRPr/>
            </a:pPr>
            <a:r>
              <a:rPr lang="en-US" sz="1200" b="1" dirty="0">
                <a:latin typeface="+mj-lt"/>
              </a:rPr>
              <a:t>85%</a:t>
            </a:r>
          </a:p>
        </p:txBody>
      </p:sp>
      <p:sp>
        <p:nvSpPr>
          <p:cNvPr id="13" name="TextBox 12"/>
          <p:cNvSpPr txBox="1"/>
          <p:nvPr/>
        </p:nvSpPr>
        <p:spPr>
          <a:xfrm>
            <a:off x="6805613" y="3913188"/>
            <a:ext cx="609600" cy="277812"/>
          </a:xfrm>
          <a:prstGeom prst="rect">
            <a:avLst/>
          </a:prstGeom>
          <a:noFill/>
        </p:spPr>
        <p:txBody>
          <a:bodyPr>
            <a:spAutoFit/>
          </a:bodyPr>
          <a:lstStyle/>
          <a:p>
            <a:pPr>
              <a:defRPr/>
            </a:pPr>
            <a:r>
              <a:rPr lang="en-US" sz="1200" b="1" dirty="0">
                <a:latin typeface="+mj-lt"/>
              </a:rPr>
              <a:t>46%</a:t>
            </a:r>
          </a:p>
        </p:txBody>
      </p:sp>
      <p:sp>
        <p:nvSpPr>
          <p:cNvPr id="14" name="TextBox 13"/>
          <p:cNvSpPr txBox="1"/>
          <p:nvPr/>
        </p:nvSpPr>
        <p:spPr>
          <a:xfrm>
            <a:off x="8177213" y="4522788"/>
            <a:ext cx="609600" cy="277812"/>
          </a:xfrm>
          <a:prstGeom prst="rect">
            <a:avLst/>
          </a:prstGeom>
          <a:noFill/>
        </p:spPr>
        <p:txBody>
          <a:bodyPr>
            <a:spAutoFit/>
          </a:bodyPr>
          <a:lstStyle/>
          <a:p>
            <a:pPr>
              <a:defRPr/>
            </a:pPr>
            <a:r>
              <a:rPr lang="en-US" sz="1200" b="1" dirty="0">
                <a:latin typeface="+mj-lt"/>
              </a:rPr>
              <a:t>61%</a:t>
            </a:r>
          </a:p>
        </p:txBody>
      </p:sp>
      <p:sp>
        <p:nvSpPr>
          <p:cNvPr id="15" name="TextBox 14"/>
          <p:cNvSpPr txBox="1"/>
          <p:nvPr/>
        </p:nvSpPr>
        <p:spPr>
          <a:xfrm>
            <a:off x="4976813" y="5132388"/>
            <a:ext cx="609600" cy="277812"/>
          </a:xfrm>
          <a:prstGeom prst="rect">
            <a:avLst/>
          </a:prstGeom>
          <a:noFill/>
        </p:spPr>
        <p:txBody>
          <a:bodyPr>
            <a:spAutoFit/>
          </a:bodyPr>
          <a:lstStyle/>
          <a:p>
            <a:pPr>
              <a:defRPr/>
            </a:pPr>
            <a:r>
              <a:rPr lang="en-US" sz="1200" b="1" dirty="0">
                <a:latin typeface="+mj-lt"/>
              </a:rPr>
              <a:t>73%</a:t>
            </a:r>
          </a:p>
        </p:txBody>
      </p:sp>
      <p:sp>
        <p:nvSpPr>
          <p:cNvPr id="24588" name="TextBox 3"/>
          <p:cNvSpPr txBox="1">
            <a:spLocks noChangeArrowheads="1"/>
          </p:cNvSpPr>
          <p:nvPr/>
        </p:nvSpPr>
        <p:spPr bwMode="auto">
          <a:xfrm>
            <a:off x="685800" y="1295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200" b="1">
                <a:latin typeface="Tahoma" pitchFamily="34" charset="0"/>
              </a:rPr>
              <a:t>Nonelderly Uninsured</a:t>
            </a:r>
          </a:p>
        </p:txBody>
      </p:sp>
      <p:sp>
        <p:nvSpPr>
          <p:cNvPr id="17" name="TextBox 16"/>
          <p:cNvSpPr txBox="1"/>
          <p:nvPr/>
        </p:nvSpPr>
        <p:spPr>
          <a:xfrm>
            <a:off x="152400" y="1905000"/>
            <a:ext cx="1905000" cy="461963"/>
          </a:xfrm>
          <a:prstGeom prst="rect">
            <a:avLst/>
          </a:prstGeom>
          <a:noFill/>
        </p:spPr>
        <p:txBody>
          <a:bodyPr>
            <a:spAutoFit/>
          </a:bodyPr>
          <a:lstStyle/>
          <a:p>
            <a:pPr algn="r">
              <a:defRPr/>
            </a:pPr>
            <a:r>
              <a:rPr lang="en-US" sz="1200" b="1" dirty="0">
                <a:latin typeface="+mj-lt"/>
              </a:rPr>
              <a:t>Nonelderly with Private Insurance</a:t>
            </a:r>
          </a:p>
        </p:txBody>
      </p:sp>
      <p:sp>
        <p:nvSpPr>
          <p:cNvPr id="18" name="TextBox 17"/>
          <p:cNvSpPr txBox="1"/>
          <p:nvPr/>
        </p:nvSpPr>
        <p:spPr>
          <a:xfrm>
            <a:off x="152400" y="2514600"/>
            <a:ext cx="1905000" cy="461963"/>
          </a:xfrm>
          <a:prstGeom prst="rect">
            <a:avLst/>
          </a:prstGeom>
          <a:noFill/>
        </p:spPr>
        <p:txBody>
          <a:bodyPr>
            <a:spAutoFit/>
          </a:bodyPr>
          <a:lstStyle/>
          <a:p>
            <a:pPr algn="r">
              <a:defRPr/>
            </a:pPr>
            <a:r>
              <a:rPr lang="en-US" sz="1200" b="1" dirty="0">
                <a:latin typeface="+mj-lt"/>
              </a:rPr>
              <a:t>Below the Federal Poverty Line</a:t>
            </a:r>
          </a:p>
        </p:txBody>
      </p:sp>
      <p:sp>
        <p:nvSpPr>
          <p:cNvPr id="19" name="TextBox 18"/>
          <p:cNvSpPr txBox="1"/>
          <p:nvPr/>
        </p:nvSpPr>
        <p:spPr>
          <a:xfrm>
            <a:off x="152400" y="3048000"/>
            <a:ext cx="1905000" cy="461963"/>
          </a:xfrm>
          <a:prstGeom prst="rect">
            <a:avLst/>
          </a:prstGeom>
          <a:noFill/>
        </p:spPr>
        <p:txBody>
          <a:bodyPr>
            <a:spAutoFit/>
          </a:bodyPr>
          <a:lstStyle/>
          <a:p>
            <a:pPr algn="r">
              <a:defRPr/>
            </a:pPr>
            <a:r>
              <a:rPr lang="en-US" sz="1200" b="1" dirty="0">
                <a:latin typeface="+mj-lt"/>
              </a:rPr>
              <a:t>Poverty Line Through 125% of Poverty</a:t>
            </a:r>
          </a:p>
        </p:txBody>
      </p:sp>
      <p:sp>
        <p:nvSpPr>
          <p:cNvPr id="20" name="TextBox 19"/>
          <p:cNvSpPr txBox="1"/>
          <p:nvPr/>
        </p:nvSpPr>
        <p:spPr>
          <a:xfrm>
            <a:off x="152400" y="3762375"/>
            <a:ext cx="1905000" cy="276225"/>
          </a:xfrm>
          <a:prstGeom prst="rect">
            <a:avLst/>
          </a:prstGeom>
          <a:noFill/>
        </p:spPr>
        <p:txBody>
          <a:bodyPr>
            <a:spAutoFit/>
          </a:bodyPr>
          <a:lstStyle/>
          <a:p>
            <a:pPr algn="r">
              <a:defRPr/>
            </a:pPr>
            <a:r>
              <a:rPr lang="en-US" sz="1200" b="1" dirty="0">
                <a:latin typeface="+mj-lt"/>
              </a:rPr>
              <a:t>Age 65 and Older</a:t>
            </a:r>
          </a:p>
        </p:txBody>
      </p:sp>
      <p:sp>
        <p:nvSpPr>
          <p:cNvPr id="21" name="TextBox 20"/>
          <p:cNvSpPr txBox="1"/>
          <p:nvPr/>
        </p:nvSpPr>
        <p:spPr>
          <a:xfrm>
            <a:off x="152400" y="4267200"/>
            <a:ext cx="1905000" cy="461963"/>
          </a:xfrm>
          <a:prstGeom prst="rect">
            <a:avLst/>
          </a:prstGeom>
          <a:noFill/>
        </p:spPr>
        <p:txBody>
          <a:bodyPr>
            <a:spAutoFit/>
          </a:bodyPr>
          <a:lstStyle/>
          <a:p>
            <a:pPr algn="r">
              <a:defRPr/>
            </a:pPr>
            <a:r>
              <a:rPr lang="en-US" sz="1200" b="1" dirty="0">
                <a:latin typeface="+mj-lt"/>
              </a:rPr>
              <a:t>Perceived Poor</a:t>
            </a:r>
          </a:p>
          <a:p>
            <a:pPr algn="r">
              <a:defRPr/>
            </a:pPr>
            <a:r>
              <a:rPr lang="en-US" sz="1200" b="1" dirty="0">
                <a:latin typeface="+mj-lt"/>
              </a:rPr>
              <a:t>Health Status</a:t>
            </a:r>
          </a:p>
        </p:txBody>
      </p:sp>
      <p:sp>
        <p:nvSpPr>
          <p:cNvPr id="22" name="TextBox 21"/>
          <p:cNvSpPr txBox="1"/>
          <p:nvPr/>
        </p:nvSpPr>
        <p:spPr>
          <a:xfrm>
            <a:off x="152400" y="4981575"/>
            <a:ext cx="1905000" cy="276225"/>
          </a:xfrm>
          <a:prstGeom prst="rect">
            <a:avLst/>
          </a:prstGeom>
          <a:noFill/>
        </p:spPr>
        <p:txBody>
          <a:bodyPr>
            <a:spAutoFit/>
          </a:bodyPr>
          <a:lstStyle/>
          <a:p>
            <a:pPr algn="r">
              <a:defRPr/>
            </a:pPr>
            <a:r>
              <a:rPr lang="en-US" sz="1200" b="1" dirty="0">
                <a:latin typeface="+mj-lt"/>
              </a:rPr>
              <a:t>Total</a:t>
            </a:r>
          </a:p>
        </p:txBody>
      </p:sp>
      <p:pic>
        <p:nvPicPr>
          <p:cNvPr id="24595" name="Picture 5" descr="kfflogo-colo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914400"/>
          </a:xfrm>
        </p:spPr>
        <p:txBody>
          <a:bodyPr/>
          <a:lstStyle/>
          <a:p>
            <a:r>
              <a:rPr lang="en-US" sz="2400" b="1" smtClean="0"/>
              <a:t> Prevalence of High Out-of-Pocket Burdens Among the Nonelderly, by Chronic Condition Status, 2001, 2006, and 2008</a:t>
            </a:r>
          </a:p>
        </p:txBody>
      </p:sp>
      <p:graphicFrame>
        <p:nvGraphicFramePr>
          <p:cNvPr id="25603" name="Object 3"/>
          <p:cNvGraphicFramePr>
            <a:graphicFrameLocks noGrp="1" noChangeAspect="1"/>
          </p:cNvGraphicFramePr>
          <p:nvPr>
            <p:ph idx="1"/>
          </p:nvPr>
        </p:nvGraphicFramePr>
        <p:xfrm>
          <a:off x="482600" y="1320800"/>
          <a:ext cx="8183563" cy="4978400"/>
        </p:xfrm>
        <a:graphic>
          <a:graphicData uri="http://schemas.openxmlformats.org/presentationml/2006/ole">
            <mc:AlternateContent xmlns:mc="http://schemas.openxmlformats.org/markup-compatibility/2006">
              <mc:Choice xmlns:v="urn:schemas-microsoft-com:vml" Requires="v">
                <p:oleObj spid="_x0000_s25608" r:id="rId4" imgW="8187638" imgH="4974767" progId="Excel.Chart.8">
                  <p:embed/>
                </p:oleObj>
              </mc:Choice>
              <mc:Fallback>
                <p:oleObj r:id="rId4" imgW="8187638" imgH="4974767"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1320800"/>
                        <a:ext cx="8183563"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Text Box 4"/>
          <p:cNvSpPr txBox="1">
            <a:spLocks noChangeArrowheads="1"/>
          </p:cNvSpPr>
          <p:nvPr/>
        </p:nvSpPr>
        <p:spPr bwMode="auto">
          <a:xfrm>
            <a:off x="0" y="6149975"/>
            <a:ext cx="861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000000"/>
                </a:solidFill>
                <a:latin typeface="Tahoma" pitchFamily="34" charset="0"/>
              </a:rPr>
              <a:t>Note: Percentages include health insurance premiums.</a:t>
            </a:r>
          </a:p>
          <a:p>
            <a:endParaRPr lang="en-US" sz="1000">
              <a:solidFill>
                <a:srgbClr val="000000"/>
              </a:solidFill>
              <a:latin typeface="Tahoma" pitchFamily="34" charset="0"/>
            </a:endParaRPr>
          </a:p>
          <a:p>
            <a:r>
              <a:rPr lang="en-US" sz="1000">
                <a:solidFill>
                  <a:srgbClr val="000000"/>
                </a:solidFill>
                <a:latin typeface="Tahoma" pitchFamily="34" charset="0"/>
              </a:rPr>
              <a:t>Source: Peter J. Cunningham, Center for Studying Health Systems Change, calculations using 2001, 2006, and 2008 Medical Expenditure Panel Surveys, presented at The National Academies Workshop on Measuring Medical Care Economic Risk, September 8, 2011.</a:t>
            </a:r>
          </a:p>
        </p:txBody>
      </p:sp>
      <p:pic>
        <p:nvPicPr>
          <p:cNvPr id="25605" name="Picture 5"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00200" y="1752600"/>
            <a:ext cx="3962400" cy="276225"/>
          </a:xfrm>
          <a:prstGeom prst="rect">
            <a:avLst/>
          </a:prstGeom>
          <a:noFill/>
        </p:spPr>
        <p:txBody>
          <a:bodyPr>
            <a:spAutoFit/>
          </a:bodyPr>
          <a:lstStyle/>
          <a:p>
            <a:pPr>
              <a:defRPr/>
            </a:pPr>
            <a:r>
              <a:rPr lang="en-US" sz="1200" b="1" dirty="0">
                <a:latin typeface="+mj-lt"/>
              </a:rPr>
              <a:t>Percent with Total Burden &gt; 10% of Income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914400"/>
          </a:xfrm>
        </p:spPr>
        <p:txBody>
          <a:bodyPr/>
          <a:lstStyle/>
          <a:p>
            <a:r>
              <a:rPr lang="en-US" sz="2400" b="1" smtClean="0"/>
              <a:t>Average Annual Growth Rates for NHE and GDP, Per Capita, for Selected Time Periods</a:t>
            </a:r>
          </a:p>
        </p:txBody>
      </p:sp>
      <p:graphicFrame>
        <p:nvGraphicFramePr>
          <p:cNvPr id="8195" name="Object 3"/>
          <p:cNvGraphicFramePr>
            <a:graphicFrameLocks noGrp="1" noChangeAspect="1"/>
          </p:cNvGraphicFramePr>
          <p:nvPr>
            <p:ph idx="1"/>
          </p:nvPr>
        </p:nvGraphicFramePr>
        <p:xfrm>
          <a:off x="685800" y="1550988"/>
          <a:ext cx="7772400" cy="4391025"/>
        </p:xfrm>
        <a:graphic>
          <a:graphicData uri="http://schemas.openxmlformats.org/presentationml/2006/ole">
            <mc:AlternateContent xmlns:mc="http://schemas.openxmlformats.org/markup-compatibility/2006">
              <mc:Choice xmlns:v="urn:schemas-microsoft-com:vml" Requires="v">
                <p:oleObj spid="_x0000_s8201" r:id="rId4" imgW="7773074" imgH="4395597" progId="Excel.Chart.8">
                  <p:embed/>
                </p:oleObj>
              </mc:Choice>
              <mc:Fallback>
                <p:oleObj r:id="rId4" imgW="7773074" imgH="4395597"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50988"/>
                        <a:ext cx="77724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6" name="Text Box 4"/>
          <p:cNvSpPr txBox="1">
            <a:spLocks noChangeArrowheads="1"/>
          </p:cNvSpPr>
          <p:nvPr/>
        </p:nvSpPr>
        <p:spPr bwMode="auto">
          <a:xfrm>
            <a:off x="0" y="6148388"/>
            <a:ext cx="861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000" dirty="0" smtClean="0">
                <a:solidFill>
                  <a:srgbClr val="000000"/>
                </a:solidFill>
                <a:latin typeface="+mj-lt"/>
              </a:rPr>
              <a:t>Source: </a:t>
            </a:r>
            <a:r>
              <a:rPr lang="en-US" sz="1000" dirty="0" smtClean="0">
                <a:latin typeface="+mj-lt"/>
              </a:rPr>
              <a:t>Historical data from Centers for Medicare and Medicaid Services, Office of the Actuary, National Health Statistics Group, January 2012, at </a:t>
            </a:r>
            <a:r>
              <a:rPr lang="en-US" sz="1000" u="sng" dirty="0" smtClean="0">
                <a:latin typeface="+mj-lt"/>
                <a:hlinkClick r:id="rId6"/>
              </a:rPr>
              <a:t>http://www.cms.hhs.gov/NationalHealthExpendData/</a:t>
            </a:r>
            <a:r>
              <a:rPr lang="en-US" sz="1000" dirty="0" smtClean="0">
                <a:latin typeface="+mj-lt"/>
              </a:rPr>
              <a:t> (see Historical; NHE summary including share of GDP, CY 1960-2010; file nhegdp10.zip). Projections from Centers for Medicare and Medicaid Services, Office of the Actuary, National Health Statistics Group, July 2011, “National Health Expenditures 2010-2020,” Table 1, </a:t>
            </a:r>
            <a:r>
              <a:rPr lang="en-US" sz="1000" u="sng" dirty="0" smtClean="0">
                <a:latin typeface="+mj-lt"/>
                <a:hlinkClick r:id="rId7"/>
              </a:rPr>
              <a:t>https://www.cms.gov/NationalHealthExpendData/downloads/proj2010.pdf</a:t>
            </a:r>
            <a:r>
              <a:rPr lang="en-US" sz="1000" dirty="0" smtClean="0">
                <a:latin typeface="+mj-lt"/>
              </a:rPr>
              <a:t>.</a:t>
            </a:r>
            <a:endParaRPr lang="en-US" sz="1000" dirty="0" smtClean="0">
              <a:solidFill>
                <a:srgbClr val="000000"/>
              </a:solidFill>
              <a:latin typeface="+mj-lt"/>
            </a:endParaRPr>
          </a:p>
        </p:txBody>
      </p:sp>
      <p:pic>
        <p:nvPicPr>
          <p:cNvPr id="8197" name="Picture 5" descr="kfflogo-color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Line 5"/>
          <p:cNvSpPr>
            <a:spLocks noChangeShapeType="1"/>
          </p:cNvSpPr>
          <p:nvPr/>
        </p:nvSpPr>
        <p:spPr bwMode="auto">
          <a:xfrm flipV="1">
            <a:off x="7142163" y="2011363"/>
            <a:ext cx="0" cy="347503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TextBox 2"/>
          <p:cNvSpPr txBox="1">
            <a:spLocks noChangeArrowheads="1"/>
          </p:cNvSpPr>
          <p:nvPr/>
        </p:nvSpPr>
        <p:spPr bwMode="auto">
          <a:xfrm>
            <a:off x="7239000" y="57150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000000"/>
                </a:solidFill>
                <a:latin typeface="Tahoma" pitchFamily="34" charset="0"/>
              </a:rPr>
              <a:t>Projected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304800" y="1219200"/>
          <a:ext cx="8509000" cy="4191000"/>
        </p:xfrm>
        <a:graphic>
          <a:graphicData uri="http://schemas.openxmlformats.org/presentationml/2006/ole">
            <mc:AlternateContent xmlns:mc="http://schemas.openxmlformats.org/markup-compatibility/2006">
              <mc:Choice xmlns:v="urn:schemas-microsoft-com:vml" Requires="v">
                <p:oleObj spid="_x0000_s26634" r:id="rId5" imgW="8510754" imgH="4194412" progId="Excel.Chart.8">
                  <p:embed/>
                </p:oleObj>
              </mc:Choice>
              <mc:Fallback>
                <p:oleObj r:id="rId5" imgW="8510754" imgH="4194412"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19200"/>
                        <a:ext cx="8509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7" name="Text Box 3"/>
          <p:cNvSpPr txBox="1">
            <a:spLocks noChangeArrowheads="1"/>
          </p:cNvSpPr>
          <p:nvPr/>
        </p:nvSpPr>
        <p:spPr bwMode="auto">
          <a:xfrm>
            <a:off x="609600"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cs typeface="Arial" charset="0"/>
            </a:endParaRPr>
          </a:p>
        </p:txBody>
      </p:sp>
      <p:sp>
        <p:nvSpPr>
          <p:cNvPr id="26628" name="Text Box 4"/>
          <p:cNvSpPr txBox="1">
            <a:spLocks noChangeArrowheads="1"/>
          </p:cNvSpPr>
          <p:nvPr/>
        </p:nvSpPr>
        <p:spPr bwMode="auto">
          <a:xfrm>
            <a:off x="76200" y="5380038"/>
            <a:ext cx="8534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latin typeface="Tahoma" pitchFamily="34" charset="0"/>
                <a:cs typeface="Arial" charset="0"/>
              </a:rPr>
              <a:t>*No data are available for 2007 due to MEPS transition from retrospective to current data collection.</a:t>
            </a:r>
          </a:p>
          <a:p>
            <a:pPr eaLnBrk="1" hangingPunct="1"/>
            <a:endParaRPr lang="en-US" sz="1000">
              <a:latin typeface="Tahoma" pitchFamily="34" charset="0"/>
              <a:cs typeface="Arial" charset="0"/>
            </a:endParaRPr>
          </a:p>
          <a:p>
            <a:pPr eaLnBrk="1" hangingPunct="1"/>
            <a:r>
              <a:rPr lang="en-US" sz="1000">
                <a:latin typeface="Tahoma" pitchFamily="34" charset="0"/>
                <a:cs typeface="Arial" charset="0"/>
              </a:rPr>
              <a:t>Note: Family premium percentages were calculated based on a family of four. In 2009 and 2010, the federal poverty level for a family of four was $22,050. </a:t>
            </a:r>
          </a:p>
          <a:p>
            <a:pPr eaLnBrk="1" hangingPunct="1"/>
            <a:endParaRPr lang="en-US" sz="1000">
              <a:latin typeface="Tahoma" pitchFamily="34" charset="0"/>
              <a:cs typeface="Arial" charset="0"/>
            </a:endParaRPr>
          </a:p>
          <a:p>
            <a:pPr eaLnBrk="1" hangingPunct="1"/>
            <a:r>
              <a:rPr lang="en-US" sz="1000">
                <a:latin typeface="Tahoma" pitchFamily="34" charset="0"/>
                <a:cs typeface="Arial" charset="0"/>
              </a:rPr>
              <a:t>Source: Premium data from Agency for Healthcare Research and Quality, Medical Expenditure Panel Survey, private sector data from Insurance Component, 1996-2010, at </a:t>
            </a:r>
            <a:r>
              <a:rPr lang="en-US" sz="1000">
                <a:latin typeface="Tahoma" pitchFamily="34" charset="0"/>
                <a:cs typeface="Arial" charset="0"/>
                <a:hlinkClick r:id="rId7"/>
              </a:rPr>
              <a:t>http://meps.ahrq.gov/mepsweb/</a:t>
            </a:r>
            <a:r>
              <a:rPr lang="en-US" sz="1000">
                <a:latin typeface="Tahoma" pitchFamily="34" charset="0"/>
                <a:cs typeface="Arial" charset="0"/>
              </a:rPr>
              <a:t>.  Federal Poverty Level based on HHS Federal Poverty Guidelines (1996 through 2010) at </a:t>
            </a:r>
            <a:r>
              <a:rPr lang="en-US" sz="1000">
                <a:latin typeface="Tahoma" pitchFamily="34" charset="0"/>
                <a:cs typeface="Arial" charset="0"/>
                <a:hlinkClick r:id="rId8"/>
              </a:rPr>
              <a:t>http://aspe.hhs.gov/poverty/figures-fed-reg.shtml</a:t>
            </a:r>
            <a:r>
              <a:rPr lang="en-US" sz="1000">
                <a:latin typeface="Tahoma" pitchFamily="34" charset="0"/>
                <a:cs typeface="Arial" charset="0"/>
              </a:rPr>
              <a:t>; rate of growth based on change for one person (change for a four-person family would be  41.3% rather than 39.9% over the period). </a:t>
            </a:r>
          </a:p>
        </p:txBody>
      </p:sp>
      <p:sp>
        <p:nvSpPr>
          <p:cNvPr id="26629" name="Text Box 5"/>
          <p:cNvSpPr txBox="1">
            <a:spLocks noChangeArrowheads="1"/>
          </p:cNvSpPr>
          <p:nvPr/>
        </p:nvSpPr>
        <p:spPr bwMode="auto">
          <a:xfrm>
            <a:off x="381000" y="152400"/>
            <a:ext cx="845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chemeClr val="tx2"/>
                </a:solidFill>
                <a:latin typeface="Tahoma" pitchFamily="34" charset="0"/>
                <a:cs typeface="Arial" charset="0"/>
              </a:rPr>
              <a:t> Cumulative Change in Single and Family Health Insurance Premiums and Federal Poverty </a:t>
            </a:r>
            <a:r>
              <a:rPr lang="en-US" sz="2400" b="1">
                <a:latin typeface="Tahoma" pitchFamily="34" charset="0"/>
                <a:cs typeface="Arial" charset="0"/>
              </a:rPr>
              <a:t>Level</a:t>
            </a:r>
            <a:r>
              <a:rPr lang="en-US" sz="2400" b="1">
                <a:solidFill>
                  <a:schemeClr val="tx2"/>
                </a:solidFill>
                <a:latin typeface="Tahoma" pitchFamily="34" charset="0"/>
                <a:cs typeface="Arial" charset="0"/>
              </a:rPr>
              <a:t>, 1996-2010</a:t>
            </a:r>
          </a:p>
        </p:txBody>
      </p:sp>
      <p:pic>
        <p:nvPicPr>
          <p:cNvPr id="26630" name="Picture 6" descr="kfflogo-colo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58000" y="2743200"/>
            <a:ext cx="261938" cy="261938"/>
          </a:xfrm>
          <a:prstGeom prst="rect">
            <a:avLst/>
          </a:prstGeom>
          <a:noFill/>
        </p:spPr>
        <p:txBody>
          <a:bodyPr wrap="none">
            <a:spAutoFit/>
          </a:bodyPr>
          <a:lstStyle/>
          <a:p>
            <a:pPr>
              <a:defRPr/>
            </a:pPr>
            <a:r>
              <a:rPr lang="en-US" sz="1100" dirty="0">
                <a:latin typeface="+mj-lt"/>
              </a:rPr>
              <a:t>*</a:t>
            </a:r>
          </a:p>
        </p:txBody>
      </p:sp>
      <p:sp>
        <p:nvSpPr>
          <p:cNvPr id="9" name="TextBox 8"/>
          <p:cNvSpPr txBox="1"/>
          <p:nvPr/>
        </p:nvSpPr>
        <p:spPr>
          <a:xfrm>
            <a:off x="6858000" y="2328863"/>
            <a:ext cx="261938" cy="261937"/>
          </a:xfrm>
          <a:prstGeom prst="rect">
            <a:avLst/>
          </a:prstGeom>
          <a:noFill/>
        </p:spPr>
        <p:txBody>
          <a:bodyPr wrap="none">
            <a:spAutoFit/>
          </a:bodyPr>
          <a:lstStyle/>
          <a:p>
            <a:pPr>
              <a:defRPr/>
            </a:pPr>
            <a:r>
              <a:rPr lang="en-US" sz="1100" dirty="0">
                <a:latin typeface="+mj-lt"/>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7924800" cy="411163"/>
          </a:xfrm>
        </p:spPr>
        <p:txBody>
          <a:bodyPr/>
          <a:lstStyle/>
          <a:p>
            <a:r>
              <a:rPr lang="en-US" sz="2000" b="1" smtClean="0"/>
              <a:t> </a:t>
            </a:r>
            <a:br>
              <a:rPr lang="en-US" sz="2000" b="1" smtClean="0"/>
            </a:br>
            <a:r>
              <a:rPr lang="en-US" sz="2000" b="1" smtClean="0"/>
              <a:t>Average Annual Percent Change in National Health Expenditures, 1960-2010</a:t>
            </a:r>
          </a:p>
        </p:txBody>
      </p:sp>
      <p:graphicFrame>
        <p:nvGraphicFramePr>
          <p:cNvPr id="9219" name="Object 3"/>
          <p:cNvGraphicFramePr>
            <a:graphicFrameLocks noGrp="1" noChangeAspect="1"/>
          </p:cNvGraphicFramePr>
          <p:nvPr>
            <p:ph type="chart" idx="4294967295"/>
          </p:nvPr>
        </p:nvGraphicFramePr>
        <p:xfrm>
          <a:off x="15875" y="1168400"/>
          <a:ext cx="8878888" cy="5588000"/>
        </p:xfrm>
        <a:graphic>
          <a:graphicData uri="http://schemas.openxmlformats.org/presentationml/2006/ole">
            <mc:AlternateContent xmlns:mc="http://schemas.openxmlformats.org/markup-compatibility/2006">
              <mc:Choice xmlns:v="urn:schemas-microsoft-com:vml" Requires="v">
                <p:oleObj spid="_x0000_s9223" r:id="rId4" imgW="8876545" imgH="5584420" progId="Excel.Chart.8">
                  <p:embed/>
                </p:oleObj>
              </mc:Choice>
              <mc:Fallback>
                <p:oleObj r:id="rId4" imgW="8876545" imgH="5584420"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1168400"/>
                        <a:ext cx="8878888"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Text Box 4"/>
          <p:cNvSpPr txBox="1">
            <a:spLocks noChangeArrowheads="1"/>
          </p:cNvSpPr>
          <p:nvPr/>
        </p:nvSpPr>
        <p:spPr bwMode="auto">
          <a:xfrm>
            <a:off x="0" y="6019800"/>
            <a:ext cx="845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000">
              <a:latin typeface="Tahoma" pitchFamily="34" charset="0"/>
              <a:cs typeface="Arial" charset="0"/>
            </a:endParaRPr>
          </a:p>
          <a:p>
            <a:pPr>
              <a:spcBef>
                <a:spcPct val="50000"/>
              </a:spcBef>
            </a:pPr>
            <a:r>
              <a:rPr lang="en-US" sz="1000">
                <a:latin typeface="Tahoma" pitchFamily="34" charset="0"/>
                <a:ea typeface="Arial Unicode MS" pitchFamily="34" charset="-128"/>
                <a:cs typeface="Arial Unicode MS" pitchFamily="34" charset="-128"/>
              </a:rPr>
              <a:t>Source: Kaiser Family Foundation calculations using NHE data from Centers for Medicare and Medicaid Services, Office of the Actuary, National Health Statistics Group, at </a:t>
            </a:r>
            <a:r>
              <a:rPr lang="en-US" sz="1000">
                <a:latin typeface="Tahoma" pitchFamily="34" charset="0"/>
                <a:ea typeface="Arial Unicode MS" pitchFamily="34" charset="-128"/>
                <a:cs typeface="Arial Unicode MS" pitchFamily="34" charset="-128"/>
                <a:hlinkClick r:id="rId6"/>
              </a:rPr>
              <a:t>http://www.cms.hhs.gov/NationalHealthExpendData/</a:t>
            </a:r>
            <a:r>
              <a:rPr lang="en-US" sz="1000">
                <a:latin typeface="Tahoma" pitchFamily="34" charset="0"/>
                <a:ea typeface="Arial Unicode MS" pitchFamily="34" charset="-128"/>
                <a:cs typeface="Arial Unicode MS" pitchFamily="34" charset="-128"/>
              </a:rPr>
              <a:t> (see Historical; National Health Expenditures by type of service and source of funds, CY 1960-2010; file nhe2010.zip).</a:t>
            </a:r>
          </a:p>
          <a:p>
            <a:pPr eaLnBrk="1" hangingPunct="1">
              <a:spcBef>
                <a:spcPct val="50000"/>
              </a:spcBef>
            </a:pPr>
            <a:endParaRPr lang="en-US" sz="1000">
              <a:latin typeface="Tahoma" pitchFamily="34" charset="0"/>
              <a:cs typeface="Arial" charset="0"/>
            </a:endParaRPr>
          </a:p>
        </p:txBody>
      </p:sp>
      <p:pic>
        <p:nvPicPr>
          <p:cNvPr id="9221" name="Picture 13" descr="kfflogo-colo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87313"/>
            <a:ext cx="8686800" cy="831850"/>
          </a:xfrm>
        </p:spPr>
        <p:txBody>
          <a:bodyPr anchorCtr="1">
            <a:spAutoFit/>
          </a:bodyPr>
          <a:lstStyle/>
          <a:p>
            <a:r>
              <a:rPr lang="en-US" sz="2400" b="1" smtClean="0">
                <a:solidFill>
                  <a:schemeClr val="tx1"/>
                </a:solidFill>
              </a:rPr>
              <a:t> Per Capita Total Current Health Care Expenditures, U.S. and Selected Countries, 2009</a:t>
            </a:r>
          </a:p>
        </p:txBody>
      </p:sp>
      <p:graphicFrame>
        <p:nvGraphicFramePr>
          <p:cNvPr id="10243" name="Object 4"/>
          <p:cNvGraphicFramePr>
            <a:graphicFrameLocks noGrp="1" noChangeAspect="1"/>
          </p:cNvGraphicFramePr>
          <p:nvPr>
            <p:ph idx="1"/>
          </p:nvPr>
        </p:nvGraphicFramePr>
        <p:xfrm>
          <a:off x="228600" y="914400"/>
          <a:ext cx="8585200" cy="4775200"/>
        </p:xfrm>
        <a:graphic>
          <a:graphicData uri="http://schemas.openxmlformats.org/presentationml/2006/ole">
            <mc:AlternateContent xmlns:mc="http://schemas.openxmlformats.org/markup-compatibility/2006">
              <mc:Choice xmlns:v="urn:schemas-microsoft-com:vml" Requires="v">
                <p:oleObj spid="_x0000_s10247" r:id="rId5" imgW="8583912" imgH="4773582" progId="Excel.Chart.8">
                  <p:embed/>
                </p:oleObj>
              </mc:Choice>
              <mc:Fallback>
                <p:oleObj r:id="rId5" imgW="8583912" imgH="4773582"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914400"/>
                        <a:ext cx="85852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Text Box 6"/>
          <p:cNvSpPr txBox="1">
            <a:spLocks noChangeArrowheads="1"/>
          </p:cNvSpPr>
          <p:nvPr/>
        </p:nvSpPr>
        <p:spPr bwMode="auto">
          <a:xfrm>
            <a:off x="-9525" y="5727700"/>
            <a:ext cx="8534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75000"/>
              </a:lnSpc>
              <a:spcBef>
                <a:spcPct val="50000"/>
              </a:spcBef>
            </a:pPr>
            <a:r>
              <a:rPr lang="en-US" sz="1000">
                <a:solidFill>
                  <a:srgbClr val="000000"/>
                </a:solidFill>
                <a:latin typeface="Tahoma" pitchFamily="34" charset="0"/>
              </a:rPr>
              <a:t>^OECD estimate.</a:t>
            </a:r>
          </a:p>
          <a:p>
            <a:pPr>
              <a:lnSpc>
                <a:spcPct val="75000"/>
              </a:lnSpc>
              <a:spcBef>
                <a:spcPct val="50000"/>
              </a:spcBef>
            </a:pPr>
            <a:r>
              <a:rPr lang="en-US" sz="1000">
                <a:solidFill>
                  <a:srgbClr val="000000"/>
                </a:solidFill>
                <a:latin typeface="Tahoma" pitchFamily="34" charset="0"/>
              </a:rPr>
              <a:t>*Break in series.</a:t>
            </a:r>
          </a:p>
          <a:p>
            <a:pPr>
              <a:lnSpc>
                <a:spcPct val="75000"/>
              </a:lnSpc>
              <a:spcBef>
                <a:spcPct val="50000"/>
              </a:spcBef>
            </a:pPr>
            <a:r>
              <a:rPr lang="en-US" sz="1000">
                <a:solidFill>
                  <a:srgbClr val="000000"/>
                </a:solidFill>
                <a:latin typeface="Tahoma" pitchFamily="34" charset="0"/>
              </a:rPr>
              <a:t>Notes:  Amounts in U.S.$ Purchasing Power Parity, see </a:t>
            </a:r>
            <a:r>
              <a:rPr lang="en-US" sz="1000">
                <a:solidFill>
                  <a:srgbClr val="000000"/>
                </a:solidFill>
                <a:latin typeface="Tahoma" pitchFamily="34" charset="0"/>
                <a:hlinkClick r:id="rId7"/>
              </a:rPr>
              <a:t>http://www.oecd.org/std/ppp</a:t>
            </a:r>
            <a:r>
              <a:rPr lang="en-US" sz="1000">
                <a:solidFill>
                  <a:srgbClr val="000000"/>
                </a:solidFill>
                <a:latin typeface="Tahoma" pitchFamily="34" charset="0"/>
              </a:rPr>
              <a:t>; includes only countries over $2,500.  OECD defines Total Current Expenditures on Health as the sum of expenditures on personal health care, preventive and public health services, and health administration and health insurance; it excludes investment.  </a:t>
            </a:r>
          </a:p>
          <a:p>
            <a:pPr>
              <a:lnSpc>
                <a:spcPct val="75000"/>
              </a:lnSpc>
              <a:spcBef>
                <a:spcPct val="50000"/>
              </a:spcBef>
            </a:pPr>
            <a:r>
              <a:rPr lang="en-US" sz="1000">
                <a:solidFill>
                  <a:srgbClr val="000000"/>
                </a:solidFill>
                <a:latin typeface="Tahoma" pitchFamily="34" charset="0"/>
              </a:rPr>
              <a:t>Source:  Organisation for Economic Co-operation and Development. “OECD Health Data: Health Expenditures and Financing”, OECD Health Statistics Data from internet subscription database. </a:t>
            </a:r>
            <a:r>
              <a:rPr lang="en-US" sz="1000">
                <a:solidFill>
                  <a:srgbClr val="000000"/>
                </a:solidFill>
                <a:latin typeface="Tahoma" pitchFamily="34" charset="0"/>
                <a:hlinkClick r:id="rId8"/>
              </a:rPr>
              <a:t>http://www.oecd-ilibrary.org</a:t>
            </a:r>
            <a:r>
              <a:rPr lang="en-US" sz="1000">
                <a:solidFill>
                  <a:srgbClr val="000000"/>
                </a:solidFill>
                <a:latin typeface="Tahoma" pitchFamily="34" charset="0"/>
              </a:rPr>
              <a:t>, data accessed on 01/10/12.</a:t>
            </a:r>
          </a:p>
        </p:txBody>
      </p:sp>
      <p:pic>
        <p:nvPicPr>
          <p:cNvPr id="10245" name="Picture 7" descr="kfflogo-colo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type="chart" idx="1"/>
          </p:nvPr>
        </p:nvGraphicFramePr>
        <p:xfrm>
          <a:off x="381000" y="1371600"/>
          <a:ext cx="8115300" cy="4351338"/>
        </p:xfrm>
        <a:graphic>
          <a:graphicData uri="http://schemas.openxmlformats.org/presentationml/2006/ole">
            <mc:AlternateContent xmlns:mc="http://schemas.openxmlformats.org/markup-compatibility/2006">
              <mc:Choice xmlns:v="urn:schemas-microsoft-com:vml" Requires="v">
                <p:oleObj spid="_x0000_s11279" r:id="rId5" imgW="8114479" imgH="4352921" progId="Excel.Chart.8">
                  <p:embed/>
                </p:oleObj>
              </mc:Choice>
              <mc:Fallback>
                <p:oleObj r:id="rId5" imgW="8114479" imgH="4352921" progId="Excel.Char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81153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ext Box 3"/>
          <p:cNvSpPr txBox="1">
            <a:spLocks noChangeArrowheads="1"/>
          </p:cNvSpPr>
          <p:nvPr/>
        </p:nvSpPr>
        <p:spPr bwMode="auto">
          <a:xfrm>
            <a:off x="0" y="5634038"/>
            <a:ext cx="8615363" cy="1223962"/>
          </a:xfrm>
          <a:prstGeom prst="rect">
            <a:avLst/>
          </a:prstGeom>
          <a:noFill/>
          <a:ln w="9525" cap="sq">
            <a:noFill/>
            <a:miter lim="800000"/>
            <a:headEnd type="none" w="sm" len="sm"/>
            <a:tailEnd type="none" w="sm" len="sm"/>
          </a:ln>
        </p:spPr>
        <p:txBody>
          <a:bodyPr>
            <a:spAutoFit/>
          </a:bodyPr>
          <a:lstStyle/>
          <a:p>
            <a:pPr>
              <a:defRPr/>
            </a:pPr>
            <a:r>
              <a:rPr lang="en-US" sz="1050" dirty="0">
                <a:latin typeface="+mj-lt"/>
              </a:rPr>
              <a:t>Note: Dollar amounts in parentheses are the annual expenses per person in each percentile. Population is the civilian </a:t>
            </a:r>
            <a:r>
              <a:rPr lang="en-US" sz="1050" dirty="0" err="1">
                <a:latin typeface="+mj-lt"/>
              </a:rPr>
              <a:t>noninstitutionalized</a:t>
            </a:r>
            <a:r>
              <a:rPr lang="en-US" sz="1050" dirty="0">
                <a:latin typeface="+mj-lt"/>
              </a:rPr>
              <a:t> population, including those without any health care spending. Health care spending is total payments from all sources (including direct payments from individuals and families, private insurance, Medicare, Medicaid, and miscellaneous other sources) to hospitals, physicians, other providers (including dental care), and pharmacies; health insurance premiums are not included. </a:t>
            </a:r>
          </a:p>
          <a:p>
            <a:pPr>
              <a:defRPr/>
            </a:pPr>
            <a:endParaRPr lang="en-US" sz="1050" dirty="0">
              <a:latin typeface="+mj-lt"/>
            </a:endParaRPr>
          </a:p>
          <a:p>
            <a:pPr>
              <a:defRPr/>
            </a:pPr>
            <a:r>
              <a:rPr lang="en-US" sz="1050" dirty="0">
                <a:latin typeface="+mj-lt"/>
              </a:rPr>
              <a:t>Source: Kaiser Family Foundation calculations using data from U.S. Department of Health and Human Services, Agency for Healthcare Research and Quality, Medical Expenditure Panel Survey (MEPS), Household Component, 2009.</a:t>
            </a:r>
          </a:p>
        </p:txBody>
      </p:sp>
      <p:sp>
        <p:nvSpPr>
          <p:cNvPr id="2052" name="Rectangle 4"/>
          <p:cNvSpPr>
            <a:spLocks noChangeArrowheads="1"/>
          </p:cNvSpPr>
          <p:nvPr/>
        </p:nvSpPr>
        <p:spPr bwMode="auto">
          <a:xfrm>
            <a:off x="455613" y="292100"/>
            <a:ext cx="8226425" cy="1143000"/>
          </a:xfrm>
          <a:prstGeom prst="rect">
            <a:avLst/>
          </a:prstGeom>
          <a:noFill/>
          <a:ln w="9525">
            <a:noFill/>
            <a:miter lim="800000"/>
            <a:headEnd/>
            <a:tailEnd/>
          </a:ln>
        </p:spPr>
        <p:txBody>
          <a:bodyPr anchor="ctr"/>
          <a:lstStyle/>
          <a:p>
            <a:pPr algn="ctr">
              <a:defRPr/>
            </a:pPr>
            <a:r>
              <a:rPr lang="en-US" sz="2800" b="1" dirty="0">
                <a:latin typeface="+mj-lt"/>
              </a:rPr>
              <a:t> Concentration of Health Care Spending in the U.S. Population, 2009 </a:t>
            </a:r>
          </a:p>
        </p:txBody>
      </p:sp>
      <p:sp>
        <p:nvSpPr>
          <p:cNvPr id="2053" name="Text Box 5"/>
          <p:cNvSpPr txBox="1">
            <a:spLocks noChangeArrowheads="1"/>
          </p:cNvSpPr>
          <p:nvPr/>
        </p:nvSpPr>
        <p:spPr bwMode="auto">
          <a:xfrm>
            <a:off x="1524000" y="5105400"/>
            <a:ext cx="1143000" cy="276225"/>
          </a:xfrm>
          <a:prstGeom prst="rect">
            <a:avLst/>
          </a:prstGeom>
          <a:noFill/>
          <a:ln w="9525" algn="ctr">
            <a:noFill/>
            <a:miter lim="800000"/>
            <a:headEnd/>
            <a:tailEnd/>
          </a:ln>
        </p:spPr>
        <p:txBody>
          <a:bodyPr anchorCtr="1">
            <a:spAutoFit/>
          </a:bodyPr>
          <a:lstStyle/>
          <a:p>
            <a:pPr>
              <a:defRPr/>
            </a:pPr>
            <a:r>
              <a:rPr lang="en-US" sz="1200" b="1" dirty="0">
                <a:latin typeface="+mj-lt"/>
                <a:cs typeface="Tahoma" pitchFamily="34" charset="0"/>
              </a:rPr>
              <a:t>(≥$51,951)</a:t>
            </a:r>
          </a:p>
        </p:txBody>
      </p:sp>
      <p:sp>
        <p:nvSpPr>
          <p:cNvPr id="2054" name="Text Box 6"/>
          <p:cNvSpPr txBox="1">
            <a:spLocks noChangeArrowheads="1"/>
          </p:cNvSpPr>
          <p:nvPr/>
        </p:nvSpPr>
        <p:spPr bwMode="auto">
          <a:xfrm>
            <a:off x="2514600" y="5105400"/>
            <a:ext cx="1143000" cy="276225"/>
          </a:xfrm>
          <a:prstGeom prst="rect">
            <a:avLst/>
          </a:prstGeom>
          <a:noFill/>
          <a:ln w="9525" algn="ctr">
            <a:noFill/>
            <a:miter lim="800000"/>
            <a:headEnd/>
            <a:tailEnd/>
          </a:ln>
        </p:spPr>
        <p:txBody>
          <a:bodyPr anchorCtr="1">
            <a:spAutoFit/>
          </a:bodyPr>
          <a:lstStyle/>
          <a:p>
            <a:pPr>
              <a:defRPr/>
            </a:pPr>
            <a:r>
              <a:rPr lang="en-US" sz="1200" b="1" dirty="0">
                <a:latin typeface="+mj-lt"/>
                <a:cs typeface="Tahoma" pitchFamily="34" charset="0"/>
              </a:rPr>
              <a:t>(≥$17,402)</a:t>
            </a:r>
          </a:p>
        </p:txBody>
      </p:sp>
      <p:sp>
        <p:nvSpPr>
          <p:cNvPr id="2055" name="Text Box 7"/>
          <p:cNvSpPr txBox="1">
            <a:spLocks noChangeArrowheads="1"/>
          </p:cNvSpPr>
          <p:nvPr/>
        </p:nvSpPr>
        <p:spPr bwMode="auto">
          <a:xfrm>
            <a:off x="3436938" y="5105400"/>
            <a:ext cx="1143000" cy="276225"/>
          </a:xfrm>
          <a:prstGeom prst="rect">
            <a:avLst/>
          </a:prstGeom>
          <a:noFill/>
          <a:ln w="9525" algn="ctr">
            <a:noFill/>
            <a:miter lim="800000"/>
            <a:headEnd/>
            <a:tailEnd/>
          </a:ln>
        </p:spPr>
        <p:txBody>
          <a:bodyPr anchorCtr="1">
            <a:spAutoFit/>
          </a:bodyPr>
          <a:lstStyle/>
          <a:p>
            <a:pPr>
              <a:defRPr/>
            </a:pPr>
            <a:r>
              <a:rPr lang="en-US" sz="1200" b="1" dirty="0">
                <a:latin typeface="+mj-lt"/>
                <a:cs typeface="Tahoma" pitchFamily="34" charset="0"/>
              </a:rPr>
              <a:t>(≥$9,570)</a:t>
            </a:r>
          </a:p>
        </p:txBody>
      </p:sp>
      <p:sp>
        <p:nvSpPr>
          <p:cNvPr id="2056" name="Text Box 8"/>
          <p:cNvSpPr txBox="1">
            <a:spLocks noChangeArrowheads="1"/>
          </p:cNvSpPr>
          <p:nvPr/>
        </p:nvSpPr>
        <p:spPr bwMode="auto">
          <a:xfrm>
            <a:off x="4419600" y="5105400"/>
            <a:ext cx="1143000" cy="276225"/>
          </a:xfrm>
          <a:prstGeom prst="rect">
            <a:avLst/>
          </a:prstGeom>
          <a:noFill/>
          <a:ln w="9525" algn="ctr">
            <a:noFill/>
            <a:miter lim="800000"/>
            <a:headEnd/>
            <a:tailEnd/>
          </a:ln>
        </p:spPr>
        <p:txBody>
          <a:bodyPr anchorCtr="1">
            <a:spAutoFit/>
          </a:bodyPr>
          <a:lstStyle/>
          <a:p>
            <a:pPr>
              <a:defRPr/>
            </a:pPr>
            <a:r>
              <a:rPr lang="en-US" sz="1200" b="1" dirty="0">
                <a:latin typeface="+mj-lt"/>
                <a:cs typeface="Tahoma" pitchFamily="34" charset="0"/>
              </a:rPr>
              <a:t>(≥$6,343)</a:t>
            </a:r>
          </a:p>
        </p:txBody>
      </p:sp>
      <p:sp>
        <p:nvSpPr>
          <p:cNvPr id="2057" name="Text Box 9"/>
          <p:cNvSpPr txBox="1">
            <a:spLocks noChangeArrowheads="1"/>
          </p:cNvSpPr>
          <p:nvPr/>
        </p:nvSpPr>
        <p:spPr bwMode="auto">
          <a:xfrm>
            <a:off x="5402263" y="5105400"/>
            <a:ext cx="1143000" cy="276225"/>
          </a:xfrm>
          <a:prstGeom prst="rect">
            <a:avLst/>
          </a:prstGeom>
          <a:noFill/>
          <a:ln w="9525" algn="ctr">
            <a:noFill/>
            <a:miter lim="800000"/>
            <a:headEnd/>
            <a:tailEnd/>
          </a:ln>
        </p:spPr>
        <p:txBody>
          <a:bodyPr anchorCtr="1">
            <a:spAutoFit/>
          </a:bodyPr>
          <a:lstStyle/>
          <a:p>
            <a:pPr>
              <a:defRPr/>
            </a:pPr>
            <a:r>
              <a:rPr lang="en-US" sz="1200" b="1" dirty="0">
                <a:latin typeface="+mj-lt"/>
                <a:cs typeface="Tahoma" pitchFamily="34" charset="0"/>
              </a:rPr>
              <a:t>(≥$4,586)</a:t>
            </a:r>
          </a:p>
        </p:txBody>
      </p:sp>
      <p:sp>
        <p:nvSpPr>
          <p:cNvPr id="2058" name="Text Box 10"/>
          <p:cNvSpPr txBox="1">
            <a:spLocks noChangeArrowheads="1"/>
          </p:cNvSpPr>
          <p:nvPr/>
        </p:nvSpPr>
        <p:spPr bwMode="auto">
          <a:xfrm>
            <a:off x="6324600" y="5105400"/>
            <a:ext cx="1143000" cy="276225"/>
          </a:xfrm>
          <a:prstGeom prst="rect">
            <a:avLst/>
          </a:prstGeom>
          <a:noFill/>
          <a:ln w="9525" algn="ctr">
            <a:noFill/>
            <a:miter lim="800000"/>
            <a:headEnd/>
            <a:tailEnd/>
          </a:ln>
        </p:spPr>
        <p:txBody>
          <a:bodyPr anchorCtr="1">
            <a:spAutoFit/>
          </a:bodyPr>
          <a:lstStyle/>
          <a:p>
            <a:pPr>
              <a:defRPr/>
            </a:pPr>
            <a:r>
              <a:rPr lang="en-US" sz="1200" b="1" dirty="0">
                <a:latin typeface="+mj-lt"/>
                <a:cs typeface="Tahoma" pitchFamily="34" charset="0"/>
              </a:rPr>
              <a:t>(≥$851)</a:t>
            </a:r>
          </a:p>
        </p:txBody>
      </p:sp>
      <p:sp>
        <p:nvSpPr>
          <p:cNvPr id="2059" name="Text Box 11"/>
          <p:cNvSpPr txBox="1">
            <a:spLocks noChangeArrowheads="1"/>
          </p:cNvSpPr>
          <p:nvPr/>
        </p:nvSpPr>
        <p:spPr bwMode="auto">
          <a:xfrm>
            <a:off x="7285038" y="5105400"/>
            <a:ext cx="1143000" cy="276225"/>
          </a:xfrm>
          <a:prstGeom prst="rect">
            <a:avLst/>
          </a:prstGeom>
          <a:noFill/>
          <a:ln w="9525" algn="ctr">
            <a:noFill/>
            <a:miter lim="800000"/>
            <a:headEnd/>
            <a:tailEnd/>
          </a:ln>
        </p:spPr>
        <p:txBody>
          <a:bodyPr anchorCtr="1">
            <a:spAutoFit/>
          </a:bodyPr>
          <a:lstStyle/>
          <a:p>
            <a:pPr>
              <a:defRPr/>
            </a:pPr>
            <a:r>
              <a:rPr lang="en-US" sz="1200" b="1" dirty="0">
                <a:latin typeface="+mj-lt"/>
                <a:cs typeface="Tahoma" pitchFamily="34" charset="0"/>
              </a:rPr>
              <a:t>(&lt;$851)</a:t>
            </a:r>
          </a:p>
        </p:txBody>
      </p:sp>
      <p:sp>
        <p:nvSpPr>
          <p:cNvPr id="2060" name="Text Box 12"/>
          <p:cNvSpPr txBox="1">
            <a:spLocks noChangeArrowheads="1"/>
          </p:cNvSpPr>
          <p:nvPr/>
        </p:nvSpPr>
        <p:spPr bwMode="auto">
          <a:xfrm rot="-5400000">
            <a:off x="-1271587" y="3024187"/>
            <a:ext cx="4038600" cy="276225"/>
          </a:xfrm>
          <a:prstGeom prst="rect">
            <a:avLst/>
          </a:prstGeom>
          <a:noFill/>
          <a:ln w="9525" algn="ctr">
            <a:noFill/>
            <a:miter lim="800000"/>
            <a:headEnd/>
            <a:tailEnd/>
          </a:ln>
        </p:spPr>
        <p:txBody>
          <a:bodyPr>
            <a:spAutoFit/>
          </a:bodyPr>
          <a:lstStyle/>
          <a:p>
            <a:pPr algn="ctr">
              <a:defRPr/>
            </a:pPr>
            <a:r>
              <a:rPr lang="en-US" sz="1200" b="1" dirty="0">
                <a:latin typeface="+mj-lt"/>
              </a:rPr>
              <a:t>Percent of Total Health Care Spending</a:t>
            </a:r>
          </a:p>
        </p:txBody>
      </p:sp>
      <p:pic>
        <p:nvPicPr>
          <p:cNvPr id="11277" name="Picture 13" descr="kfflogo-colo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2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52400"/>
            <a:ext cx="8077200" cy="990600"/>
          </a:xfrm>
          <a:noFill/>
        </p:spPr>
        <p:txBody>
          <a:bodyPr/>
          <a:lstStyle/>
          <a:p>
            <a:r>
              <a:rPr lang="en-US" sz="2800" b="1" smtClean="0"/>
              <a:t> Distribution of Average Spending Per Person, 2009</a:t>
            </a:r>
          </a:p>
        </p:txBody>
      </p:sp>
      <p:graphicFrame>
        <p:nvGraphicFramePr>
          <p:cNvPr id="2051" name="Group 3"/>
          <p:cNvGraphicFramePr>
            <a:graphicFrameLocks noGrp="1"/>
          </p:cNvGraphicFramePr>
          <p:nvPr>
            <p:ph type="tbl" idx="1"/>
          </p:nvPr>
        </p:nvGraphicFramePr>
        <p:xfrm>
          <a:off x="2514600" y="1219200"/>
          <a:ext cx="4114800" cy="4295774"/>
        </p:xfrm>
        <a:graphic>
          <a:graphicData uri="http://schemas.openxmlformats.org/drawingml/2006/table">
            <a:tbl>
              <a:tblPr/>
              <a:tblGrid>
                <a:gridCol w="1985963"/>
                <a:gridCol w="2128837"/>
              </a:tblGrid>
              <a:tr h="5181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ahoma"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rPr>
                        <a:t>Average Spending Per Person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Tahoma" pitchFamily="34" charset="0"/>
                        </a:rPr>
                        <a:t>Age (in years)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88">
                <a:tc>
                  <a:txBody>
                    <a:bodyPr/>
                    <a:lstStyle/>
                    <a:p>
                      <a:pPr marL="22860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&lt;5</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a:t>
                      </a:r>
                      <a:r>
                        <a:rPr lang="en-US" sz="1400" kern="1200" dirty="0" smtClean="0">
                          <a:solidFill>
                            <a:schemeClr val="tx1"/>
                          </a:solidFill>
                          <a:effectLst/>
                          <a:latin typeface="+mj-lt"/>
                          <a:ea typeface="+mn-ea"/>
                          <a:cs typeface="+mn-cs"/>
                        </a:rPr>
                        <a:t>2,468</a:t>
                      </a:r>
                      <a:endParaRPr kumimoji="0" lang="en-US" sz="1400" b="0" i="0" u="none" strike="noStrike" cap="none" normalizeH="0" baseline="0" dirty="0" smtClean="0">
                        <a:ln>
                          <a:noFill/>
                        </a:ln>
                        <a:solidFill>
                          <a:schemeClr val="tx1"/>
                        </a:solidFill>
                        <a:effectLst/>
                        <a:latin typeface="+mj-lt"/>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682">
                <a:tc>
                  <a:txBody>
                    <a:bodyPr/>
                    <a:lstStyle/>
                    <a:p>
                      <a:pPr marL="22860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rPr>
                        <a:t>5-17</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1,695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02">
                <a:tc>
                  <a:txBody>
                    <a:bodyPr/>
                    <a:lstStyle/>
                    <a:p>
                      <a:pPr marL="22860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rPr>
                        <a:t>18-24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1,834</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88">
                <a:tc>
                  <a:txBody>
                    <a:bodyPr/>
                    <a:lstStyle/>
                    <a:p>
                      <a:pPr marL="22860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25-44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2,739</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02">
                <a:tc>
                  <a:txBody>
                    <a:bodyPr/>
                    <a:lstStyle/>
                    <a:p>
                      <a:pPr marL="22860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rPr>
                        <a:t>45-64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5,511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88">
                <a:tc>
                  <a:txBody>
                    <a:bodyPr/>
                    <a:lstStyle/>
                    <a:p>
                      <a:pPr marL="22860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rPr>
                        <a:t>65 or Older</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9,744</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Tahoma" pitchFamily="34" charset="0"/>
                        </a:rPr>
                        <a:t>Sex</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ahoma"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02">
                <a:tc>
                  <a:txBody>
                    <a:bodyPr/>
                    <a:lstStyle/>
                    <a:p>
                      <a:pPr marL="22860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rPr>
                        <a:t>Male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$3,559</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88">
                <a:tc>
                  <a:txBody>
                    <a:bodyPr/>
                    <a:lstStyle/>
                    <a:p>
                      <a:pPr marL="22860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pitchFamily="34" charset="0"/>
                        </a:rPr>
                        <a:t>Female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4,635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09" name="Text Box 41"/>
          <p:cNvSpPr txBox="1">
            <a:spLocks noChangeArrowheads="1"/>
          </p:cNvSpPr>
          <p:nvPr/>
        </p:nvSpPr>
        <p:spPr bwMode="auto">
          <a:xfrm>
            <a:off x="0" y="5665788"/>
            <a:ext cx="8615363"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100" dirty="0">
                <a:latin typeface="+mj-lt"/>
              </a:rPr>
              <a:t>Note: </a:t>
            </a:r>
            <a:r>
              <a:rPr lang="en-US" sz="1100" dirty="0" smtClean="0">
                <a:latin typeface="+mj-lt"/>
              </a:rPr>
              <a:t>Population </a:t>
            </a:r>
            <a:r>
              <a:rPr lang="en-US" sz="1100" dirty="0">
                <a:latin typeface="+mj-lt"/>
              </a:rPr>
              <a:t>is the civilian </a:t>
            </a:r>
            <a:r>
              <a:rPr lang="en-US" sz="1100" dirty="0" err="1">
                <a:latin typeface="+mj-lt"/>
              </a:rPr>
              <a:t>noninstitutionalized</a:t>
            </a:r>
            <a:r>
              <a:rPr lang="en-US" sz="1100" dirty="0">
                <a:latin typeface="+mj-lt"/>
              </a:rPr>
              <a:t> population, including those without any health care spending. Health care spending is total payments from all sources (including direct payments from individuals and families, private insurance, Medicare, Medicaid, and miscellaneous other sources) to hospitals, physicians, other providers (including dental care), and pharmacies; health insurance premiums are not included. </a:t>
            </a:r>
          </a:p>
          <a:p>
            <a:pPr>
              <a:spcBef>
                <a:spcPct val="50000"/>
              </a:spcBef>
              <a:defRPr/>
            </a:pPr>
            <a:r>
              <a:rPr lang="en-US" sz="1100" dirty="0" smtClean="0">
                <a:solidFill>
                  <a:srgbClr val="000000"/>
                </a:solidFill>
                <a:latin typeface="+mj-lt"/>
                <a:ea typeface="Arial Unicode MS" pitchFamily="34" charset="-128"/>
                <a:cs typeface="Arial Unicode MS" pitchFamily="34" charset="-128"/>
              </a:rPr>
              <a:t>Source: Kaiser Family Foundation calculations using data from U.S. Department of Health and Human Services, Agency for Healthcare Research and Quality, Medical Expenditure Panel Survey (MEPS), 2009.</a:t>
            </a:r>
          </a:p>
        </p:txBody>
      </p:sp>
      <p:pic>
        <p:nvPicPr>
          <p:cNvPr id="12330" name="Picture 42" descr="kfflogo-col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5613" y="292100"/>
            <a:ext cx="8226425" cy="923925"/>
          </a:xfrm>
          <a:noFill/>
        </p:spPr>
        <p:txBody>
          <a:bodyPr/>
          <a:lstStyle/>
          <a:p>
            <a:r>
              <a:rPr lang="en-US" sz="2400" b="1" smtClean="0">
                <a:cs typeface="Times New Roman" pitchFamily="18" charset="0"/>
              </a:rPr>
              <a:t> Distribution of National Health Expenditures, by Type of Service (in Billions), 2010</a:t>
            </a:r>
            <a:endParaRPr lang="en-US" sz="2400" b="1" smtClean="0"/>
          </a:p>
        </p:txBody>
      </p:sp>
      <p:sp>
        <p:nvSpPr>
          <p:cNvPr id="13315" name="Text Box 3"/>
          <p:cNvSpPr txBox="1">
            <a:spLocks noChangeArrowheads="1"/>
          </p:cNvSpPr>
          <p:nvPr/>
        </p:nvSpPr>
        <p:spPr bwMode="auto">
          <a:xfrm>
            <a:off x="152400" y="5622925"/>
            <a:ext cx="83820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100">
                <a:latin typeface="Tahoma" pitchFamily="34" charset="0"/>
                <a:ea typeface="Arial Unicode MS" pitchFamily="34" charset="-128"/>
                <a:cs typeface="Arial Unicode MS" pitchFamily="34" charset="-128"/>
              </a:rPr>
              <a:t>Note: Other Personal Health Care includes, for example, dental and other professional health services, durable medical equipment, etc. Other Health Spending includes, for example, administration and net cost of private health insurance, public health activity, research, and structures and equipment, etc. </a:t>
            </a:r>
          </a:p>
          <a:p>
            <a:pPr>
              <a:spcBef>
                <a:spcPct val="50000"/>
              </a:spcBef>
            </a:pPr>
            <a:r>
              <a:rPr lang="en-US" sz="1100">
                <a:latin typeface="Tahoma" pitchFamily="34" charset="0"/>
                <a:ea typeface="Arial Unicode MS" pitchFamily="34" charset="-128"/>
                <a:cs typeface="Arial Unicode MS" pitchFamily="34" charset="-128"/>
              </a:rPr>
              <a:t>Source: Kaiser Family Foundation calculations using NHE data from Centers for Medicare and Medicaid Services, Office of the Actuary, National Health Statistics Group, at </a:t>
            </a:r>
            <a:r>
              <a:rPr lang="en-US" sz="1100">
                <a:latin typeface="Tahoma" pitchFamily="34" charset="0"/>
                <a:ea typeface="Arial Unicode MS" pitchFamily="34" charset="-128"/>
                <a:cs typeface="Arial Unicode MS" pitchFamily="34" charset="-128"/>
                <a:hlinkClick r:id="rId4"/>
              </a:rPr>
              <a:t>http://www.cms.hhs.gov/NationalHealthExpendData/</a:t>
            </a:r>
            <a:r>
              <a:rPr lang="en-US" sz="1100">
                <a:latin typeface="Tahoma" pitchFamily="34" charset="0"/>
                <a:ea typeface="Arial Unicode MS" pitchFamily="34" charset="-128"/>
                <a:cs typeface="Arial Unicode MS" pitchFamily="34" charset="-128"/>
              </a:rPr>
              <a:t> (see Historical; National Health Expenditures by type of service and source of funds, CY 1960-2010; file nhe2010.zip).</a:t>
            </a:r>
          </a:p>
        </p:txBody>
      </p:sp>
      <p:graphicFrame>
        <p:nvGraphicFramePr>
          <p:cNvPr id="13316" name="Object 4"/>
          <p:cNvGraphicFramePr>
            <a:graphicFrameLocks noGrp="1" noChangeAspect="1"/>
          </p:cNvGraphicFramePr>
          <p:nvPr>
            <p:ph type="chart" idx="1"/>
          </p:nvPr>
        </p:nvGraphicFramePr>
        <p:xfrm>
          <a:off x="1600200" y="1371600"/>
          <a:ext cx="5667375" cy="3784600"/>
        </p:xfrm>
        <a:graphic>
          <a:graphicData uri="http://schemas.openxmlformats.org/presentationml/2006/ole">
            <mc:AlternateContent xmlns:mc="http://schemas.openxmlformats.org/markup-compatibility/2006">
              <mc:Choice xmlns:v="urn:schemas-microsoft-com:vml" Requires="v">
                <p:oleObj spid="_x0000_s13323" r:id="rId6" imgW="5663675" imgH="3785944" progId="Excel.Chart.8">
                  <p:embed/>
                </p:oleObj>
              </mc:Choice>
              <mc:Fallback>
                <p:oleObj r:id="rId6" imgW="5663675" imgH="3785944" progId="Excel.Chart.8">
                  <p:embed/>
                  <p:pic>
                    <p:nvPicPr>
                      <p:cNvPr id="0" name="Object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371600"/>
                        <a:ext cx="56673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17" name="Picture 5" descr="kfflogo-color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95600" y="5257800"/>
            <a:ext cx="3429000" cy="276225"/>
          </a:xfrm>
          <a:prstGeom prst="rect">
            <a:avLst/>
          </a:prstGeom>
          <a:noFill/>
        </p:spPr>
        <p:txBody>
          <a:bodyPr>
            <a:spAutoFit/>
          </a:bodyPr>
          <a:lstStyle/>
          <a:p>
            <a:pPr algn="ctr">
              <a:defRPr/>
            </a:pPr>
            <a:r>
              <a:rPr lang="en-US" sz="1200" b="1" dirty="0">
                <a:latin typeface="+mj-lt"/>
              </a:rPr>
              <a:t>NHE Total Expenditures: $2,593.6 billion</a:t>
            </a:r>
          </a:p>
        </p:txBody>
      </p:sp>
      <p:sp>
        <p:nvSpPr>
          <p:cNvPr id="3" name="TextBox 2"/>
          <p:cNvSpPr txBox="1"/>
          <p:nvPr/>
        </p:nvSpPr>
        <p:spPr>
          <a:xfrm>
            <a:off x="914400" y="4216400"/>
            <a:ext cx="2133600" cy="1041400"/>
          </a:xfrm>
          <a:prstGeom prst="rect">
            <a:avLst/>
          </a:prstGeom>
          <a:noFill/>
        </p:spPr>
        <p:txBody>
          <a:bodyPr>
            <a:spAutoFit/>
          </a:bodyPr>
          <a:lstStyle/>
          <a:p>
            <a:pPr algn="ctr">
              <a:defRPr sz="1093" b="1" i="0" u="none" strike="noStrike" kern="1200" baseline="0">
                <a:solidFill>
                  <a:srgbClr val="000000"/>
                </a:solidFill>
                <a:latin typeface="Tahoma"/>
                <a:ea typeface="Tahoma"/>
                <a:cs typeface="Tahoma"/>
              </a:defRPr>
            </a:pPr>
            <a:r>
              <a:rPr lang="en-US" sz="1093" b="1" dirty="0">
                <a:solidFill>
                  <a:srgbClr val="000000"/>
                </a:solidFill>
                <a:latin typeface="Tahoma"/>
                <a:ea typeface="Tahoma"/>
                <a:cs typeface="Tahoma"/>
              </a:rPr>
              <a:t>Nursing Care Facilities &amp; Continuing Care Retirement Communities, $143.1 (5.5%)</a:t>
            </a:r>
          </a:p>
          <a:p>
            <a:pPr>
              <a:defRPr/>
            </a:pPr>
            <a:endParaRPr lang="en-US" dirty="0"/>
          </a:p>
        </p:txBody>
      </p:sp>
      <p:cxnSp>
        <p:nvCxnSpPr>
          <p:cNvPr id="13320" name="Straight Connector 4"/>
          <p:cNvCxnSpPr>
            <a:cxnSpLocks noChangeShapeType="1"/>
          </p:cNvCxnSpPr>
          <p:nvPr/>
        </p:nvCxnSpPr>
        <p:spPr bwMode="auto">
          <a:xfrm flipH="1">
            <a:off x="2971800" y="4495800"/>
            <a:ext cx="228600" cy="15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21" name="Straight Connector 7"/>
          <p:cNvCxnSpPr>
            <a:cxnSpLocks noChangeShapeType="1"/>
          </p:cNvCxnSpPr>
          <p:nvPr/>
        </p:nvCxnSpPr>
        <p:spPr bwMode="auto">
          <a:xfrm flipH="1">
            <a:off x="2895600" y="4648200"/>
            <a:ext cx="76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04800" y="53975"/>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solidFill>
                  <a:srgbClr val="000000"/>
                </a:solidFill>
                <a:latin typeface="Tahoma" pitchFamily="34" charset="0"/>
                <a:cs typeface="Arial" charset="0"/>
              </a:rPr>
              <a:t> Percent Distribution of Source of Funds for Selected Personal Health Care Services, 1970 and 2010</a:t>
            </a:r>
          </a:p>
        </p:txBody>
      </p:sp>
      <p:pic>
        <p:nvPicPr>
          <p:cNvPr id="14339" name="Picture 13" descr="kfflogo-col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0" name="Chart 2"/>
          <p:cNvGraphicFramePr>
            <a:graphicFrameLocks/>
          </p:cNvGraphicFramePr>
          <p:nvPr/>
        </p:nvGraphicFramePr>
        <p:xfrm>
          <a:off x="25400" y="661988"/>
          <a:ext cx="9093200" cy="5048250"/>
        </p:xfrm>
        <a:graphic>
          <a:graphicData uri="http://schemas.openxmlformats.org/presentationml/2006/ole">
            <mc:AlternateContent xmlns:mc="http://schemas.openxmlformats.org/markup-compatibility/2006">
              <mc:Choice xmlns:v="urn:schemas-microsoft-com:vml" Requires="v">
                <p:oleObj spid="_x0000_s14352" r:id="rId5" imgW="9096020" imgH="5047925" progId="Excel.Chart.8">
                  <p:embed/>
                </p:oleObj>
              </mc:Choice>
              <mc:Fallback>
                <p:oleObj r:id="rId5" imgW="9096020" imgH="5047925"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661988"/>
                        <a:ext cx="9093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Rectangle 3"/>
          <p:cNvSpPr>
            <a:spLocks noChangeArrowheads="1"/>
          </p:cNvSpPr>
          <p:nvPr/>
        </p:nvSpPr>
        <p:spPr bwMode="auto">
          <a:xfrm>
            <a:off x="0" y="5611813"/>
            <a:ext cx="90725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solidFill>
                  <a:srgbClr val="000000"/>
                </a:solidFill>
                <a:latin typeface="Tahoma" pitchFamily="34" charset="0"/>
                <a:cs typeface="Arial" charset="0"/>
              </a:rPr>
              <a:t>Notes: </a:t>
            </a:r>
            <a:r>
              <a:rPr lang="en-US" sz="1000">
                <a:solidFill>
                  <a:srgbClr val="000000"/>
                </a:solidFill>
                <a:latin typeface="Tahoma" pitchFamily="34" charset="0"/>
                <a:ea typeface="Arial Unicode MS" pitchFamily="34" charset="-128"/>
                <a:cs typeface="Arial Unicode MS" pitchFamily="34" charset="-128"/>
              </a:rPr>
              <a:t>Medicare and Medicaid were enacted in 1965; by January 1970, all states but two were participating in Medicaid. </a:t>
            </a:r>
            <a:r>
              <a:rPr lang="en-US" sz="1000">
                <a:solidFill>
                  <a:srgbClr val="000000"/>
                </a:solidFill>
                <a:latin typeface="Tahoma" pitchFamily="34" charset="0"/>
                <a:cs typeface="Arial" charset="0"/>
              </a:rPr>
              <a:t>“Out-of-Pocket” includes direct spending by consumers for all health care goods and services not covered by insurance, except for health care premiums. “Priv. Health Ins.” includes premiums paid to health insurance plans and the net cost of private health insurance (administrative costs, reserves, taxes, and profits or losses). “Other” includes Other Public Health Insurance Programs (CHIP, Depts. of Defense and of Veterans Affairs) and Other Third Party Payers (e.g., worksite health care, other private revenues, workers’ compensation, maternal/child health, other state and local programs, etc.).</a:t>
            </a:r>
          </a:p>
          <a:p>
            <a:r>
              <a:rPr lang="en-US" sz="500">
                <a:solidFill>
                  <a:srgbClr val="000000"/>
                </a:solidFill>
                <a:latin typeface="Tahoma" pitchFamily="34" charset="0"/>
                <a:cs typeface="Arial" charset="0"/>
              </a:rPr>
              <a:t> </a:t>
            </a:r>
          </a:p>
          <a:p>
            <a:r>
              <a:rPr lang="en-US" sz="1000">
                <a:solidFill>
                  <a:srgbClr val="000000"/>
                </a:solidFill>
                <a:latin typeface="Tahoma" pitchFamily="34" charset="0"/>
                <a:cs typeface="Arial" charset="0"/>
              </a:rPr>
              <a:t>Source: Centers for Medicare and Medicaid Services, Office of the Actuary, National Health Statistics Group at </a:t>
            </a:r>
            <a:r>
              <a:rPr lang="en-US" sz="1000" u="sng">
                <a:solidFill>
                  <a:srgbClr val="000000"/>
                </a:solidFill>
                <a:latin typeface="Tahoma" pitchFamily="34" charset="0"/>
                <a:cs typeface="Arial" charset="0"/>
                <a:hlinkClick r:id="rId7"/>
              </a:rPr>
              <a:t>https://www.cms.gov/NationalHealthExpendData/</a:t>
            </a:r>
            <a:r>
              <a:rPr lang="en-US" sz="1000">
                <a:solidFill>
                  <a:srgbClr val="000000"/>
                </a:solidFill>
                <a:latin typeface="Tahoma" pitchFamily="34" charset="0"/>
                <a:cs typeface="Arial" charset="0"/>
              </a:rPr>
              <a:t> (see Historical; NHE Web tables, Tables 7, 8, 11, 12).</a:t>
            </a:r>
          </a:p>
        </p:txBody>
      </p:sp>
      <p:sp>
        <p:nvSpPr>
          <p:cNvPr id="14342" name="TextBox 3"/>
          <p:cNvSpPr txBox="1">
            <a:spLocks noChangeArrowheads="1"/>
          </p:cNvSpPr>
          <p:nvPr/>
        </p:nvSpPr>
        <p:spPr bwMode="auto">
          <a:xfrm>
            <a:off x="838200" y="46005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latin typeface="Tahoma" pitchFamily="34" charset="0"/>
                <a:cs typeface="Arial" charset="0"/>
              </a:rPr>
              <a:t>1970       2010</a:t>
            </a:r>
          </a:p>
        </p:txBody>
      </p:sp>
      <p:sp>
        <p:nvSpPr>
          <p:cNvPr id="14343" name="TextBox 9"/>
          <p:cNvSpPr txBox="1">
            <a:spLocks noChangeArrowheads="1"/>
          </p:cNvSpPr>
          <p:nvPr/>
        </p:nvSpPr>
        <p:spPr bwMode="auto">
          <a:xfrm>
            <a:off x="3124200" y="46005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latin typeface="Tahoma" pitchFamily="34" charset="0"/>
                <a:cs typeface="Arial" charset="0"/>
              </a:rPr>
              <a:t>1970       2010</a:t>
            </a:r>
          </a:p>
        </p:txBody>
      </p:sp>
      <p:sp>
        <p:nvSpPr>
          <p:cNvPr id="14344" name="TextBox 10"/>
          <p:cNvSpPr txBox="1">
            <a:spLocks noChangeArrowheads="1"/>
          </p:cNvSpPr>
          <p:nvPr/>
        </p:nvSpPr>
        <p:spPr bwMode="auto">
          <a:xfrm>
            <a:off x="5029200" y="4600575"/>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latin typeface="Tahoma" pitchFamily="34" charset="0"/>
                <a:cs typeface="Arial" charset="0"/>
              </a:rPr>
              <a:t>      1970       2010</a:t>
            </a:r>
          </a:p>
        </p:txBody>
      </p:sp>
      <p:sp>
        <p:nvSpPr>
          <p:cNvPr id="14345" name="TextBox 11"/>
          <p:cNvSpPr txBox="1">
            <a:spLocks noChangeArrowheads="1"/>
          </p:cNvSpPr>
          <p:nvPr/>
        </p:nvSpPr>
        <p:spPr bwMode="auto">
          <a:xfrm>
            <a:off x="7543800" y="4600575"/>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latin typeface="Tahoma" pitchFamily="34" charset="0"/>
                <a:cs typeface="Arial" charset="0"/>
              </a:rPr>
              <a:t>1970       2010</a:t>
            </a:r>
          </a:p>
        </p:txBody>
      </p:sp>
      <p:sp>
        <p:nvSpPr>
          <p:cNvPr id="14346" name="TextBox 4"/>
          <p:cNvSpPr txBox="1">
            <a:spLocks noChangeArrowheads="1"/>
          </p:cNvSpPr>
          <p:nvPr/>
        </p:nvSpPr>
        <p:spPr bwMode="auto">
          <a:xfrm>
            <a:off x="914400" y="4876800"/>
            <a:ext cx="1257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solidFill>
                  <a:srgbClr val="000000"/>
                </a:solidFill>
                <a:latin typeface="Tahoma" pitchFamily="34" charset="0"/>
                <a:cs typeface="Arial" charset="0"/>
              </a:rPr>
              <a:t>Hospital Care</a:t>
            </a:r>
          </a:p>
        </p:txBody>
      </p:sp>
      <p:sp>
        <p:nvSpPr>
          <p:cNvPr id="14347" name="TextBox 13"/>
          <p:cNvSpPr txBox="1">
            <a:spLocks noChangeArrowheads="1"/>
          </p:cNvSpPr>
          <p:nvPr/>
        </p:nvSpPr>
        <p:spPr bwMode="auto">
          <a:xfrm>
            <a:off x="2819400" y="4872038"/>
            <a:ext cx="186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latin typeface="Tahoma" pitchFamily="34" charset="0"/>
                <a:cs typeface="Arial" charset="0"/>
              </a:rPr>
              <a:t>Physician &amp; Clinical Services</a:t>
            </a:r>
          </a:p>
        </p:txBody>
      </p:sp>
      <p:sp>
        <p:nvSpPr>
          <p:cNvPr id="14348" name="TextBox 14"/>
          <p:cNvSpPr txBox="1">
            <a:spLocks noChangeArrowheads="1"/>
          </p:cNvSpPr>
          <p:nvPr/>
        </p:nvSpPr>
        <p:spPr bwMode="auto">
          <a:xfrm>
            <a:off x="5029200" y="4872038"/>
            <a:ext cx="186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latin typeface="Tahoma" pitchFamily="34" charset="0"/>
                <a:cs typeface="Arial" charset="0"/>
              </a:rPr>
              <a:t>Retail Prescription Drugs</a:t>
            </a:r>
          </a:p>
        </p:txBody>
      </p:sp>
      <p:sp>
        <p:nvSpPr>
          <p:cNvPr id="14349" name="TextBox 15"/>
          <p:cNvSpPr txBox="1">
            <a:spLocks noChangeArrowheads="1"/>
          </p:cNvSpPr>
          <p:nvPr/>
        </p:nvSpPr>
        <p:spPr bwMode="auto">
          <a:xfrm>
            <a:off x="6858000" y="4840288"/>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solidFill>
                  <a:srgbClr val="000000"/>
                </a:solidFill>
                <a:latin typeface="Tahoma" pitchFamily="34" charset="0"/>
                <a:cs typeface="Arial" charset="0"/>
              </a:rPr>
              <a:t>Nursing Care Facilities &amp; Continuing Care Retirement Communities</a:t>
            </a:r>
          </a:p>
        </p:txBody>
      </p:sp>
      <p:cxnSp>
        <p:nvCxnSpPr>
          <p:cNvPr id="14350" name="Straight Connector 14"/>
          <p:cNvCxnSpPr>
            <a:cxnSpLocks noChangeShapeType="1"/>
          </p:cNvCxnSpPr>
          <p:nvPr/>
        </p:nvCxnSpPr>
        <p:spPr bwMode="auto">
          <a:xfrm>
            <a:off x="7391400" y="4495800"/>
            <a:ext cx="304800" cy="1047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04800" y="53975"/>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solidFill>
                  <a:srgbClr val="000000"/>
                </a:solidFill>
                <a:latin typeface="Tahoma" pitchFamily="34" charset="0"/>
              </a:rPr>
              <a:t> Percent Distribution of National Health Expenditures, by Source of Funds, 1960-2010</a:t>
            </a:r>
          </a:p>
        </p:txBody>
      </p:sp>
      <p:pic>
        <p:nvPicPr>
          <p:cNvPr id="15363" name="Picture 13" descr="kfflogo-col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4" name="Chart 2"/>
          <p:cNvGraphicFramePr>
            <a:graphicFrameLocks/>
          </p:cNvGraphicFramePr>
          <p:nvPr/>
        </p:nvGraphicFramePr>
        <p:xfrm>
          <a:off x="25400" y="661988"/>
          <a:ext cx="9093200" cy="5130800"/>
        </p:xfrm>
        <a:graphic>
          <a:graphicData uri="http://schemas.openxmlformats.org/presentationml/2006/ole">
            <mc:AlternateContent xmlns:mc="http://schemas.openxmlformats.org/markup-compatibility/2006">
              <mc:Choice xmlns:v="urn:schemas-microsoft-com:vml" Requires="v">
                <p:oleObj spid="_x0000_s15369" r:id="rId5" imgW="9096020" imgH="5127180" progId="Excel.Chart.8">
                  <p:embed/>
                </p:oleObj>
              </mc:Choice>
              <mc:Fallback>
                <p:oleObj r:id="rId5" imgW="9096020" imgH="5127180"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661988"/>
                        <a:ext cx="90932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Rectangle 3"/>
          <p:cNvSpPr>
            <a:spLocks noChangeArrowheads="1"/>
          </p:cNvSpPr>
          <p:nvPr/>
        </p:nvSpPr>
        <p:spPr bwMode="auto">
          <a:xfrm>
            <a:off x="0" y="6324600"/>
            <a:ext cx="86153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solidFill>
                  <a:srgbClr val="000000"/>
                </a:solidFill>
                <a:latin typeface="Tahoma" pitchFamily="34" charset="0"/>
                <a:ea typeface="Arial Unicode MS" pitchFamily="34" charset="-128"/>
                <a:cs typeface="Arial Unicode MS" pitchFamily="34" charset="-128"/>
              </a:rPr>
              <a:t>Source: Kaiser Family Foundation calculations using NHE data from Centers for Medicare and Medicaid Services, Office of the Actuary, National Health Statistics Group, at </a:t>
            </a:r>
            <a:r>
              <a:rPr lang="en-US" sz="1000">
                <a:solidFill>
                  <a:srgbClr val="000000"/>
                </a:solidFill>
                <a:latin typeface="Tahoma" pitchFamily="34" charset="0"/>
                <a:ea typeface="Arial Unicode MS" pitchFamily="34" charset="-128"/>
                <a:cs typeface="Arial Unicode MS" pitchFamily="34" charset="-128"/>
                <a:hlinkClick r:id="rId7"/>
              </a:rPr>
              <a:t>http://www.cms.hhs.gov/NationalHealthExpendData/</a:t>
            </a:r>
            <a:r>
              <a:rPr lang="en-US" sz="1000">
                <a:solidFill>
                  <a:srgbClr val="000000"/>
                </a:solidFill>
                <a:latin typeface="Tahoma" pitchFamily="34" charset="0"/>
                <a:ea typeface="Arial Unicode MS" pitchFamily="34" charset="-128"/>
                <a:cs typeface="Arial Unicode MS" pitchFamily="34" charset="-128"/>
              </a:rPr>
              <a:t> (see Historical; National Health Expenditures by type of service and source of funds, CY 1960-2010; file nhe2010.zip).</a:t>
            </a:r>
          </a:p>
        </p:txBody>
      </p:sp>
      <p:sp>
        <p:nvSpPr>
          <p:cNvPr id="15366" name="Line 5"/>
          <p:cNvSpPr>
            <a:spLocks noChangeShapeType="1"/>
          </p:cNvSpPr>
          <p:nvPr/>
        </p:nvSpPr>
        <p:spPr bwMode="auto">
          <a:xfrm flipV="1">
            <a:off x="5303838" y="838200"/>
            <a:ext cx="0" cy="391318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TextBox 2"/>
          <p:cNvSpPr txBox="1">
            <a:spLocks noChangeArrowheads="1"/>
          </p:cNvSpPr>
          <p:nvPr/>
        </p:nvSpPr>
        <p:spPr bwMode="auto">
          <a:xfrm>
            <a:off x="0" y="5337175"/>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000000"/>
                </a:solidFill>
                <a:latin typeface="Tahoma" pitchFamily="34" charset="0"/>
                <a:ea typeface="Arial Unicode MS" pitchFamily="34" charset="-128"/>
                <a:cs typeface="Arial Unicode MS" pitchFamily="34" charset="-128"/>
              </a:rPr>
              <a:t>Notes: Medicare and Medicaid were enacted in 1965; by January 1970, all states but two were participating in Medicaid. Starting with 2009 NHE data, CMS revised the “Source of Funds” measure from a classification that was either public or private to one that is more program-based. CMS’s rational was that “financing arrangements have become more complex and the lines between public and private payers have become blurred as a single program may have federal, state, local, and private funding.”  As a result, the category “Other Third Party Payers” includes both public and private programs and also some programs that receive funds from both public and private sources, such as Workers’ Compensation, Worksite Health Care, and School Health.</a:t>
            </a:r>
            <a:r>
              <a:rPr lang="en-US" sz="1000">
                <a:solidFill>
                  <a:srgbClr val="FF0000"/>
                </a:solidFill>
                <a:latin typeface="Tahoma" pitchFamily="34" charset="0"/>
                <a:ea typeface="Arial Unicode MS" pitchFamily="34" charset="-128"/>
                <a:cs typeface="Arial Unicode MS" pitchFamily="34" charset="-128"/>
              </a:rPr>
              <a:t> </a:t>
            </a:r>
            <a:r>
              <a:rPr lang="en-US" sz="1000">
                <a:solidFill>
                  <a:srgbClr val="000000"/>
                </a:solidFill>
                <a:latin typeface="Tahoma" pitchFamily="34" charset="0"/>
                <a:ea typeface="Arial Unicode MS" pitchFamily="34" charset="-128"/>
                <a:cs typeface="Arial Unicode MS" pitchFamily="34" charset="-128"/>
              </a:rPr>
              <a:t> “Other Pub. Ins. Programs” includes CHIP, the Department of Defense, and the Department of Veterans Affairs. </a:t>
            </a:r>
            <a:r>
              <a:rPr lang="en-US" sz="1000">
                <a:solidFill>
                  <a:srgbClr val="000000"/>
                </a:solidFill>
                <a:latin typeface="Tahoma" pitchFamily="34" charset="0"/>
              </a:rPr>
              <a:t> </a:t>
            </a:r>
          </a:p>
          <a:p>
            <a:endParaRPr lang="en-US">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5219</TotalTime>
  <Words>2311</Words>
  <Application>Microsoft Office PowerPoint</Application>
  <PresentationFormat>On-screen Show (4:3)</PresentationFormat>
  <Paragraphs>184</Paragraphs>
  <Slides>20</Slides>
  <Notes>6</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20</vt:i4>
      </vt:variant>
    </vt:vector>
  </HeadingPairs>
  <TitlesOfParts>
    <vt:vector size="28" baseType="lpstr">
      <vt:lpstr>Blank Presentation</vt:lpstr>
      <vt:lpstr>1_Blank Presentation</vt:lpstr>
      <vt:lpstr>2_Blank Presentation</vt:lpstr>
      <vt:lpstr>3_Blank Presentation</vt:lpstr>
      <vt:lpstr>4_Blank Presentation</vt:lpstr>
      <vt:lpstr>5_Blank Presentation</vt:lpstr>
      <vt:lpstr>Microsoft Excel Chart</vt:lpstr>
      <vt:lpstr>Worksheet</vt:lpstr>
      <vt:lpstr>National Health Expenditures per Capita, 1960-2010</vt:lpstr>
      <vt:lpstr>Average Annual Growth Rates for NHE and GDP, Per Capita, for Selected Time Periods</vt:lpstr>
      <vt:lpstr>  Average Annual Percent Change in National Health Expenditures, 1960-2010</vt:lpstr>
      <vt:lpstr> Per Capita Total Current Health Care Expenditures, U.S. and Selected Countries, 2009</vt:lpstr>
      <vt:lpstr>PowerPoint Presentation</vt:lpstr>
      <vt:lpstr> Distribution of Average Spending Per Person, 2009</vt:lpstr>
      <vt:lpstr> Distribution of National Health Expenditures, by Type of Service (in Billions), 2010</vt:lpstr>
      <vt:lpstr>PowerPoint Presentation</vt:lpstr>
      <vt:lpstr>PowerPoint Presentation</vt:lpstr>
      <vt:lpstr>   Annual Percent Change in National Health Expenditures, by Selected Sources of Funds, 1960-2010</vt:lpstr>
      <vt:lpstr>   Cumulative Percent Change in National Health Expenditures, by Selected Sources of Funds, 2000-2010</vt:lpstr>
      <vt:lpstr>PowerPoint Presentation</vt:lpstr>
      <vt:lpstr>PowerPoint Presentation</vt:lpstr>
      <vt:lpstr> Putting Off Care Because of Cost</vt:lpstr>
      <vt:lpstr>   Cumulative Increases in Health Insurance Premiums, Workers’ Contributions to Premiums, Inflation, and Workers’ Earnings, 2000-2010</vt:lpstr>
      <vt:lpstr>PowerPoint Presentation</vt:lpstr>
      <vt:lpstr> Distribution of Health Coverage Costs as a Percentage of Payroll for Employees with Access to Coverage, 1999-2010</vt:lpstr>
      <vt:lpstr>PowerPoint Presentation</vt:lpstr>
      <vt:lpstr> Prevalence of High Out-of-Pocket Burdens Among the Nonelderly, by Chronic Condition Status, 2001, 2006, and 2008</vt:lpstr>
      <vt:lpstr>PowerPoint Presentation</vt:lpstr>
    </vt:vector>
  </TitlesOfParts>
  <Company>Kaiser Family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Health Expenditures per Capita and Their Share of Gross Domestic Product, 1960-2008</dc:title>
  <dc:creator>Benjamin Finder</dc:creator>
  <cp:lastModifiedBy>David Rousseau</cp:lastModifiedBy>
  <cp:revision>258</cp:revision>
  <cp:lastPrinted>2012-04-20T13:10:41Z</cp:lastPrinted>
  <dcterms:created xsi:type="dcterms:W3CDTF">2010-01-07T14:44:05Z</dcterms:created>
  <dcterms:modified xsi:type="dcterms:W3CDTF">2013-04-18T01:00:51Z</dcterms:modified>
</cp:coreProperties>
</file>