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  <p:sldMasterId id="2147483690" r:id="rId39"/>
    <p:sldMasterId id="2147483691" r:id="rId40"/>
    <p:sldMasterId id="2147483692" r:id="rId41"/>
    <p:sldMasterId id="2147483693" r:id="rId42"/>
    <p:sldMasterId id="2147483694" r:id="rId43"/>
    <p:sldMasterId id="2147483695" r:id="rId44"/>
    <p:sldMasterId id="2147483696" r:id="rId45"/>
    <p:sldMasterId id="2147483697" r:id="rId46"/>
    <p:sldMasterId id="2147483698" r:id="rId47"/>
    <p:sldMasterId id="2147483699" r:id="rId48"/>
    <p:sldMasterId id="2147483700" r:id="rId49"/>
    <p:sldMasterId id="2147483701" r:id="rId50"/>
    <p:sldMasterId id="2147483702" r:id="rId51"/>
    <p:sldMasterId id="2147483703" r:id="rId52"/>
    <p:sldMasterId id="2147483704" r:id="rId53"/>
    <p:sldMasterId id="2147483705" r:id="rId54"/>
    <p:sldMasterId id="2147483706" r:id="rId55"/>
    <p:sldMasterId id="2147483707" r:id="rId56"/>
    <p:sldMasterId id="2147483708" r:id="rId57"/>
    <p:sldMasterId id="2147483709" r:id="rId58"/>
    <p:sldMasterId id="2147483710" r:id="rId59"/>
    <p:sldMasterId id="2147483711" r:id="rId60"/>
    <p:sldMasterId id="2147483712" r:id="rId61"/>
    <p:sldMasterId id="2147483713" r:id="rId62"/>
    <p:sldMasterId id="2147483714" r:id="rId63"/>
    <p:sldMasterId id="2147483715" r:id="rId64"/>
    <p:sldMasterId id="2147483716" r:id="rId65"/>
    <p:sldMasterId id="2147483717" r:id="rId66"/>
    <p:sldMasterId id="2147483718" r:id="rId67"/>
    <p:sldMasterId id="2147483719" r:id="rId68"/>
    <p:sldMasterId id="2147483720" r:id="rId69"/>
    <p:sldMasterId id="2147483721" r:id="rId70"/>
    <p:sldMasterId id="2147483722" r:id="rId71"/>
    <p:sldMasterId id="2147483723" r:id="rId72"/>
  </p:sldMasterIdLst>
  <p:notesMasterIdLst>
    <p:notesMasterId r:id="rId144"/>
  </p:notesMasterIdLst>
  <p:handoutMasterIdLst>
    <p:handoutMasterId r:id="rId145"/>
  </p:handoutMasterIdLst>
  <p:sldIdLst>
    <p:sldId id="258" r:id="rId73"/>
    <p:sldId id="259" r:id="rId74"/>
    <p:sldId id="260" r:id="rId75"/>
    <p:sldId id="261" r:id="rId76"/>
    <p:sldId id="262" r:id="rId77"/>
    <p:sldId id="263" r:id="rId78"/>
    <p:sldId id="264" r:id="rId79"/>
    <p:sldId id="265" r:id="rId80"/>
    <p:sldId id="266" r:id="rId81"/>
    <p:sldId id="267" r:id="rId82"/>
    <p:sldId id="268" r:id="rId83"/>
    <p:sldId id="269" r:id="rId84"/>
    <p:sldId id="270" r:id="rId85"/>
    <p:sldId id="271" r:id="rId86"/>
    <p:sldId id="272" r:id="rId87"/>
    <p:sldId id="273" r:id="rId88"/>
    <p:sldId id="274" r:id="rId89"/>
    <p:sldId id="275" r:id="rId90"/>
    <p:sldId id="276" r:id="rId91"/>
    <p:sldId id="277" r:id="rId92"/>
    <p:sldId id="278" r:id="rId93"/>
    <p:sldId id="279" r:id="rId94"/>
    <p:sldId id="280" r:id="rId95"/>
    <p:sldId id="281" r:id="rId96"/>
    <p:sldId id="282" r:id="rId97"/>
    <p:sldId id="283" r:id="rId98"/>
    <p:sldId id="284" r:id="rId99"/>
    <p:sldId id="285" r:id="rId100"/>
    <p:sldId id="286" r:id="rId101"/>
    <p:sldId id="287" r:id="rId102"/>
    <p:sldId id="288" r:id="rId103"/>
    <p:sldId id="289" r:id="rId104"/>
    <p:sldId id="290" r:id="rId105"/>
    <p:sldId id="291" r:id="rId106"/>
    <p:sldId id="292" r:id="rId107"/>
    <p:sldId id="293" r:id="rId108"/>
    <p:sldId id="294" r:id="rId109"/>
    <p:sldId id="295" r:id="rId110"/>
    <p:sldId id="296" r:id="rId111"/>
    <p:sldId id="297" r:id="rId112"/>
    <p:sldId id="298" r:id="rId113"/>
    <p:sldId id="299" r:id="rId114"/>
    <p:sldId id="300" r:id="rId115"/>
    <p:sldId id="301" r:id="rId116"/>
    <p:sldId id="302" r:id="rId117"/>
    <p:sldId id="303" r:id="rId118"/>
    <p:sldId id="304" r:id="rId119"/>
    <p:sldId id="305" r:id="rId120"/>
    <p:sldId id="306" r:id="rId121"/>
    <p:sldId id="307" r:id="rId122"/>
    <p:sldId id="308" r:id="rId123"/>
    <p:sldId id="309" r:id="rId124"/>
    <p:sldId id="310" r:id="rId125"/>
    <p:sldId id="311" r:id="rId126"/>
    <p:sldId id="312" r:id="rId127"/>
    <p:sldId id="313" r:id="rId128"/>
    <p:sldId id="314" r:id="rId129"/>
    <p:sldId id="315" r:id="rId130"/>
    <p:sldId id="316" r:id="rId131"/>
    <p:sldId id="317" r:id="rId132"/>
    <p:sldId id="318" r:id="rId133"/>
    <p:sldId id="319" r:id="rId134"/>
    <p:sldId id="320" r:id="rId135"/>
    <p:sldId id="321" r:id="rId136"/>
    <p:sldId id="322" r:id="rId137"/>
    <p:sldId id="323" r:id="rId138"/>
    <p:sldId id="324" r:id="rId139"/>
    <p:sldId id="325" r:id="rId140"/>
    <p:sldId id="326" r:id="rId141"/>
    <p:sldId id="327" r:id="rId142"/>
    <p:sldId id="328" r:id="rId1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5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2.xml"/><Relationship Id="rId89" Type="http://schemas.openxmlformats.org/officeDocument/2006/relationships/slide" Target="slides/slide17.xml"/><Relationship Id="rId112" Type="http://schemas.openxmlformats.org/officeDocument/2006/relationships/slide" Target="slides/slide40.xml"/><Relationship Id="rId133" Type="http://schemas.openxmlformats.org/officeDocument/2006/relationships/slide" Target="slides/slide61.xml"/><Relationship Id="rId138" Type="http://schemas.openxmlformats.org/officeDocument/2006/relationships/slide" Target="slides/slide6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2.xml"/><Relationship Id="rId79" Type="http://schemas.openxmlformats.org/officeDocument/2006/relationships/slide" Target="slides/slide7.xml"/><Relationship Id="rId102" Type="http://schemas.openxmlformats.org/officeDocument/2006/relationships/slide" Target="slides/slide30.xml"/><Relationship Id="rId123" Type="http://schemas.openxmlformats.org/officeDocument/2006/relationships/slide" Target="slides/slide51.xml"/><Relationship Id="rId128" Type="http://schemas.openxmlformats.org/officeDocument/2006/relationships/slide" Target="slides/slide56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8.xml"/><Relationship Id="rId95" Type="http://schemas.openxmlformats.org/officeDocument/2006/relationships/slide" Target="slides/slide23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41.xml"/><Relationship Id="rId118" Type="http://schemas.openxmlformats.org/officeDocument/2006/relationships/slide" Target="slides/slide46.xml"/><Relationship Id="rId134" Type="http://schemas.openxmlformats.org/officeDocument/2006/relationships/slide" Target="slides/slide62.xml"/><Relationship Id="rId139" Type="http://schemas.openxmlformats.org/officeDocument/2006/relationships/slide" Target="slides/slide67.xml"/><Relationship Id="rId80" Type="http://schemas.openxmlformats.org/officeDocument/2006/relationships/slide" Target="slides/slide8.xml"/><Relationship Id="rId85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31.xml"/><Relationship Id="rId108" Type="http://schemas.openxmlformats.org/officeDocument/2006/relationships/slide" Target="slides/slide36.xml"/><Relationship Id="rId116" Type="http://schemas.openxmlformats.org/officeDocument/2006/relationships/slide" Target="slides/slide44.xml"/><Relationship Id="rId124" Type="http://schemas.openxmlformats.org/officeDocument/2006/relationships/slide" Target="slides/slide52.xml"/><Relationship Id="rId129" Type="http://schemas.openxmlformats.org/officeDocument/2006/relationships/slide" Target="slides/slide57.xml"/><Relationship Id="rId137" Type="http://schemas.openxmlformats.org/officeDocument/2006/relationships/slide" Target="slides/slide6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3.xml"/><Relationship Id="rId83" Type="http://schemas.openxmlformats.org/officeDocument/2006/relationships/slide" Target="slides/slide11.xml"/><Relationship Id="rId88" Type="http://schemas.openxmlformats.org/officeDocument/2006/relationships/slide" Target="slides/slide16.xml"/><Relationship Id="rId91" Type="http://schemas.openxmlformats.org/officeDocument/2006/relationships/slide" Target="slides/slide19.xml"/><Relationship Id="rId96" Type="http://schemas.openxmlformats.org/officeDocument/2006/relationships/slide" Target="slides/slide24.xml"/><Relationship Id="rId111" Type="http://schemas.openxmlformats.org/officeDocument/2006/relationships/slide" Target="slides/slide39.xml"/><Relationship Id="rId132" Type="http://schemas.openxmlformats.org/officeDocument/2006/relationships/slide" Target="slides/slide60.xml"/><Relationship Id="rId140" Type="http://schemas.openxmlformats.org/officeDocument/2006/relationships/slide" Target="slides/slide68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4.xml"/><Relationship Id="rId114" Type="http://schemas.openxmlformats.org/officeDocument/2006/relationships/slide" Target="slides/slide42.xml"/><Relationship Id="rId119" Type="http://schemas.openxmlformats.org/officeDocument/2006/relationships/slide" Target="slides/slide47.xml"/><Relationship Id="rId127" Type="http://schemas.openxmlformats.org/officeDocument/2006/relationships/slide" Target="slides/slide5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1.xml"/><Relationship Id="rId78" Type="http://schemas.openxmlformats.org/officeDocument/2006/relationships/slide" Target="slides/slide6.xml"/><Relationship Id="rId81" Type="http://schemas.openxmlformats.org/officeDocument/2006/relationships/slide" Target="slides/slide9.xml"/><Relationship Id="rId86" Type="http://schemas.openxmlformats.org/officeDocument/2006/relationships/slide" Target="slides/slide14.xml"/><Relationship Id="rId94" Type="http://schemas.openxmlformats.org/officeDocument/2006/relationships/slide" Target="slides/slide22.xml"/><Relationship Id="rId99" Type="http://schemas.openxmlformats.org/officeDocument/2006/relationships/slide" Target="slides/slide27.xml"/><Relationship Id="rId101" Type="http://schemas.openxmlformats.org/officeDocument/2006/relationships/slide" Target="slides/slide29.xml"/><Relationship Id="rId122" Type="http://schemas.openxmlformats.org/officeDocument/2006/relationships/slide" Target="slides/slide50.xml"/><Relationship Id="rId130" Type="http://schemas.openxmlformats.org/officeDocument/2006/relationships/slide" Target="slides/slide58.xml"/><Relationship Id="rId135" Type="http://schemas.openxmlformats.org/officeDocument/2006/relationships/slide" Target="slides/slide63.xml"/><Relationship Id="rId143" Type="http://schemas.openxmlformats.org/officeDocument/2006/relationships/slide" Target="slides/slide71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7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4.xml"/><Relationship Id="rId97" Type="http://schemas.openxmlformats.org/officeDocument/2006/relationships/slide" Target="slides/slide25.xml"/><Relationship Id="rId104" Type="http://schemas.openxmlformats.org/officeDocument/2006/relationships/slide" Target="slides/slide32.xml"/><Relationship Id="rId120" Type="http://schemas.openxmlformats.org/officeDocument/2006/relationships/slide" Target="slides/slide48.xml"/><Relationship Id="rId125" Type="http://schemas.openxmlformats.org/officeDocument/2006/relationships/slide" Target="slides/slide53.xml"/><Relationship Id="rId141" Type="http://schemas.openxmlformats.org/officeDocument/2006/relationships/slide" Target="slides/slide69.xml"/><Relationship Id="rId14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5.xml"/><Relationship Id="rId110" Type="http://schemas.openxmlformats.org/officeDocument/2006/relationships/slide" Target="slides/slide38.xml"/><Relationship Id="rId115" Type="http://schemas.openxmlformats.org/officeDocument/2006/relationships/slide" Target="slides/slide43.xml"/><Relationship Id="rId131" Type="http://schemas.openxmlformats.org/officeDocument/2006/relationships/slide" Target="slides/slide59.xml"/><Relationship Id="rId136" Type="http://schemas.openxmlformats.org/officeDocument/2006/relationships/slide" Target="slides/slide64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5.xml"/><Relationship Id="rId100" Type="http://schemas.openxmlformats.org/officeDocument/2006/relationships/slide" Target="slides/slide28.xml"/><Relationship Id="rId105" Type="http://schemas.openxmlformats.org/officeDocument/2006/relationships/slide" Target="slides/slide33.xml"/><Relationship Id="rId126" Type="http://schemas.openxmlformats.org/officeDocument/2006/relationships/slide" Target="slides/slide54.xml"/><Relationship Id="rId14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21.xml"/><Relationship Id="rId98" Type="http://schemas.openxmlformats.org/officeDocument/2006/relationships/slide" Target="slides/slide26.xml"/><Relationship Id="rId121" Type="http://schemas.openxmlformats.org/officeDocument/2006/relationships/slide" Target="slides/slide49.xml"/><Relationship Id="rId142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22C2C9-7609-46CC-8A4D-8E1434089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8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F2180-1FCD-4931-BCA5-88D6697BF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1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4D3B4-5EB4-47FE-90FF-E5B7551AC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743CD-AA11-436E-820A-841CA4B79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22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1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0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671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42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08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47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6252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1320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AF6D-0665-4F46-AC5D-DEE4A5251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16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8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4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41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7761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269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34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72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1906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904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3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41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19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9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6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930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3273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22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381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72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0436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39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402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488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0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05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348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93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094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74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96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0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37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5278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5635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3895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58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47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2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3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896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304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85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119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5239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7241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34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98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40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22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400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30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6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46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0963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966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057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55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3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83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92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8640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806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92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886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748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4871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9788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9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356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68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882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28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262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90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41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85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7257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0594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992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876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354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18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453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0540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78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77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74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0085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4946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0158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632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707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0DAFD-E177-40DA-9D51-E0AE673B3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0718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99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0537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74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32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939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75476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7662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2200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538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672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43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9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0388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109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04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58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9342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9411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7214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83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49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200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58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5860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869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57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7161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0068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1847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986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688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5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95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583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91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0978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58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76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447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767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423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943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9518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060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9921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169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83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3918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684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950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713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368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93025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75281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2268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51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9554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29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22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8106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806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263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3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94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9763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3886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0028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2642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5130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3463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330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7723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815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4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731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199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27210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0715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0131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9033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91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16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784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69436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5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910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089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496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20404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24873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3844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9797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941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357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206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739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415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776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085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62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2838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8043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80556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90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569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556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AE4A2-C2F9-4016-BE09-04773F37D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62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36869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73972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34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71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990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66465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2187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0439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484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8371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5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53612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076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36389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06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215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8661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9411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63683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76585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979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4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634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927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15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4003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3398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77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8899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28993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21197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4953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5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384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7059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2188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185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65680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2255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855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735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40250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55331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6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1019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005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055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479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013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51812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73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8453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934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21532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593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108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5035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271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041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235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763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65094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38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092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441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370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8113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4296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67959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910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2768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535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772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23882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158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95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681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1916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72637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29834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478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9282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543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096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79573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821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0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82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597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4720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49759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77413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7797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8886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185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6256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83009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9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334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367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399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84797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28592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8186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822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489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916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825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30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F6C6A-A483-4B0E-996A-DFDD487C7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5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09692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906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715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202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7521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1145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40309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208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660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0994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3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30661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65388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2306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3904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0698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22809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04286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81898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0538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491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79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14321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5782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8641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252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147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73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36306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79598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73817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747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21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89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53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041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38713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6702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279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314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75977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12715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4182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78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090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5589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544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8571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84259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954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840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179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7957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42288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260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04856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852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972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670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328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8200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150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39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4690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831847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045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87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32880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4147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452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114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053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83266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5833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4589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816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80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67834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60088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93341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438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403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262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311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15791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75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942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35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970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3656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48181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73564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839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021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8964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999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61681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7218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02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72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3385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18929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12802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43573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7532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353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104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2202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70173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D13BA-8A59-4372-A77E-798937ECC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15621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6603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96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31363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39019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660023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5024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893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3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9454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719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04627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6695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47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233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37583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13454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99232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0443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862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389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7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3524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77468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292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4229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526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38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19860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38687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353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839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6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94496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825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15925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467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380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627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99462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08493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02908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948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5394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012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898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94267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800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80998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842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73108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99799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68482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0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0721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046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3681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364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77461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4860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474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9929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57498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45841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667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765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94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594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7116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272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0056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6643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698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738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27172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378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623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16140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7564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074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27131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0702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77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938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630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945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222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12663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532645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51490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690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93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430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10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49259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49536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380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8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549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811448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579089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50859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6840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577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6352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7290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20212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633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C1576-F965-4833-AB23-0E5AC4455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1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418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0287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70952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1245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51344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031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95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6421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2058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796310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5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329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4471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890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0056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203905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27849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4142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95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8941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5240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951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384174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5675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8557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800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012573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245051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417728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852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507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4239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22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756622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61013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0339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9753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8928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976921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09169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185234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6671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586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361155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5231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995212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867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133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8901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664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781854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238955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4088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4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2944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589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5420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42701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6477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5384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2975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80287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659050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79337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6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326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82910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2265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4497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600672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5292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0200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275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94660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256176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282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9800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64122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3942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22934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0223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218775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1811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1412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12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52164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998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0039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207100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2034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62339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225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2099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25008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56281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4299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2370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069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577299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555656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15148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189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5096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7796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445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601593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11255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4466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D9B73-7E3F-4362-B0E3-C68AEDCEE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3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9038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36970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3721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678388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37233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4642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82045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0841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602125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9424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4832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25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93139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697473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285821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79800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9459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248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1504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686176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8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6780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007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7585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088042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872508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635091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37347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0915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4050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8706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87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202980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6931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0641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8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780086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91794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20208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8388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48961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1150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719167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626095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822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4905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95885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826773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243914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772756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76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9463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45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618636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5366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540220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0537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4838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3166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121675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75449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221075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16237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7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5294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81312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2470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363979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7310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0251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2414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722461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994877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483609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0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7508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11483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5534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1385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618925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73231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9774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0794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970136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745188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8413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6265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9442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337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7954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2175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013702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437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38472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1759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286089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118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316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937212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7706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4429A-F61C-4205-9A73-D4CBE3FE0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3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092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1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3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07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53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445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111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55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22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8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B649-F9D9-4B7C-8E71-3BA931509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84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54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6233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1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1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56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78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6708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256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36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5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19EEAE-2014-4BDE-AE1A-EEFD8A30E4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Microsoft_Excel_Chart1.xls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Chart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Chart10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Chart1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Chart1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Chart1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7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Chart14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0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Chart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1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oleObject" Target="../embeddings/Microsoft_Excel_Chart16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2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2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Chart1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Chart18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4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oleObject" Target="../embeddings/Microsoft_Excel_Chart19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Chart20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Chart2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8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oleObject" Target="../embeddings/Microsoft_Excel_Chart2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9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Chart23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0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Chart24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1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Chart25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2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oleObject" Target="../embeddings/Microsoft_Excel_Chart26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3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3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oleObject" Target="../embeddings/Microsoft_Excel_Chart27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.png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59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.png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8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Excel_Chart28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9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oleObject" Target="../embeddings/Microsoft_Excel_Chart29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0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Chart30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1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oleObject" Target="../embeddings/Microsoft_Excel_Chart31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2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Excel_Chart32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3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oleObject" Target="../embeddings/Microsoft_Excel_Chart33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Chart4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4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oleObject" Target="../embeddings/Microsoft_Excel_Chart34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5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oleObject" Target="../embeddings/Microsoft_Excel_Chart35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69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2.png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8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oleObject" Target="../embeddings/Microsoft_Excel_Chart36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9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oleObject" Target="../embeddings/Microsoft_Excel_Chart37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50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oleObject" Target="../embeddings/Microsoft_Excel_Chart38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513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oleObject" Target="../embeddings/Microsoft_Excel_Chart39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52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oleObject" Target="../embeddings/Microsoft_Excel_Chart40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535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2.png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54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4" Type="http://schemas.openxmlformats.org/officeDocument/2006/relationships/oleObject" Target="../embeddings/Microsoft_Excel_Chart4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Chart5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55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png"/><Relationship Id="rId5" Type="http://schemas.openxmlformats.org/officeDocument/2006/relationships/image" Target="../media/image49.png"/><Relationship Id="rId4" Type="http://schemas.openxmlformats.org/officeDocument/2006/relationships/oleObject" Target="../embeddings/Microsoft_Excel_Chart42.xls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579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590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0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oleObject" Target="../embeddings/Microsoft_Excel_Chart43.xls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1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oleObject" Target="../embeddings/Microsoft_Excel_Chart44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2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oleObject" Target="../embeddings/Microsoft_Excel_Chart45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3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png"/><Relationship Id="rId5" Type="http://schemas.openxmlformats.org/officeDocument/2006/relationships/image" Target="../media/image55.png"/><Relationship Id="rId4" Type="http://schemas.openxmlformats.org/officeDocument/2006/relationships/oleObject" Target="../embeddings/Microsoft_Excel_Chart46.xls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45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2.png"/><Relationship Id="rId4" Type="http://schemas.openxmlformats.org/officeDocument/2006/relationships/image" Target="../media/image56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56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Chart6.xls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6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png"/><Relationship Id="rId5" Type="http://schemas.openxmlformats.org/officeDocument/2006/relationships/image" Target="../media/image58.png"/><Relationship Id="rId4" Type="http://schemas.openxmlformats.org/officeDocument/2006/relationships/oleObject" Target="../embeddings/Microsoft_Excel_Chart47.xls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7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oleObject" Target="../embeddings/Microsoft_Excel_Chart48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8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.png"/><Relationship Id="rId4" Type="http://schemas.openxmlformats.org/officeDocument/2006/relationships/image" Target="../media/image6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0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png"/><Relationship Id="rId5" Type="http://schemas.openxmlformats.org/officeDocument/2006/relationships/image" Target="../media/image61.png"/><Relationship Id="rId4" Type="http://schemas.openxmlformats.org/officeDocument/2006/relationships/oleObject" Target="../embeddings/Microsoft_Excel_Chart49.xls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1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png"/><Relationship Id="rId5" Type="http://schemas.openxmlformats.org/officeDocument/2006/relationships/image" Target="../media/image62.png"/><Relationship Id="rId4" Type="http://schemas.openxmlformats.org/officeDocument/2006/relationships/oleObject" Target="../embeddings/Microsoft_Excel_Chart50.xls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22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2.png"/><Relationship Id="rId4" Type="http://schemas.openxmlformats.org/officeDocument/2006/relationships/image" Target="../media/image6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3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png"/><Relationship Id="rId5" Type="http://schemas.openxmlformats.org/officeDocument/2006/relationships/image" Target="../media/image64.png"/><Relationship Id="rId4" Type="http://schemas.openxmlformats.org/officeDocument/2006/relationships/oleObject" Target="../embeddings/Microsoft_Excel_Chart51.xls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4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png"/><Relationship Id="rId5" Type="http://schemas.openxmlformats.org/officeDocument/2006/relationships/image" Target="../media/image65.png"/><Relationship Id="rId4" Type="http://schemas.openxmlformats.org/officeDocument/2006/relationships/oleObject" Target="../embeddings/Microsoft_Excel_Chart52.xls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5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png"/><Relationship Id="rId5" Type="http://schemas.openxmlformats.org/officeDocument/2006/relationships/image" Target="../media/image66.png"/><Relationship Id="rId4" Type="http://schemas.openxmlformats.org/officeDocument/2006/relationships/oleObject" Target="../embeddings/Microsoft_Excel_Chart53.xls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66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png"/><Relationship Id="rId5" Type="http://schemas.openxmlformats.org/officeDocument/2006/relationships/image" Target="../media/image67.png"/><Relationship Id="rId4" Type="http://schemas.openxmlformats.org/officeDocument/2006/relationships/oleObject" Target="../embeddings/Microsoft_Excel_Chart5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Chart7.xls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7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2.png"/><Relationship Id="rId4" Type="http://schemas.openxmlformats.org/officeDocument/2006/relationships/image" Target="../media/image68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Chart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914400" y="1660525"/>
          <a:ext cx="72771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r:id="rId4" imgW="7279255" imgH="4029805" progId="Excel.Chart.8">
                  <p:embed/>
                </p:oleObj>
              </mc:Choice>
              <mc:Fallback>
                <p:oleObj r:id="rId4" imgW="7279255" imgH="4029805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60525"/>
                        <a:ext cx="7277100" cy="402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9525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Health Insurance Coverage of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the Nonelderly Population, 2011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68500" y="5626100"/>
            <a:ext cx="502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2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6532563"/>
            <a:ext cx="8558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21511" name="Picture 7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2051050" y="5008563"/>
            <a:ext cx="14954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Private Non-group 5.7%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8892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 Health Insurance Coverage by Age Group,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974725" y="1392238"/>
          <a:ext cx="8220075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r:id="rId4" imgW="8218120" imgH="4115157" progId="Excel.Chart.8">
                  <p:embed/>
                </p:oleObj>
              </mc:Choice>
              <mc:Fallback>
                <p:oleObj r:id="rId4" imgW="8218120" imgH="4115157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392238"/>
                        <a:ext cx="8220075" cy="411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623175" y="4530725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29.7 M 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7623175" y="5083175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 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3175" y="3373438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39.7 M 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7623175" y="2776538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43.9 M 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7621588" y="2262188"/>
            <a:ext cx="96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38.0M 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578725" y="1884363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519113" y="4464050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19 - 25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520700" y="3967163"/>
            <a:ext cx="995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26 - 34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531813" y="3381375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35 - 44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528638" y="2874963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45 - 54</a:t>
            </a: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268288" y="2303463"/>
            <a:ext cx="125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55 - 64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296863" y="5068888"/>
            <a:ext cx="1233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19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7650163" y="3938588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36.8 M 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39688" y="6421438"/>
            <a:ext cx="8531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39954" name="Picture 19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06600"/>
                        <a:ext cx="71755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24130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Nonelderly vs. All Nonelderly,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Health Status, 2011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669925" y="3825875"/>
            <a:ext cx="15382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Excellent or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very good</a:t>
            </a: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1443038" y="27336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Good</a:t>
            </a:r>
          </a:p>
        </p:txBody>
      </p:sp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696913" y="2111375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Fair or Poor</a:t>
            </a:r>
          </a:p>
        </p:txBody>
      </p:sp>
      <p:sp>
        <p:nvSpPr>
          <p:cNvPr id="41992" name="Text Box 14"/>
          <p:cNvSpPr txBox="1">
            <a:spLocks noChangeArrowheads="1"/>
          </p:cNvSpPr>
          <p:nvPr/>
        </p:nvSpPr>
        <p:spPr bwMode="auto">
          <a:xfrm>
            <a:off x="1627188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47.9 Million</a:t>
            </a:r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4943475" y="5553075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sp>
        <p:nvSpPr>
          <p:cNvPr id="41994" name="Text Box 17"/>
          <p:cNvSpPr txBox="1">
            <a:spLocks noChangeArrowheads="1"/>
          </p:cNvSpPr>
          <p:nvPr/>
        </p:nvSpPr>
        <p:spPr bwMode="auto">
          <a:xfrm>
            <a:off x="-6350" y="6450013"/>
            <a:ext cx="8569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41995" name="Picture 18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417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 Health Insurance Coverage by Health Status,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816100" y="1828800"/>
          <a:ext cx="6551613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r:id="rId4" imgW="6553768" imgH="3743268" progId="Excel.Chart.8">
                  <p:embed/>
                </p:oleObj>
              </mc:Choice>
              <mc:Fallback>
                <p:oleObj r:id="rId4" imgW="6553768" imgH="374326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828800"/>
                        <a:ext cx="6551613" cy="374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7058025" y="5037138"/>
            <a:ext cx="1173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182.4 M 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029450" y="3922713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60.0 M 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7019925" y="2760663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24.0 M 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7013575" y="2249488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338138" y="4854575"/>
            <a:ext cx="15382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Excellent or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very good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1111250" y="39147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Good</a:t>
            </a:r>
          </a:p>
        </p:txBody>
      </p:sp>
      <p:sp>
        <p:nvSpPr>
          <p:cNvPr id="44042" name="Text Box 13"/>
          <p:cNvSpPr txBox="1">
            <a:spLocks noChangeArrowheads="1"/>
          </p:cNvSpPr>
          <p:nvPr/>
        </p:nvSpPr>
        <p:spPr bwMode="auto">
          <a:xfrm>
            <a:off x="371475" y="2733675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Fair or poor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-3175" y="6350000"/>
            <a:ext cx="8513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44044" name="Picture 16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123950" y="1528763"/>
          <a:ext cx="71247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r:id="rId4" imgW="7126842" imgH="4267570" progId="Excel.Chart.8">
                  <p:embed/>
                </p:oleObj>
              </mc:Choice>
              <mc:Fallback>
                <p:oleObj r:id="rId4" imgW="7126842" imgH="4267570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528763"/>
                        <a:ext cx="71247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-11113"/>
            <a:ext cx="8763000" cy="1143001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Nonelderly vs. All Nonelderly,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Race and Ethnicity, 2011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-20638" y="6256338"/>
            <a:ext cx="85344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American Indian category includes Aleutian Eskimos. Asian includes South Pacific Islander.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1422400" y="2236788"/>
            <a:ext cx="80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950913" y="1312863"/>
            <a:ext cx="215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(2%)</a:t>
            </a: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209675" y="4027488"/>
            <a:ext cx="998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46089" name="Text Box 13"/>
          <p:cNvSpPr txBox="1">
            <a:spLocks noChangeArrowheads="1"/>
          </p:cNvSpPr>
          <p:nvPr/>
        </p:nvSpPr>
        <p:spPr bwMode="auto">
          <a:xfrm>
            <a:off x="1219200" y="2941638"/>
            <a:ext cx="1074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-481013" y="1595438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American Indian (1%)</a:t>
            </a:r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1295400" y="1878013"/>
            <a:ext cx="97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46092" name="Line 16"/>
          <p:cNvSpPr>
            <a:spLocks noChangeShapeType="1"/>
          </p:cNvSpPr>
          <p:nvPr/>
        </p:nvSpPr>
        <p:spPr bwMode="auto">
          <a:xfrm>
            <a:off x="2106613" y="1589088"/>
            <a:ext cx="212725" cy="298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3" name="Line 17"/>
          <p:cNvSpPr>
            <a:spLocks noChangeShapeType="1"/>
          </p:cNvSpPr>
          <p:nvPr/>
        </p:nvSpPr>
        <p:spPr bwMode="auto">
          <a:xfrm>
            <a:off x="2032000" y="1801813"/>
            <a:ext cx="238125" cy="1444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4" name="Text Box 18"/>
          <p:cNvSpPr txBox="1">
            <a:spLocks noChangeArrowheads="1"/>
          </p:cNvSpPr>
          <p:nvPr/>
        </p:nvSpPr>
        <p:spPr bwMode="auto">
          <a:xfrm>
            <a:off x="7097713" y="1555750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2%</a:t>
            </a:r>
          </a:p>
        </p:txBody>
      </p:sp>
      <p:sp>
        <p:nvSpPr>
          <p:cNvPr id="46095" name="Text Box 19"/>
          <p:cNvSpPr txBox="1">
            <a:spLocks noChangeArrowheads="1"/>
          </p:cNvSpPr>
          <p:nvPr/>
        </p:nvSpPr>
        <p:spPr bwMode="auto">
          <a:xfrm>
            <a:off x="7124700" y="1924050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1%</a:t>
            </a:r>
          </a:p>
        </p:txBody>
      </p:sp>
      <p:sp>
        <p:nvSpPr>
          <p:cNvPr id="46096" name="Line 20"/>
          <p:cNvSpPr>
            <a:spLocks noChangeShapeType="1"/>
          </p:cNvSpPr>
          <p:nvPr/>
        </p:nvSpPr>
        <p:spPr bwMode="auto">
          <a:xfrm flipH="1">
            <a:off x="6972300" y="174148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 flipH="1" flipV="1">
            <a:off x="6991350" y="19415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1733550" y="5599113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47.9 Million</a:t>
            </a:r>
          </a:p>
        </p:txBody>
      </p:sp>
      <p:sp>
        <p:nvSpPr>
          <p:cNvPr id="46099" name="Text Box 23"/>
          <p:cNvSpPr txBox="1">
            <a:spLocks noChangeArrowheads="1"/>
          </p:cNvSpPr>
          <p:nvPr/>
        </p:nvSpPr>
        <p:spPr bwMode="auto">
          <a:xfrm>
            <a:off x="5110163" y="5589588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pic>
        <p:nvPicPr>
          <p:cNvPr id="46100" name="Picture 24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284163"/>
            <a:ext cx="8201025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 Health Insurance Coverage by Race and Ethnicity,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4813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85925" y="1473200"/>
          <a:ext cx="68167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r:id="rId4" imgW="6815919" imgH="4267570" progId="Excel.Chart.8">
                  <p:embed/>
                </p:oleObj>
              </mc:Choice>
              <mc:Fallback>
                <p:oleObj r:id="rId4" imgW="6815919" imgH="426757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473200"/>
                        <a:ext cx="681672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081963" y="472440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49.2 M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081963" y="5314950"/>
            <a:ext cx="1062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161.6 M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043863" y="410845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33.5 M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072438" y="3540125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14.7 M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072438" y="2984500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1.9 M 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931150" y="1968500"/>
            <a:ext cx="1057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8072438" y="2381250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5.6 M 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11150" y="4152900"/>
            <a:ext cx="150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28588" y="2398713"/>
            <a:ext cx="171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85750" y="5308600"/>
            <a:ext cx="1539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96863" y="4748213"/>
            <a:ext cx="1552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-166688" y="3005138"/>
            <a:ext cx="2008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American Indian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271463" y="3559175"/>
            <a:ext cx="158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1835150" y="1560513"/>
            <a:ext cx="536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    Private        Medicaid/Public       Uninsured</a:t>
            </a:r>
          </a:p>
        </p:txBody>
      </p:sp>
      <p:sp>
        <p:nvSpPr>
          <p:cNvPr id="48146" name="Rectangle 19"/>
          <p:cNvSpPr>
            <a:spLocks noChangeAspect="1" noChangeArrowheads="1"/>
          </p:cNvSpPr>
          <p:nvPr/>
        </p:nvSpPr>
        <p:spPr bwMode="auto">
          <a:xfrm>
            <a:off x="2051050" y="1665288"/>
            <a:ext cx="146050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8147" name="Rectangle 20"/>
          <p:cNvSpPr>
            <a:spLocks noChangeAspect="1" noChangeArrowheads="1"/>
          </p:cNvSpPr>
          <p:nvPr/>
        </p:nvSpPr>
        <p:spPr bwMode="auto">
          <a:xfrm>
            <a:off x="3433763" y="1679575"/>
            <a:ext cx="146050" cy="155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8148" name="Rectangle 21"/>
          <p:cNvSpPr>
            <a:spLocks noChangeAspect="1" noChangeArrowheads="1"/>
          </p:cNvSpPr>
          <p:nvPr/>
        </p:nvSpPr>
        <p:spPr bwMode="auto">
          <a:xfrm>
            <a:off x="5749925" y="1679575"/>
            <a:ext cx="136525" cy="1444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0" y="6248400"/>
            <a:ext cx="853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American Indian category includes Aleutian Eskimos.  Asian includes South Pacific Islander.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48150" name="Picture 23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2988" y="1196975"/>
          <a:ext cx="7893050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Chart" r:id="rId3" imgW="7896130" imgH="4857750" progId="Excel.Chart.8">
                  <p:embed/>
                </p:oleObj>
              </mc:Choice>
              <mc:Fallback>
                <p:oleObj name="Chart" r:id="rId3" imgW="7896130" imgH="4857750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96975"/>
                        <a:ext cx="7893050" cy="485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0001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Nonelderly vs. All Nonelderly,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Citizenship Status, 2011</a:t>
            </a:r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755650" y="3660775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285750" y="1563688"/>
            <a:ext cx="13525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0-4 years</a:t>
            </a:r>
          </a:p>
        </p:txBody>
      </p:sp>
      <p:sp>
        <p:nvSpPr>
          <p:cNvPr id="50182" name="Line 14"/>
          <p:cNvSpPr>
            <a:spLocks noChangeShapeType="1"/>
          </p:cNvSpPr>
          <p:nvPr/>
        </p:nvSpPr>
        <p:spPr bwMode="auto">
          <a:xfrm flipV="1">
            <a:off x="1579563" y="1754188"/>
            <a:ext cx="609600" cy="365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3" name="Line 15"/>
          <p:cNvSpPr>
            <a:spLocks noChangeShapeType="1"/>
          </p:cNvSpPr>
          <p:nvPr/>
        </p:nvSpPr>
        <p:spPr bwMode="auto">
          <a:xfrm flipV="1">
            <a:off x="1616075" y="2254250"/>
            <a:ext cx="554038" cy="2952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Text Box 16"/>
          <p:cNvSpPr txBox="1">
            <a:spLocks noChangeArrowheads="1"/>
          </p:cNvSpPr>
          <p:nvPr/>
        </p:nvSpPr>
        <p:spPr bwMode="auto">
          <a:xfrm>
            <a:off x="344488" y="2336800"/>
            <a:ext cx="18256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 or more years</a:t>
            </a:r>
          </a:p>
        </p:txBody>
      </p:sp>
      <p:sp>
        <p:nvSpPr>
          <p:cNvPr id="50185" name="Text Box 17"/>
          <p:cNvSpPr txBox="1">
            <a:spLocks noChangeArrowheads="1"/>
          </p:cNvSpPr>
          <p:nvPr/>
        </p:nvSpPr>
        <p:spPr bwMode="auto">
          <a:xfrm>
            <a:off x="1655763" y="583088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47.9 Million</a:t>
            </a:r>
          </a:p>
        </p:txBody>
      </p:sp>
      <p:sp>
        <p:nvSpPr>
          <p:cNvPr id="50186" name="Text Box 19"/>
          <p:cNvSpPr txBox="1">
            <a:spLocks noChangeArrowheads="1"/>
          </p:cNvSpPr>
          <p:nvPr/>
        </p:nvSpPr>
        <p:spPr bwMode="auto">
          <a:xfrm>
            <a:off x="42863" y="6562725"/>
            <a:ext cx="8521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Kaiser Commission on Medicaid and the Uninsured/Urban Institute analysis of 2012 ASEC Supplement to the CPS.</a:t>
            </a:r>
          </a:p>
        </p:txBody>
      </p:sp>
      <p:sp>
        <p:nvSpPr>
          <p:cNvPr id="50187" name="Text Box 20"/>
          <p:cNvSpPr txBox="1">
            <a:spLocks noChangeArrowheads="1"/>
          </p:cNvSpPr>
          <p:nvPr/>
        </p:nvSpPr>
        <p:spPr bwMode="auto">
          <a:xfrm>
            <a:off x="5037138" y="5811838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pic>
        <p:nvPicPr>
          <p:cNvPr id="50188" name="Picture 21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249238"/>
            <a:ext cx="817245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 Health Insurance Coverage by Citizenship Status,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5222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830388" y="1417638"/>
          <a:ext cx="6911975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r:id="rId4" imgW="6913463" imgH="4273666" progId="Excel.Chart.8">
                  <p:embed/>
                </p:oleObj>
              </mc:Choice>
              <mc:Fallback>
                <p:oleObj r:id="rId4" imgW="6913463" imgH="4273666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1417638"/>
                        <a:ext cx="6911975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302500" y="5018088"/>
            <a:ext cx="1173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245.7 M 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7346950" y="37338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16.8 M 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7326313" y="2500313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3.9 M 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7264400" y="1830388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506413" y="5037138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0" y="3597275"/>
            <a:ext cx="2000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 years or more</a:t>
            </a:r>
          </a:p>
        </p:txBody>
      </p:sp>
      <p:sp>
        <p:nvSpPr>
          <p:cNvPr id="52234" name="Text Box 14"/>
          <p:cNvSpPr txBox="1">
            <a:spLocks noChangeArrowheads="1"/>
          </p:cNvSpPr>
          <p:nvPr/>
        </p:nvSpPr>
        <p:spPr bwMode="auto">
          <a:xfrm>
            <a:off x="414338" y="2333625"/>
            <a:ext cx="15430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0-4 years</a:t>
            </a:r>
          </a:p>
        </p:txBody>
      </p:sp>
      <p:pic>
        <p:nvPicPr>
          <p:cNvPr id="52235" name="Picture 17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17"/>
          <p:cNvSpPr txBox="1">
            <a:spLocks noChangeArrowheads="1"/>
          </p:cNvSpPr>
          <p:nvPr/>
        </p:nvSpPr>
        <p:spPr bwMode="auto">
          <a:xfrm>
            <a:off x="38100" y="6394450"/>
            <a:ext cx="8569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 noChangeAspect="1"/>
          </p:cNvSpPr>
          <p:nvPr/>
        </p:nvSpPr>
        <p:spPr bwMode="auto">
          <a:xfrm>
            <a:off x="7319963" y="1274763"/>
            <a:ext cx="493712" cy="706437"/>
          </a:xfrm>
          <a:custGeom>
            <a:avLst/>
            <a:gdLst>
              <a:gd name="T0" fmla="*/ 115147 w 313"/>
              <a:gd name="T1" fmla="*/ 22169 h 478"/>
              <a:gd name="T2" fmla="*/ 42589 w 313"/>
              <a:gd name="T3" fmla="*/ 152224 h 478"/>
              <a:gd name="T4" fmla="*/ 77290 w 313"/>
              <a:gd name="T5" fmla="*/ 200995 h 478"/>
              <a:gd name="T6" fmla="*/ 42589 w 313"/>
              <a:gd name="T7" fmla="*/ 260111 h 478"/>
              <a:gd name="T8" fmla="*/ 63094 w 313"/>
              <a:gd name="T9" fmla="*/ 279323 h 478"/>
              <a:gd name="T10" fmla="*/ 48898 w 313"/>
              <a:gd name="T11" fmla="*/ 319227 h 478"/>
              <a:gd name="T12" fmla="*/ 48898 w 313"/>
              <a:gd name="T13" fmla="*/ 385732 h 478"/>
              <a:gd name="T14" fmla="*/ 0 w 313"/>
              <a:gd name="T15" fmla="*/ 409379 h 478"/>
              <a:gd name="T16" fmla="*/ 18928 w 313"/>
              <a:gd name="T17" fmla="*/ 430069 h 478"/>
              <a:gd name="T18" fmla="*/ 123034 w 313"/>
              <a:gd name="T19" fmla="*/ 675401 h 478"/>
              <a:gd name="T20" fmla="*/ 205056 w 313"/>
              <a:gd name="T21" fmla="*/ 706437 h 478"/>
              <a:gd name="T22" fmla="*/ 200324 w 313"/>
              <a:gd name="T23" fmla="*/ 656188 h 478"/>
              <a:gd name="T24" fmla="*/ 239758 w 313"/>
              <a:gd name="T25" fmla="*/ 616285 h 478"/>
              <a:gd name="T26" fmla="*/ 225562 w 313"/>
              <a:gd name="T27" fmla="*/ 574904 h 478"/>
              <a:gd name="T28" fmla="*/ 326512 w 313"/>
              <a:gd name="T29" fmla="*/ 524655 h 478"/>
              <a:gd name="T30" fmla="*/ 331244 w 313"/>
              <a:gd name="T31" fmla="*/ 455194 h 478"/>
              <a:gd name="T32" fmla="*/ 391184 w 313"/>
              <a:gd name="T33" fmla="*/ 450760 h 478"/>
              <a:gd name="T34" fmla="*/ 436927 w 313"/>
              <a:gd name="T35" fmla="*/ 399034 h 478"/>
              <a:gd name="T36" fmla="*/ 493712 w 313"/>
              <a:gd name="T37" fmla="*/ 363564 h 478"/>
              <a:gd name="T38" fmla="*/ 493712 w 313"/>
              <a:gd name="T39" fmla="*/ 319227 h 478"/>
              <a:gd name="T40" fmla="*/ 416422 w 313"/>
              <a:gd name="T41" fmla="*/ 305926 h 478"/>
              <a:gd name="T42" fmla="*/ 402225 w 313"/>
              <a:gd name="T43" fmla="*/ 257155 h 478"/>
              <a:gd name="T44" fmla="*/ 324935 w 313"/>
              <a:gd name="T45" fmla="*/ 251243 h 478"/>
              <a:gd name="T46" fmla="*/ 261841 w 313"/>
              <a:gd name="T47" fmla="*/ 41381 h 478"/>
              <a:gd name="T48" fmla="*/ 233448 w 313"/>
              <a:gd name="T49" fmla="*/ 0 h 478"/>
              <a:gd name="T50" fmla="*/ 154581 w 313"/>
              <a:gd name="T51" fmla="*/ 17735 h 478"/>
              <a:gd name="T52" fmla="*/ 141962 w 313"/>
              <a:gd name="T53" fmla="*/ 36948 h 478"/>
              <a:gd name="T54" fmla="*/ 115147 w 313"/>
              <a:gd name="T55" fmla="*/ 22169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Freeform 3"/>
          <p:cNvSpPr>
            <a:spLocks noChangeAspect="1"/>
          </p:cNvSpPr>
          <p:nvPr/>
        </p:nvSpPr>
        <p:spPr bwMode="auto">
          <a:xfrm>
            <a:off x="6400800" y="2327275"/>
            <a:ext cx="746125" cy="482600"/>
          </a:xfrm>
          <a:custGeom>
            <a:avLst/>
            <a:gdLst>
              <a:gd name="T0" fmla="*/ 67830 w 473"/>
              <a:gd name="T1" fmla="*/ 70055 h 310"/>
              <a:gd name="T2" fmla="*/ 0 w 473"/>
              <a:gd name="T3" fmla="*/ 135439 h 310"/>
              <a:gd name="T4" fmla="*/ 37858 w 473"/>
              <a:gd name="T5" fmla="*/ 368955 h 310"/>
              <a:gd name="T6" fmla="*/ 67830 w 473"/>
              <a:gd name="T7" fmla="*/ 482600 h 310"/>
              <a:gd name="T8" fmla="*/ 195601 w 473"/>
              <a:gd name="T9" fmla="*/ 473259 h 310"/>
              <a:gd name="T10" fmla="*/ 665676 w 473"/>
              <a:gd name="T11" fmla="*/ 386080 h 310"/>
              <a:gd name="T12" fmla="*/ 698802 w 473"/>
              <a:gd name="T13" fmla="*/ 372069 h 310"/>
              <a:gd name="T14" fmla="*/ 746125 w 473"/>
              <a:gd name="T15" fmla="*/ 263095 h 310"/>
              <a:gd name="T16" fmla="*/ 675141 w 473"/>
              <a:gd name="T17" fmla="*/ 202381 h 310"/>
              <a:gd name="T18" fmla="*/ 712999 w 473"/>
              <a:gd name="T19" fmla="*/ 63828 h 310"/>
              <a:gd name="T20" fmla="*/ 659366 w 473"/>
              <a:gd name="T21" fmla="*/ 49817 h 310"/>
              <a:gd name="T22" fmla="*/ 659366 w 473"/>
              <a:gd name="T23" fmla="*/ 14011 h 310"/>
              <a:gd name="T24" fmla="*/ 635705 w 473"/>
              <a:gd name="T25" fmla="*/ 0 h 310"/>
              <a:gd name="T26" fmla="*/ 89914 w 473"/>
              <a:gd name="T27" fmla="*/ 99634 h 310"/>
              <a:gd name="T28" fmla="*/ 67830 w 473"/>
              <a:gd name="T29" fmla="*/ 70055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Freeform 4"/>
          <p:cNvSpPr>
            <a:spLocks noChangeAspect="1"/>
          </p:cNvSpPr>
          <p:nvPr/>
        </p:nvSpPr>
        <p:spPr bwMode="auto">
          <a:xfrm>
            <a:off x="7075488" y="2382838"/>
            <a:ext cx="198437" cy="385762"/>
          </a:xfrm>
          <a:custGeom>
            <a:avLst/>
            <a:gdLst>
              <a:gd name="T0" fmla="*/ 34925 w 125"/>
              <a:gd name="T1" fmla="*/ 3124 h 247"/>
              <a:gd name="T2" fmla="*/ 82550 w 125"/>
              <a:gd name="T3" fmla="*/ 0 h 247"/>
              <a:gd name="T4" fmla="*/ 177800 w 125"/>
              <a:gd name="T5" fmla="*/ 57786 h 247"/>
              <a:gd name="T6" fmla="*/ 163512 w 125"/>
              <a:gd name="T7" fmla="*/ 104640 h 247"/>
              <a:gd name="T8" fmla="*/ 196850 w 125"/>
              <a:gd name="T9" fmla="*/ 134314 h 247"/>
              <a:gd name="T10" fmla="*/ 198437 w 125"/>
              <a:gd name="T11" fmla="*/ 317043 h 247"/>
              <a:gd name="T12" fmla="*/ 165100 w 125"/>
              <a:gd name="T13" fmla="*/ 385762 h 247"/>
              <a:gd name="T14" fmla="*/ 128587 w 125"/>
              <a:gd name="T15" fmla="*/ 360773 h 247"/>
              <a:gd name="T16" fmla="*/ 87312 w 125"/>
              <a:gd name="T17" fmla="*/ 359212 h 247"/>
              <a:gd name="T18" fmla="*/ 19050 w 125"/>
              <a:gd name="T19" fmla="*/ 321729 h 247"/>
              <a:gd name="T20" fmla="*/ 71437 w 125"/>
              <a:gd name="T21" fmla="*/ 207718 h 247"/>
              <a:gd name="T22" fmla="*/ 0 w 125"/>
              <a:gd name="T23" fmla="*/ 146808 h 247"/>
              <a:gd name="T24" fmla="*/ 34925 w 125"/>
              <a:gd name="T25" fmla="*/ 3124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Freeform 5"/>
          <p:cNvSpPr>
            <a:spLocks noChangeAspect="1"/>
          </p:cNvSpPr>
          <p:nvPr/>
        </p:nvSpPr>
        <p:spPr bwMode="auto">
          <a:xfrm>
            <a:off x="7105650" y="1744663"/>
            <a:ext cx="220663" cy="401637"/>
          </a:xfrm>
          <a:custGeom>
            <a:avLst/>
            <a:gdLst>
              <a:gd name="T0" fmla="*/ 0 w 139"/>
              <a:gd name="T1" fmla="*/ 42195 h 257"/>
              <a:gd name="T2" fmla="*/ 161925 w 139"/>
              <a:gd name="T3" fmla="*/ 0 h 257"/>
              <a:gd name="T4" fmla="*/ 220663 w 139"/>
              <a:gd name="T5" fmla="*/ 109395 h 257"/>
              <a:gd name="T6" fmla="*/ 190500 w 139"/>
              <a:gd name="T7" fmla="*/ 137525 h 257"/>
              <a:gd name="T8" fmla="*/ 201613 w 139"/>
              <a:gd name="T9" fmla="*/ 379758 h 257"/>
              <a:gd name="T10" fmla="*/ 109538 w 139"/>
              <a:gd name="T11" fmla="*/ 401637 h 257"/>
              <a:gd name="T12" fmla="*/ 65088 w 139"/>
              <a:gd name="T13" fmla="*/ 301618 h 257"/>
              <a:gd name="T14" fmla="*/ 61913 w 139"/>
              <a:gd name="T15" fmla="*/ 182846 h 257"/>
              <a:gd name="T16" fmla="*/ 22225 w 139"/>
              <a:gd name="T17" fmla="*/ 146902 h 257"/>
              <a:gd name="T18" fmla="*/ 0 w 139"/>
              <a:gd name="T19" fmla="*/ 42195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Freeform 6"/>
          <p:cNvSpPr>
            <a:spLocks noChangeAspect="1"/>
          </p:cNvSpPr>
          <p:nvPr/>
        </p:nvSpPr>
        <p:spPr bwMode="auto">
          <a:xfrm>
            <a:off x="7212013" y="2055813"/>
            <a:ext cx="466725" cy="209550"/>
          </a:xfrm>
          <a:custGeom>
            <a:avLst/>
            <a:gdLst>
              <a:gd name="T0" fmla="*/ 0 w 296"/>
              <a:gd name="T1" fmla="*/ 84446 h 134"/>
              <a:gd name="T2" fmla="*/ 238093 w 296"/>
              <a:gd name="T3" fmla="*/ 25021 h 134"/>
              <a:gd name="T4" fmla="*/ 266475 w 296"/>
              <a:gd name="T5" fmla="*/ 28149 h 134"/>
              <a:gd name="T6" fmla="*/ 294857 w 296"/>
              <a:gd name="T7" fmla="*/ 0 h 134"/>
              <a:gd name="T8" fmla="*/ 318508 w 296"/>
              <a:gd name="T9" fmla="*/ 14074 h 134"/>
              <a:gd name="T10" fmla="*/ 290126 w 296"/>
              <a:gd name="T11" fmla="*/ 75063 h 134"/>
              <a:gd name="T12" fmla="*/ 339006 w 296"/>
              <a:gd name="T13" fmla="*/ 70371 h 134"/>
              <a:gd name="T14" fmla="*/ 367388 w 296"/>
              <a:gd name="T15" fmla="*/ 115722 h 134"/>
              <a:gd name="T16" fmla="*/ 400500 w 296"/>
              <a:gd name="T17" fmla="*/ 120413 h 134"/>
              <a:gd name="T18" fmla="*/ 424152 w 296"/>
              <a:gd name="T19" fmla="*/ 114158 h 134"/>
              <a:gd name="T20" fmla="*/ 424152 w 296"/>
              <a:gd name="T21" fmla="*/ 89137 h 134"/>
              <a:gd name="T22" fmla="*/ 383156 w 296"/>
              <a:gd name="T23" fmla="*/ 56297 h 134"/>
              <a:gd name="T24" fmla="*/ 414691 w 296"/>
              <a:gd name="T25" fmla="*/ 53169 h 134"/>
              <a:gd name="T26" fmla="*/ 466725 w 296"/>
              <a:gd name="T27" fmla="*/ 123541 h 134"/>
              <a:gd name="T28" fmla="*/ 416268 w 296"/>
              <a:gd name="T29" fmla="*/ 165763 h 134"/>
              <a:gd name="T30" fmla="*/ 361081 w 296"/>
              <a:gd name="T31" fmla="*/ 143870 h 134"/>
              <a:gd name="T32" fmla="*/ 324815 w 296"/>
              <a:gd name="T33" fmla="*/ 195476 h 134"/>
              <a:gd name="T34" fmla="*/ 253861 w 296"/>
              <a:gd name="T35" fmla="*/ 143870 h 134"/>
              <a:gd name="T36" fmla="*/ 18921 w 296"/>
              <a:gd name="T37" fmla="*/ 209550 h 134"/>
              <a:gd name="T38" fmla="*/ 0 w 296"/>
              <a:gd name="T39" fmla="*/ 84446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Freeform 7"/>
          <p:cNvSpPr>
            <a:spLocks noChangeAspect="1"/>
          </p:cNvSpPr>
          <p:nvPr/>
        </p:nvSpPr>
        <p:spPr bwMode="auto">
          <a:xfrm>
            <a:off x="7227888" y="2212975"/>
            <a:ext cx="242887" cy="184150"/>
          </a:xfrm>
          <a:custGeom>
            <a:avLst/>
            <a:gdLst>
              <a:gd name="T0" fmla="*/ 0 w 153"/>
              <a:gd name="T1" fmla="*/ 46818 h 118"/>
              <a:gd name="T2" fmla="*/ 187325 w 153"/>
              <a:gd name="T3" fmla="*/ 0 h 118"/>
              <a:gd name="T4" fmla="*/ 242887 w 153"/>
              <a:gd name="T5" fmla="*/ 84272 h 118"/>
              <a:gd name="T6" fmla="*/ 211137 w 153"/>
              <a:gd name="T7" fmla="*/ 121726 h 118"/>
              <a:gd name="T8" fmla="*/ 150812 w 153"/>
              <a:gd name="T9" fmla="*/ 107681 h 118"/>
              <a:gd name="T10" fmla="*/ 58737 w 153"/>
              <a:gd name="T11" fmla="*/ 184150 h 118"/>
              <a:gd name="T12" fmla="*/ 9525 w 153"/>
              <a:gd name="T13" fmla="*/ 145135 h 118"/>
              <a:gd name="T14" fmla="*/ 0 w 153"/>
              <a:gd name="T15" fmla="*/ 46818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6462713" y="1782763"/>
            <a:ext cx="1057275" cy="711200"/>
            <a:chOff x="4071" y="1123"/>
            <a:chExt cx="666" cy="448"/>
          </a:xfrm>
        </p:grpSpPr>
        <p:sp>
          <p:nvSpPr>
            <p:cNvPr id="54281" name="Freeform 9"/>
            <p:cNvSpPr>
              <a:spLocks noChangeAspect="1"/>
            </p:cNvSpPr>
            <p:nvPr/>
          </p:nvSpPr>
          <p:spPr bwMode="auto">
            <a:xfrm>
              <a:off x="4071" y="1123"/>
              <a:ext cx="527" cy="425"/>
            </a:xfrm>
            <a:custGeom>
              <a:avLst/>
              <a:gdLst>
                <a:gd name="T0" fmla="*/ 41 w 524"/>
                <a:gd name="T1" fmla="*/ 280 h 426"/>
                <a:gd name="T2" fmla="*/ 89 w 524"/>
                <a:gd name="T3" fmla="*/ 255 h 426"/>
                <a:gd name="T4" fmla="*/ 156 w 524"/>
                <a:gd name="T5" fmla="*/ 250 h 426"/>
                <a:gd name="T6" fmla="*/ 172 w 524"/>
                <a:gd name="T7" fmla="*/ 228 h 426"/>
                <a:gd name="T8" fmla="*/ 196 w 524"/>
                <a:gd name="T9" fmla="*/ 225 h 426"/>
                <a:gd name="T10" fmla="*/ 210 w 524"/>
                <a:gd name="T11" fmla="*/ 202 h 426"/>
                <a:gd name="T12" fmla="*/ 232 w 524"/>
                <a:gd name="T13" fmla="*/ 193 h 426"/>
                <a:gd name="T14" fmla="*/ 222 w 524"/>
                <a:gd name="T15" fmla="*/ 149 h 426"/>
                <a:gd name="T16" fmla="*/ 208 w 524"/>
                <a:gd name="T17" fmla="*/ 137 h 426"/>
                <a:gd name="T18" fmla="*/ 236 w 524"/>
                <a:gd name="T19" fmla="*/ 102 h 426"/>
                <a:gd name="T20" fmla="*/ 254 w 524"/>
                <a:gd name="T21" fmla="*/ 102 h 426"/>
                <a:gd name="T22" fmla="*/ 314 w 524"/>
                <a:gd name="T23" fmla="*/ 27 h 426"/>
                <a:gd name="T24" fmla="*/ 408 w 524"/>
                <a:gd name="T25" fmla="*/ 0 h 426"/>
                <a:gd name="T26" fmla="*/ 419 w 524"/>
                <a:gd name="T27" fmla="*/ 70 h 426"/>
                <a:gd name="T28" fmla="*/ 423 w 524"/>
                <a:gd name="T29" fmla="*/ 68 h 426"/>
                <a:gd name="T30" fmla="*/ 445 w 524"/>
                <a:gd name="T31" fmla="*/ 92 h 426"/>
                <a:gd name="T32" fmla="*/ 446 w 524"/>
                <a:gd name="T33" fmla="*/ 163 h 426"/>
                <a:gd name="T34" fmla="*/ 474 w 524"/>
                <a:gd name="T35" fmla="*/ 222 h 426"/>
                <a:gd name="T36" fmla="*/ 485 w 524"/>
                <a:gd name="T37" fmla="*/ 298 h 426"/>
                <a:gd name="T38" fmla="*/ 488 w 524"/>
                <a:gd name="T39" fmla="*/ 363 h 426"/>
                <a:gd name="T40" fmla="*/ 521 w 524"/>
                <a:gd name="T41" fmla="*/ 386 h 426"/>
                <a:gd name="T42" fmla="*/ 497 w 524"/>
                <a:gd name="T43" fmla="*/ 417 h 426"/>
                <a:gd name="T44" fmla="*/ 436 w 524"/>
                <a:gd name="T45" fmla="*/ 380 h 426"/>
                <a:gd name="T46" fmla="*/ 405 w 524"/>
                <a:gd name="T47" fmla="*/ 383 h 426"/>
                <a:gd name="T48" fmla="*/ 374 w 524"/>
                <a:gd name="T49" fmla="*/ 374 h 426"/>
                <a:gd name="T50" fmla="*/ 376 w 524"/>
                <a:gd name="T51" fmla="*/ 351 h 426"/>
                <a:gd name="T52" fmla="*/ 356 w 524"/>
                <a:gd name="T53" fmla="*/ 345 h 426"/>
                <a:gd name="T54" fmla="*/ 15 w 524"/>
                <a:gd name="T55" fmla="*/ 408 h 426"/>
                <a:gd name="T56" fmla="*/ 0 w 524"/>
                <a:gd name="T57" fmla="*/ 390 h 426"/>
                <a:gd name="T58" fmla="*/ 53 w 524"/>
                <a:gd name="T59" fmla="*/ 315 h 426"/>
                <a:gd name="T60" fmla="*/ 41 w 524"/>
                <a:gd name="T61" fmla="*/ 280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Freeform 10"/>
            <p:cNvSpPr>
              <a:spLocks noChangeAspect="1"/>
            </p:cNvSpPr>
            <p:nvPr/>
          </p:nvSpPr>
          <p:spPr bwMode="auto">
            <a:xfrm>
              <a:off x="4584" y="1480"/>
              <a:ext cx="153" cy="91"/>
            </a:xfrm>
            <a:custGeom>
              <a:avLst/>
              <a:gdLst>
                <a:gd name="T0" fmla="*/ 0 w 152"/>
                <a:gd name="T1" fmla="*/ 66 h 91"/>
                <a:gd name="T2" fmla="*/ 63 w 152"/>
                <a:gd name="T3" fmla="*/ 36 h 91"/>
                <a:gd name="T4" fmla="*/ 123 w 152"/>
                <a:gd name="T5" fmla="*/ 0 h 91"/>
                <a:gd name="T6" fmla="*/ 133 w 152"/>
                <a:gd name="T7" fmla="*/ 1 h 91"/>
                <a:gd name="T8" fmla="*/ 151 w 152"/>
                <a:gd name="T9" fmla="*/ 3 h 91"/>
                <a:gd name="T10" fmla="*/ 92 w 152"/>
                <a:gd name="T11" fmla="*/ 49 h 91"/>
                <a:gd name="T12" fmla="*/ 18 w 152"/>
                <a:gd name="T13" fmla="*/ 89 h 91"/>
                <a:gd name="T14" fmla="*/ 0 w 152"/>
                <a:gd name="T15" fmla="*/ 66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3" name="Freeform 11"/>
          <p:cNvSpPr>
            <a:spLocks noChangeAspect="1"/>
          </p:cNvSpPr>
          <p:nvPr/>
        </p:nvSpPr>
        <p:spPr bwMode="auto">
          <a:xfrm>
            <a:off x="7265988" y="1668463"/>
            <a:ext cx="257175" cy="449262"/>
          </a:xfrm>
          <a:custGeom>
            <a:avLst/>
            <a:gdLst>
              <a:gd name="T0" fmla="*/ 53975 w 162"/>
              <a:gd name="T1" fmla="*/ 0 h 289"/>
              <a:gd name="T2" fmla="*/ 0 w 162"/>
              <a:gd name="T3" fmla="*/ 79282 h 289"/>
              <a:gd name="T4" fmla="*/ 58738 w 162"/>
              <a:gd name="T5" fmla="*/ 183436 h 289"/>
              <a:gd name="T6" fmla="*/ 23812 w 162"/>
              <a:gd name="T7" fmla="*/ 211417 h 289"/>
              <a:gd name="T8" fmla="*/ 38100 w 162"/>
              <a:gd name="T9" fmla="*/ 449262 h 289"/>
              <a:gd name="T10" fmla="*/ 182562 w 162"/>
              <a:gd name="T11" fmla="*/ 415062 h 289"/>
              <a:gd name="T12" fmla="*/ 219075 w 162"/>
              <a:gd name="T13" fmla="*/ 415062 h 289"/>
              <a:gd name="T14" fmla="*/ 241300 w 162"/>
              <a:gd name="T15" fmla="*/ 388635 h 289"/>
              <a:gd name="T16" fmla="*/ 241300 w 162"/>
              <a:gd name="T17" fmla="*/ 345108 h 289"/>
              <a:gd name="T18" fmla="*/ 257175 w 162"/>
              <a:gd name="T19" fmla="*/ 317126 h 289"/>
              <a:gd name="T20" fmla="*/ 177800 w 162"/>
              <a:gd name="T21" fmla="*/ 282926 h 289"/>
              <a:gd name="T22" fmla="*/ 73025 w 162"/>
              <a:gd name="T23" fmla="*/ 21764 h 289"/>
              <a:gd name="T24" fmla="*/ 53975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Freeform 12"/>
          <p:cNvSpPr>
            <a:spLocks noChangeAspect="1"/>
          </p:cNvSpPr>
          <p:nvPr/>
        </p:nvSpPr>
        <p:spPr bwMode="auto">
          <a:xfrm>
            <a:off x="7415213" y="2197100"/>
            <a:ext cx="120650" cy="101600"/>
          </a:xfrm>
          <a:custGeom>
            <a:avLst/>
            <a:gdLst>
              <a:gd name="T0" fmla="*/ 0 w 77"/>
              <a:gd name="T1" fmla="*/ 15875 h 64"/>
              <a:gd name="T2" fmla="*/ 50140 w 77"/>
              <a:gd name="T3" fmla="*/ 0 h 64"/>
              <a:gd name="T4" fmla="*/ 120650 w 77"/>
              <a:gd name="T5" fmla="*/ 52387 h 64"/>
              <a:gd name="T6" fmla="*/ 106548 w 77"/>
              <a:gd name="T7" fmla="*/ 66675 h 64"/>
              <a:gd name="T8" fmla="*/ 72077 w 77"/>
              <a:gd name="T9" fmla="*/ 66675 h 64"/>
              <a:gd name="T10" fmla="*/ 54841 w 77"/>
              <a:gd name="T11" fmla="*/ 101600 h 64"/>
              <a:gd name="T12" fmla="*/ 0 w 77"/>
              <a:gd name="T13" fmla="*/ 15875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5" name="Group 13"/>
          <p:cNvGrpSpPr>
            <a:grpSpLocks noChangeAspect="1"/>
          </p:cNvGrpSpPr>
          <p:nvPr/>
        </p:nvGrpSpPr>
        <p:grpSpPr bwMode="auto">
          <a:xfrm>
            <a:off x="1909763" y="4495800"/>
            <a:ext cx="622300" cy="479425"/>
            <a:chOff x="1203" y="2832"/>
            <a:chExt cx="392" cy="302"/>
          </a:xfrm>
        </p:grpSpPr>
        <p:grpSp>
          <p:nvGrpSpPr>
            <p:cNvPr id="54286" name="Group 14" descr="Dotted grid"/>
            <p:cNvGrpSpPr>
              <a:grpSpLocks noChangeAspect="1"/>
            </p:cNvGrpSpPr>
            <p:nvPr/>
          </p:nvGrpSpPr>
          <p:grpSpPr bwMode="auto">
            <a:xfrm>
              <a:off x="1203" y="2832"/>
              <a:ext cx="392" cy="302"/>
              <a:chOff x="1203" y="2832"/>
              <a:chExt cx="392" cy="302"/>
            </a:xfrm>
          </p:grpSpPr>
          <p:sp>
            <p:nvSpPr>
              <p:cNvPr id="54287" name="Freeform 15"/>
              <p:cNvSpPr>
                <a:spLocks noChangeAspect="1"/>
              </p:cNvSpPr>
              <p:nvPr/>
            </p:nvSpPr>
            <p:spPr bwMode="auto">
              <a:xfrm>
                <a:off x="1203" y="2870"/>
                <a:ext cx="30" cy="4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8" name="Freeform 16"/>
              <p:cNvSpPr>
                <a:spLocks noChangeAspect="1"/>
              </p:cNvSpPr>
              <p:nvPr/>
            </p:nvSpPr>
            <p:spPr bwMode="auto">
              <a:xfrm>
                <a:off x="1246" y="2832"/>
                <a:ext cx="56" cy="55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Freeform 17"/>
              <p:cNvSpPr>
                <a:spLocks noChangeAspect="1"/>
              </p:cNvSpPr>
              <p:nvPr/>
            </p:nvSpPr>
            <p:spPr bwMode="auto">
              <a:xfrm>
                <a:off x="1299" y="2870"/>
                <a:ext cx="84" cy="62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Freeform 18"/>
              <p:cNvSpPr>
                <a:spLocks noChangeAspect="1"/>
              </p:cNvSpPr>
              <p:nvPr/>
            </p:nvSpPr>
            <p:spPr bwMode="auto">
              <a:xfrm>
                <a:off x="1385" y="2917"/>
                <a:ext cx="67" cy="33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1" name="Freeform 19"/>
              <p:cNvSpPr>
                <a:spLocks noChangeAspect="1"/>
              </p:cNvSpPr>
              <p:nvPr/>
            </p:nvSpPr>
            <p:spPr bwMode="auto">
              <a:xfrm>
                <a:off x="1405" y="2963"/>
                <a:ext cx="27" cy="2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2" name="Freeform 20"/>
              <p:cNvSpPr>
                <a:spLocks noChangeAspect="1"/>
              </p:cNvSpPr>
              <p:nvPr/>
            </p:nvSpPr>
            <p:spPr bwMode="auto">
              <a:xfrm>
                <a:off x="1435" y="2989"/>
                <a:ext cx="18" cy="23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3" name="Freeform 21"/>
              <p:cNvSpPr>
                <a:spLocks noChangeAspect="1"/>
              </p:cNvSpPr>
              <p:nvPr/>
            </p:nvSpPr>
            <p:spPr bwMode="auto">
              <a:xfrm>
                <a:off x="1482" y="3000"/>
                <a:ext cx="113" cy="134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94" name="Freeform 22"/>
            <p:cNvSpPr>
              <a:spLocks noChangeAspect="1"/>
            </p:cNvSpPr>
            <p:nvPr/>
          </p:nvSpPr>
          <p:spPr bwMode="auto">
            <a:xfrm>
              <a:off x="1441" y="2937"/>
              <a:ext cx="63" cy="53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95" name="Freeform 23"/>
          <p:cNvSpPr>
            <a:spLocks noChangeAspect="1"/>
          </p:cNvSpPr>
          <p:nvPr/>
        </p:nvSpPr>
        <p:spPr bwMode="auto">
          <a:xfrm>
            <a:off x="304800" y="3733800"/>
            <a:ext cx="1617663" cy="1577975"/>
          </a:xfrm>
          <a:custGeom>
            <a:avLst/>
            <a:gdLst>
              <a:gd name="T0" fmla="*/ 258291 w 1572"/>
              <a:gd name="T1" fmla="*/ 234689 h 1533"/>
              <a:gd name="T2" fmla="*/ 583470 w 1572"/>
              <a:gd name="T3" fmla="*/ 0 h 1533"/>
              <a:gd name="T4" fmla="*/ 737827 w 1572"/>
              <a:gd name="T5" fmla="*/ 41174 h 1533"/>
              <a:gd name="T6" fmla="*/ 812948 w 1572"/>
              <a:gd name="T7" fmla="*/ 116315 h 1533"/>
              <a:gd name="T8" fmla="*/ 1118575 w 1572"/>
              <a:gd name="T9" fmla="*/ 146166 h 1533"/>
              <a:gd name="T10" fmla="*/ 1127836 w 1572"/>
              <a:gd name="T11" fmla="*/ 926404 h 1533"/>
              <a:gd name="T12" fmla="*/ 1227654 w 1572"/>
              <a:gd name="T13" fmla="*/ 949049 h 1533"/>
              <a:gd name="T14" fmla="*/ 1273961 w 1572"/>
              <a:gd name="T15" fmla="*/ 1042719 h 1533"/>
              <a:gd name="T16" fmla="*/ 1343936 w 1572"/>
              <a:gd name="T17" fmla="*/ 1010810 h 1533"/>
              <a:gd name="T18" fmla="*/ 1491090 w 1572"/>
              <a:gd name="T19" fmla="*/ 1222854 h 1533"/>
              <a:gd name="T20" fmla="*/ 1617663 w 1572"/>
              <a:gd name="T21" fmla="*/ 1320641 h 1533"/>
              <a:gd name="T22" fmla="*/ 1612518 w 1572"/>
              <a:gd name="T23" fmla="*/ 1405046 h 1533"/>
              <a:gd name="T24" fmla="*/ 1453015 w 1572"/>
              <a:gd name="T25" fmla="*/ 1415340 h 1533"/>
              <a:gd name="T26" fmla="*/ 1383040 w 1572"/>
              <a:gd name="T27" fmla="*/ 1156976 h 1533"/>
              <a:gd name="T28" fmla="*/ 879836 w 1572"/>
              <a:gd name="T29" fmla="*/ 901700 h 1533"/>
              <a:gd name="T30" fmla="*/ 893213 w 1572"/>
              <a:gd name="T31" fmla="*/ 981988 h 1533"/>
              <a:gd name="T32" fmla="*/ 780018 w 1572"/>
              <a:gd name="T33" fmla="*/ 1085952 h 1533"/>
              <a:gd name="T34" fmla="*/ 761495 w 1572"/>
              <a:gd name="T35" fmla="*/ 1047866 h 1533"/>
              <a:gd name="T36" fmla="*/ 729595 w 1572"/>
              <a:gd name="T37" fmla="*/ 1047866 h 1533"/>
              <a:gd name="T38" fmla="*/ 639039 w 1572"/>
              <a:gd name="T39" fmla="*/ 1264027 h 1533"/>
              <a:gd name="T40" fmla="*/ 358109 w 1572"/>
              <a:gd name="T41" fmla="*/ 1477100 h 1533"/>
              <a:gd name="T42" fmla="*/ 80266 w 1572"/>
              <a:gd name="T43" fmla="*/ 1577975 h 1533"/>
              <a:gd name="T44" fmla="*/ 0 w 1572"/>
              <a:gd name="T45" fmla="*/ 1564594 h 1533"/>
              <a:gd name="T46" fmla="*/ 319005 w 1572"/>
              <a:gd name="T47" fmla="*/ 1382401 h 1533"/>
              <a:gd name="T48" fmla="*/ 358109 w 1572"/>
              <a:gd name="T49" fmla="*/ 1382401 h 1533"/>
              <a:gd name="T50" fmla="*/ 474391 w 1572"/>
              <a:gd name="T51" fmla="*/ 1241382 h 1533"/>
              <a:gd name="T52" fmla="*/ 526873 w 1572"/>
              <a:gd name="T53" fmla="*/ 1236235 h 1533"/>
              <a:gd name="T54" fmla="*/ 606109 w 1572"/>
              <a:gd name="T55" fmla="*/ 1129184 h 1533"/>
              <a:gd name="T56" fmla="*/ 578325 w 1572"/>
              <a:gd name="T57" fmla="*/ 1081834 h 1533"/>
              <a:gd name="T58" fmla="*/ 408532 w 1572"/>
              <a:gd name="T59" fmla="*/ 1104480 h 1533"/>
              <a:gd name="T60" fmla="*/ 292250 w 1572"/>
              <a:gd name="T61" fmla="*/ 835822 h 1533"/>
              <a:gd name="T62" fmla="*/ 358109 w 1572"/>
              <a:gd name="T63" fmla="*/ 714361 h 1533"/>
              <a:gd name="T64" fmla="*/ 465130 w 1572"/>
              <a:gd name="T65" fmla="*/ 672158 h 1533"/>
              <a:gd name="T66" fmla="*/ 427055 w 1572"/>
              <a:gd name="T67" fmla="*/ 564077 h 1533"/>
              <a:gd name="T68" fmla="*/ 314889 w 1572"/>
              <a:gd name="T69" fmla="*/ 615544 h 1533"/>
              <a:gd name="T70" fmla="*/ 230507 w 1572"/>
              <a:gd name="T71" fmla="*/ 460114 h 1533"/>
              <a:gd name="T72" fmla="*/ 324150 w 1572"/>
              <a:gd name="T73" fmla="*/ 423058 h 1533"/>
              <a:gd name="T74" fmla="*/ 408532 w 1572"/>
              <a:gd name="T75" fmla="*/ 465261 h 1533"/>
              <a:gd name="T76" fmla="*/ 446607 w 1572"/>
              <a:gd name="T77" fmla="*/ 441586 h 1533"/>
              <a:gd name="T78" fmla="*/ 376631 w 1572"/>
              <a:gd name="T79" fmla="*/ 309831 h 1533"/>
              <a:gd name="T80" fmla="*/ 253146 w 1572"/>
              <a:gd name="T81" fmla="*/ 300567 h 1533"/>
              <a:gd name="T82" fmla="*/ 258291 w 1572"/>
              <a:gd name="T83" fmla="*/ 234689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Freeform 24"/>
          <p:cNvSpPr>
            <a:spLocks noChangeAspect="1"/>
          </p:cNvSpPr>
          <p:nvPr/>
        </p:nvSpPr>
        <p:spPr bwMode="auto">
          <a:xfrm>
            <a:off x="1395413" y="1298575"/>
            <a:ext cx="836612" cy="604838"/>
          </a:xfrm>
          <a:custGeom>
            <a:avLst/>
            <a:gdLst>
              <a:gd name="T0" fmla="*/ 211521 w 530"/>
              <a:gd name="T1" fmla="*/ 0 h 389"/>
              <a:gd name="T2" fmla="*/ 383579 w 530"/>
              <a:gd name="T3" fmla="*/ 46646 h 389"/>
              <a:gd name="T4" fmla="*/ 514595 w 530"/>
              <a:gd name="T5" fmla="*/ 76188 h 389"/>
              <a:gd name="T6" fmla="*/ 577736 w 530"/>
              <a:gd name="T7" fmla="*/ 90181 h 389"/>
              <a:gd name="T8" fmla="*/ 644033 w 530"/>
              <a:gd name="T9" fmla="*/ 99511 h 389"/>
              <a:gd name="T10" fmla="*/ 730851 w 530"/>
              <a:gd name="T11" fmla="*/ 115059 h 389"/>
              <a:gd name="T12" fmla="*/ 836612 w 530"/>
              <a:gd name="T13" fmla="*/ 133717 h 389"/>
              <a:gd name="T14" fmla="*/ 768736 w 530"/>
              <a:gd name="T15" fmla="*/ 604838 h 389"/>
              <a:gd name="T16" fmla="*/ 443562 w 530"/>
              <a:gd name="T17" fmla="*/ 536424 h 389"/>
              <a:gd name="T18" fmla="*/ 399364 w 530"/>
              <a:gd name="T19" fmla="*/ 567522 h 389"/>
              <a:gd name="T20" fmla="*/ 340959 w 530"/>
              <a:gd name="T21" fmla="*/ 520876 h 389"/>
              <a:gd name="T22" fmla="*/ 288868 w 530"/>
              <a:gd name="T23" fmla="*/ 567522 h 389"/>
              <a:gd name="T24" fmla="*/ 241513 w 530"/>
              <a:gd name="T25" fmla="*/ 527095 h 389"/>
              <a:gd name="T26" fmla="*/ 107339 w 530"/>
              <a:gd name="T27" fmla="*/ 520876 h 389"/>
              <a:gd name="T28" fmla="*/ 126281 w 530"/>
              <a:gd name="T29" fmla="*/ 444688 h 389"/>
              <a:gd name="T30" fmla="*/ 29992 w 530"/>
              <a:gd name="T31" fmla="*/ 436914 h 389"/>
              <a:gd name="T32" fmla="*/ 20521 w 530"/>
              <a:gd name="T33" fmla="*/ 393378 h 389"/>
              <a:gd name="T34" fmla="*/ 39463 w 530"/>
              <a:gd name="T35" fmla="*/ 346732 h 389"/>
              <a:gd name="T36" fmla="*/ 15785 w 530"/>
              <a:gd name="T37" fmla="*/ 304751 h 389"/>
              <a:gd name="T38" fmla="*/ 17364 w 530"/>
              <a:gd name="T39" fmla="*/ 186582 h 389"/>
              <a:gd name="T40" fmla="*/ 0 w 530"/>
              <a:gd name="T41" fmla="*/ 96401 h 389"/>
              <a:gd name="T42" fmla="*/ 11050 w 530"/>
              <a:gd name="T43" fmla="*/ 62194 h 389"/>
              <a:gd name="T44" fmla="*/ 53669 w 530"/>
              <a:gd name="T45" fmla="*/ 76188 h 389"/>
              <a:gd name="T46" fmla="*/ 97868 w 530"/>
              <a:gd name="T47" fmla="*/ 129053 h 389"/>
              <a:gd name="T48" fmla="*/ 179950 w 530"/>
              <a:gd name="T49" fmla="*/ 141492 h 389"/>
              <a:gd name="T50" fmla="*/ 202050 w 530"/>
              <a:gd name="T51" fmla="*/ 185028 h 389"/>
              <a:gd name="T52" fmla="*/ 161008 w 530"/>
              <a:gd name="T53" fmla="*/ 185028 h 389"/>
              <a:gd name="T54" fmla="*/ 156273 w 530"/>
              <a:gd name="T55" fmla="*/ 222344 h 389"/>
              <a:gd name="T56" fmla="*/ 179950 w 530"/>
              <a:gd name="T57" fmla="*/ 227009 h 389"/>
              <a:gd name="T58" fmla="*/ 189422 w 530"/>
              <a:gd name="T59" fmla="*/ 264325 h 389"/>
              <a:gd name="T60" fmla="*/ 140488 w 530"/>
              <a:gd name="T61" fmla="*/ 290758 h 389"/>
              <a:gd name="T62" fmla="*/ 140488 w 530"/>
              <a:gd name="T63" fmla="*/ 317190 h 389"/>
              <a:gd name="T64" fmla="*/ 197314 w 530"/>
              <a:gd name="T65" fmla="*/ 317190 h 389"/>
              <a:gd name="T66" fmla="*/ 211521 w 530"/>
              <a:gd name="T67" fmla="*/ 251886 h 389"/>
              <a:gd name="T68" fmla="*/ 254141 w 530"/>
              <a:gd name="T69" fmla="*/ 213015 h 389"/>
              <a:gd name="T70" fmla="*/ 202050 w 530"/>
              <a:gd name="T71" fmla="*/ 110395 h 389"/>
              <a:gd name="T72" fmla="*/ 235198 w 530"/>
              <a:gd name="T73" fmla="*/ 77743 h 389"/>
              <a:gd name="T74" fmla="*/ 211521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Freeform 25"/>
          <p:cNvSpPr>
            <a:spLocks noChangeAspect="1"/>
          </p:cNvSpPr>
          <p:nvPr/>
        </p:nvSpPr>
        <p:spPr bwMode="auto">
          <a:xfrm>
            <a:off x="1196975" y="1736725"/>
            <a:ext cx="1044575" cy="784225"/>
          </a:xfrm>
          <a:custGeom>
            <a:avLst/>
            <a:gdLst>
              <a:gd name="T0" fmla="*/ 228797 w 662"/>
              <a:gd name="T1" fmla="*/ 0 h 505"/>
              <a:gd name="T2" fmla="*/ 198816 w 662"/>
              <a:gd name="T3" fmla="*/ 17082 h 505"/>
              <a:gd name="T4" fmla="*/ 179881 w 662"/>
              <a:gd name="T5" fmla="*/ 85411 h 505"/>
              <a:gd name="T6" fmla="*/ 160947 w 662"/>
              <a:gd name="T7" fmla="*/ 144422 h 505"/>
              <a:gd name="T8" fmla="*/ 146745 w 662"/>
              <a:gd name="T9" fmla="*/ 191009 h 505"/>
              <a:gd name="T10" fmla="*/ 127811 w 662"/>
              <a:gd name="T11" fmla="*/ 240703 h 505"/>
              <a:gd name="T12" fmla="*/ 105720 w 662"/>
              <a:gd name="T13" fmla="*/ 291949 h 505"/>
              <a:gd name="T14" fmla="*/ 78895 w 662"/>
              <a:gd name="T15" fmla="*/ 347854 h 505"/>
              <a:gd name="T16" fmla="*/ 41026 w 662"/>
              <a:gd name="T17" fmla="*/ 413077 h 505"/>
              <a:gd name="T18" fmla="*/ 0 w 662"/>
              <a:gd name="T19" fmla="*/ 475194 h 505"/>
              <a:gd name="T20" fmla="*/ 0 w 662"/>
              <a:gd name="T21" fmla="*/ 611851 h 505"/>
              <a:gd name="T22" fmla="*/ 585404 w 662"/>
              <a:gd name="T23" fmla="*/ 729873 h 505"/>
              <a:gd name="T24" fmla="*/ 856804 w 662"/>
              <a:gd name="T25" fmla="*/ 784225 h 505"/>
              <a:gd name="T26" fmla="*/ 913609 w 662"/>
              <a:gd name="T27" fmla="*/ 512464 h 505"/>
              <a:gd name="T28" fmla="*/ 948323 w 662"/>
              <a:gd name="T29" fmla="*/ 489170 h 505"/>
              <a:gd name="T30" fmla="*/ 915187 w 662"/>
              <a:gd name="T31" fmla="*/ 428606 h 505"/>
              <a:gd name="T32" fmla="*/ 932544 w 662"/>
              <a:gd name="T33" fmla="*/ 366489 h 505"/>
              <a:gd name="T34" fmla="*/ 1044575 w 662"/>
              <a:gd name="T35" fmla="*/ 262444 h 505"/>
              <a:gd name="T36" fmla="*/ 967258 w 662"/>
              <a:gd name="T37" fmla="*/ 167715 h 505"/>
              <a:gd name="T38" fmla="*/ 642208 w 662"/>
              <a:gd name="T39" fmla="*/ 99387 h 505"/>
              <a:gd name="T40" fmla="*/ 598027 w 662"/>
              <a:gd name="T41" fmla="*/ 127340 h 505"/>
              <a:gd name="T42" fmla="*/ 539644 w 662"/>
              <a:gd name="T43" fmla="*/ 80752 h 505"/>
              <a:gd name="T44" fmla="*/ 487574 w 662"/>
              <a:gd name="T45" fmla="*/ 130445 h 505"/>
              <a:gd name="T46" fmla="*/ 438658 w 662"/>
              <a:gd name="T47" fmla="*/ 80752 h 505"/>
              <a:gd name="T48" fmla="*/ 309270 w 662"/>
              <a:gd name="T49" fmla="*/ 83858 h 505"/>
              <a:gd name="T50" fmla="*/ 325049 w 662"/>
              <a:gd name="T51" fmla="*/ 7765 h 505"/>
              <a:gd name="T52" fmla="*/ 228797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Freeform 26"/>
          <p:cNvSpPr>
            <a:spLocks noChangeAspect="1"/>
          </p:cNvSpPr>
          <p:nvPr/>
        </p:nvSpPr>
        <p:spPr bwMode="auto">
          <a:xfrm>
            <a:off x="1112838" y="2344738"/>
            <a:ext cx="1100137" cy="1674812"/>
          </a:xfrm>
          <a:custGeom>
            <a:avLst/>
            <a:gdLst>
              <a:gd name="T0" fmla="*/ 83655 w 697"/>
              <a:gd name="T1" fmla="*/ 0 h 1077"/>
              <a:gd name="T2" fmla="*/ 590317 w 697"/>
              <a:gd name="T3" fmla="*/ 99525 h 1077"/>
              <a:gd name="T4" fmla="*/ 479830 w 697"/>
              <a:gd name="T5" fmla="*/ 592482 h 1077"/>
              <a:gd name="T6" fmla="*/ 1048050 w 697"/>
              <a:gd name="T7" fmla="*/ 1343582 h 1077"/>
              <a:gd name="T8" fmla="*/ 1100137 w 697"/>
              <a:gd name="T9" fmla="*/ 1438441 h 1077"/>
              <a:gd name="T10" fmla="*/ 1046472 w 697"/>
              <a:gd name="T11" fmla="*/ 1485093 h 1077"/>
              <a:gd name="T12" fmla="*/ 1011747 w 697"/>
              <a:gd name="T13" fmla="*/ 1569067 h 1077"/>
              <a:gd name="T14" fmla="*/ 978601 w 697"/>
              <a:gd name="T15" fmla="*/ 1617274 h 1077"/>
              <a:gd name="T16" fmla="*/ 1013326 w 697"/>
              <a:gd name="T17" fmla="*/ 1660816 h 1077"/>
              <a:gd name="T18" fmla="*/ 954925 w 697"/>
              <a:gd name="T19" fmla="*/ 1674812 h 1077"/>
              <a:gd name="T20" fmla="*/ 620307 w 697"/>
              <a:gd name="T21" fmla="*/ 1663927 h 1077"/>
              <a:gd name="T22" fmla="*/ 599788 w 697"/>
              <a:gd name="T23" fmla="*/ 1565957 h 1077"/>
              <a:gd name="T24" fmla="*/ 541387 w 697"/>
              <a:gd name="T25" fmla="*/ 1494423 h 1077"/>
              <a:gd name="T26" fmla="*/ 498771 w 697"/>
              <a:gd name="T27" fmla="*/ 1467987 h 1077"/>
              <a:gd name="T28" fmla="*/ 486144 w 697"/>
              <a:gd name="T29" fmla="*/ 1418225 h 1077"/>
              <a:gd name="T30" fmla="*/ 451419 w 697"/>
              <a:gd name="T31" fmla="*/ 1390234 h 1077"/>
              <a:gd name="T32" fmla="*/ 415116 w 697"/>
              <a:gd name="T33" fmla="*/ 1354467 h 1077"/>
              <a:gd name="T34" fmla="*/ 404068 w 697"/>
              <a:gd name="T35" fmla="*/ 1315590 h 1077"/>
              <a:gd name="T36" fmla="*/ 370921 w 697"/>
              <a:gd name="T37" fmla="*/ 1290709 h 1077"/>
              <a:gd name="T38" fmla="*/ 318835 w 697"/>
              <a:gd name="T39" fmla="*/ 1304705 h 1077"/>
              <a:gd name="T40" fmla="*/ 260434 w 697"/>
              <a:gd name="T41" fmla="*/ 1282934 h 1077"/>
              <a:gd name="T42" fmla="*/ 260434 w 697"/>
              <a:gd name="T43" fmla="*/ 1262718 h 1077"/>
              <a:gd name="T44" fmla="*/ 258856 w 697"/>
              <a:gd name="T45" fmla="*/ 1216066 h 1077"/>
              <a:gd name="T46" fmla="*/ 235180 w 697"/>
              <a:gd name="T47" fmla="*/ 1164748 h 1077"/>
              <a:gd name="T48" fmla="*/ 232023 w 697"/>
              <a:gd name="T49" fmla="*/ 1122761 h 1077"/>
              <a:gd name="T50" fmla="*/ 206769 w 697"/>
              <a:gd name="T51" fmla="*/ 1086995 h 1077"/>
              <a:gd name="T52" fmla="*/ 213083 w 697"/>
              <a:gd name="T53" fmla="*/ 1051228 h 1077"/>
              <a:gd name="T54" fmla="*/ 140477 w 697"/>
              <a:gd name="T55" fmla="*/ 965699 h 1077"/>
              <a:gd name="T56" fmla="*/ 140477 w 697"/>
              <a:gd name="T57" fmla="*/ 917492 h 1077"/>
              <a:gd name="T58" fmla="*/ 178358 w 697"/>
              <a:gd name="T59" fmla="*/ 898831 h 1077"/>
              <a:gd name="T60" fmla="*/ 178358 w 697"/>
              <a:gd name="T61" fmla="*/ 869285 h 1077"/>
              <a:gd name="T62" fmla="*/ 140477 w 697"/>
              <a:gd name="T63" fmla="*/ 859955 h 1077"/>
              <a:gd name="T64" fmla="*/ 124693 w 697"/>
              <a:gd name="T65" fmla="*/ 813302 h 1077"/>
              <a:gd name="T66" fmla="*/ 105752 w 697"/>
              <a:gd name="T67" fmla="*/ 732439 h 1077"/>
              <a:gd name="T68" fmla="*/ 159417 w 697"/>
              <a:gd name="T69" fmla="*/ 775981 h 1077"/>
              <a:gd name="T70" fmla="*/ 138898 w 697"/>
              <a:gd name="T71" fmla="*/ 718443 h 1077"/>
              <a:gd name="T72" fmla="*/ 178358 w 697"/>
              <a:gd name="T73" fmla="*/ 718443 h 1077"/>
              <a:gd name="T74" fmla="*/ 178358 w 697"/>
              <a:gd name="T75" fmla="*/ 676456 h 1077"/>
              <a:gd name="T76" fmla="*/ 138898 w 697"/>
              <a:gd name="T77" fmla="*/ 648465 h 1077"/>
              <a:gd name="T78" fmla="*/ 119958 w 697"/>
              <a:gd name="T79" fmla="*/ 687341 h 1077"/>
              <a:gd name="T80" fmla="*/ 83655 w 697"/>
              <a:gd name="T81" fmla="*/ 673346 h 1077"/>
              <a:gd name="T82" fmla="*/ 14206 w 697"/>
              <a:gd name="T83" fmla="*/ 486737 h 1077"/>
              <a:gd name="T84" fmla="*/ 33146 w 697"/>
              <a:gd name="T85" fmla="*/ 351446 h 1077"/>
              <a:gd name="T86" fmla="*/ 0 w 697"/>
              <a:gd name="T87" fmla="*/ 275248 h 1077"/>
              <a:gd name="T88" fmla="*/ 15784 w 697"/>
              <a:gd name="T89" fmla="*/ 217710 h 1077"/>
              <a:gd name="T90" fmla="*/ 50508 w 697"/>
              <a:gd name="T91" fmla="*/ 205269 h 1077"/>
              <a:gd name="T92" fmla="*/ 83655 w 697"/>
              <a:gd name="T93" fmla="*/ 113520 h 1077"/>
              <a:gd name="T94" fmla="*/ 83655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Freeform 27"/>
          <p:cNvSpPr>
            <a:spLocks noChangeAspect="1"/>
          </p:cNvSpPr>
          <p:nvPr/>
        </p:nvSpPr>
        <p:spPr bwMode="auto">
          <a:xfrm>
            <a:off x="1593850" y="2447925"/>
            <a:ext cx="830263" cy="1239838"/>
          </a:xfrm>
          <a:custGeom>
            <a:avLst/>
            <a:gdLst>
              <a:gd name="T0" fmla="*/ 105555 w 527"/>
              <a:gd name="T1" fmla="*/ 0 h 797"/>
              <a:gd name="T2" fmla="*/ 0 w 527"/>
              <a:gd name="T3" fmla="*/ 491579 h 797"/>
              <a:gd name="T4" fmla="*/ 565587 w 527"/>
              <a:gd name="T5" fmla="*/ 1239838 h 797"/>
              <a:gd name="T6" fmla="*/ 600247 w 527"/>
              <a:gd name="T7" fmla="*/ 1207170 h 797"/>
              <a:gd name="T8" fmla="*/ 598672 w 527"/>
              <a:gd name="T9" fmla="*/ 1059385 h 797"/>
              <a:gd name="T10" fmla="*/ 669567 w 527"/>
              <a:gd name="T11" fmla="*/ 1070274 h 797"/>
              <a:gd name="T12" fmla="*/ 742038 w 527"/>
              <a:gd name="T13" fmla="*/ 616030 h 797"/>
              <a:gd name="T14" fmla="*/ 790877 w 527"/>
              <a:gd name="T15" fmla="*/ 308015 h 797"/>
              <a:gd name="T16" fmla="*/ 805056 w 527"/>
              <a:gd name="T17" fmla="*/ 214677 h 797"/>
              <a:gd name="T18" fmla="*/ 830263 w 527"/>
              <a:gd name="T19" fmla="*/ 132229 h 797"/>
              <a:gd name="T20" fmla="*/ 456881 w 527"/>
              <a:gd name="T21" fmla="*/ 73115 h 797"/>
              <a:gd name="T22" fmla="*/ 105555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Freeform 28"/>
          <p:cNvSpPr>
            <a:spLocks noChangeAspect="1"/>
          </p:cNvSpPr>
          <p:nvPr/>
        </p:nvSpPr>
        <p:spPr bwMode="auto">
          <a:xfrm>
            <a:off x="2051050" y="1430338"/>
            <a:ext cx="750888" cy="1198562"/>
          </a:xfrm>
          <a:custGeom>
            <a:avLst/>
            <a:gdLst>
              <a:gd name="T0" fmla="*/ 181412 w 476"/>
              <a:gd name="T1" fmla="*/ 0 h 770"/>
              <a:gd name="T2" fmla="*/ 113580 w 476"/>
              <a:gd name="T3" fmla="*/ 468529 h 770"/>
              <a:gd name="T4" fmla="*/ 184567 w 476"/>
              <a:gd name="T5" fmla="*/ 568150 h 770"/>
              <a:gd name="T6" fmla="*/ 74142 w 476"/>
              <a:gd name="T7" fmla="*/ 672440 h 770"/>
              <a:gd name="T8" fmla="*/ 59945 w 476"/>
              <a:gd name="T9" fmla="*/ 744042 h 770"/>
              <a:gd name="T10" fmla="*/ 89917 w 476"/>
              <a:gd name="T11" fmla="*/ 795409 h 770"/>
              <a:gd name="T12" fmla="*/ 59945 w 476"/>
              <a:gd name="T13" fmla="*/ 820315 h 770"/>
              <a:gd name="T14" fmla="*/ 0 w 476"/>
              <a:gd name="T15" fmla="*/ 1091158 h 770"/>
              <a:gd name="T16" fmla="*/ 358092 w 476"/>
              <a:gd name="T17" fmla="*/ 1154978 h 770"/>
              <a:gd name="T18" fmla="*/ 697253 w 476"/>
              <a:gd name="T19" fmla="*/ 1198562 h 770"/>
              <a:gd name="T20" fmla="*/ 731958 w 476"/>
              <a:gd name="T21" fmla="*/ 951067 h 770"/>
              <a:gd name="T22" fmla="*/ 750888 w 476"/>
              <a:gd name="T23" fmla="*/ 814088 h 770"/>
              <a:gd name="T24" fmla="*/ 717761 w 476"/>
              <a:gd name="T25" fmla="*/ 764278 h 770"/>
              <a:gd name="T26" fmla="*/ 640463 w 476"/>
              <a:gd name="T27" fmla="*/ 778287 h 770"/>
              <a:gd name="T28" fmla="*/ 539504 w 476"/>
              <a:gd name="T29" fmla="*/ 790740 h 770"/>
              <a:gd name="T30" fmla="*/ 520574 w 476"/>
              <a:gd name="T31" fmla="*/ 678666 h 770"/>
              <a:gd name="T32" fmla="*/ 397529 w 476"/>
              <a:gd name="T33" fmla="*/ 588385 h 770"/>
              <a:gd name="T34" fmla="*/ 414881 w 476"/>
              <a:gd name="T35" fmla="*/ 530792 h 770"/>
              <a:gd name="T36" fmla="*/ 425924 w 476"/>
              <a:gd name="T37" fmla="*/ 428058 h 770"/>
              <a:gd name="T38" fmla="*/ 268174 w 476"/>
              <a:gd name="T39" fmla="*/ 208581 h 770"/>
              <a:gd name="T40" fmla="*/ 290259 w 476"/>
              <a:gd name="T41" fmla="*/ 14009 h 770"/>
              <a:gd name="T42" fmla="*/ 181412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Freeform 29"/>
          <p:cNvSpPr>
            <a:spLocks noChangeAspect="1"/>
          </p:cNvSpPr>
          <p:nvPr/>
        </p:nvSpPr>
        <p:spPr bwMode="auto">
          <a:xfrm>
            <a:off x="2282825" y="2582863"/>
            <a:ext cx="695325" cy="885825"/>
          </a:xfrm>
          <a:custGeom>
            <a:avLst/>
            <a:gdLst>
              <a:gd name="T0" fmla="*/ 129289 w 441"/>
              <a:gd name="T1" fmla="*/ 0 h 569"/>
              <a:gd name="T2" fmla="*/ 469857 w 441"/>
              <a:gd name="T3" fmla="*/ 46704 h 569"/>
              <a:gd name="T4" fmla="*/ 446206 w 441"/>
              <a:gd name="T5" fmla="*/ 216397 h 569"/>
              <a:gd name="T6" fmla="*/ 695325 w 441"/>
              <a:gd name="T7" fmla="*/ 239749 h 569"/>
              <a:gd name="T8" fmla="*/ 627527 w 441"/>
              <a:gd name="T9" fmla="*/ 885825 h 569"/>
              <a:gd name="T10" fmla="*/ 0 w 441"/>
              <a:gd name="T11" fmla="*/ 818882 h 569"/>
              <a:gd name="T12" fmla="*/ 63068 w 441"/>
              <a:gd name="T13" fmla="*/ 406327 h 569"/>
              <a:gd name="T14" fmla="*/ 129289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Freeform 30"/>
          <p:cNvSpPr>
            <a:spLocks noChangeAspect="1"/>
          </p:cNvSpPr>
          <p:nvPr/>
        </p:nvSpPr>
        <p:spPr bwMode="auto">
          <a:xfrm>
            <a:off x="2314575" y="1441450"/>
            <a:ext cx="1306513" cy="803275"/>
          </a:xfrm>
          <a:custGeom>
            <a:avLst/>
            <a:gdLst>
              <a:gd name="T0" fmla="*/ 22091 w 828"/>
              <a:gd name="T1" fmla="*/ 0 h 516"/>
              <a:gd name="T2" fmla="*/ 277713 w 828"/>
              <a:gd name="T3" fmla="*/ 32691 h 516"/>
              <a:gd name="T4" fmla="*/ 433926 w 828"/>
              <a:gd name="T5" fmla="*/ 52929 h 516"/>
              <a:gd name="T6" fmla="*/ 637477 w 828"/>
              <a:gd name="T7" fmla="*/ 74723 h 516"/>
              <a:gd name="T8" fmla="*/ 826827 w 828"/>
              <a:gd name="T9" fmla="*/ 93404 h 516"/>
              <a:gd name="T10" fmla="*/ 1153455 w 828"/>
              <a:gd name="T11" fmla="*/ 116755 h 516"/>
              <a:gd name="T12" fmla="*/ 1306513 w 828"/>
              <a:gd name="T13" fmla="*/ 127652 h 516"/>
              <a:gd name="T14" fmla="*/ 1301779 w 828"/>
              <a:gd name="T15" fmla="*/ 781481 h 516"/>
              <a:gd name="T16" fmla="*/ 501777 w 828"/>
              <a:gd name="T17" fmla="*/ 714541 h 516"/>
              <a:gd name="T18" fmla="*/ 484420 w 828"/>
              <a:gd name="T19" fmla="*/ 803275 h 516"/>
              <a:gd name="T20" fmla="*/ 454439 w 828"/>
              <a:gd name="T21" fmla="*/ 761243 h 516"/>
              <a:gd name="T22" fmla="*/ 381855 w 828"/>
              <a:gd name="T23" fmla="*/ 767470 h 516"/>
              <a:gd name="T24" fmla="*/ 276135 w 828"/>
              <a:gd name="T25" fmla="*/ 784594 h 516"/>
              <a:gd name="T26" fmla="*/ 257200 w 828"/>
              <a:gd name="T27" fmla="*/ 670952 h 516"/>
              <a:gd name="T28" fmla="*/ 132545 w 828"/>
              <a:gd name="T29" fmla="*/ 580662 h 516"/>
              <a:gd name="T30" fmla="*/ 151480 w 828"/>
              <a:gd name="T31" fmla="*/ 493485 h 516"/>
              <a:gd name="T32" fmla="*/ 162525 w 828"/>
              <a:gd name="T33" fmla="*/ 424989 h 516"/>
              <a:gd name="T34" fmla="*/ 0 w 828"/>
              <a:gd name="T35" fmla="*/ 199262 h 516"/>
              <a:gd name="T36" fmla="*/ 22091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Freeform 31"/>
          <p:cNvSpPr>
            <a:spLocks noChangeAspect="1"/>
          </p:cNvSpPr>
          <p:nvPr/>
        </p:nvSpPr>
        <p:spPr bwMode="auto">
          <a:xfrm>
            <a:off x="2720975" y="2149475"/>
            <a:ext cx="895350" cy="720725"/>
          </a:xfrm>
          <a:custGeom>
            <a:avLst/>
            <a:gdLst>
              <a:gd name="T0" fmla="*/ 86851 w 567"/>
              <a:gd name="T1" fmla="*/ 0 h 463"/>
              <a:gd name="T2" fmla="*/ 55269 w 567"/>
              <a:gd name="T3" fmla="*/ 267742 h 463"/>
              <a:gd name="T4" fmla="*/ 0 w 567"/>
              <a:gd name="T5" fmla="*/ 653789 h 463"/>
              <a:gd name="T6" fmla="*/ 258972 w 567"/>
              <a:gd name="T7" fmla="*/ 674026 h 463"/>
              <a:gd name="T8" fmla="*/ 863768 w 567"/>
              <a:gd name="T9" fmla="*/ 720725 h 463"/>
              <a:gd name="T10" fmla="*/ 895350 w 567"/>
              <a:gd name="T11" fmla="*/ 73162 h 463"/>
              <a:gd name="T12" fmla="*/ 86851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Freeform 32"/>
          <p:cNvSpPr>
            <a:spLocks noChangeAspect="1"/>
          </p:cNvSpPr>
          <p:nvPr/>
        </p:nvSpPr>
        <p:spPr bwMode="auto">
          <a:xfrm>
            <a:off x="2903538" y="2822575"/>
            <a:ext cx="930275" cy="682625"/>
          </a:xfrm>
          <a:custGeom>
            <a:avLst/>
            <a:gdLst>
              <a:gd name="T0" fmla="*/ 77260 w 590"/>
              <a:gd name="T1" fmla="*/ 0 h 439"/>
              <a:gd name="T2" fmla="*/ 29958 w 590"/>
              <a:gd name="T3" fmla="*/ 408953 h 439"/>
              <a:gd name="T4" fmla="*/ 0 w 590"/>
              <a:gd name="T5" fmla="*/ 645306 h 439"/>
              <a:gd name="T6" fmla="*/ 465138 w 590"/>
              <a:gd name="T7" fmla="*/ 668630 h 439"/>
              <a:gd name="T8" fmla="*/ 909777 w 590"/>
              <a:gd name="T9" fmla="*/ 682625 h 439"/>
              <a:gd name="T10" fmla="*/ 923968 w 590"/>
              <a:gd name="T11" fmla="*/ 363859 h 439"/>
              <a:gd name="T12" fmla="*/ 930275 w 590"/>
              <a:gd name="T13" fmla="*/ 49759 h 439"/>
              <a:gd name="T14" fmla="*/ 676420 w 590"/>
              <a:gd name="T15" fmla="*/ 45094 h 439"/>
              <a:gd name="T16" fmla="*/ 77260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Freeform 33"/>
          <p:cNvSpPr>
            <a:spLocks noChangeAspect="1"/>
          </p:cNvSpPr>
          <p:nvPr/>
        </p:nvSpPr>
        <p:spPr bwMode="auto">
          <a:xfrm>
            <a:off x="2065338" y="3395663"/>
            <a:ext cx="846137" cy="927100"/>
          </a:xfrm>
          <a:custGeom>
            <a:avLst/>
            <a:gdLst>
              <a:gd name="T0" fmla="*/ 214691 w 536"/>
              <a:gd name="T1" fmla="*/ 0 h 595"/>
              <a:gd name="T2" fmla="*/ 198905 w 536"/>
              <a:gd name="T3" fmla="*/ 121536 h 595"/>
              <a:gd name="T4" fmla="*/ 124710 w 536"/>
              <a:gd name="T5" fmla="*/ 107512 h 595"/>
              <a:gd name="T6" fmla="*/ 129446 w 536"/>
              <a:gd name="T7" fmla="*/ 263328 h 595"/>
              <a:gd name="T8" fmla="*/ 94717 w 536"/>
              <a:gd name="T9" fmla="*/ 292932 h 595"/>
              <a:gd name="T10" fmla="*/ 146811 w 536"/>
              <a:gd name="T11" fmla="*/ 387980 h 595"/>
              <a:gd name="T12" fmla="*/ 94717 w 536"/>
              <a:gd name="T13" fmla="*/ 430050 h 595"/>
              <a:gd name="T14" fmla="*/ 66302 w 536"/>
              <a:gd name="T15" fmla="*/ 500167 h 595"/>
              <a:gd name="T16" fmla="*/ 26836 w 536"/>
              <a:gd name="T17" fmla="*/ 567167 h 595"/>
              <a:gd name="T18" fmla="*/ 55251 w 536"/>
              <a:gd name="T19" fmla="*/ 606121 h 595"/>
              <a:gd name="T20" fmla="*/ 4736 w 536"/>
              <a:gd name="T21" fmla="*/ 623260 h 595"/>
              <a:gd name="T22" fmla="*/ 0 w 536"/>
              <a:gd name="T23" fmla="*/ 685586 h 595"/>
              <a:gd name="T24" fmla="*/ 475163 w 536"/>
              <a:gd name="T25" fmla="*/ 922426 h 595"/>
              <a:gd name="T26" fmla="*/ 743527 w 536"/>
              <a:gd name="T27" fmla="*/ 927100 h 595"/>
              <a:gd name="T28" fmla="*/ 846137 w 536"/>
              <a:gd name="T29" fmla="*/ 71675 h 595"/>
              <a:gd name="T30" fmla="*/ 214691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Freeform 34"/>
          <p:cNvSpPr>
            <a:spLocks noChangeAspect="1"/>
          </p:cNvSpPr>
          <p:nvPr/>
        </p:nvSpPr>
        <p:spPr bwMode="auto">
          <a:xfrm>
            <a:off x="2801938" y="3462338"/>
            <a:ext cx="896937" cy="876300"/>
          </a:xfrm>
          <a:custGeom>
            <a:avLst/>
            <a:gdLst>
              <a:gd name="T0" fmla="*/ 108959 w 568"/>
              <a:gd name="T1" fmla="*/ 0 h 563"/>
              <a:gd name="T2" fmla="*/ 896937 w 568"/>
              <a:gd name="T3" fmla="*/ 34243 h 563"/>
              <a:gd name="T4" fmla="*/ 859038 w 568"/>
              <a:gd name="T5" fmla="*/ 809371 h 563"/>
              <a:gd name="T6" fmla="*/ 603222 w 568"/>
              <a:gd name="T7" fmla="*/ 795363 h 563"/>
              <a:gd name="T8" fmla="*/ 363196 w 568"/>
              <a:gd name="T9" fmla="*/ 789137 h 563"/>
              <a:gd name="T10" fmla="*/ 363196 w 568"/>
              <a:gd name="T11" fmla="*/ 818710 h 563"/>
              <a:gd name="T12" fmla="*/ 162649 w 568"/>
              <a:gd name="T13" fmla="*/ 818710 h 563"/>
              <a:gd name="T14" fmla="*/ 150016 w 568"/>
              <a:gd name="T15" fmla="*/ 876300 h 563"/>
              <a:gd name="T16" fmla="*/ 0 w 568"/>
              <a:gd name="T17" fmla="*/ 857622 h 563"/>
              <a:gd name="T18" fmla="*/ 85272 w 568"/>
              <a:gd name="T19" fmla="*/ 202343 h 563"/>
              <a:gd name="T20" fmla="*/ 108959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Freeform 35"/>
          <p:cNvSpPr>
            <a:spLocks noChangeAspect="1"/>
          </p:cNvSpPr>
          <p:nvPr/>
        </p:nvSpPr>
        <p:spPr bwMode="auto">
          <a:xfrm>
            <a:off x="5103813" y="2538413"/>
            <a:ext cx="546100" cy="889000"/>
          </a:xfrm>
          <a:custGeom>
            <a:avLst/>
            <a:gdLst>
              <a:gd name="T0" fmla="*/ 101013 w 346"/>
              <a:gd name="T1" fmla="*/ 51378 h 571"/>
              <a:gd name="T2" fmla="*/ 413521 w 346"/>
              <a:gd name="T3" fmla="*/ 0 h 571"/>
              <a:gd name="T4" fmla="*/ 464027 w 346"/>
              <a:gd name="T5" fmla="*/ 108984 h 571"/>
              <a:gd name="T6" fmla="*/ 527160 w 346"/>
              <a:gd name="T7" fmla="*/ 563604 h 571"/>
              <a:gd name="T8" fmla="*/ 546100 w 346"/>
              <a:gd name="T9" fmla="*/ 624324 h 571"/>
              <a:gd name="T10" fmla="*/ 495594 w 346"/>
              <a:gd name="T11" fmla="*/ 744207 h 571"/>
              <a:gd name="T12" fmla="*/ 495594 w 346"/>
              <a:gd name="T13" fmla="*/ 828280 h 571"/>
              <a:gd name="T14" fmla="*/ 440352 w 346"/>
              <a:gd name="T15" fmla="*/ 818939 h 571"/>
              <a:gd name="T16" fmla="*/ 441931 w 346"/>
              <a:gd name="T17" fmla="*/ 889000 h 571"/>
              <a:gd name="T18" fmla="*/ 383533 w 346"/>
              <a:gd name="T19" fmla="*/ 860975 h 571"/>
              <a:gd name="T20" fmla="*/ 351966 w 346"/>
              <a:gd name="T21" fmla="*/ 870317 h 571"/>
              <a:gd name="T22" fmla="*/ 307773 w 346"/>
              <a:gd name="T23" fmla="*/ 862532 h 571"/>
              <a:gd name="T24" fmla="*/ 274628 w 346"/>
              <a:gd name="T25" fmla="*/ 756662 h 571"/>
              <a:gd name="T26" fmla="*/ 211495 w 346"/>
              <a:gd name="T27" fmla="*/ 723967 h 571"/>
              <a:gd name="T28" fmla="*/ 211495 w 346"/>
              <a:gd name="T29" fmla="*/ 610312 h 571"/>
              <a:gd name="T30" fmla="*/ 148362 w 346"/>
              <a:gd name="T31" fmla="*/ 624324 h 571"/>
              <a:gd name="T32" fmla="*/ 112061 w 346"/>
              <a:gd name="T33" fmla="*/ 540250 h 571"/>
              <a:gd name="T34" fmla="*/ 0 w 346"/>
              <a:gd name="T35" fmla="*/ 443722 h 571"/>
              <a:gd name="T36" fmla="*/ 82073 w 346"/>
              <a:gd name="T37" fmla="*/ 289587 h 571"/>
              <a:gd name="T38" fmla="*/ 58398 w 346"/>
              <a:gd name="T39" fmla="*/ 217968 h 571"/>
              <a:gd name="T40" fmla="*/ 140471 w 346"/>
              <a:gd name="T41" fmla="*/ 203956 h 571"/>
              <a:gd name="T42" fmla="*/ 148362 w 346"/>
              <a:gd name="T43" fmla="*/ 104313 h 571"/>
              <a:gd name="T44" fmla="*/ 101013 w 346"/>
              <a:gd name="T45" fmla="*/ 51378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Freeform 36"/>
          <p:cNvSpPr>
            <a:spLocks noChangeAspect="1"/>
          </p:cNvSpPr>
          <p:nvPr/>
        </p:nvSpPr>
        <p:spPr bwMode="auto">
          <a:xfrm>
            <a:off x="3617913" y="1570038"/>
            <a:ext cx="877887" cy="504825"/>
          </a:xfrm>
          <a:custGeom>
            <a:avLst/>
            <a:gdLst>
              <a:gd name="T0" fmla="*/ 3164 w 555"/>
              <a:gd name="T1" fmla="*/ 0 h 325"/>
              <a:gd name="T2" fmla="*/ 735527 w 555"/>
              <a:gd name="T3" fmla="*/ 15533 h 325"/>
              <a:gd name="T4" fmla="*/ 790889 w 555"/>
              <a:gd name="T5" fmla="*/ 164651 h 325"/>
              <a:gd name="T6" fmla="*/ 841506 w 555"/>
              <a:gd name="T7" fmla="*/ 278042 h 325"/>
              <a:gd name="T8" fmla="*/ 877887 w 555"/>
              <a:gd name="T9" fmla="*/ 462886 h 325"/>
              <a:gd name="T10" fmla="*/ 855742 w 555"/>
              <a:gd name="T11" fmla="*/ 504825 h 325"/>
              <a:gd name="T12" fmla="*/ 585258 w 555"/>
              <a:gd name="T13" fmla="*/ 497058 h 325"/>
              <a:gd name="T14" fmla="*/ 0 w 555"/>
              <a:gd name="T15" fmla="*/ 487739 h 325"/>
              <a:gd name="T16" fmla="*/ 3164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Freeform 37"/>
          <p:cNvSpPr>
            <a:spLocks noChangeAspect="1"/>
          </p:cNvSpPr>
          <p:nvPr/>
        </p:nvSpPr>
        <p:spPr bwMode="auto">
          <a:xfrm>
            <a:off x="3594100" y="2055813"/>
            <a:ext cx="920750" cy="592137"/>
          </a:xfrm>
          <a:custGeom>
            <a:avLst/>
            <a:gdLst>
              <a:gd name="T0" fmla="*/ 17373 w 583"/>
              <a:gd name="T1" fmla="*/ 0 h 380"/>
              <a:gd name="T2" fmla="*/ 14214 w 583"/>
              <a:gd name="T3" fmla="*/ 229064 h 380"/>
              <a:gd name="T4" fmla="*/ 0 w 583"/>
              <a:gd name="T5" fmla="*/ 498642 h 380"/>
              <a:gd name="T6" fmla="*/ 669636 w 583"/>
              <a:gd name="T7" fmla="*/ 507991 h 380"/>
              <a:gd name="T8" fmla="*/ 739127 w 583"/>
              <a:gd name="T9" fmla="*/ 545389 h 380"/>
              <a:gd name="T10" fmla="*/ 789665 w 583"/>
              <a:gd name="T11" fmla="*/ 493967 h 380"/>
              <a:gd name="T12" fmla="*/ 920750 w 583"/>
              <a:gd name="T13" fmla="*/ 592137 h 380"/>
              <a:gd name="T14" fmla="*/ 901798 w 583"/>
              <a:gd name="T15" fmla="*/ 489292 h 380"/>
              <a:gd name="T16" fmla="*/ 914433 w 583"/>
              <a:gd name="T17" fmla="*/ 411379 h 380"/>
              <a:gd name="T18" fmla="*/ 920750 w 583"/>
              <a:gd name="T19" fmla="*/ 141801 h 380"/>
              <a:gd name="T20" fmla="*/ 862315 w 583"/>
              <a:gd name="T21" fmla="*/ 84146 h 380"/>
              <a:gd name="T22" fmla="*/ 886005 w 583"/>
              <a:gd name="T23" fmla="*/ 9350 h 380"/>
              <a:gd name="T24" fmla="*/ 448530 w 583"/>
              <a:gd name="T25" fmla="*/ 6233 h 380"/>
              <a:gd name="T26" fmla="*/ 17373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Freeform 38"/>
          <p:cNvSpPr>
            <a:spLocks noChangeAspect="1"/>
          </p:cNvSpPr>
          <p:nvPr/>
        </p:nvSpPr>
        <p:spPr bwMode="auto">
          <a:xfrm>
            <a:off x="3581400" y="2547938"/>
            <a:ext cx="1095375" cy="487362"/>
          </a:xfrm>
          <a:custGeom>
            <a:avLst/>
            <a:gdLst>
              <a:gd name="T0" fmla="*/ 12609 w 695"/>
              <a:gd name="T1" fmla="*/ 0 h 313"/>
              <a:gd name="T2" fmla="*/ 0 w 695"/>
              <a:gd name="T3" fmla="*/ 322313 h 313"/>
              <a:gd name="T4" fmla="*/ 247444 w 695"/>
              <a:gd name="T5" fmla="*/ 328541 h 313"/>
              <a:gd name="T6" fmla="*/ 244292 w 695"/>
              <a:gd name="T7" fmla="*/ 487362 h 313"/>
              <a:gd name="T8" fmla="*/ 578421 w 695"/>
              <a:gd name="T9" fmla="*/ 482691 h 313"/>
              <a:gd name="T10" fmla="*/ 876300 w 695"/>
              <a:gd name="T11" fmla="*/ 478020 h 313"/>
              <a:gd name="T12" fmla="*/ 1095375 w 695"/>
              <a:gd name="T13" fmla="*/ 482691 h 313"/>
              <a:gd name="T14" fmla="*/ 1027604 w 695"/>
              <a:gd name="T15" fmla="*/ 345669 h 313"/>
              <a:gd name="T16" fmla="*/ 980321 w 695"/>
              <a:gd name="T17" fmla="*/ 217989 h 313"/>
              <a:gd name="T18" fmla="*/ 928311 w 695"/>
              <a:gd name="T19" fmla="*/ 85639 h 313"/>
              <a:gd name="T20" fmla="*/ 803800 w 695"/>
              <a:gd name="T21" fmla="*/ 1557 h 313"/>
              <a:gd name="T22" fmla="*/ 747061 w 695"/>
              <a:gd name="T23" fmla="*/ 51383 h 313"/>
              <a:gd name="T24" fmla="*/ 679290 w 695"/>
              <a:gd name="T25" fmla="*/ 15571 h 313"/>
              <a:gd name="T26" fmla="*/ 381411 w 695"/>
              <a:gd name="T27" fmla="*/ 6228 h 313"/>
              <a:gd name="T28" fmla="*/ 12609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Freeform 39"/>
          <p:cNvSpPr>
            <a:spLocks noChangeAspect="1"/>
          </p:cNvSpPr>
          <p:nvPr/>
        </p:nvSpPr>
        <p:spPr bwMode="auto">
          <a:xfrm>
            <a:off x="3813175" y="3022600"/>
            <a:ext cx="965200" cy="485775"/>
          </a:xfrm>
          <a:custGeom>
            <a:avLst/>
            <a:gdLst>
              <a:gd name="T0" fmla="*/ 9478 w 611"/>
              <a:gd name="T1" fmla="*/ 4671 h 312"/>
              <a:gd name="T2" fmla="*/ 6319 w 611"/>
              <a:gd name="T3" fmla="*/ 283369 h 312"/>
              <a:gd name="T4" fmla="*/ 0 w 611"/>
              <a:gd name="T5" fmla="*/ 481104 h 312"/>
              <a:gd name="T6" fmla="*/ 965200 w 611"/>
              <a:gd name="T7" fmla="*/ 485775 h 312"/>
              <a:gd name="T8" fmla="*/ 946244 w 611"/>
              <a:gd name="T9" fmla="*/ 231989 h 312"/>
              <a:gd name="T10" fmla="*/ 946244 w 611"/>
              <a:gd name="T11" fmla="*/ 137013 h 312"/>
              <a:gd name="T12" fmla="*/ 868838 w 611"/>
              <a:gd name="T13" fmla="*/ 79406 h 312"/>
              <a:gd name="T14" fmla="*/ 892534 w 611"/>
              <a:gd name="T15" fmla="*/ 28025 h 312"/>
              <a:gd name="T16" fmla="*/ 859360 w 611"/>
              <a:gd name="T17" fmla="*/ 0 h 312"/>
              <a:gd name="T18" fmla="*/ 421781 w 611"/>
              <a:gd name="T19" fmla="*/ 4671 h 312"/>
              <a:gd name="T20" fmla="*/ 9478 w 611"/>
              <a:gd name="T21" fmla="*/ 4671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Freeform 40"/>
          <p:cNvSpPr>
            <a:spLocks noChangeAspect="1"/>
          </p:cNvSpPr>
          <p:nvPr/>
        </p:nvSpPr>
        <p:spPr bwMode="auto">
          <a:xfrm>
            <a:off x="4351338" y="1508125"/>
            <a:ext cx="858837" cy="955675"/>
          </a:xfrm>
          <a:custGeom>
            <a:avLst/>
            <a:gdLst>
              <a:gd name="T0" fmla="*/ 0 w 545"/>
              <a:gd name="T1" fmla="*/ 74711 h 614"/>
              <a:gd name="T2" fmla="*/ 225346 w 545"/>
              <a:gd name="T3" fmla="*/ 74711 h 614"/>
              <a:gd name="T4" fmla="*/ 222195 w 545"/>
              <a:gd name="T5" fmla="*/ 0 h 614"/>
              <a:gd name="T6" fmla="*/ 272622 w 545"/>
              <a:gd name="T7" fmla="*/ 21791 h 614"/>
              <a:gd name="T8" fmla="*/ 282077 w 545"/>
              <a:gd name="T9" fmla="*/ 79380 h 614"/>
              <a:gd name="T10" fmla="*/ 389234 w 545"/>
              <a:gd name="T11" fmla="*/ 141639 h 614"/>
              <a:gd name="T12" fmla="*/ 422327 w 545"/>
              <a:gd name="T13" fmla="*/ 113623 h 614"/>
              <a:gd name="T14" fmla="*/ 485361 w 545"/>
              <a:gd name="T15" fmla="*/ 113623 h 614"/>
              <a:gd name="T16" fmla="*/ 535788 w 545"/>
              <a:gd name="T17" fmla="*/ 169656 h 614"/>
              <a:gd name="T18" fmla="*/ 568881 w 545"/>
              <a:gd name="T19" fmla="*/ 149421 h 614"/>
              <a:gd name="T20" fmla="*/ 661856 w 545"/>
              <a:gd name="T21" fmla="*/ 172769 h 614"/>
              <a:gd name="T22" fmla="*/ 694949 w 545"/>
              <a:gd name="T23" fmla="*/ 130744 h 614"/>
              <a:gd name="T24" fmla="*/ 753255 w 545"/>
              <a:gd name="T25" fmla="*/ 163430 h 614"/>
              <a:gd name="T26" fmla="*/ 858837 w 545"/>
              <a:gd name="T27" fmla="*/ 158760 h 614"/>
              <a:gd name="T28" fmla="*/ 688645 w 545"/>
              <a:gd name="T29" fmla="*/ 277052 h 614"/>
              <a:gd name="T30" fmla="*/ 603550 w 545"/>
              <a:gd name="T31" fmla="*/ 381336 h 614"/>
              <a:gd name="T32" fmla="*/ 619308 w 545"/>
              <a:gd name="T33" fmla="*/ 532314 h 614"/>
              <a:gd name="T34" fmla="*/ 561002 w 545"/>
              <a:gd name="T35" fmla="*/ 594573 h 614"/>
              <a:gd name="T36" fmla="*/ 584639 w 545"/>
              <a:gd name="T37" fmla="*/ 638154 h 614"/>
              <a:gd name="T38" fmla="*/ 584639 w 545"/>
              <a:gd name="T39" fmla="*/ 750220 h 614"/>
              <a:gd name="T40" fmla="*/ 642946 w 545"/>
              <a:gd name="T41" fmla="*/ 750220 h 614"/>
              <a:gd name="T42" fmla="*/ 729617 w 545"/>
              <a:gd name="T43" fmla="*/ 831157 h 614"/>
              <a:gd name="T44" fmla="*/ 765862 w 545"/>
              <a:gd name="T45" fmla="*/ 927658 h 614"/>
              <a:gd name="T46" fmla="*/ 157585 w 545"/>
              <a:gd name="T47" fmla="*/ 955675 h 614"/>
              <a:gd name="T48" fmla="*/ 159161 w 545"/>
              <a:gd name="T49" fmla="*/ 691074 h 614"/>
              <a:gd name="T50" fmla="*/ 105582 w 545"/>
              <a:gd name="T51" fmla="*/ 633485 h 614"/>
              <a:gd name="T52" fmla="*/ 124492 w 545"/>
              <a:gd name="T53" fmla="*/ 563444 h 614"/>
              <a:gd name="T54" fmla="*/ 143402 w 545"/>
              <a:gd name="T55" fmla="*/ 524532 h 614"/>
              <a:gd name="T56" fmla="*/ 105582 w 545"/>
              <a:gd name="T57" fmla="*/ 340868 h 614"/>
              <a:gd name="T58" fmla="*/ 53579 w 545"/>
              <a:gd name="T59" fmla="*/ 221019 h 614"/>
              <a:gd name="T60" fmla="*/ 0 w 545"/>
              <a:gd name="T61" fmla="*/ 74711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Freeform 41"/>
          <p:cNvSpPr>
            <a:spLocks noChangeAspect="1"/>
          </p:cNvSpPr>
          <p:nvPr/>
        </p:nvSpPr>
        <p:spPr bwMode="auto">
          <a:xfrm>
            <a:off x="4908550" y="1838325"/>
            <a:ext cx="654050" cy="754063"/>
          </a:xfrm>
          <a:custGeom>
            <a:avLst/>
            <a:gdLst>
              <a:gd name="T0" fmla="*/ 47281 w 415"/>
              <a:gd name="T1" fmla="*/ 51413 h 484"/>
              <a:gd name="T2" fmla="*/ 96137 w 415"/>
              <a:gd name="T3" fmla="*/ 43623 h 484"/>
              <a:gd name="T4" fmla="*/ 141842 w 415"/>
              <a:gd name="T5" fmla="*/ 43623 h 484"/>
              <a:gd name="T6" fmla="*/ 168635 w 415"/>
              <a:gd name="T7" fmla="*/ 0 h 484"/>
              <a:gd name="T8" fmla="*/ 190699 w 415"/>
              <a:gd name="T9" fmla="*/ 56087 h 484"/>
              <a:gd name="T10" fmla="*/ 261620 w 415"/>
              <a:gd name="T11" fmla="*/ 56087 h 484"/>
              <a:gd name="T12" fmla="*/ 297869 w 415"/>
              <a:gd name="T13" fmla="*/ 105943 h 484"/>
              <a:gd name="T14" fmla="*/ 371942 w 415"/>
              <a:gd name="T15" fmla="*/ 91921 h 484"/>
              <a:gd name="T16" fmla="*/ 420799 w 415"/>
              <a:gd name="T17" fmla="*/ 124639 h 484"/>
              <a:gd name="T18" fmla="*/ 512208 w 415"/>
              <a:gd name="T19" fmla="*/ 148008 h 484"/>
              <a:gd name="T20" fmla="*/ 529544 w 415"/>
              <a:gd name="T21" fmla="*/ 188516 h 484"/>
              <a:gd name="T22" fmla="*/ 575249 w 415"/>
              <a:gd name="T23" fmla="*/ 190074 h 484"/>
              <a:gd name="T24" fmla="*/ 561065 w 415"/>
              <a:gd name="T25" fmla="*/ 229023 h 484"/>
              <a:gd name="T26" fmla="*/ 578401 w 415"/>
              <a:gd name="T27" fmla="*/ 274205 h 484"/>
              <a:gd name="T28" fmla="*/ 546880 w 415"/>
              <a:gd name="T29" fmla="*/ 328734 h 484"/>
              <a:gd name="T30" fmla="*/ 568945 w 415"/>
              <a:gd name="T31" fmla="*/ 341198 h 484"/>
              <a:gd name="T32" fmla="*/ 620954 w 415"/>
              <a:gd name="T33" fmla="*/ 280437 h 484"/>
              <a:gd name="T34" fmla="*/ 617801 w 415"/>
              <a:gd name="T35" fmla="*/ 260183 h 484"/>
              <a:gd name="T36" fmla="*/ 639866 w 415"/>
              <a:gd name="T37" fmla="*/ 250835 h 484"/>
              <a:gd name="T38" fmla="*/ 654050 w 415"/>
              <a:gd name="T39" fmla="*/ 280437 h 484"/>
              <a:gd name="T40" fmla="*/ 613073 w 415"/>
              <a:gd name="T41" fmla="*/ 322502 h 484"/>
              <a:gd name="T42" fmla="*/ 597313 w 415"/>
              <a:gd name="T43" fmla="*/ 417539 h 484"/>
              <a:gd name="T44" fmla="*/ 597313 w 415"/>
              <a:gd name="T45" fmla="*/ 578011 h 484"/>
              <a:gd name="T46" fmla="*/ 620954 w 415"/>
              <a:gd name="T47" fmla="*/ 606055 h 484"/>
              <a:gd name="T48" fmla="*/ 611497 w 415"/>
              <a:gd name="T49" fmla="*/ 705766 h 484"/>
              <a:gd name="T50" fmla="*/ 301021 w 415"/>
              <a:gd name="T51" fmla="*/ 754063 h 484"/>
              <a:gd name="T52" fmla="*/ 223795 w 415"/>
              <a:gd name="T53" fmla="*/ 707324 h 484"/>
              <a:gd name="T54" fmla="*/ 239556 w 415"/>
              <a:gd name="T55" fmla="*/ 648120 h 484"/>
              <a:gd name="T56" fmla="*/ 201731 w 415"/>
              <a:gd name="T57" fmla="*/ 582685 h 484"/>
              <a:gd name="T58" fmla="*/ 168635 w 415"/>
              <a:gd name="T59" fmla="*/ 501670 h 484"/>
              <a:gd name="T60" fmla="*/ 81953 w 415"/>
              <a:gd name="T61" fmla="*/ 420655 h 484"/>
              <a:gd name="T62" fmla="*/ 28368 w 415"/>
              <a:gd name="T63" fmla="*/ 420655 h 484"/>
              <a:gd name="T64" fmla="*/ 28368 w 415"/>
              <a:gd name="T65" fmla="*/ 308480 h 484"/>
              <a:gd name="T66" fmla="*/ 0 w 415"/>
              <a:gd name="T67" fmla="*/ 266415 h 484"/>
              <a:gd name="T68" fmla="*/ 61465 w 415"/>
              <a:gd name="T69" fmla="*/ 202538 h 484"/>
              <a:gd name="T70" fmla="*/ 47281 w 415"/>
              <a:gd name="T71" fmla="*/ 51413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Freeform 42"/>
          <p:cNvSpPr>
            <a:spLocks noChangeAspect="1"/>
          </p:cNvSpPr>
          <p:nvPr/>
        </p:nvSpPr>
        <p:spPr bwMode="auto">
          <a:xfrm>
            <a:off x="4495800" y="2435225"/>
            <a:ext cx="757238" cy="487363"/>
          </a:xfrm>
          <a:custGeom>
            <a:avLst/>
            <a:gdLst>
              <a:gd name="T0" fmla="*/ 11020 w 481"/>
              <a:gd name="T1" fmla="*/ 24913 h 313"/>
              <a:gd name="T2" fmla="*/ 0 w 481"/>
              <a:gd name="T3" fmla="*/ 110552 h 313"/>
              <a:gd name="T4" fmla="*/ 15743 w 481"/>
              <a:gd name="T5" fmla="*/ 200862 h 313"/>
              <a:gd name="T6" fmla="*/ 86586 w 481"/>
              <a:gd name="T7" fmla="*/ 387710 h 313"/>
              <a:gd name="T8" fmla="*/ 125944 w 481"/>
              <a:gd name="T9" fmla="*/ 487363 h 313"/>
              <a:gd name="T10" fmla="*/ 571471 w 481"/>
              <a:gd name="T11" fmla="*/ 464007 h 313"/>
              <a:gd name="T12" fmla="*/ 645463 w 481"/>
              <a:gd name="T13" fmla="*/ 487363 h 313"/>
              <a:gd name="T14" fmla="*/ 689543 w 481"/>
              <a:gd name="T15" fmla="*/ 392382 h 313"/>
              <a:gd name="T16" fmla="*/ 673800 w 481"/>
              <a:gd name="T17" fmla="*/ 323871 h 313"/>
              <a:gd name="T18" fmla="*/ 747792 w 481"/>
              <a:gd name="T19" fmla="*/ 311414 h 313"/>
              <a:gd name="T20" fmla="*/ 757238 w 481"/>
              <a:gd name="T21" fmla="*/ 203976 h 313"/>
              <a:gd name="T22" fmla="*/ 713158 w 481"/>
              <a:gd name="T23" fmla="*/ 157264 h 313"/>
              <a:gd name="T24" fmla="*/ 636017 w 481"/>
              <a:gd name="T25" fmla="*/ 110552 h 313"/>
              <a:gd name="T26" fmla="*/ 651760 w 481"/>
              <a:gd name="T27" fmla="*/ 46712 h 313"/>
              <a:gd name="T28" fmla="*/ 618700 w 481"/>
              <a:gd name="T29" fmla="*/ 0 h 313"/>
              <a:gd name="T30" fmla="*/ 451824 w 481"/>
              <a:gd name="T31" fmla="*/ 6228 h 313"/>
              <a:gd name="T32" fmla="*/ 283374 w 481"/>
              <a:gd name="T33" fmla="*/ 14014 h 313"/>
              <a:gd name="T34" fmla="*/ 11020 w 481"/>
              <a:gd name="T35" fmla="*/ 24913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64" name="Group 43"/>
          <p:cNvGrpSpPr>
            <a:grpSpLocks/>
          </p:cNvGrpSpPr>
          <p:nvPr/>
        </p:nvGrpSpPr>
        <p:grpSpPr bwMode="auto">
          <a:xfrm>
            <a:off x="5165725" y="1730375"/>
            <a:ext cx="989013" cy="884238"/>
            <a:chOff x="3254" y="860"/>
            <a:chExt cx="623" cy="557"/>
          </a:xfrm>
          <a:solidFill>
            <a:schemeClr val="accent2"/>
          </a:solidFill>
        </p:grpSpPr>
        <p:sp>
          <p:nvSpPr>
            <p:cNvPr id="18556" name="Freeform 44"/>
            <p:cNvSpPr>
              <a:spLocks noChangeAspect="1"/>
            </p:cNvSpPr>
            <p:nvPr/>
          </p:nvSpPr>
          <p:spPr bwMode="auto">
            <a:xfrm>
              <a:off x="3254" y="860"/>
              <a:ext cx="442" cy="190"/>
            </a:xfrm>
            <a:custGeom>
              <a:avLst/>
              <a:gdLst>
                <a:gd name="T0" fmla="*/ 0 w 445"/>
                <a:gd name="T1" fmla="*/ 106 h 193"/>
                <a:gd name="T2" fmla="*/ 99 w 445"/>
                <a:gd name="T3" fmla="*/ 0 h 193"/>
                <a:gd name="T4" fmla="*/ 82 w 445"/>
                <a:gd name="T5" fmla="*/ 44 h 193"/>
                <a:gd name="T6" fmla="*/ 95 w 445"/>
                <a:gd name="T7" fmla="*/ 57 h 193"/>
                <a:gd name="T8" fmla="*/ 126 w 445"/>
                <a:gd name="T9" fmla="*/ 39 h 193"/>
                <a:gd name="T10" fmla="*/ 195 w 445"/>
                <a:gd name="T11" fmla="*/ 66 h 193"/>
                <a:gd name="T12" fmla="*/ 225 w 445"/>
                <a:gd name="T13" fmla="*/ 44 h 193"/>
                <a:gd name="T14" fmla="*/ 317 w 445"/>
                <a:gd name="T15" fmla="*/ 32 h 193"/>
                <a:gd name="T16" fmla="*/ 335 w 445"/>
                <a:gd name="T17" fmla="*/ 58 h 193"/>
                <a:gd name="T18" fmla="*/ 371 w 445"/>
                <a:gd name="T19" fmla="*/ 53 h 193"/>
                <a:gd name="T20" fmla="*/ 441 w 445"/>
                <a:gd name="T21" fmla="*/ 81 h 193"/>
                <a:gd name="T22" fmla="*/ 445 w 445"/>
                <a:gd name="T23" fmla="*/ 102 h 193"/>
                <a:gd name="T24" fmla="*/ 369 w 445"/>
                <a:gd name="T25" fmla="*/ 120 h 193"/>
                <a:gd name="T26" fmla="*/ 347 w 445"/>
                <a:gd name="T27" fmla="*/ 106 h 193"/>
                <a:gd name="T28" fmla="*/ 308 w 445"/>
                <a:gd name="T29" fmla="*/ 111 h 193"/>
                <a:gd name="T30" fmla="*/ 263 w 445"/>
                <a:gd name="T31" fmla="*/ 137 h 193"/>
                <a:gd name="T32" fmla="*/ 243 w 445"/>
                <a:gd name="T33" fmla="*/ 139 h 193"/>
                <a:gd name="T34" fmla="*/ 226 w 445"/>
                <a:gd name="T35" fmla="*/ 120 h 193"/>
                <a:gd name="T36" fmla="*/ 201 w 445"/>
                <a:gd name="T37" fmla="*/ 191 h 193"/>
                <a:gd name="T38" fmla="*/ 173 w 445"/>
                <a:gd name="T39" fmla="*/ 193 h 193"/>
                <a:gd name="T40" fmla="*/ 161 w 445"/>
                <a:gd name="T41" fmla="*/ 164 h 193"/>
                <a:gd name="T42" fmla="*/ 101 w 445"/>
                <a:gd name="T43" fmla="*/ 151 h 193"/>
                <a:gd name="T44" fmla="*/ 73 w 445"/>
                <a:gd name="T45" fmla="*/ 130 h 193"/>
                <a:gd name="T46" fmla="*/ 23 w 445"/>
                <a:gd name="T47" fmla="*/ 137 h 193"/>
                <a:gd name="T48" fmla="*/ 0 w 445"/>
                <a:gd name="T49" fmla="*/ 106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557" name="Freeform 45"/>
            <p:cNvSpPr>
              <a:spLocks noChangeAspect="1"/>
            </p:cNvSpPr>
            <p:nvPr/>
          </p:nvSpPr>
          <p:spPr bwMode="auto">
            <a:xfrm>
              <a:off x="3560" y="994"/>
              <a:ext cx="317" cy="423"/>
            </a:xfrm>
            <a:custGeom>
              <a:avLst/>
              <a:gdLst>
                <a:gd name="T0" fmla="*/ 81 w 319"/>
                <a:gd name="T1" fmla="*/ 18 h 432"/>
                <a:gd name="T2" fmla="*/ 93 w 319"/>
                <a:gd name="T3" fmla="*/ 45 h 432"/>
                <a:gd name="T4" fmla="*/ 70 w 319"/>
                <a:gd name="T5" fmla="*/ 61 h 432"/>
                <a:gd name="T6" fmla="*/ 69 w 319"/>
                <a:gd name="T7" fmla="*/ 130 h 432"/>
                <a:gd name="T8" fmla="*/ 57 w 319"/>
                <a:gd name="T9" fmla="*/ 85 h 432"/>
                <a:gd name="T10" fmla="*/ 11 w 319"/>
                <a:gd name="T11" fmla="*/ 128 h 432"/>
                <a:gd name="T12" fmla="*/ 0 w 319"/>
                <a:gd name="T13" fmla="*/ 252 h 432"/>
                <a:gd name="T14" fmla="*/ 30 w 319"/>
                <a:gd name="T15" fmla="*/ 313 h 432"/>
                <a:gd name="T16" fmla="*/ 33 w 319"/>
                <a:gd name="T17" fmla="*/ 344 h 432"/>
                <a:gd name="T18" fmla="*/ 34 w 319"/>
                <a:gd name="T19" fmla="*/ 369 h 432"/>
                <a:gd name="T20" fmla="*/ 33 w 319"/>
                <a:gd name="T21" fmla="*/ 392 h 432"/>
                <a:gd name="T22" fmla="*/ 27 w 319"/>
                <a:gd name="T23" fmla="*/ 432 h 432"/>
                <a:gd name="T24" fmla="*/ 152 w 319"/>
                <a:gd name="T25" fmla="*/ 425 h 432"/>
                <a:gd name="T26" fmla="*/ 318 w 319"/>
                <a:gd name="T27" fmla="*/ 410 h 432"/>
                <a:gd name="T28" fmla="*/ 288 w 319"/>
                <a:gd name="T29" fmla="*/ 401 h 432"/>
                <a:gd name="T30" fmla="*/ 271 w 319"/>
                <a:gd name="T31" fmla="*/ 378 h 432"/>
                <a:gd name="T32" fmla="*/ 297 w 319"/>
                <a:gd name="T33" fmla="*/ 359 h 432"/>
                <a:gd name="T34" fmla="*/ 297 w 319"/>
                <a:gd name="T35" fmla="*/ 335 h 432"/>
                <a:gd name="T36" fmla="*/ 285 w 319"/>
                <a:gd name="T37" fmla="*/ 314 h 432"/>
                <a:gd name="T38" fmla="*/ 297 w 319"/>
                <a:gd name="T39" fmla="*/ 299 h 432"/>
                <a:gd name="T40" fmla="*/ 319 w 319"/>
                <a:gd name="T41" fmla="*/ 301 h 432"/>
                <a:gd name="T42" fmla="*/ 315 w 319"/>
                <a:gd name="T43" fmla="*/ 241 h 432"/>
                <a:gd name="T44" fmla="*/ 309 w 319"/>
                <a:gd name="T45" fmla="*/ 206 h 432"/>
                <a:gd name="T46" fmla="*/ 295 w 319"/>
                <a:gd name="T47" fmla="*/ 183 h 432"/>
                <a:gd name="T48" fmla="*/ 282 w 319"/>
                <a:gd name="T49" fmla="*/ 170 h 432"/>
                <a:gd name="T50" fmla="*/ 261 w 319"/>
                <a:gd name="T51" fmla="*/ 165 h 432"/>
                <a:gd name="T52" fmla="*/ 242 w 319"/>
                <a:gd name="T53" fmla="*/ 165 h 432"/>
                <a:gd name="T54" fmla="*/ 221 w 319"/>
                <a:gd name="T55" fmla="*/ 194 h 432"/>
                <a:gd name="T56" fmla="*/ 207 w 319"/>
                <a:gd name="T57" fmla="*/ 203 h 432"/>
                <a:gd name="T58" fmla="*/ 198 w 319"/>
                <a:gd name="T59" fmla="*/ 206 h 432"/>
                <a:gd name="T60" fmla="*/ 188 w 319"/>
                <a:gd name="T61" fmla="*/ 201 h 432"/>
                <a:gd name="T62" fmla="*/ 185 w 319"/>
                <a:gd name="T63" fmla="*/ 188 h 432"/>
                <a:gd name="T64" fmla="*/ 188 w 319"/>
                <a:gd name="T65" fmla="*/ 179 h 432"/>
                <a:gd name="T66" fmla="*/ 197 w 319"/>
                <a:gd name="T67" fmla="*/ 170 h 432"/>
                <a:gd name="T68" fmla="*/ 206 w 319"/>
                <a:gd name="T69" fmla="*/ 165 h 432"/>
                <a:gd name="T70" fmla="*/ 215 w 319"/>
                <a:gd name="T71" fmla="*/ 164 h 432"/>
                <a:gd name="T72" fmla="*/ 215 w 319"/>
                <a:gd name="T73" fmla="*/ 147 h 432"/>
                <a:gd name="T74" fmla="*/ 239 w 319"/>
                <a:gd name="T75" fmla="*/ 130 h 432"/>
                <a:gd name="T76" fmla="*/ 215 w 319"/>
                <a:gd name="T77" fmla="*/ 73 h 432"/>
                <a:gd name="T78" fmla="*/ 215 w 319"/>
                <a:gd name="T79" fmla="*/ 46 h 432"/>
                <a:gd name="T80" fmla="*/ 175 w 319"/>
                <a:gd name="T81" fmla="*/ 36 h 432"/>
                <a:gd name="T82" fmla="*/ 116 w 319"/>
                <a:gd name="T83" fmla="*/ 0 h 432"/>
                <a:gd name="T84" fmla="*/ 81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4316" name="Freeform 46"/>
          <p:cNvSpPr>
            <a:spLocks noChangeAspect="1"/>
          </p:cNvSpPr>
          <p:nvPr/>
        </p:nvSpPr>
        <p:spPr bwMode="auto">
          <a:xfrm>
            <a:off x="4619625" y="2898775"/>
            <a:ext cx="865188" cy="701675"/>
          </a:xfrm>
          <a:custGeom>
            <a:avLst/>
            <a:gdLst>
              <a:gd name="T0" fmla="*/ 0 w 548"/>
              <a:gd name="T1" fmla="*/ 23337 h 451"/>
              <a:gd name="T2" fmla="*/ 378914 w 548"/>
              <a:gd name="T3" fmla="*/ 0 h 451"/>
              <a:gd name="T4" fmla="*/ 457855 w 548"/>
              <a:gd name="T5" fmla="*/ 0 h 451"/>
              <a:gd name="T6" fmla="*/ 519429 w 548"/>
              <a:gd name="T7" fmla="*/ 20226 h 451"/>
              <a:gd name="T8" fmla="*/ 486274 w 548"/>
              <a:gd name="T9" fmla="*/ 80903 h 451"/>
              <a:gd name="T10" fmla="*/ 596790 w 548"/>
              <a:gd name="T11" fmla="*/ 180475 h 451"/>
              <a:gd name="T12" fmla="*/ 633103 w 548"/>
              <a:gd name="T13" fmla="*/ 264489 h 451"/>
              <a:gd name="T14" fmla="*/ 697834 w 548"/>
              <a:gd name="T15" fmla="*/ 242708 h 451"/>
              <a:gd name="T16" fmla="*/ 696255 w 548"/>
              <a:gd name="T17" fmla="*/ 360950 h 451"/>
              <a:gd name="T18" fmla="*/ 762565 w 548"/>
              <a:gd name="T19" fmla="*/ 396734 h 451"/>
              <a:gd name="T20" fmla="*/ 792563 w 548"/>
              <a:gd name="T21" fmla="*/ 500974 h 451"/>
              <a:gd name="T22" fmla="*/ 839927 w 548"/>
              <a:gd name="T23" fmla="*/ 510309 h 451"/>
              <a:gd name="T24" fmla="*/ 865188 w 548"/>
              <a:gd name="T25" fmla="*/ 553872 h 451"/>
              <a:gd name="T26" fmla="*/ 806772 w 548"/>
              <a:gd name="T27" fmla="*/ 614549 h 451"/>
              <a:gd name="T28" fmla="*/ 787826 w 548"/>
              <a:gd name="T29" fmla="*/ 683005 h 451"/>
              <a:gd name="T30" fmla="*/ 705728 w 548"/>
              <a:gd name="T31" fmla="*/ 701675 h 451"/>
              <a:gd name="T32" fmla="*/ 726253 w 548"/>
              <a:gd name="T33" fmla="*/ 625440 h 451"/>
              <a:gd name="T34" fmla="*/ 402597 w 548"/>
              <a:gd name="T35" fmla="*/ 653445 h 451"/>
              <a:gd name="T36" fmla="*/ 168933 w 548"/>
              <a:gd name="T37" fmla="*/ 681449 h 451"/>
              <a:gd name="T38" fmla="*/ 154723 w 548"/>
              <a:gd name="T39" fmla="*/ 606770 h 451"/>
              <a:gd name="T40" fmla="*/ 138935 w 548"/>
              <a:gd name="T41" fmla="*/ 382732 h 451"/>
              <a:gd name="T42" fmla="*/ 135778 w 548"/>
              <a:gd name="T43" fmla="*/ 259822 h 451"/>
              <a:gd name="T44" fmla="*/ 58416 w 548"/>
              <a:gd name="T45" fmla="*/ 203813 h 451"/>
              <a:gd name="T46" fmla="*/ 86835 w 548"/>
              <a:gd name="T47" fmla="*/ 152470 h 451"/>
              <a:gd name="T48" fmla="*/ 48943 w 548"/>
              <a:gd name="T49" fmla="*/ 124466 h 451"/>
              <a:gd name="T50" fmla="*/ 0 w 548"/>
              <a:gd name="T51" fmla="*/ 23337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Freeform 47"/>
          <p:cNvSpPr>
            <a:spLocks noChangeAspect="1"/>
          </p:cNvSpPr>
          <p:nvPr/>
        </p:nvSpPr>
        <p:spPr bwMode="auto">
          <a:xfrm>
            <a:off x="5567363" y="2600325"/>
            <a:ext cx="423862" cy="687388"/>
          </a:xfrm>
          <a:custGeom>
            <a:avLst/>
            <a:gdLst>
              <a:gd name="T0" fmla="*/ 0 w 268"/>
              <a:gd name="T1" fmla="*/ 48320 h 441"/>
              <a:gd name="T2" fmla="*/ 49029 w 268"/>
              <a:gd name="T3" fmla="*/ 74818 h 441"/>
              <a:gd name="T4" fmla="*/ 96476 w 268"/>
              <a:gd name="T5" fmla="*/ 70142 h 441"/>
              <a:gd name="T6" fmla="*/ 112292 w 268"/>
              <a:gd name="T7" fmla="*/ 56113 h 441"/>
              <a:gd name="T8" fmla="*/ 124944 w 268"/>
              <a:gd name="T9" fmla="*/ 14028 h 441"/>
              <a:gd name="T10" fmla="*/ 328967 w 268"/>
              <a:gd name="T11" fmla="*/ 0 h 441"/>
              <a:gd name="T12" fmla="*/ 423862 w 268"/>
              <a:gd name="T13" fmla="*/ 486315 h 441"/>
              <a:gd name="T14" fmla="*/ 415954 w 268"/>
              <a:gd name="T15" fmla="*/ 481639 h 441"/>
              <a:gd name="T16" fmla="*/ 346365 w 268"/>
              <a:gd name="T17" fmla="*/ 508137 h 441"/>
              <a:gd name="T18" fmla="*/ 295754 w 268"/>
              <a:gd name="T19" fmla="*/ 639068 h 441"/>
              <a:gd name="T20" fmla="*/ 223002 w 268"/>
              <a:gd name="T21" fmla="*/ 620364 h 441"/>
              <a:gd name="T22" fmla="*/ 137597 w 268"/>
              <a:gd name="T23" fmla="*/ 668684 h 441"/>
              <a:gd name="T24" fmla="*/ 26887 w 268"/>
              <a:gd name="T25" fmla="*/ 687388 h 441"/>
              <a:gd name="T26" fmla="*/ 77497 w 268"/>
              <a:gd name="T27" fmla="*/ 559574 h 441"/>
              <a:gd name="T28" fmla="*/ 55355 w 268"/>
              <a:gd name="T29" fmla="*/ 487874 h 441"/>
              <a:gd name="T30" fmla="*/ 0 w 268"/>
              <a:gd name="T31" fmla="*/ 48320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Freeform 48"/>
          <p:cNvSpPr>
            <a:spLocks noChangeAspect="1"/>
          </p:cNvSpPr>
          <p:nvPr/>
        </p:nvSpPr>
        <p:spPr bwMode="auto">
          <a:xfrm>
            <a:off x="5895975" y="2462213"/>
            <a:ext cx="546100" cy="619125"/>
          </a:xfrm>
          <a:custGeom>
            <a:avLst/>
            <a:gdLst>
              <a:gd name="T0" fmla="*/ 0 w 345"/>
              <a:gd name="T1" fmla="*/ 138448 h 398"/>
              <a:gd name="T2" fmla="*/ 245349 w 345"/>
              <a:gd name="T3" fmla="*/ 115114 h 398"/>
              <a:gd name="T4" fmla="*/ 297585 w 345"/>
              <a:gd name="T5" fmla="*/ 124447 h 398"/>
              <a:gd name="T6" fmla="*/ 413137 w 345"/>
              <a:gd name="T7" fmla="*/ 71557 h 398"/>
              <a:gd name="T8" fmla="*/ 438463 w 345"/>
              <a:gd name="T9" fmla="*/ 23334 h 398"/>
              <a:gd name="T10" fmla="*/ 508110 w 345"/>
              <a:gd name="T11" fmla="*/ 0 h 398"/>
              <a:gd name="T12" fmla="*/ 546100 w 345"/>
              <a:gd name="T13" fmla="*/ 233339 h 398"/>
              <a:gd name="T14" fmla="*/ 517608 w 345"/>
              <a:gd name="T15" fmla="*/ 259784 h 398"/>
              <a:gd name="T16" fmla="*/ 523939 w 345"/>
              <a:gd name="T17" fmla="*/ 421565 h 398"/>
              <a:gd name="T18" fmla="*/ 470121 w 345"/>
              <a:gd name="T19" fmla="*/ 435565 h 398"/>
              <a:gd name="T20" fmla="*/ 438463 w 345"/>
              <a:gd name="T21" fmla="*/ 525790 h 398"/>
              <a:gd name="T22" fmla="*/ 397307 w 345"/>
              <a:gd name="T23" fmla="*/ 514900 h 398"/>
              <a:gd name="T24" fmla="*/ 383061 w 345"/>
              <a:gd name="T25" fmla="*/ 619125 h 398"/>
              <a:gd name="T26" fmla="*/ 321328 w 345"/>
              <a:gd name="T27" fmla="*/ 574013 h 398"/>
              <a:gd name="T28" fmla="*/ 201028 w 345"/>
              <a:gd name="T29" fmla="*/ 602014 h 398"/>
              <a:gd name="T30" fmla="*/ 148792 w 345"/>
              <a:gd name="T31" fmla="*/ 563124 h 398"/>
              <a:gd name="T32" fmla="*/ 80728 w 345"/>
              <a:gd name="T33" fmla="*/ 560013 h 398"/>
              <a:gd name="T34" fmla="*/ 45904 w 345"/>
              <a:gd name="T35" fmla="*/ 387342 h 398"/>
              <a:gd name="T36" fmla="*/ 0 w 345"/>
              <a:gd name="T37" fmla="*/ 138448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9" name="Freeform 49"/>
          <p:cNvSpPr>
            <a:spLocks noChangeAspect="1"/>
          </p:cNvSpPr>
          <p:nvPr/>
        </p:nvSpPr>
        <p:spPr bwMode="auto">
          <a:xfrm>
            <a:off x="7061200" y="2700338"/>
            <a:ext cx="155575" cy="190500"/>
          </a:xfrm>
          <a:custGeom>
            <a:avLst/>
            <a:gdLst>
              <a:gd name="T0" fmla="*/ 0 w 98"/>
              <a:gd name="T1" fmla="*/ 12492 h 122"/>
              <a:gd name="T2" fmla="*/ 33338 w 98"/>
              <a:gd name="T3" fmla="*/ 0 h 122"/>
              <a:gd name="T4" fmla="*/ 104775 w 98"/>
              <a:gd name="T5" fmla="*/ 42160 h 122"/>
              <a:gd name="T6" fmla="*/ 104775 w 98"/>
              <a:gd name="T7" fmla="*/ 84320 h 122"/>
              <a:gd name="T8" fmla="*/ 153988 w 98"/>
              <a:gd name="T9" fmla="*/ 113988 h 122"/>
              <a:gd name="T10" fmla="*/ 155575 w 98"/>
              <a:gd name="T11" fmla="*/ 170201 h 122"/>
              <a:gd name="T12" fmla="*/ 76200 w 98"/>
              <a:gd name="T13" fmla="*/ 190500 h 122"/>
              <a:gd name="T14" fmla="*/ 0 w 98"/>
              <a:gd name="T15" fmla="*/ 12492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Freeform 50"/>
          <p:cNvSpPr>
            <a:spLocks noChangeAspect="1"/>
          </p:cNvSpPr>
          <p:nvPr/>
        </p:nvSpPr>
        <p:spPr bwMode="auto">
          <a:xfrm>
            <a:off x="3157538" y="3590925"/>
            <a:ext cx="1817687" cy="1660525"/>
          </a:xfrm>
          <a:custGeom>
            <a:avLst/>
            <a:gdLst>
              <a:gd name="T0" fmla="*/ 527003 w 1152"/>
              <a:gd name="T1" fmla="*/ 0 h 1067"/>
              <a:gd name="T2" fmla="*/ 929356 w 1152"/>
              <a:gd name="T3" fmla="*/ 14006 h 1067"/>
              <a:gd name="T4" fmla="*/ 929356 w 1152"/>
              <a:gd name="T5" fmla="*/ 315920 h 1067"/>
              <a:gd name="T6" fmla="*/ 1134476 w 1152"/>
              <a:gd name="T7" fmla="*/ 399958 h 1067"/>
              <a:gd name="T8" fmla="*/ 1189701 w 1152"/>
              <a:gd name="T9" fmla="*/ 371945 h 1067"/>
              <a:gd name="T10" fmla="*/ 1323819 w 1152"/>
              <a:gd name="T11" fmla="*/ 437308 h 1067"/>
              <a:gd name="T12" fmla="*/ 1404289 w 1152"/>
              <a:gd name="T13" fmla="*/ 432639 h 1067"/>
              <a:gd name="T14" fmla="*/ 1558919 w 1152"/>
              <a:gd name="T15" fmla="*/ 367276 h 1067"/>
              <a:gd name="T16" fmla="*/ 1648857 w 1152"/>
              <a:gd name="T17" fmla="*/ 429527 h 1067"/>
              <a:gd name="T18" fmla="*/ 1726172 w 1152"/>
              <a:gd name="T19" fmla="*/ 446645 h 1067"/>
              <a:gd name="T20" fmla="*/ 1726172 w 1152"/>
              <a:gd name="T21" fmla="*/ 690977 h 1067"/>
              <a:gd name="T22" fmla="*/ 1817687 w 1152"/>
              <a:gd name="T23" fmla="*/ 845047 h 1067"/>
              <a:gd name="T24" fmla="*/ 1797175 w 1152"/>
              <a:gd name="T25" fmla="*/ 1053585 h 1067"/>
              <a:gd name="T26" fmla="*/ 1697770 w 1152"/>
              <a:gd name="T27" fmla="*/ 1137623 h 1067"/>
              <a:gd name="T28" fmla="*/ 1677258 w 1152"/>
              <a:gd name="T29" fmla="*/ 1059810 h 1067"/>
              <a:gd name="T30" fmla="*/ 1648857 w 1152"/>
              <a:gd name="T31" fmla="*/ 1095604 h 1067"/>
              <a:gd name="T32" fmla="*/ 1669369 w 1152"/>
              <a:gd name="T33" fmla="*/ 1143848 h 1067"/>
              <a:gd name="T34" fmla="*/ 1494227 w 1152"/>
              <a:gd name="T35" fmla="*/ 1268348 h 1067"/>
              <a:gd name="T36" fmla="*/ 1451625 w 1152"/>
              <a:gd name="T37" fmla="*/ 1276130 h 1067"/>
              <a:gd name="T38" fmla="*/ 1360109 w 1152"/>
              <a:gd name="T39" fmla="*/ 1338380 h 1067"/>
              <a:gd name="T40" fmla="*/ 1360109 w 1152"/>
              <a:gd name="T41" fmla="*/ 1374174 h 1067"/>
              <a:gd name="T42" fmla="*/ 1331708 w 1152"/>
              <a:gd name="T43" fmla="*/ 1380399 h 1067"/>
              <a:gd name="T44" fmla="*/ 1352220 w 1152"/>
              <a:gd name="T45" fmla="*/ 1422418 h 1067"/>
              <a:gd name="T46" fmla="*/ 1303307 w 1152"/>
              <a:gd name="T47" fmla="*/ 1484668 h 1067"/>
              <a:gd name="T48" fmla="*/ 1331708 w 1152"/>
              <a:gd name="T49" fmla="*/ 1574931 h 1067"/>
              <a:gd name="T50" fmla="*/ 1360109 w 1152"/>
              <a:gd name="T51" fmla="*/ 1606056 h 1067"/>
              <a:gd name="T52" fmla="*/ 1352220 w 1152"/>
              <a:gd name="T53" fmla="*/ 1660525 h 1067"/>
              <a:gd name="T54" fmla="*/ 1281217 w 1152"/>
              <a:gd name="T55" fmla="*/ 1660525 h 1067"/>
              <a:gd name="T56" fmla="*/ 1218103 w 1152"/>
              <a:gd name="T57" fmla="*/ 1632512 h 1067"/>
              <a:gd name="T58" fmla="*/ 1175501 w 1152"/>
              <a:gd name="T59" fmla="*/ 1640294 h 1067"/>
              <a:gd name="T60" fmla="*/ 1035072 w 1152"/>
              <a:gd name="T61" fmla="*/ 1592049 h 1067"/>
              <a:gd name="T62" fmla="*/ 971958 w 1152"/>
              <a:gd name="T63" fmla="*/ 1400630 h 1067"/>
              <a:gd name="T64" fmla="*/ 872553 w 1152"/>
              <a:gd name="T65" fmla="*/ 1310367 h 1067"/>
              <a:gd name="T66" fmla="*/ 785771 w 1152"/>
              <a:gd name="T67" fmla="*/ 1143848 h 1067"/>
              <a:gd name="T68" fmla="*/ 746324 w 1152"/>
              <a:gd name="T69" fmla="*/ 1128285 h 1067"/>
              <a:gd name="T70" fmla="*/ 698989 w 1152"/>
              <a:gd name="T71" fmla="*/ 1086266 h 1067"/>
              <a:gd name="T72" fmla="*/ 653231 w 1152"/>
              <a:gd name="T73" fmla="*/ 1086266 h 1067"/>
              <a:gd name="T74" fmla="*/ 585384 w 1152"/>
              <a:gd name="T75" fmla="*/ 1072260 h 1067"/>
              <a:gd name="T76" fmla="*/ 533314 w 1152"/>
              <a:gd name="T77" fmla="*/ 1086266 h 1067"/>
              <a:gd name="T78" fmla="*/ 498602 w 1152"/>
              <a:gd name="T79" fmla="*/ 1168748 h 1067"/>
              <a:gd name="T80" fmla="*/ 444955 w 1152"/>
              <a:gd name="T81" fmla="*/ 1182754 h 1067"/>
              <a:gd name="T82" fmla="*/ 329771 w 1152"/>
              <a:gd name="T83" fmla="*/ 1118948 h 1067"/>
              <a:gd name="T84" fmla="*/ 261924 w 1152"/>
              <a:gd name="T85" fmla="*/ 1039579 h 1067"/>
              <a:gd name="T86" fmla="*/ 249301 w 1152"/>
              <a:gd name="T87" fmla="*/ 944647 h 1067"/>
              <a:gd name="T88" fmla="*/ 200387 w 1152"/>
              <a:gd name="T89" fmla="*/ 879285 h 1067"/>
              <a:gd name="T90" fmla="*/ 85204 w 1152"/>
              <a:gd name="T91" fmla="*/ 789022 h 1067"/>
              <a:gd name="T92" fmla="*/ 0 w 1152"/>
              <a:gd name="T93" fmla="*/ 694090 h 1067"/>
              <a:gd name="T94" fmla="*/ 0 w 1152"/>
              <a:gd name="T95" fmla="*/ 655184 h 1067"/>
              <a:gd name="T96" fmla="*/ 274546 w 1152"/>
              <a:gd name="T97" fmla="*/ 656740 h 1067"/>
              <a:gd name="T98" fmla="*/ 498602 w 1152"/>
              <a:gd name="T99" fmla="*/ 675415 h 1067"/>
              <a:gd name="T100" fmla="*/ 527003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Freeform 51"/>
          <p:cNvSpPr>
            <a:spLocks noChangeAspect="1"/>
          </p:cNvSpPr>
          <p:nvPr/>
        </p:nvSpPr>
        <p:spPr bwMode="auto">
          <a:xfrm>
            <a:off x="3684588" y="3495675"/>
            <a:ext cx="1125537" cy="533400"/>
          </a:xfrm>
          <a:custGeom>
            <a:avLst/>
            <a:gdLst>
              <a:gd name="T0" fmla="*/ 6314 w 713"/>
              <a:gd name="T1" fmla="*/ 0 h 343"/>
              <a:gd name="T2" fmla="*/ 0 w 713"/>
              <a:gd name="T3" fmla="*/ 94861 h 343"/>
              <a:gd name="T4" fmla="*/ 399384 w 713"/>
              <a:gd name="T5" fmla="*/ 108857 h 343"/>
              <a:gd name="T6" fmla="*/ 402541 w 713"/>
              <a:gd name="T7" fmla="*/ 413657 h 343"/>
              <a:gd name="T8" fmla="*/ 607758 w 713"/>
              <a:gd name="T9" fmla="*/ 496078 h 343"/>
              <a:gd name="T10" fmla="*/ 663009 w 713"/>
              <a:gd name="T11" fmla="*/ 466531 h 343"/>
              <a:gd name="T12" fmla="*/ 792454 w 713"/>
              <a:gd name="T13" fmla="*/ 533400 h 343"/>
              <a:gd name="T14" fmla="*/ 877698 w 713"/>
              <a:gd name="T15" fmla="*/ 531845 h 343"/>
              <a:gd name="T16" fmla="*/ 1032400 w 713"/>
              <a:gd name="T17" fmla="*/ 466531 h 343"/>
              <a:gd name="T18" fmla="*/ 1125537 w 713"/>
              <a:gd name="T19" fmla="*/ 528735 h 343"/>
              <a:gd name="T20" fmla="*/ 1125537 w 713"/>
              <a:gd name="T21" fmla="*/ 199053 h 343"/>
              <a:gd name="T22" fmla="*/ 1097122 w 713"/>
              <a:gd name="T23" fmla="*/ 7776 h 343"/>
              <a:gd name="T24" fmla="*/ 6314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Freeform 52"/>
          <p:cNvSpPr>
            <a:spLocks noChangeAspect="1"/>
          </p:cNvSpPr>
          <p:nvPr/>
        </p:nvSpPr>
        <p:spPr bwMode="auto">
          <a:xfrm>
            <a:off x="6583363" y="2713038"/>
            <a:ext cx="635000" cy="257175"/>
          </a:xfrm>
          <a:custGeom>
            <a:avLst/>
            <a:gdLst>
              <a:gd name="T0" fmla="*/ 0 w 403"/>
              <a:gd name="T1" fmla="*/ 87284 h 165"/>
              <a:gd name="T2" fmla="*/ 472705 w 403"/>
              <a:gd name="T3" fmla="*/ 0 h 165"/>
              <a:gd name="T4" fmla="*/ 549913 w 403"/>
              <a:gd name="T5" fmla="*/ 176126 h 165"/>
              <a:gd name="T6" fmla="*/ 631849 w 403"/>
              <a:gd name="T7" fmla="*/ 157422 h 165"/>
              <a:gd name="T8" fmla="*/ 635000 w 403"/>
              <a:gd name="T9" fmla="*/ 246265 h 165"/>
              <a:gd name="T10" fmla="*/ 568821 w 403"/>
              <a:gd name="T11" fmla="*/ 257175 h 165"/>
              <a:gd name="T12" fmla="*/ 510521 w 403"/>
              <a:gd name="T13" fmla="*/ 199505 h 165"/>
              <a:gd name="T14" fmla="*/ 472705 w 403"/>
              <a:gd name="T15" fmla="*/ 129367 h 165"/>
              <a:gd name="T16" fmla="*/ 466402 w 403"/>
              <a:gd name="T17" fmla="*/ 32731 h 165"/>
              <a:gd name="T18" fmla="*/ 438040 w 403"/>
              <a:gd name="T19" fmla="*/ 81049 h 165"/>
              <a:gd name="T20" fmla="*/ 471129 w 403"/>
              <a:gd name="T21" fmla="*/ 227561 h 165"/>
              <a:gd name="T22" fmla="*/ 332469 w 403"/>
              <a:gd name="T23" fmla="*/ 247823 h 165"/>
              <a:gd name="T24" fmla="*/ 327742 w 403"/>
              <a:gd name="T25" fmla="*/ 141836 h 165"/>
              <a:gd name="T26" fmla="*/ 242655 w 403"/>
              <a:gd name="T27" fmla="*/ 95077 h 165"/>
              <a:gd name="T28" fmla="*/ 170174 w 403"/>
              <a:gd name="T29" fmla="*/ 82608 h 165"/>
              <a:gd name="T30" fmla="*/ 18908 w 403"/>
              <a:gd name="T31" fmla="*/ 157422 h 165"/>
              <a:gd name="T32" fmla="*/ 0 w 403"/>
              <a:gd name="T33" fmla="*/ 87284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3" name="Freeform 53"/>
          <p:cNvSpPr>
            <a:spLocks noChangeAspect="1"/>
          </p:cNvSpPr>
          <p:nvPr/>
        </p:nvSpPr>
        <p:spPr bwMode="auto">
          <a:xfrm>
            <a:off x="4787900" y="3522663"/>
            <a:ext cx="633413" cy="582612"/>
          </a:xfrm>
          <a:custGeom>
            <a:avLst/>
            <a:gdLst>
              <a:gd name="T0" fmla="*/ 0 w 401"/>
              <a:gd name="T1" fmla="*/ 52965 h 374"/>
              <a:gd name="T2" fmla="*/ 249574 w 401"/>
              <a:gd name="T3" fmla="*/ 23367 h 374"/>
              <a:gd name="T4" fmla="*/ 557593 w 401"/>
              <a:gd name="T5" fmla="*/ 0 h 374"/>
              <a:gd name="T6" fmla="*/ 541797 w 401"/>
              <a:gd name="T7" fmla="*/ 76332 h 374"/>
              <a:gd name="T8" fmla="*/ 609719 w 401"/>
              <a:gd name="T9" fmla="*/ 59196 h 374"/>
              <a:gd name="T10" fmla="*/ 633413 w 401"/>
              <a:gd name="T11" fmla="*/ 110603 h 374"/>
              <a:gd name="T12" fmla="*/ 562332 w 401"/>
              <a:gd name="T13" fmla="*/ 157336 h 374"/>
              <a:gd name="T14" fmla="*/ 579707 w 401"/>
              <a:gd name="T15" fmla="*/ 238341 h 374"/>
              <a:gd name="T16" fmla="*/ 507046 w 401"/>
              <a:gd name="T17" fmla="*/ 373869 h 374"/>
              <a:gd name="T18" fmla="*/ 451761 w 401"/>
              <a:gd name="T19" fmla="*/ 456431 h 374"/>
              <a:gd name="T20" fmla="*/ 483353 w 401"/>
              <a:gd name="T21" fmla="*/ 563919 h 374"/>
              <a:gd name="T22" fmla="*/ 91616 w 401"/>
              <a:gd name="T23" fmla="*/ 582612 h 374"/>
              <a:gd name="T24" fmla="*/ 90036 w 401"/>
              <a:gd name="T25" fmla="*/ 517185 h 374"/>
              <a:gd name="T26" fmla="*/ 12637 w 401"/>
              <a:gd name="T27" fmla="*/ 503165 h 374"/>
              <a:gd name="T28" fmla="*/ 12637 w 401"/>
              <a:gd name="T29" fmla="*/ 157336 h 374"/>
              <a:gd name="T30" fmla="*/ 0 w 401"/>
              <a:gd name="T31" fmla="*/ 52965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Freeform 54"/>
          <p:cNvSpPr>
            <a:spLocks noChangeAspect="1"/>
          </p:cNvSpPr>
          <p:nvPr/>
        </p:nvSpPr>
        <p:spPr bwMode="auto">
          <a:xfrm>
            <a:off x="4879975" y="4083050"/>
            <a:ext cx="771525" cy="609600"/>
          </a:xfrm>
          <a:custGeom>
            <a:avLst/>
            <a:gdLst>
              <a:gd name="T0" fmla="*/ 0 w 489"/>
              <a:gd name="T1" fmla="*/ 13996 h 392"/>
              <a:gd name="T2" fmla="*/ 386551 w 489"/>
              <a:gd name="T3" fmla="*/ 0 h 392"/>
              <a:gd name="T4" fmla="*/ 454395 w 489"/>
              <a:gd name="T5" fmla="*/ 125963 h 392"/>
              <a:gd name="T6" fmla="*/ 396018 w 489"/>
              <a:gd name="T7" fmla="*/ 273698 h 392"/>
              <a:gd name="T8" fmla="*/ 377085 w 489"/>
              <a:gd name="T9" fmla="*/ 340567 h 392"/>
              <a:gd name="T10" fmla="*/ 635838 w 489"/>
              <a:gd name="T11" fmla="*/ 312576 h 392"/>
              <a:gd name="T12" fmla="*/ 651615 w 489"/>
              <a:gd name="T13" fmla="*/ 410547 h 392"/>
              <a:gd name="T14" fmla="*/ 574305 w 489"/>
              <a:gd name="T15" fmla="*/ 401216 h 392"/>
              <a:gd name="T16" fmla="*/ 539594 w 489"/>
              <a:gd name="T17" fmla="*/ 443204 h 392"/>
              <a:gd name="T18" fmla="*/ 579038 w 489"/>
              <a:gd name="T19" fmla="*/ 471196 h 392"/>
              <a:gd name="T20" fmla="*/ 650037 w 489"/>
              <a:gd name="T21" fmla="*/ 438539 h 392"/>
              <a:gd name="T22" fmla="*/ 651615 w 489"/>
              <a:gd name="T23" fmla="*/ 485192 h 392"/>
              <a:gd name="T24" fmla="*/ 694215 w 489"/>
              <a:gd name="T25" fmla="*/ 444759 h 392"/>
              <a:gd name="T26" fmla="*/ 722614 w 489"/>
              <a:gd name="T27" fmla="*/ 444759 h 392"/>
              <a:gd name="T28" fmla="*/ 689481 w 489"/>
              <a:gd name="T29" fmla="*/ 527180 h 392"/>
              <a:gd name="T30" fmla="*/ 752592 w 489"/>
              <a:gd name="T31" fmla="*/ 539620 h 392"/>
              <a:gd name="T32" fmla="*/ 771525 w 489"/>
              <a:gd name="T33" fmla="*/ 584718 h 392"/>
              <a:gd name="T34" fmla="*/ 743125 w 489"/>
              <a:gd name="T35" fmla="*/ 598714 h 392"/>
              <a:gd name="T36" fmla="*/ 703681 w 489"/>
              <a:gd name="T37" fmla="*/ 570722 h 392"/>
              <a:gd name="T38" fmla="*/ 627949 w 489"/>
              <a:gd name="T39" fmla="*/ 548951 h 392"/>
              <a:gd name="T40" fmla="*/ 645304 w 489"/>
              <a:gd name="T41" fmla="*/ 603380 h 392"/>
              <a:gd name="T42" fmla="*/ 607438 w 489"/>
              <a:gd name="T43" fmla="*/ 609600 h 392"/>
              <a:gd name="T44" fmla="*/ 575883 w 489"/>
              <a:gd name="T45" fmla="*/ 561392 h 392"/>
              <a:gd name="T46" fmla="*/ 558527 w 489"/>
              <a:gd name="T47" fmla="*/ 590939 h 392"/>
              <a:gd name="T48" fmla="*/ 444929 w 489"/>
              <a:gd name="T49" fmla="*/ 590939 h 392"/>
              <a:gd name="T50" fmla="*/ 444929 w 489"/>
              <a:gd name="T51" fmla="*/ 561392 h 392"/>
              <a:gd name="T52" fmla="*/ 402329 w 489"/>
              <a:gd name="T53" fmla="*/ 527180 h 392"/>
              <a:gd name="T54" fmla="*/ 317130 w 489"/>
              <a:gd name="T55" fmla="*/ 522514 h 392"/>
              <a:gd name="T56" fmla="*/ 388129 w 489"/>
              <a:gd name="T57" fmla="*/ 561392 h 392"/>
              <a:gd name="T58" fmla="*/ 290308 w 489"/>
              <a:gd name="T59" fmla="*/ 581608 h 392"/>
              <a:gd name="T60" fmla="*/ 134110 w 489"/>
              <a:gd name="T61" fmla="*/ 553616 h 392"/>
              <a:gd name="T62" fmla="*/ 75733 w 489"/>
              <a:gd name="T63" fmla="*/ 561392 h 392"/>
              <a:gd name="T64" fmla="*/ 96243 w 489"/>
              <a:gd name="T65" fmla="*/ 357673 h 392"/>
              <a:gd name="T66" fmla="*/ 3156 w 489"/>
              <a:gd name="T67" fmla="*/ 194388 h 392"/>
              <a:gd name="T68" fmla="*/ 0 w 489"/>
              <a:gd name="T69" fmla="*/ 13996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5" name="Freeform 55"/>
          <p:cNvSpPr>
            <a:spLocks noChangeAspect="1"/>
          </p:cNvSpPr>
          <p:nvPr/>
        </p:nvSpPr>
        <p:spPr bwMode="auto">
          <a:xfrm>
            <a:off x="5411788" y="3021013"/>
            <a:ext cx="958850" cy="525462"/>
          </a:xfrm>
          <a:custGeom>
            <a:avLst/>
            <a:gdLst>
              <a:gd name="T0" fmla="*/ 0 w 607"/>
              <a:gd name="T1" fmla="*/ 525462 h 337"/>
              <a:gd name="T2" fmla="*/ 233789 w 607"/>
              <a:gd name="T3" fmla="*/ 492718 h 337"/>
              <a:gd name="T4" fmla="*/ 233789 w 607"/>
              <a:gd name="T5" fmla="*/ 469330 h 337"/>
              <a:gd name="T6" fmla="*/ 796146 w 607"/>
              <a:gd name="T7" fmla="*/ 392927 h 337"/>
              <a:gd name="T8" fmla="*/ 805623 w 607"/>
              <a:gd name="T9" fmla="*/ 352387 h 337"/>
              <a:gd name="T10" fmla="*/ 887766 w 607"/>
              <a:gd name="T11" fmla="*/ 322762 h 337"/>
              <a:gd name="T12" fmla="*/ 897244 w 607"/>
              <a:gd name="T13" fmla="*/ 280662 h 337"/>
              <a:gd name="T14" fmla="*/ 931996 w 607"/>
              <a:gd name="T15" fmla="*/ 266629 h 337"/>
              <a:gd name="T16" fmla="*/ 958850 w 607"/>
              <a:gd name="T17" fmla="*/ 204260 h 337"/>
              <a:gd name="T18" fmla="*/ 881447 w 607"/>
              <a:gd name="T19" fmla="*/ 141890 h 337"/>
              <a:gd name="T20" fmla="*/ 867230 w 607"/>
              <a:gd name="T21" fmla="*/ 57692 h 337"/>
              <a:gd name="T22" fmla="*/ 805623 w 607"/>
              <a:gd name="T23" fmla="*/ 15592 h 337"/>
              <a:gd name="T24" fmla="*/ 680831 w 607"/>
              <a:gd name="T25" fmla="*/ 38981 h 337"/>
              <a:gd name="T26" fmla="*/ 622384 w 607"/>
              <a:gd name="T27" fmla="*/ 1559 h 337"/>
              <a:gd name="T28" fmla="*/ 565516 w 607"/>
              <a:gd name="T29" fmla="*/ 0 h 337"/>
              <a:gd name="T30" fmla="*/ 576574 w 607"/>
              <a:gd name="T31" fmla="*/ 57692 h 337"/>
              <a:gd name="T32" fmla="*/ 499171 w 607"/>
              <a:gd name="T33" fmla="*/ 87317 h 337"/>
              <a:gd name="T34" fmla="*/ 447042 w 607"/>
              <a:gd name="T35" fmla="*/ 218293 h 337"/>
              <a:gd name="T36" fmla="*/ 377537 w 607"/>
              <a:gd name="T37" fmla="*/ 196464 h 337"/>
              <a:gd name="T38" fmla="*/ 292236 w 607"/>
              <a:gd name="T39" fmla="*/ 246359 h 337"/>
              <a:gd name="T40" fmla="*/ 183240 w 607"/>
              <a:gd name="T41" fmla="*/ 265070 h 337"/>
              <a:gd name="T42" fmla="*/ 183240 w 607"/>
              <a:gd name="T43" fmla="*/ 338354 h 337"/>
              <a:gd name="T44" fmla="*/ 129532 w 607"/>
              <a:gd name="T45" fmla="*/ 336795 h 337"/>
              <a:gd name="T46" fmla="*/ 132691 w 607"/>
              <a:gd name="T47" fmla="*/ 402283 h 337"/>
              <a:gd name="T48" fmla="*/ 75823 w 607"/>
              <a:gd name="T49" fmla="*/ 375775 h 337"/>
              <a:gd name="T50" fmla="*/ 42651 w 607"/>
              <a:gd name="T51" fmla="*/ 388249 h 337"/>
              <a:gd name="T52" fmla="*/ 71084 w 607"/>
              <a:gd name="T53" fmla="*/ 431908 h 337"/>
              <a:gd name="T54" fmla="*/ 12637 w 607"/>
              <a:gd name="T55" fmla="*/ 489600 h 337"/>
              <a:gd name="T56" fmla="*/ 0 w 607"/>
              <a:gd name="T57" fmla="*/ 525462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6" name="Freeform 56"/>
          <p:cNvSpPr>
            <a:spLocks noChangeAspect="1"/>
          </p:cNvSpPr>
          <p:nvPr/>
        </p:nvSpPr>
        <p:spPr bwMode="auto">
          <a:xfrm>
            <a:off x="5340350" y="3359150"/>
            <a:ext cx="1101725" cy="396875"/>
          </a:xfrm>
          <a:custGeom>
            <a:avLst/>
            <a:gdLst>
              <a:gd name="T0" fmla="*/ 66198 w 699"/>
              <a:gd name="T1" fmla="*/ 182096 h 255"/>
              <a:gd name="T2" fmla="*/ 66198 w 699"/>
              <a:gd name="T3" fmla="*/ 188321 h 255"/>
              <a:gd name="T4" fmla="*/ 47284 w 699"/>
              <a:gd name="T5" fmla="*/ 225674 h 255"/>
              <a:gd name="T6" fmla="*/ 67774 w 699"/>
              <a:gd name="T7" fmla="*/ 277034 h 255"/>
              <a:gd name="T8" fmla="*/ 0 w 699"/>
              <a:gd name="T9" fmla="*/ 320613 h 255"/>
              <a:gd name="T10" fmla="*/ 14185 w 699"/>
              <a:gd name="T11" fmla="*/ 396875 h 255"/>
              <a:gd name="T12" fmla="*/ 302620 w 699"/>
              <a:gd name="T13" fmla="*/ 373529 h 255"/>
              <a:gd name="T14" fmla="*/ 646219 w 699"/>
              <a:gd name="T15" fmla="*/ 334620 h 255"/>
              <a:gd name="T16" fmla="*/ 818019 w 699"/>
              <a:gd name="T17" fmla="*/ 305049 h 255"/>
              <a:gd name="T18" fmla="*/ 852694 w 699"/>
              <a:gd name="T19" fmla="*/ 202328 h 255"/>
              <a:gd name="T20" fmla="*/ 914164 w 699"/>
              <a:gd name="T21" fmla="*/ 197659 h 255"/>
              <a:gd name="T22" fmla="*/ 1101725 w 699"/>
              <a:gd name="T23" fmla="*/ 0 h 255"/>
              <a:gd name="T24" fmla="*/ 857423 w 699"/>
              <a:gd name="T25" fmla="*/ 49804 h 255"/>
              <a:gd name="T26" fmla="*/ 288434 w 699"/>
              <a:gd name="T27" fmla="*/ 130735 h 255"/>
              <a:gd name="T28" fmla="*/ 293163 w 699"/>
              <a:gd name="T29" fmla="*/ 154081 h 255"/>
              <a:gd name="T30" fmla="*/ 66198 w 699"/>
              <a:gd name="T31" fmla="*/ 182096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7" name="Freeform 57"/>
          <p:cNvSpPr>
            <a:spLocks noChangeAspect="1"/>
          </p:cNvSpPr>
          <p:nvPr/>
        </p:nvSpPr>
        <p:spPr bwMode="auto">
          <a:xfrm>
            <a:off x="5240338" y="3725863"/>
            <a:ext cx="452437" cy="776287"/>
          </a:xfrm>
          <a:custGeom>
            <a:avLst/>
            <a:gdLst>
              <a:gd name="T0" fmla="*/ 127691 w 287"/>
              <a:gd name="T1" fmla="*/ 24891 h 499"/>
              <a:gd name="T2" fmla="*/ 59905 w 287"/>
              <a:gd name="T3" fmla="*/ 157124 h 499"/>
              <a:gd name="T4" fmla="*/ 0 w 287"/>
              <a:gd name="T5" fmla="*/ 242687 h 499"/>
              <a:gd name="T6" fmla="*/ 18917 w 287"/>
              <a:gd name="T7" fmla="*/ 345362 h 499"/>
              <a:gd name="T8" fmla="*/ 89857 w 287"/>
              <a:gd name="T9" fmla="*/ 483818 h 499"/>
              <a:gd name="T10" fmla="*/ 36258 w 287"/>
              <a:gd name="T11" fmla="*/ 625386 h 499"/>
              <a:gd name="T12" fmla="*/ 12611 w 287"/>
              <a:gd name="T13" fmla="*/ 700058 h 499"/>
              <a:gd name="T14" fmla="*/ 275876 w 287"/>
              <a:gd name="T15" fmla="*/ 668945 h 499"/>
              <a:gd name="T16" fmla="*/ 286911 w 287"/>
              <a:gd name="T17" fmla="*/ 765397 h 499"/>
              <a:gd name="T18" fmla="*/ 340510 w 287"/>
              <a:gd name="T19" fmla="*/ 776287 h 499"/>
              <a:gd name="T20" fmla="*/ 354698 w 287"/>
              <a:gd name="T21" fmla="*/ 728061 h 499"/>
              <a:gd name="T22" fmla="*/ 452437 w 287"/>
              <a:gd name="T23" fmla="*/ 714060 h 499"/>
              <a:gd name="T24" fmla="*/ 430367 w 287"/>
              <a:gd name="T25" fmla="*/ 555380 h 499"/>
              <a:gd name="T26" fmla="*/ 425638 w 287"/>
              <a:gd name="T27" fmla="*/ 0 h 499"/>
              <a:gd name="T28" fmla="*/ 127691 w 287"/>
              <a:gd name="T29" fmla="*/ 24891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Freeform 58"/>
          <p:cNvSpPr>
            <a:spLocks noChangeAspect="1"/>
          </p:cNvSpPr>
          <p:nvPr/>
        </p:nvSpPr>
        <p:spPr bwMode="auto">
          <a:xfrm>
            <a:off x="5664200" y="3687763"/>
            <a:ext cx="509588" cy="785812"/>
          </a:xfrm>
          <a:custGeom>
            <a:avLst/>
            <a:gdLst>
              <a:gd name="T0" fmla="*/ 0 w 323"/>
              <a:gd name="T1" fmla="*/ 38979 h 504"/>
              <a:gd name="T2" fmla="*/ 331311 w 323"/>
              <a:gd name="T3" fmla="*/ 0 h 504"/>
              <a:gd name="T4" fmla="*/ 437015 w 323"/>
              <a:gd name="T5" fmla="*/ 361723 h 504"/>
              <a:gd name="T6" fmla="*/ 509588 w 323"/>
              <a:gd name="T7" fmla="*/ 420971 h 504"/>
              <a:gd name="T8" fmla="*/ 451214 w 323"/>
              <a:gd name="T9" fmla="*/ 526993 h 504"/>
              <a:gd name="T10" fmla="*/ 508010 w 323"/>
              <a:gd name="T11" fmla="*/ 629897 h 504"/>
              <a:gd name="T12" fmla="*/ 168811 w 323"/>
              <a:gd name="T13" fmla="*/ 667317 h 504"/>
              <a:gd name="T14" fmla="*/ 183010 w 323"/>
              <a:gd name="T15" fmla="*/ 754629 h 504"/>
              <a:gd name="T16" fmla="*/ 134102 w 323"/>
              <a:gd name="T17" fmla="*/ 785812 h 504"/>
              <a:gd name="T18" fmla="*/ 93083 w 323"/>
              <a:gd name="T19" fmla="*/ 673553 h 504"/>
              <a:gd name="T20" fmla="*/ 69418 w 323"/>
              <a:gd name="T21" fmla="*/ 763984 h 504"/>
              <a:gd name="T22" fmla="*/ 28398 w 323"/>
              <a:gd name="T23" fmla="*/ 754629 h 504"/>
              <a:gd name="T24" fmla="*/ 14199 w 323"/>
              <a:gd name="T25" fmla="*/ 664198 h 504"/>
              <a:gd name="T26" fmla="*/ 1578 w 323"/>
              <a:gd name="T27" fmla="*/ 584682 h 504"/>
              <a:gd name="T28" fmla="*/ 0 w 323"/>
              <a:gd name="T29" fmla="*/ 38979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Freeform 59"/>
          <p:cNvSpPr>
            <a:spLocks noChangeAspect="1"/>
          </p:cNvSpPr>
          <p:nvPr/>
        </p:nvSpPr>
        <p:spPr bwMode="auto">
          <a:xfrm>
            <a:off x="5994400" y="3649663"/>
            <a:ext cx="706438" cy="722312"/>
          </a:xfrm>
          <a:custGeom>
            <a:avLst/>
            <a:gdLst>
              <a:gd name="T0" fmla="*/ 0 w 447"/>
              <a:gd name="T1" fmla="*/ 43682 h 463"/>
              <a:gd name="T2" fmla="*/ 6322 w 447"/>
              <a:gd name="T3" fmla="*/ 43682 h 463"/>
              <a:gd name="T4" fmla="*/ 172263 w 447"/>
              <a:gd name="T5" fmla="*/ 14041 h 463"/>
              <a:gd name="T6" fmla="*/ 317660 w 447"/>
              <a:gd name="T7" fmla="*/ 0 h 463"/>
              <a:gd name="T8" fmla="*/ 297115 w 447"/>
              <a:gd name="T9" fmla="*/ 35882 h 463"/>
              <a:gd name="T10" fmla="*/ 341366 w 447"/>
              <a:gd name="T11" fmla="*/ 35882 h 463"/>
              <a:gd name="T12" fmla="*/ 592649 w 447"/>
              <a:gd name="T13" fmla="*/ 260532 h 463"/>
              <a:gd name="T14" fmla="*/ 692214 w 447"/>
              <a:gd name="T15" fmla="*/ 404058 h 463"/>
              <a:gd name="T16" fmla="*/ 706438 w 447"/>
              <a:gd name="T17" fmla="*/ 502342 h 463"/>
              <a:gd name="T18" fmla="*/ 673250 w 447"/>
              <a:gd name="T19" fmla="*/ 524183 h 463"/>
              <a:gd name="T20" fmla="*/ 692214 w 447"/>
              <a:gd name="T21" fmla="*/ 622468 h 463"/>
              <a:gd name="T22" fmla="*/ 621097 w 447"/>
              <a:gd name="T23" fmla="*/ 627148 h 463"/>
              <a:gd name="T24" fmla="*/ 621097 w 447"/>
              <a:gd name="T25" fmla="*/ 711392 h 463"/>
              <a:gd name="T26" fmla="*/ 565783 w 447"/>
              <a:gd name="T27" fmla="*/ 669270 h 463"/>
              <a:gd name="T28" fmla="*/ 202291 w 447"/>
              <a:gd name="T29" fmla="*/ 722312 h 463"/>
              <a:gd name="T30" fmla="*/ 120110 w 447"/>
              <a:gd name="T31" fmla="*/ 566305 h 463"/>
              <a:gd name="T32" fmla="*/ 178585 w 447"/>
              <a:gd name="T33" fmla="*/ 460220 h 463"/>
              <a:gd name="T34" fmla="*/ 101146 w 447"/>
              <a:gd name="T35" fmla="*/ 405618 h 463"/>
              <a:gd name="T36" fmla="*/ 0 w 447"/>
              <a:gd name="T37" fmla="*/ 43682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Freeform 60"/>
          <p:cNvSpPr>
            <a:spLocks noChangeAspect="1"/>
          </p:cNvSpPr>
          <p:nvPr/>
        </p:nvSpPr>
        <p:spPr bwMode="auto">
          <a:xfrm>
            <a:off x="6292850" y="3551238"/>
            <a:ext cx="644525" cy="503237"/>
          </a:xfrm>
          <a:custGeom>
            <a:avLst/>
            <a:gdLst>
              <a:gd name="T0" fmla="*/ 23696 w 408"/>
              <a:gd name="T1" fmla="*/ 90365 h 323"/>
              <a:gd name="T2" fmla="*/ 74247 w 408"/>
              <a:gd name="T3" fmla="*/ 42066 h 323"/>
              <a:gd name="T4" fmla="*/ 268552 w 408"/>
              <a:gd name="T5" fmla="*/ 0 h 323"/>
              <a:gd name="T6" fmla="*/ 327002 w 408"/>
              <a:gd name="T7" fmla="*/ 28044 h 323"/>
              <a:gd name="T8" fmla="*/ 451799 w 408"/>
              <a:gd name="T9" fmla="*/ 7790 h 323"/>
              <a:gd name="T10" fmla="*/ 552901 w 408"/>
              <a:gd name="T11" fmla="*/ 79458 h 323"/>
              <a:gd name="T12" fmla="*/ 644525 w 408"/>
              <a:gd name="T13" fmla="*/ 133989 h 323"/>
              <a:gd name="T14" fmla="*/ 592394 w 408"/>
              <a:gd name="T15" fmla="*/ 285116 h 323"/>
              <a:gd name="T16" fmla="*/ 514988 w 408"/>
              <a:gd name="T17" fmla="*/ 363016 h 323"/>
              <a:gd name="T18" fmla="*/ 429683 w 408"/>
              <a:gd name="T19" fmla="*/ 384828 h 323"/>
              <a:gd name="T20" fmla="*/ 447060 w 408"/>
              <a:gd name="T21" fmla="*/ 445591 h 323"/>
              <a:gd name="T22" fmla="*/ 394930 w 408"/>
              <a:gd name="T23" fmla="*/ 503237 h 323"/>
              <a:gd name="T24" fmla="*/ 295407 w 408"/>
              <a:gd name="T25" fmla="*/ 363016 h 323"/>
              <a:gd name="T26" fmla="*/ 41073 w 408"/>
              <a:gd name="T27" fmla="*/ 133989 h 323"/>
              <a:gd name="T28" fmla="*/ 0 w 408"/>
              <a:gd name="T29" fmla="*/ 133989 h 323"/>
              <a:gd name="T30" fmla="*/ 23696 w 408"/>
              <a:gd name="T31" fmla="*/ 90365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Freeform 61"/>
          <p:cNvSpPr>
            <a:spLocks noChangeAspect="1"/>
          </p:cNvSpPr>
          <p:nvPr/>
        </p:nvSpPr>
        <p:spPr bwMode="auto">
          <a:xfrm>
            <a:off x="5834063" y="4270375"/>
            <a:ext cx="1206500" cy="808038"/>
          </a:xfrm>
          <a:custGeom>
            <a:avLst/>
            <a:gdLst>
              <a:gd name="T0" fmla="*/ 0 w 765"/>
              <a:gd name="T1" fmla="*/ 79403 h 519"/>
              <a:gd name="T2" fmla="*/ 331196 w 765"/>
              <a:gd name="T3" fmla="*/ 46707 h 519"/>
              <a:gd name="T4" fmla="*/ 367470 w 765"/>
              <a:gd name="T5" fmla="*/ 99642 h 519"/>
              <a:gd name="T6" fmla="*/ 722323 w 765"/>
              <a:gd name="T7" fmla="*/ 46707 h 519"/>
              <a:gd name="T8" fmla="*/ 782254 w 765"/>
              <a:gd name="T9" fmla="*/ 90301 h 519"/>
              <a:gd name="T10" fmla="*/ 782254 w 765"/>
              <a:gd name="T11" fmla="*/ 6228 h 519"/>
              <a:gd name="T12" fmla="*/ 777522 w 765"/>
              <a:gd name="T13" fmla="*/ 0 h 519"/>
              <a:gd name="T14" fmla="*/ 848493 w 765"/>
              <a:gd name="T15" fmla="*/ 4671 h 519"/>
              <a:gd name="T16" fmla="*/ 924195 w 765"/>
              <a:gd name="T17" fmla="*/ 129224 h 519"/>
              <a:gd name="T18" fmla="*/ 1044056 w 765"/>
              <a:gd name="T19" fmla="*/ 298927 h 519"/>
              <a:gd name="T20" fmla="*/ 1102410 w 765"/>
              <a:gd name="T21" fmla="*/ 445277 h 519"/>
              <a:gd name="T22" fmla="*/ 1192306 w 765"/>
              <a:gd name="T23" fmla="*/ 548033 h 519"/>
              <a:gd name="T24" fmla="*/ 1206500 w 765"/>
              <a:gd name="T25" fmla="*/ 695940 h 519"/>
              <a:gd name="T26" fmla="*/ 1178112 w 765"/>
              <a:gd name="T27" fmla="*/ 784684 h 519"/>
              <a:gd name="T28" fmla="*/ 1050365 w 765"/>
              <a:gd name="T29" fmla="*/ 808038 h 519"/>
              <a:gd name="T30" fmla="*/ 1029862 w 765"/>
              <a:gd name="T31" fmla="*/ 770672 h 519"/>
              <a:gd name="T32" fmla="*/ 939966 w 765"/>
              <a:gd name="T33" fmla="*/ 716180 h 519"/>
              <a:gd name="T34" fmla="*/ 911578 w 765"/>
              <a:gd name="T35" fmla="*/ 661688 h 519"/>
              <a:gd name="T36" fmla="*/ 887921 w 765"/>
              <a:gd name="T37" fmla="*/ 639891 h 519"/>
              <a:gd name="T38" fmla="*/ 873727 w 765"/>
              <a:gd name="T39" fmla="*/ 588513 h 519"/>
              <a:gd name="T40" fmla="*/ 853224 w 765"/>
              <a:gd name="T41" fmla="*/ 602525 h 519"/>
              <a:gd name="T42" fmla="*/ 782254 w 765"/>
              <a:gd name="T43" fmla="*/ 535578 h 519"/>
              <a:gd name="T44" fmla="*/ 799602 w 765"/>
              <a:gd name="T45" fmla="*/ 473302 h 519"/>
              <a:gd name="T46" fmla="*/ 782254 w 765"/>
              <a:gd name="T47" fmla="*/ 439050 h 519"/>
              <a:gd name="T48" fmla="*/ 761751 w 765"/>
              <a:gd name="T49" fmla="*/ 449948 h 519"/>
              <a:gd name="T50" fmla="*/ 763328 w 765"/>
              <a:gd name="T51" fmla="*/ 487314 h 519"/>
              <a:gd name="T52" fmla="*/ 741248 w 765"/>
              <a:gd name="T53" fmla="*/ 439050 h 519"/>
              <a:gd name="T54" fmla="*/ 742825 w 765"/>
              <a:gd name="T55" fmla="*/ 325395 h 519"/>
              <a:gd name="T56" fmla="*/ 698666 w 765"/>
              <a:gd name="T57" fmla="*/ 256891 h 519"/>
              <a:gd name="T58" fmla="*/ 585113 w 765"/>
              <a:gd name="T59" fmla="*/ 202399 h 519"/>
              <a:gd name="T60" fmla="*/ 528337 w 765"/>
              <a:gd name="T61" fmla="*/ 138565 h 519"/>
              <a:gd name="T62" fmla="*/ 465252 w 765"/>
              <a:gd name="T63" fmla="*/ 132338 h 519"/>
              <a:gd name="T64" fmla="*/ 440018 w 765"/>
              <a:gd name="T65" fmla="*/ 171260 h 519"/>
              <a:gd name="T66" fmla="*/ 345390 w 765"/>
              <a:gd name="T67" fmla="*/ 199285 h 519"/>
              <a:gd name="T68" fmla="*/ 291768 w 765"/>
              <a:gd name="T69" fmla="*/ 171260 h 519"/>
              <a:gd name="T70" fmla="*/ 263380 w 765"/>
              <a:gd name="T71" fmla="*/ 129224 h 519"/>
              <a:gd name="T72" fmla="*/ 86742 w 765"/>
              <a:gd name="T73" fmla="*/ 166590 h 519"/>
              <a:gd name="T74" fmla="*/ 48891 w 765"/>
              <a:gd name="T75" fmla="*/ 137008 h 519"/>
              <a:gd name="T76" fmla="*/ 9463 w 765"/>
              <a:gd name="T77" fmla="*/ 169704 h 519"/>
              <a:gd name="T78" fmla="*/ 0 w 765"/>
              <a:gd name="T79" fmla="*/ 79403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2" name="Freeform 62"/>
          <p:cNvSpPr>
            <a:spLocks noChangeAspect="1"/>
          </p:cNvSpPr>
          <p:nvPr/>
        </p:nvSpPr>
        <p:spPr bwMode="auto">
          <a:xfrm>
            <a:off x="6164263" y="3205163"/>
            <a:ext cx="1112837" cy="481012"/>
          </a:xfrm>
          <a:custGeom>
            <a:avLst/>
            <a:gdLst>
              <a:gd name="T0" fmla="*/ 37938 w 704"/>
              <a:gd name="T1" fmla="*/ 356074 h 308"/>
              <a:gd name="T2" fmla="*/ 0 w 704"/>
              <a:gd name="T3" fmla="*/ 459148 h 308"/>
              <a:gd name="T4" fmla="*/ 143847 w 704"/>
              <a:gd name="T5" fmla="*/ 445092 h 308"/>
              <a:gd name="T6" fmla="*/ 200753 w 704"/>
              <a:gd name="T7" fmla="*/ 398240 h 308"/>
              <a:gd name="T8" fmla="*/ 396764 w 704"/>
              <a:gd name="T9" fmla="*/ 346703 h 308"/>
              <a:gd name="T10" fmla="*/ 450509 w 704"/>
              <a:gd name="T11" fmla="*/ 374814 h 308"/>
              <a:gd name="T12" fmla="*/ 580130 w 704"/>
              <a:gd name="T13" fmla="*/ 356074 h 308"/>
              <a:gd name="T14" fmla="*/ 580130 w 704"/>
              <a:gd name="T15" fmla="*/ 363882 h 308"/>
              <a:gd name="T16" fmla="*/ 772979 w 704"/>
              <a:gd name="T17" fmla="*/ 481012 h 308"/>
              <a:gd name="T18" fmla="*/ 886792 w 704"/>
              <a:gd name="T19" fmla="*/ 446654 h 308"/>
              <a:gd name="T20" fmla="*/ 950021 w 704"/>
              <a:gd name="T21" fmla="*/ 313907 h 308"/>
              <a:gd name="T22" fmla="*/ 1060673 w 704"/>
              <a:gd name="T23" fmla="*/ 276426 h 308"/>
              <a:gd name="T24" fmla="*/ 1112837 w 704"/>
              <a:gd name="T25" fmla="*/ 179599 h 308"/>
              <a:gd name="T26" fmla="*/ 1109676 w 704"/>
              <a:gd name="T27" fmla="*/ 60907 h 308"/>
              <a:gd name="T28" fmla="*/ 1095449 w 704"/>
              <a:gd name="T29" fmla="*/ 157734 h 308"/>
              <a:gd name="T30" fmla="*/ 1035381 w 704"/>
              <a:gd name="T31" fmla="*/ 242068 h 308"/>
              <a:gd name="T32" fmla="*/ 1011670 w 704"/>
              <a:gd name="T33" fmla="*/ 235821 h 308"/>
              <a:gd name="T34" fmla="*/ 927891 w 704"/>
              <a:gd name="T35" fmla="*/ 257685 h 308"/>
              <a:gd name="T36" fmla="*/ 927891 w 704"/>
              <a:gd name="T37" fmla="*/ 231136 h 308"/>
              <a:gd name="T38" fmla="*/ 1011670 w 704"/>
              <a:gd name="T39" fmla="*/ 203025 h 308"/>
              <a:gd name="T40" fmla="*/ 935795 w 704"/>
              <a:gd name="T41" fmla="*/ 193654 h 308"/>
              <a:gd name="T42" fmla="*/ 1021154 w 704"/>
              <a:gd name="T43" fmla="*/ 167105 h 308"/>
              <a:gd name="T44" fmla="*/ 1052769 w 704"/>
              <a:gd name="T45" fmla="*/ 181160 h 308"/>
              <a:gd name="T46" fmla="*/ 1070157 w 704"/>
              <a:gd name="T47" fmla="*/ 89018 h 308"/>
              <a:gd name="T48" fmla="*/ 1048027 w 704"/>
              <a:gd name="T49" fmla="*/ 67154 h 308"/>
              <a:gd name="T50" fmla="*/ 946860 w 704"/>
              <a:gd name="T51" fmla="*/ 104636 h 308"/>
              <a:gd name="T52" fmla="*/ 950021 w 704"/>
              <a:gd name="T53" fmla="*/ 48414 h 308"/>
              <a:gd name="T54" fmla="*/ 992701 w 704"/>
              <a:gd name="T55" fmla="*/ 62469 h 308"/>
              <a:gd name="T56" fmla="*/ 1048027 w 704"/>
              <a:gd name="T57" fmla="*/ 20302 h 308"/>
              <a:gd name="T58" fmla="*/ 1017993 w 704"/>
              <a:gd name="T59" fmla="*/ 0 h 308"/>
              <a:gd name="T60" fmla="*/ 686039 w 704"/>
              <a:gd name="T61" fmla="*/ 74963 h 308"/>
              <a:gd name="T62" fmla="*/ 278209 w 704"/>
              <a:gd name="T63" fmla="*/ 156173 h 308"/>
              <a:gd name="T64" fmla="*/ 91683 w 704"/>
              <a:gd name="T65" fmla="*/ 354512 h 308"/>
              <a:gd name="T66" fmla="*/ 37938 w 704"/>
              <a:gd name="T67" fmla="*/ 356074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3" name="Freeform 63"/>
          <p:cNvSpPr>
            <a:spLocks noChangeAspect="1"/>
          </p:cNvSpPr>
          <p:nvPr/>
        </p:nvSpPr>
        <p:spPr bwMode="auto">
          <a:xfrm>
            <a:off x="6278563" y="2690813"/>
            <a:ext cx="550862" cy="568325"/>
          </a:xfrm>
          <a:custGeom>
            <a:avLst/>
            <a:gdLst>
              <a:gd name="T0" fmla="*/ 55244 w 349"/>
              <a:gd name="T1" fmla="*/ 297397 h 365"/>
              <a:gd name="T2" fmla="*/ 14206 w 349"/>
              <a:gd name="T3" fmla="*/ 286498 h 365"/>
              <a:gd name="T4" fmla="*/ 0 w 349"/>
              <a:gd name="T5" fmla="*/ 376807 h 365"/>
              <a:gd name="T6" fmla="*/ 14206 w 349"/>
              <a:gd name="T7" fmla="*/ 471788 h 365"/>
              <a:gd name="T8" fmla="*/ 93126 w 349"/>
              <a:gd name="T9" fmla="*/ 535627 h 365"/>
              <a:gd name="T10" fmla="*/ 112066 w 349"/>
              <a:gd name="T11" fmla="*/ 568325 h 365"/>
              <a:gd name="T12" fmla="*/ 213084 w 349"/>
              <a:gd name="T13" fmla="*/ 535627 h 365"/>
              <a:gd name="T14" fmla="*/ 333043 w 349"/>
              <a:gd name="T15" fmla="*/ 459331 h 365"/>
              <a:gd name="T16" fmla="*/ 369346 w 349"/>
              <a:gd name="T17" fmla="*/ 292726 h 365"/>
              <a:gd name="T18" fmla="*/ 446688 w 349"/>
              <a:gd name="T19" fmla="*/ 249129 h 365"/>
              <a:gd name="T20" fmla="*/ 489304 w 349"/>
              <a:gd name="T21" fmla="*/ 146363 h 365"/>
              <a:gd name="T22" fmla="*/ 550862 w 349"/>
              <a:gd name="T23" fmla="*/ 118336 h 365"/>
              <a:gd name="T24" fmla="*/ 470364 w 349"/>
              <a:gd name="T25" fmla="*/ 104323 h 365"/>
              <a:gd name="T26" fmla="*/ 331464 w 349"/>
              <a:gd name="T27" fmla="*/ 179061 h 365"/>
              <a:gd name="T28" fmla="*/ 309367 w 349"/>
              <a:gd name="T29" fmla="*/ 107437 h 365"/>
              <a:gd name="T30" fmla="*/ 189408 w 349"/>
              <a:gd name="T31" fmla="*/ 113665 h 365"/>
              <a:gd name="T32" fmla="*/ 162575 w 349"/>
              <a:gd name="T33" fmla="*/ 0 h 365"/>
              <a:gd name="T34" fmla="*/ 131007 w 349"/>
              <a:gd name="T35" fmla="*/ 31141 h 365"/>
              <a:gd name="T36" fmla="*/ 140478 w 349"/>
              <a:gd name="T37" fmla="*/ 193075 h 365"/>
              <a:gd name="T38" fmla="*/ 86812 w 349"/>
              <a:gd name="T39" fmla="*/ 207088 h 365"/>
              <a:gd name="T40" fmla="*/ 55244 w 349"/>
              <a:gd name="T41" fmla="*/ 29739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34" name="Group 64"/>
          <p:cNvGrpSpPr>
            <a:grpSpLocks/>
          </p:cNvGrpSpPr>
          <p:nvPr/>
        </p:nvGrpSpPr>
        <p:grpSpPr bwMode="auto">
          <a:xfrm>
            <a:off x="6208713" y="2809875"/>
            <a:ext cx="1009650" cy="596900"/>
            <a:chOff x="3911" y="1770"/>
            <a:chExt cx="636" cy="376"/>
          </a:xfrm>
        </p:grpSpPr>
        <p:sp>
          <p:nvSpPr>
            <p:cNvPr id="54335" name="Freeform 65"/>
            <p:cNvSpPr>
              <a:spLocks noChangeAspect="1"/>
            </p:cNvSpPr>
            <p:nvPr/>
          </p:nvSpPr>
          <p:spPr bwMode="auto">
            <a:xfrm>
              <a:off x="3911" y="1770"/>
              <a:ext cx="613" cy="376"/>
            </a:xfrm>
            <a:custGeom>
              <a:avLst/>
              <a:gdLst>
                <a:gd name="T0" fmla="*/ 102 w 616"/>
                <a:gd name="T1" fmla="*/ 263 h 383"/>
                <a:gd name="T2" fmla="*/ 84 w 616"/>
                <a:gd name="T3" fmla="*/ 301 h 383"/>
                <a:gd name="T4" fmla="*/ 59 w 616"/>
                <a:gd name="T5" fmla="*/ 312 h 383"/>
                <a:gd name="T6" fmla="*/ 57 w 616"/>
                <a:gd name="T7" fmla="*/ 337 h 383"/>
                <a:gd name="T8" fmla="*/ 3 w 616"/>
                <a:gd name="T9" fmla="*/ 355 h 383"/>
                <a:gd name="T10" fmla="*/ 0 w 616"/>
                <a:gd name="T11" fmla="*/ 376 h 383"/>
                <a:gd name="T12" fmla="*/ 146 w 616"/>
                <a:gd name="T13" fmla="*/ 351 h 383"/>
                <a:gd name="T14" fmla="*/ 410 w 616"/>
                <a:gd name="T15" fmla="*/ 297 h 383"/>
                <a:gd name="T16" fmla="*/ 613 w 616"/>
                <a:gd name="T17" fmla="*/ 249 h 383"/>
                <a:gd name="T18" fmla="*/ 613 w 616"/>
                <a:gd name="T19" fmla="*/ 211 h 383"/>
                <a:gd name="T20" fmla="*/ 591 w 616"/>
                <a:gd name="T21" fmla="*/ 199 h 383"/>
                <a:gd name="T22" fmla="*/ 573 w 616"/>
                <a:gd name="T23" fmla="*/ 218 h 383"/>
                <a:gd name="T24" fmla="*/ 562 w 616"/>
                <a:gd name="T25" fmla="*/ 167 h 383"/>
                <a:gd name="T26" fmla="*/ 573 w 616"/>
                <a:gd name="T27" fmla="*/ 122 h 383"/>
                <a:gd name="T28" fmla="*/ 498 w 616"/>
                <a:gd name="T29" fmla="*/ 88 h 383"/>
                <a:gd name="T30" fmla="*/ 446 w 616"/>
                <a:gd name="T31" fmla="*/ 97 h 383"/>
                <a:gd name="T32" fmla="*/ 444 w 616"/>
                <a:gd name="T33" fmla="*/ 27 h 383"/>
                <a:gd name="T34" fmla="*/ 391 w 616"/>
                <a:gd name="T35" fmla="*/ 0 h 383"/>
                <a:gd name="T36" fmla="*/ 350 w 616"/>
                <a:gd name="T37" fmla="*/ 17 h 383"/>
                <a:gd name="T38" fmla="*/ 323 w 616"/>
                <a:gd name="T39" fmla="*/ 82 h 383"/>
                <a:gd name="T40" fmla="*/ 277 w 616"/>
                <a:gd name="T41" fmla="*/ 109 h 383"/>
                <a:gd name="T42" fmla="*/ 257 w 616"/>
                <a:gd name="T43" fmla="*/ 212 h 383"/>
                <a:gd name="T44" fmla="*/ 180 w 616"/>
                <a:gd name="T45" fmla="*/ 263 h 383"/>
                <a:gd name="T46" fmla="*/ 117 w 616"/>
                <a:gd name="T47" fmla="*/ 284 h 383"/>
                <a:gd name="T48" fmla="*/ 102 w 616"/>
                <a:gd name="T49" fmla="*/ 263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6" name="Freeform 66"/>
            <p:cNvSpPr>
              <a:spLocks noChangeAspect="1"/>
            </p:cNvSpPr>
            <p:nvPr/>
          </p:nvSpPr>
          <p:spPr bwMode="auto">
            <a:xfrm>
              <a:off x="4506" y="186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41 w 42"/>
                <a:gd name="T3" fmla="*/ 0 h 71"/>
                <a:gd name="T4" fmla="*/ 18 w 42"/>
                <a:gd name="T5" fmla="*/ 69 h 71"/>
                <a:gd name="T6" fmla="*/ 2 w 42"/>
                <a:gd name="T7" fmla="*/ 68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37" name="Rectangle 67"/>
          <p:cNvSpPr>
            <a:spLocks noChangeArrowheads="1"/>
          </p:cNvSpPr>
          <p:nvPr/>
        </p:nvSpPr>
        <p:spPr bwMode="auto">
          <a:xfrm>
            <a:off x="-114300" y="177800"/>
            <a:ext cx="9372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Uninsured Rates Among Nonelderly </a:t>
            </a:r>
          </a:p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by State, 2010-2011</a:t>
            </a:r>
          </a:p>
        </p:txBody>
      </p:sp>
      <p:sp>
        <p:nvSpPr>
          <p:cNvPr id="54338" name="Rectangle 68"/>
          <p:cNvSpPr>
            <a:spLocks noChangeArrowheads="1"/>
          </p:cNvSpPr>
          <p:nvPr/>
        </p:nvSpPr>
        <p:spPr bwMode="auto">
          <a:xfrm>
            <a:off x="4648200" y="5667375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4339" name="Rectangle 69"/>
          <p:cNvSpPr>
            <a:spLocks noChangeArrowheads="1"/>
          </p:cNvSpPr>
          <p:nvPr/>
        </p:nvSpPr>
        <p:spPr bwMode="auto">
          <a:xfrm>
            <a:off x="4648200" y="53721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4340" name="Text Box 70"/>
          <p:cNvSpPr txBox="1">
            <a:spLocks noChangeArrowheads="1"/>
          </p:cNvSpPr>
          <p:nvPr/>
        </p:nvSpPr>
        <p:spPr bwMode="auto">
          <a:xfrm>
            <a:off x="4800600" y="5291138"/>
            <a:ext cx="3702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&lt;14% Uninsured (13 states &amp; DC)</a:t>
            </a:r>
          </a:p>
        </p:txBody>
      </p:sp>
      <p:sp>
        <p:nvSpPr>
          <p:cNvPr id="54341" name="Text Box 71"/>
          <p:cNvSpPr txBox="1">
            <a:spLocks noChangeArrowheads="1"/>
          </p:cNvSpPr>
          <p:nvPr/>
        </p:nvSpPr>
        <p:spPr bwMode="auto">
          <a:xfrm>
            <a:off x="4800600" y="5586413"/>
            <a:ext cx="355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 to 18% Uninsured (20 states)</a:t>
            </a:r>
          </a:p>
        </p:txBody>
      </p:sp>
      <p:sp>
        <p:nvSpPr>
          <p:cNvPr id="54342" name="Rectangle 72"/>
          <p:cNvSpPr>
            <a:spLocks noChangeArrowheads="1"/>
          </p:cNvSpPr>
          <p:nvPr/>
        </p:nvSpPr>
        <p:spPr bwMode="auto">
          <a:xfrm>
            <a:off x="4648200" y="596741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4343" name="Text Box 73"/>
          <p:cNvSpPr txBox="1">
            <a:spLocks noChangeArrowheads="1"/>
          </p:cNvSpPr>
          <p:nvPr/>
        </p:nvSpPr>
        <p:spPr bwMode="auto">
          <a:xfrm>
            <a:off x="1309688" y="5581650"/>
            <a:ext cx="2919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National Average = 18.2%</a:t>
            </a:r>
          </a:p>
        </p:txBody>
      </p:sp>
      <p:sp>
        <p:nvSpPr>
          <p:cNvPr id="54344" name="Text Box 74"/>
          <p:cNvSpPr txBox="1">
            <a:spLocks noChangeArrowheads="1"/>
          </p:cNvSpPr>
          <p:nvPr/>
        </p:nvSpPr>
        <p:spPr bwMode="auto">
          <a:xfrm>
            <a:off x="-22225" y="6551613"/>
            <a:ext cx="8486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2011 and 2012 ASEC Supplement to the CPS (two-year pooled data). </a:t>
            </a:r>
          </a:p>
        </p:txBody>
      </p:sp>
      <p:sp>
        <p:nvSpPr>
          <p:cNvPr id="54345" name="Text Box 75"/>
          <p:cNvSpPr txBox="1">
            <a:spLocks noChangeArrowheads="1"/>
          </p:cNvSpPr>
          <p:nvPr/>
        </p:nvSpPr>
        <p:spPr bwMode="auto">
          <a:xfrm>
            <a:off x="2286000" y="371633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AZ</a:t>
            </a:r>
          </a:p>
        </p:txBody>
      </p:sp>
      <p:sp>
        <p:nvSpPr>
          <p:cNvPr id="54346" name="Text Box 76"/>
          <p:cNvSpPr txBox="1">
            <a:spLocks noChangeArrowheads="1"/>
          </p:cNvSpPr>
          <p:nvPr/>
        </p:nvSpPr>
        <p:spPr bwMode="auto">
          <a:xfrm>
            <a:off x="1668463" y="15065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WA</a:t>
            </a:r>
          </a:p>
        </p:txBody>
      </p:sp>
      <p:sp>
        <p:nvSpPr>
          <p:cNvPr id="54347" name="Text Box 77"/>
          <p:cNvSpPr txBox="1">
            <a:spLocks noChangeArrowheads="1"/>
          </p:cNvSpPr>
          <p:nvPr/>
        </p:nvSpPr>
        <p:spPr bwMode="auto">
          <a:xfrm>
            <a:off x="2971800" y="2420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WY</a:t>
            </a:r>
          </a:p>
        </p:txBody>
      </p:sp>
      <p:sp>
        <p:nvSpPr>
          <p:cNvPr id="54348" name="Text Box 78"/>
          <p:cNvSpPr txBox="1">
            <a:spLocks noChangeArrowheads="1"/>
          </p:cNvSpPr>
          <p:nvPr/>
        </p:nvSpPr>
        <p:spPr bwMode="auto">
          <a:xfrm>
            <a:off x="2281238" y="2193925"/>
            <a:ext cx="461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ID</a:t>
            </a:r>
          </a:p>
        </p:txBody>
      </p:sp>
      <p:sp>
        <p:nvSpPr>
          <p:cNvPr id="54349" name="Text Box 79"/>
          <p:cNvSpPr txBox="1">
            <a:spLocks noChangeArrowheads="1"/>
          </p:cNvSpPr>
          <p:nvPr/>
        </p:nvSpPr>
        <p:spPr bwMode="auto">
          <a:xfrm>
            <a:off x="2465388" y="2954338"/>
            <a:ext cx="338137" cy="2460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UT</a:t>
            </a:r>
          </a:p>
        </p:txBody>
      </p:sp>
      <p:sp>
        <p:nvSpPr>
          <p:cNvPr id="54350" name="Text Box 80"/>
          <p:cNvSpPr txBox="1">
            <a:spLocks noChangeArrowheads="1"/>
          </p:cNvSpPr>
          <p:nvPr/>
        </p:nvSpPr>
        <p:spPr bwMode="auto">
          <a:xfrm>
            <a:off x="1530350" y="203993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OR</a:t>
            </a:r>
          </a:p>
        </p:txBody>
      </p:sp>
      <p:sp>
        <p:nvSpPr>
          <p:cNvPr id="54351" name="Text Box 81"/>
          <p:cNvSpPr txBox="1">
            <a:spLocks noChangeArrowheads="1"/>
          </p:cNvSpPr>
          <p:nvPr/>
        </p:nvSpPr>
        <p:spPr bwMode="auto">
          <a:xfrm>
            <a:off x="1752600" y="2787650"/>
            <a:ext cx="461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NV</a:t>
            </a:r>
          </a:p>
        </p:txBody>
      </p:sp>
      <p:sp>
        <p:nvSpPr>
          <p:cNvPr id="54352" name="Text Box 82"/>
          <p:cNvSpPr txBox="1">
            <a:spLocks noChangeArrowheads="1"/>
          </p:cNvSpPr>
          <p:nvPr/>
        </p:nvSpPr>
        <p:spPr bwMode="auto">
          <a:xfrm>
            <a:off x="1295400" y="3108325"/>
            <a:ext cx="385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CA</a:t>
            </a:r>
          </a:p>
        </p:txBody>
      </p:sp>
      <p:sp>
        <p:nvSpPr>
          <p:cNvPr id="54353" name="Text Box 83"/>
          <p:cNvSpPr txBox="1">
            <a:spLocks noChangeArrowheads="1"/>
          </p:cNvSpPr>
          <p:nvPr/>
        </p:nvSpPr>
        <p:spPr bwMode="auto">
          <a:xfrm>
            <a:off x="2743200" y="1658938"/>
            <a:ext cx="352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MT</a:t>
            </a:r>
          </a:p>
        </p:txBody>
      </p:sp>
      <p:sp>
        <p:nvSpPr>
          <p:cNvPr id="54354" name="Text Box 84"/>
          <p:cNvSpPr txBox="1">
            <a:spLocks noChangeArrowheads="1"/>
          </p:cNvSpPr>
          <p:nvPr/>
        </p:nvSpPr>
        <p:spPr bwMode="auto">
          <a:xfrm>
            <a:off x="2438400" y="4859338"/>
            <a:ext cx="31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</a:t>
            </a:r>
          </a:p>
        </p:txBody>
      </p:sp>
      <p:sp>
        <p:nvSpPr>
          <p:cNvPr id="54355" name="Text Box 85"/>
          <p:cNvSpPr txBox="1">
            <a:spLocks noChangeArrowheads="1"/>
          </p:cNvSpPr>
          <p:nvPr/>
        </p:nvSpPr>
        <p:spPr bwMode="auto">
          <a:xfrm>
            <a:off x="866775" y="4173538"/>
            <a:ext cx="331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AK</a:t>
            </a:r>
          </a:p>
        </p:txBody>
      </p:sp>
      <p:sp>
        <p:nvSpPr>
          <p:cNvPr id="54356" name="Text Box 86"/>
          <p:cNvSpPr txBox="1">
            <a:spLocks noChangeArrowheads="1"/>
          </p:cNvSpPr>
          <p:nvPr/>
        </p:nvSpPr>
        <p:spPr bwMode="auto">
          <a:xfrm>
            <a:off x="4897438" y="367188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AR</a:t>
            </a:r>
          </a:p>
        </p:txBody>
      </p:sp>
      <p:sp>
        <p:nvSpPr>
          <p:cNvPr id="54357" name="Text Box 87"/>
          <p:cNvSpPr txBox="1">
            <a:spLocks noChangeArrowheads="1"/>
          </p:cNvSpPr>
          <p:nvPr/>
        </p:nvSpPr>
        <p:spPr bwMode="auto">
          <a:xfrm>
            <a:off x="5334000" y="397668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MS</a:t>
            </a:r>
          </a:p>
        </p:txBody>
      </p:sp>
      <p:sp>
        <p:nvSpPr>
          <p:cNvPr id="54358" name="Text Box 88"/>
          <p:cNvSpPr txBox="1">
            <a:spLocks noChangeArrowheads="1"/>
          </p:cNvSpPr>
          <p:nvPr/>
        </p:nvSpPr>
        <p:spPr bwMode="auto">
          <a:xfrm>
            <a:off x="4948238" y="4283075"/>
            <a:ext cx="385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LA</a:t>
            </a:r>
          </a:p>
        </p:txBody>
      </p:sp>
      <p:sp>
        <p:nvSpPr>
          <p:cNvPr id="54359" name="Text Box 89"/>
          <p:cNvSpPr txBox="1">
            <a:spLocks noChangeArrowheads="1"/>
          </p:cNvSpPr>
          <p:nvPr/>
        </p:nvSpPr>
        <p:spPr bwMode="auto">
          <a:xfrm>
            <a:off x="4495800" y="1903413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MN</a:t>
            </a:r>
          </a:p>
        </p:txBody>
      </p:sp>
      <p:sp>
        <p:nvSpPr>
          <p:cNvPr id="54360" name="Text Box 90"/>
          <p:cNvSpPr txBox="1">
            <a:spLocks noChangeArrowheads="1"/>
          </p:cNvSpPr>
          <p:nvPr/>
        </p:nvSpPr>
        <p:spPr bwMode="auto">
          <a:xfrm>
            <a:off x="3822700" y="1690688"/>
            <a:ext cx="352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ND</a:t>
            </a:r>
          </a:p>
        </p:txBody>
      </p:sp>
      <p:sp>
        <p:nvSpPr>
          <p:cNvPr id="54361" name="Text Box 91"/>
          <p:cNvSpPr txBox="1">
            <a:spLocks noChangeArrowheads="1"/>
          </p:cNvSpPr>
          <p:nvPr/>
        </p:nvSpPr>
        <p:spPr bwMode="auto">
          <a:xfrm>
            <a:off x="3206750" y="3062288"/>
            <a:ext cx="347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</a:t>
            </a:r>
          </a:p>
        </p:txBody>
      </p:sp>
      <p:sp>
        <p:nvSpPr>
          <p:cNvPr id="54362" name="Text Box 92"/>
          <p:cNvSpPr txBox="1">
            <a:spLocks noChangeArrowheads="1"/>
          </p:cNvSpPr>
          <p:nvPr/>
        </p:nvSpPr>
        <p:spPr bwMode="auto">
          <a:xfrm>
            <a:off x="4648200" y="2573338"/>
            <a:ext cx="30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IA</a:t>
            </a:r>
          </a:p>
        </p:txBody>
      </p:sp>
      <p:sp>
        <p:nvSpPr>
          <p:cNvPr id="54363" name="Text Box 93"/>
          <p:cNvSpPr txBox="1">
            <a:spLocks noChangeArrowheads="1"/>
          </p:cNvSpPr>
          <p:nvPr/>
        </p:nvSpPr>
        <p:spPr bwMode="auto">
          <a:xfrm>
            <a:off x="5070475" y="2132013"/>
            <a:ext cx="342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WI</a:t>
            </a:r>
          </a:p>
        </p:txBody>
      </p:sp>
      <p:sp>
        <p:nvSpPr>
          <p:cNvPr id="54364" name="Text Box 94"/>
          <p:cNvSpPr txBox="1">
            <a:spLocks noChangeArrowheads="1"/>
          </p:cNvSpPr>
          <p:nvPr/>
        </p:nvSpPr>
        <p:spPr bwMode="auto">
          <a:xfrm>
            <a:off x="3886200" y="2192338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SD</a:t>
            </a:r>
          </a:p>
        </p:txBody>
      </p:sp>
      <p:sp>
        <p:nvSpPr>
          <p:cNvPr id="54365" name="Text Box 95"/>
          <p:cNvSpPr txBox="1">
            <a:spLocks noChangeArrowheads="1"/>
          </p:cNvSpPr>
          <p:nvPr/>
        </p:nvSpPr>
        <p:spPr bwMode="auto">
          <a:xfrm>
            <a:off x="4795838" y="313848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MO</a:t>
            </a:r>
          </a:p>
        </p:txBody>
      </p:sp>
      <p:sp>
        <p:nvSpPr>
          <p:cNvPr id="54366" name="Text Box 96"/>
          <p:cNvSpPr txBox="1">
            <a:spLocks noChangeArrowheads="1"/>
          </p:cNvSpPr>
          <p:nvPr/>
        </p:nvSpPr>
        <p:spPr bwMode="auto">
          <a:xfrm>
            <a:off x="4033838" y="3138488"/>
            <a:ext cx="325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KS</a:t>
            </a:r>
          </a:p>
        </p:txBody>
      </p:sp>
      <p:sp>
        <p:nvSpPr>
          <p:cNvPr id="54367" name="Text Box 97"/>
          <p:cNvSpPr txBox="1">
            <a:spLocks noChangeArrowheads="1"/>
          </p:cNvSpPr>
          <p:nvPr/>
        </p:nvSpPr>
        <p:spPr bwMode="auto">
          <a:xfrm>
            <a:off x="5634038" y="3487738"/>
            <a:ext cx="33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TN</a:t>
            </a:r>
          </a:p>
        </p:txBody>
      </p:sp>
      <p:sp>
        <p:nvSpPr>
          <p:cNvPr id="54368" name="Text Box 98"/>
          <p:cNvSpPr txBox="1">
            <a:spLocks noChangeArrowheads="1"/>
          </p:cNvSpPr>
          <p:nvPr/>
        </p:nvSpPr>
        <p:spPr bwMode="auto">
          <a:xfrm>
            <a:off x="3048000" y="3748088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NM</a:t>
            </a:r>
          </a:p>
        </p:txBody>
      </p:sp>
      <p:sp>
        <p:nvSpPr>
          <p:cNvPr id="54369" name="Text Box 99"/>
          <p:cNvSpPr txBox="1">
            <a:spLocks noChangeArrowheads="1"/>
          </p:cNvSpPr>
          <p:nvPr/>
        </p:nvSpPr>
        <p:spPr bwMode="auto">
          <a:xfrm>
            <a:off x="4191000" y="3595688"/>
            <a:ext cx="346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OK</a:t>
            </a:r>
          </a:p>
        </p:txBody>
      </p:sp>
      <p:sp>
        <p:nvSpPr>
          <p:cNvPr id="54370" name="Text Box 100"/>
          <p:cNvSpPr txBox="1">
            <a:spLocks noChangeArrowheads="1"/>
          </p:cNvSpPr>
          <p:nvPr/>
        </p:nvSpPr>
        <p:spPr bwMode="auto">
          <a:xfrm>
            <a:off x="3962400" y="4189413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TX</a:t>
            </a:r>
          </a:p>
        </p:txBody>
      </p:sp>
      <p:sp>
        <p:nvSpPr>
          <p:cNvPr id="54371" name="Text Box 101"/>
          <p:cNvSpPr txBox="1">
            <a:spLocks noChangeArrowheads="1"/>
          </p:cNvSpPr>
          <p:nvPr/>
        </p:nvSpPr>
        <p:spPr bwMode="auto">
          <a:xfrm>
            <a:off x="5681663" y="394493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AL</a:t>
            </a:r>
          </a:p>
        </p:txBody>
      </p:sp>
      <p:sp>
        <p:nvSpPr>
          <p:cNvPr id="54372" name="Text Box 102"/>
          <p:cNvSpPr txBox="1">
            <a:spLocks noChangeArrowheads="1"/>
          </p:cNvSpPr>
          <p:nvPr/>
        </p:nvSpPr>
        <p:spPr bwMode="auto">
          <a:xfrm>
            <a:off x="5737225" y="2274888"/>
            <a:ext cx="325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MI</a:t>
            </a:r>
          </a:p>
        </p:txBody>
      </p:sp>
      <p:sp>
        <p:nvSpPr>
          <p:cNvPr id="54373" name="Text Box 103"/>
          <p:cNvSpPr txBox="1">
            <a:spLocks noChangeArrowheads="1"/>
          </p:cNvSpPr>
          <p:nvPr/>
        </p:nvSpPr>
        <p:spPr bwMode="auto">
          <a:xfrm>
            <a:off x="5273675" y="2817813"/>
            <a:ext cx="29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IL</a:t>
            </a:r>
          </a:p>
        </p:txBody>
      </p:sp>
      <p:sp>
        <p:nvSpPr>
          <p:cNvPr id="54374" name="Text Box 104"/>
          <p:cNvSpPr txBox="1">
            <a:spLocks noChangeArrowheads="1"/>
          </p:cNvSpPr>
          <p:nvPr/>
        </p:nvSpPr>
        <p:spPr bwMode="auto">
          <a:xfrm>
            <a:off x="5943600" y="2681288"/>
            <a:ext cx="357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OH</a:t>
            </a:r>
          </a:p>
        </p:txBody>
      </p:sp>
      <p:sp>
        <p:nvSpPr>
          <p:cNvPr id="54375" name="Text Box 105"/>
          <p:cNvSpPr txBox="1">
            <a:spLocks noChangeArrowheads="1"/>
          </p:cNvSpPr>
          <p:nvPr/>
        </p:nvSpPr>
        <p:spPr bwMode="auto">
          <a:xfrm>
            <a:off x="5632450" y="2801938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IN</a:t>
            </a:r>
          </a:p>
        </p:txBody>
      </p:sp>
      <p:sp>
        <p:nvSpPr>
          <p:cNvPr id="54376" name="Text Box 106"/>
          <p:cNvSpPr txBox="1">
            <a:spLocks noChangeArrowheads="1"/>
          </p:cNvSpPr>
          <p:nvPr/>
        </p:nvSpPr>
        <p:spPr bwMode="auto">
          <a:xfrm>
            <a:off x="5867400" y="313848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5F7F9"/>
              </a:buClr>
              <a:buFont typeface="Tahoma" pitchFamily="34" charset="0"/>
              <a:buNone/>
            </a:pPr>
            <a:r>
              <a:rPr lang="en-US" sz="1000">
                <a:solidFill>
                  <a:srgbClr val="F5F7F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KY</a:t>
            </a:r>
          </a:p>
        </p:txBody>
      </p:sp>
      <p:sp>
        <p:nvSpPr>
          <p:cNvPr id="54377" name="Text Box 107"/>
          <p:cNvSpPr txBox="1">
            <a:spLocks noChangeArrowheads="1"/>
          </p:cNvSpPr>
          <p:nvPr/>
        </p:nvSpPr>
        <p:spPr bwMode="auto">
          <a:xfrm>
            <a:off x="6700838" y="32908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NC</a:t>
            </a:r>
          </a:p>
        </p:txBody>
      </p:sp>
      <p:sp>
        <p:nvSpPr>
          <p:cNvPr id="54378" name="Text Box 108"/>
          <p:cNvSpPr txBox="1">
            <a:spLocks noChangeArrowheads="1"/>
          </p:cNvSpPr>
          <p:nvPr/>
        </p:nvSpPr>
        <p:spPr bwMode="auto">
          <a:xfrm>
            <a:off x="6581775" y="2436813"/>
            <a:ext cx="327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PA</a:t>
            </a:r>
          </a:p>
        </p:txBody>
      </p:sp>
      <p:sp>
        <p:nvSpPr>
          <p:cNvPr id="54379" name="Text Box 109"/>
          <p:cNvSpPr txBox="1">
            <a:spLocks noChangeArrowheads="1"/>
          </p:cNvSpPr>
          <p:nvPr/>
        </p:nvSpPr>
        <p:spPr bwMode="auto">
          <a:xfrm>
            <a:off x="6700838" y="2987675"/>
            <a:ext cx="385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VA</a:t>
            </a:r>
          </a:p>
        </p:txBody>
      </p:sp>
      <p:sp>
        <p:nvSpPr>
          <p:cNvPr id="54380" name="Text Box 110"/>
          <p:cNvSpPr txBox="1">
            <a:spLocks noChangeArrowheads="1"/>
          </p:cNvSpPr>
          <p:nvPr/>
        </p:nvSpPr>
        <p:spPr bwMode="auto">
          <a:xfrm>
            <a:off x="6248400" y="29543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WV</a:t>
            </a:r>
          </a:p>
        </p:txBody>
      </p:sp>
      <p:sp>
        <p:nvSpPr>
          <p:cNvPr id="54381" name="Text Box 111"/>
          <p:cNvSpPr txBox="1">
            <a:spLocks noChangeArrowheads="1"/>
          </p:cNvSpPr>
          <p:nvPr/>
        </p:nvSpPr>
        <p:spPr bwMode="auto">
          <a:xfrm>
            <a:off x="6477000" y="359568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SC</a:t>
            </a:r>
          </a:p>
        </p:txBody>
      </p:sp>
      <p:sp>
        <p:nvSpPr>
          <p:cNvPr id="54382" name="Text Box 112"/>
          <p:cNvSpPr txBox="1">
            <a:spLocks noChangeArrowheads="1"/>
          </p:cNvSpPr>
          <p:nvPr/>
        </p:nvSpPr>
        <p:spPr bwMode="auto">
          <a:xfrm>
            <a:off x="6172200" y="3895725"/>
            <a:ext cx="341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GA</a:t>
            </a:r>
          </a:p>
        </p:txBody>
      </p:sp>
      <p:sp>
        <p:nvSpPr>
          <p:cNvPr id="54383" name="Text Box 113"/>
          <p:cNvSpPr txBox="1">
            <a:spLocks noChangeArrowheads="1"/>
          </p:cNvSpPr>
          <p:nvPr/>
        </p:nvSpPr>
        <p:spPr bwMode="auto">
          <a:xfrm>
            <a:off x="6553200" y="4494213"/>
            <a:ext cx="309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FL</a:t>
            </a:r>
          </a:p>
        </p:txBody>
      </p:sp>
      <p:sp>
        <p:nvSpPr>
          <p:cNvPr id="54384" name="Text Box 114"/>
          <p:cNvSpPr txBox="1">
            <a:spLocks noChangeArrowheads="1"/>
          </p:cNvSpPr>
          <p:nvPr/>
        </p:nvSpPr>
        <p:spPr bwMode="auto">
          <a:xfrm>
            <a:off x="7391400" y="150653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ME</a:t>
            </a:r>
          </a:p>
        </p:txBody>
      </p:sp>
      <p:sp>
        <p:nvSpPr>
          <p:cNvPr id="54385" name="Text Box 115"/>
          <p:cNvSpPr txBox="1">
            <a:spLocks noChangeArrowheads="1"/>
          </p:cNvSpPr>
          <p:nvPr/>
        </p:nvSpPr>
        <p:spPr bwMode="auto">
          <a:xfrm>
            <a:off x="6781800" y="2055813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NY</a:t>
            </a:r>
          </a:p>
        </p:txBody>
      </p:sp>
      <p:sp>
        <p:nvSpPr>
          <p:cNvPr id="54386" name="Text Box 116"/>
          <p:cNvSpPr txBox="1">
            <a:spLocks noChangeArrowheads="1"/>
          </p:cNvSpPr>
          <p:nvPr/>
        </p:nvSpPr>
        <p:spPr bwMode="auto">
          <a:xfrm>
            <a:off x="7005638" y="1233488"/>
            <a:ext cx="350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NH</a:t>
            </a:r>
          </a:p>
        </p:txBody>
      </p:sp>
      <p:sp>
        <p:nvSpPr>
          <p:cNvPr id="54387" name="Text Box 117"/>
          <p:cNvSpPr txBox="1">
            <a:spLocks noChangeArrowheads="1"/>
          </p:cNvSpPr>
          <p:nvPr/>
        </p:nvSpPr>
        <p:spPr bwMode="auto">
          <a:xfrm>
            <a:off x="7920038" y="1919288"/>
            <a:ext cx="35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</a:t>
            </a:r>
          </a:p>
        </p:txBody>
      </p:sp>
      <p:sp>
        <p:nvSpPr>
          <p:cNvPr id="54388" name="Text Box 118"/>
          <p:cNvSpPr txBox="1">
            <a:spLocks noChangeArrowheads="1"/>
          </p:cNvSpPr>
          <p:nvPr/>
        </p:nvSpPr>
        <p:spPr bwMode="auto">
          <a:xfrm>
            <a:off x="6664325" y="1430338"/>
            <a:ext cx="330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VT</a:t>
            </a:r>
          </a:p>
        </p:txBody>
      </p:sp>
      <p:sp>
        <p:nvSpPr>
          <p:cNvPr id="54389" name="Text Box 119"/>
          <p:cNvSpPr txBox="1">
            <a:spLocks noChangeArrowheads="1"/>
          </p:cNvSpPr>
          <p:nvPr/>
        </p:nvSpPr>
        <p:spPr bwMode="auto">
          <a:xfrm>
            <a:off x="7543800" y="2513013"/>
            <a:ext cx="319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NJ</a:t>
            </a:r>
          </a:p>
        </p:txBody>
      </p:sp>
      <p:sp>
        <p:nvSpPr>
          <p:cNvPr id="54390" name="Text Box 120"/>
          <p:cNvSpPr txBox="1">
            <a:spLocks noChangeArrowheads="1"/>
          </p:cNvSpPr>
          <p:nvPr/>
        </p:nvSpPr>
        <p:spPr bwMode="auto">
          <a:xfrm>
            <a:off x="7497763" y="281781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DE</a:t>
            </a:r>
          </a:p>
        </p:txBody>
      </p:sp>
      <p:sp>
        <p:nvSpPr>
          <p:cNvPr id="54391" name="Text Box 121"/>
          <p:cNvSpPr txBox="1">
            <a:spLocks noChangeArrowheads="1"/>
          </p:cNvSpPr>
          <p:nvPr/>
        </p:nvSpPr>
        <p:spPr bwMode="auto">
          <a:xfrm>
            <a:off x="7573963" y="3046413"/>
            <a:ext cx="365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MD</a:t>
            </a:r>
          </a:p>
        </p:txBody>
      </p:sp>
      <p:sp>
        <p:nvSpPr>
          <p:cNvPr id="54392" name="Text Box 122"/>
          <p:cNvSpPr txBox="1">
            <a:spLocks noChangeArrowheads="1"/>
          </p:cNvSpPr>
          <p:nvPr/>
        </p:nvSpPr>
        <p:spPr bwMode="auto">
          <a:xfrm>
            <a:off x="7848600" y="2209800"/>
            <a:ext cx="346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RI</a:t>
            </a:r>
          </a:p>
        </p:txBody>
      </p:sp>
      <p:sp>
        <p:nvSpPr>
          <p:cNvPr id="54393" name="Line 123"/>
          <p:cNvSpPr>
            <a:spLocks noChangeShapeType="1"/>
          </p:cNvSpPr>
          <p:nvPr/>
        </p:nvSpPr>
        <p:spPr bwMode="auto">
          <a:xfrm flipH="1" flipV="1">
            <a:off x="6929438" y="16160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4" name="Freeform 124"/>
          <p:cNvSpPr>
            <a:spLocks/>
          </p:cNvSpPr>
          <p:nvPr/>
        </p:nvSpPr>
        <p:spPr bwMode="auto">
          <a:xfrm>
            <a:off x="7234238" y="1463675"/>
            <a:ext cx="123825" cy="322263"/>
          </a:xfrm>
          <a:custGeom>
            <a:avLst/>
            <a:gdLst>
              <a:gd name="T0" fmla="*/ 123825 w 78"/>
              <a:gd name="T1" fmla="*/ 322263 h 203"/>
              <a:gd name="T2" fmla="*/ 0 w 78"/>
              <a:gd name="T3" fmla="*/ 0 h 203"/>
              <a:gd name="T4" fmla="*/ 0 60000 65536"/>
              <a:gd name="T5" fmla="*/ 0 60000 65536"/>
              <a:gd name="T6" fmla="*/ 0 w 78"/>
              <a:gd name="T7" fmla="*/ 0 h 203"/>
              <a:gd name="T8" fmla="*/ 78 w 78"/>
              <a:gd name="T9" fmla="*/ 203 h 2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203">
                <a:moveTo>
                  <a:pt x="78" y="20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Line 125"/>
          <p:cNvSpPr>
            <a:spLocks noChangeShapeType="1"/>
          </p:cNvSpPr>
          <p:nvPr/>
        </p:nvSpPr>
        <p:spPr bwMode="auto">
          <a:xfrm>
            <a:off x="7005638" y="2835275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6" name="Freeform 126"/>
          <p:cNvSpPr>
            <a:spLocks/>
          </p:cNvSpPr>
          <p:nvPr/>
        </p:nvSpPr>
        <p:spPr bwMode="auto">
          <a:xfrm>
            <a:off x="7199313" y="2830513"/>
            <a:ext cx="339725" cy="80962"/>
          </a:xfrm>
          <a:custGeom>
            <a:avLst/>
            <a:gdLst>
              <a:gd name="T0" fmla="*/ 0 w 214"/>
              <a:gd name="T1" fmla="*/ 0 h 51"/>
              <a:gd name="T2" fmla="*/ 339725 w 214"/>
              <a:gd name="T3" fmla="*/ 80962 h 51"/>
              <a:gd name="T4" fmla="*/ 0 60000 65536"/>
              <a:gd name="T5" fmla="*/ 0 60000 65536"/>
              <a:gd name="T6" fmla="*/ 0 w 214"/>
              <a:gd name="T7" fmla="*/ 0 h 51"/>
              <a:gd name="T8" fmla="*/ 214 w 214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" h="51">
                <a:moveTo>
                  <a:pt x="0" y="0"/>
                </a:moveTo>
                <a:lnTo>
                  <a:pt x="214" y="5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7" name="Freeform 127"/>
          <p:cNvSpPr>
            <a:spLocks/>
          </p:cNvSpPr>
          <p:nvPr/>
        </p:nvSpPr>
        <p:spPr bwMode="auto">
          <a:xfrm>
            <a:off x="7242175" y="2598738"/>
            <a:ext cx="377825" cy="9525"/>
          </a:xfrm>
          <a:custGeom>
            <a:avLst/>
            <a:gdLst>
              <a:gd name="T0" fmla="*/ 0 w 238"/>
              <a:gd name="T1" fmla="*/ 0 h 6"/>
              <a:gd name="T2" fmla="*/ 377825 w 238"/>
              <a:gd name="T3" fmla="*/ 9525 h 6"/>
              <a:gd name="T4" fmla="*/ 0 60000 65536"/>
              <a:gd name="T5" fmla="*/ 0 60000 65536"/>
              <a:gd name="T6" fmla="*/ 0 w 238"/>
              <a:gd name="T7" fmla="*/ 0 h 6"/>
              <a:gd name="T8" fmla="*/ 238 w 23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8" h="6">
                <a:moveTo>
                  <a:pt x="0" y="0"/>
                </a:moveTo>
                <a:lnTo>
                  <a:pt x="238" y="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8" name="Line 128"/>
          <p:cNvSpPr>
            <a:spLocks noChangeShapeType="1"/>
          </p:cNvSpPr>
          <p:nvPr/>
        </p:nvSpPr>
        <p:spPr bwMode="auto">
          <a:xfrm flipV="1">
            <a:off x="7462838" y="2073275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9" name="Line 129"/>
          <p:cNvSpPr>
            <a:spLocks noChangeShapeType="1"/>
          </p:cNvSpPr>
          <p:nvPr/>
        </p:nvSpPr>
        <p:spPr bwMode="auto">
          <a:xfrm>
            <a:off x="7386638" y="230187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00" name="Freeform 130"/>
          <p:cNvSpPr>
            <a:spLocks/>
          </p:cNvSpPr>
          <p:nvPr/>
        </p:nvSpPr>
        <p:spPr bwMode="auto">
          <a:xfrm>
            <a:off x="7504113" y="2278063"/>
            <a:ext cx="420687" cy="58737"/>
          </a:xfrm>
          <a:custGeom>
            <a:avLst/>
            <a:gdLst>
              <a:gd name="T0" fmla="*/ 0 w 265"/>
              <a:gd name="T1" fmla="*/ 0 h 37"/>
              <a:gd name="T2" fmla="*/ 420687 w 265"/>
              <a:gd name="T3" fmla="*/ 58737 h 37"/>
              <a:gd name="T4" fmla="*/ 0 60000 65536"/>
              <a:gd name="T5" fmla="*/ 0 60000 65536"/>
              <a:gd name="T6" fmla="*/ 0 w 265"/>
              <a:gd name="T7" fmla="*/ 0 h 37"/>
              <a:gd name="T8" fmla="*/ 265 w 265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5" h="37">
                <a:moveTo>
                  <a:pt x="0" y="0"/>
                </a:moveTo>
                <a:lnTo>
                  <a:pt x="265" y="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01" name="Freeform 131"/>
          <p:cNvSpPr>
            <a:spLocks/>
          </p:cNvSpPr>
          <p:nvPr/>
        </p:nvSpPr>
        <p:spPr bwMode="auto">
          <a:xfrm>
            <a:off x="7053263" y="2960688"/>
            <a:ext cx="642937" cy="407987"/>
          </a:xfrm>
          <a:custGeom>
            <a:avLst/>
            <a:gdLst>
              <a:gd name="T0" fmla="*/ 0 w 405"/>
              <a:gd name="T1" fmla="*/ 0 h 257"/>
              <a:gd name="T2" fmla="*/ 642937 w 405"/>
              <a:gd name="T3" fmla="*/ 407987 h 257"/>
              <a:gd name="T4" fmla="*/ 0 60000 65536"/>
              <a:gd name="T5" fmla="*/ 0 60000 65536"/>
              <a:gd name="T6" fmla="*/ 0 w 405"/>
              <a:gd name="T7" fmla="*/ 0 h 257"/>
              <a:gd name="T8" fmla="*/ 405 w 405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5" h="257">
                <a:moveTo>
                  <a:pt x="0" y="0"/>
                </a:moveTo>
                <a:lnTo>
                  <a:pt x="405" y="2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02" name="Text Box 132"/>
          <p:cNvSpPr txBox="1">
            <a:spLocks noChangeArrowheads="1"/>
          </p:cNvSpPr>
          <p:nvPr/>
        </p:nvSpPr>
        <p:spPr bwMode="auto">
          <a:xfrm>
            <a:off x="7627938" y="3275013"/>
            <a:ext cx="342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DC</a:t>
            </a:r>
          </a:p>
        </p:txBody>
      </p:sp>
      <p:sp>
        <p:nvSpPr>
          <p:cNvPr id="54403" name="Text Box 133"/>
          <p:cNvSpPr txBox="1">
            <a:spLocks noChangeArrowheads="1"/>
          </p:cNvSpPr>
          <p:nvPr/>
        </p:nvSpPr>
        <p:spPr bwMode="auto">
          <a:xfrm>
            <a:off x="7696200" y="2362200"/>
            <a:ext cx="498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CT</a:t>
            </a:r>
          </a:p>
        </p:txBody>
      </p:sp>
      <p:sp>
        <p:nvSpPr>
          <p:cNvPr id="54404" name="Text Box 134"/>
          <p:cNvSpPr txBox="1">
            <a:spLocks noChangeArrowheads="1"/>
          </p:cNvSpPr>
          <p:nvPr/>
        </p:nvSpPr>
        <p:spPr bwMode="auto">
          <a:xfrm>
            <a:off x="4800600" y="5849938"/>
            <a:ext cx="313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&gt;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18% Uninsured (17 states)</a:t>
            </a:r>
          </a:p>
        </p:txBody>
      </p:sp>
      <p:sp>
        <p:nvSpPr>
          <p:cNvPr id="54405" name="Text Box 135"/>
          <p:cNvSpPr txBox="1">
            <a:spLocks noChangeArrowheads="1"/>
          </p:cNvSpPr>
          <p:nvPr/>
        </p:nvSpPr>
        <p:spPr bwMode="auto">
          <a:xfrm>
            <a:off x="3876675" y="264953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NE</a:t>
            </a:r>
          </a:p>
        </p:txBody>
      </p:sp>
      <p:pic>
        <p:nvPicPr>
          <p:cNvPr id="54406" name="Picture 136" descr="kfflogo-col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163638" y="1397000"/>
          <a:ext cx="7269162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r:id="rId4" imgW="7267062" imgH="4493141" progId="Excel.Chart.8">
                  <p:embed/>
                </p:oleObj>
              </mc:Choice>
              <mc:Fallback>
                <p:oleObj r:id="rId4" imgW="7267062" imgH="449314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1397000"/>
                        <a:ext cx="7269162" cy="449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Health Insurance Coverage of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Children, 2011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057400" y="5927725"/>
            <a:ext cx="50292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 Children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0" y="6415088"/>
            <a:ext cx="86820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 Children includes all individuals under age 19.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56327" name="Picture 7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16000" y="1701800"/>
          <a:ext cx="71755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r:id="rId4" imgW="7175614" imgH="4078577" progId="Excel.Chart.8">
                  <p:embed/>
                </p:oleObj>
              </mc:Choice>
              <mc:Fallback>
                <p:oleObj r:id="rId4" imgW="7175614" imgH="4078577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701800"/>
                        <a:ext cx="71755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7788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Children vs. All Children,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Poverty Level, 2011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471488" y="3962400"/>
            <a:ext cx="165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58374" name="Text Box 11"/>
          <p:cNvSpPr txBox="1">
            <a:spLocks noChangeArrowheads="1"/>
          </p:cNvSpPr>
          <p:nvPr/>
        </p:nvSpPr>
        <p:spPr bwMode="auto">
          <a:xfrm>
            <a:off x="625475" y="2971800"/>
            <a:ext cx="142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100-199%</a:t>
            </a:r>
          </a:p>
        </p:txBody>
      </p:sp>
      <p:sp>
        <p:nvSpPr>
          <p:cNvPr id="58375" name="Text Box 12"/>
          <p:cNvSpPr txBox="1">
            <a:spLocks noChangeArrowheads="1"/>
          </p:cNvSpPr>
          <p:nvPr/>
        </p:nvSpPr>
        <p:spPr bwMode="auto">
          <a:xfrm>
            <a:off x="701675" y="2209800"/>
            <a:ext cx="142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200-399%</a:t>
            </a:r>
          </a:p>
        </p:txBody>
      </p:sp>
      <p:sp>
        <p:nvSpPr>
          <p:cNvPr id="58376" name="Text Box 13"/>
          <p:cNvSpPr txBox="1">
            <a:spLocks noChangeArrowheads="1"/>
          </p:cNvSpPr>
          <p:nvPr/>
        </p:nvSpPr>
        <p:spPr bwMode="auto">
          <a:xfrm>
            <a:off x="852488" y="16764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400% +</a:t>
            </a:r>
          </a:p>
        </p:txBody>
      </p:sp>
      <p:sp>
        <p:nvSpPr>
          <p:cNvPr id="58377" name="Text Box 14"/>
          <p:cNvSpPr txBox="1">
            <a:spLocks noChangeArrowheads="1"/>
          </p:cNvSpPr>
          <p:nvPr/>
        </p:nvSpPr>
        <p:spPr bwMode="auto">
          <a:xfrm>
            <a:off x="1676400" y="548163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7.6 Million</a:t>
            </a:r>
          </a:p>
        </p:txBody>
      </p:sp>
      <p:sp>
        <p:nvSpPr>
          <p:cNvPr id="58378" name="Text Box 15"/>
          <p:cNvSpPr txBox="1">
            <a:spLocks noChangeArrowheads="1"/>
          </p:cNvSpPr>
          <p:nvPr/>
        </p:nvSpPr>
        <p:spPr bwMode="auto">
          <a:xfrm>
            <a:off x="5105400" y="5500688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</a:t>
            </a:r>
          </a:p>
        </p:txBody>
      </p:sp>
      <p:sp>
        <p:nvSpPr>
          <p:cNvPr id="58379" name="Text Box 19"/>
          <p:cNvSpPr txBox="1">
            <a:spLocks noChangeArrowheads="1"/>
          </p:cNvSpPr>
          <p:nvPr/>
        </p:nvSpPr>
        <p:spPr bwMode="auto">
          <a:xfrm>
            <a:off x="0" y="6207125"/>
            <a:ext cx="9080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The Federal Poverty Level for a family of four in 2011 was $22,350 (according to the HHS poverty threshold).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Children includes all individuals under age 19.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58380" name="Picture 20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15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of Nonelderly Uninsured Americans,</a:t>
            </a:r>
          </a:p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2005 – 2011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98488" y="1492250"/>
          <a:ext cx="780732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4" imgW="7809653" imgH="4511431" progId="Excel.Chart.8">
                  <p:embed/>
                </p:oleObj>
              </mc:Choice>
              <mc:Fallback>
                <p:oleObj r:id="rId4" imgW="7809653" imgH="451143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492250"/>
                        <a:ext cx="780732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2588" y="6324600"/>
            <a:ext cx="18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</a:pPr>
            <a:endParaRPr lang="en-US" sz="14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234113"/>
            <a:ext cx="8369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1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 DeNavas-Walt C, Proctor B, and Smith J. “Income, Poverty, and Health Insurance Coverage in the United States: 2011”. United States Census Bureau. Issued September 2012. </a:t>
            </a:r>
          </a:p>
        </p:txBody>
      </p:sp>
      <p:pic>
        <p:nvPicPr>
          <p:cNvPr id="23558" name="Picture 6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87338"/>
            <a:ext cx="8001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Children’s Health Insurance Coverage by Family Poverty Level,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01800" y="1527175"/>
          <a:ext cx="68834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r:id="rId4" imgW="6882981" imgH="3944454" progId="Excel.Chart.8">
                  <p:embed/>
                </p:oleObj>
              </mc:Choice>
              <mc:Fallback>
                <p:oleObj r:id="rId4" imgW="6882981" imgH="3944454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527175"/>
                        <a:ext cx="6883400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321550" y="49530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21.0 M 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7321550" y="41910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15.8 M 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7321550" y="33528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20.9 M 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7240588" y="2514600"/>
            <a:ext cx="107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20.7 M 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7318375" y="20574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123825" y="4981575"/>
            <a:ext cx="165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6350" y="419100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100% - 199%</a:t>
            </a:r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6350" y="335280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200% - 399%</a:t>
            </a: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690563" y="24384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400% +</a:t>
            </a:r>
          </a:p>
        </p:txBody>
      </p:sp>
      <p:sp>
        <p:nvSpPr>
          <p:cNvPr id="60429" name="Text Box 16"/>
          <p:cNvSpPr txBox="1">
            <a:spLocks noChangeArrowheads="1"/>
          </p:cNvSpPr>
          <p:nvPr/>
        </p:nvSpPr>
        <p:spPr bwMode="auto">
          <a:xfrm>
            <a:off x="0" y="6215063"/>
            <a:ext cx="8915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The Federal Poverty Level for a family of four in 2011 was $22,350 (according to the HHS poverty threshold).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Children includes all individuals under age 19.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60430" name="Picture 17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44600" y="1549400"/>
          <a:ext cx="71755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r:id="rId4" imgW="7175614" imgH="4230991" progId="Excel.Chart.8">
                  <p:embed/>
                </p:oleObj>
              </mc:Choice>
              <mc:Fallback>
                <p:oleObj r:id="rId4" imgW="7175614" imgH="423099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549400"/>
                        <a:ext cx="71755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557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Children vs. All Children,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Work Status, 2011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304800" y="3505200"/>
            <a:ext cx="20224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or two full-time workers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0" y="2514600"/>
            <a:ext cx="236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part-time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688975" y="1905000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 workers</a:t>
            </a:r>
          </a:p>
        </p:txBody>
      </p:sp>
      <p:sp>
        <p:nvSpPr>
          <p:cNvPr id="62472" name="Text Box 13"/>
          <p:cNvSpPr txBox="1">
            <a:spLocks noChangeArrowheads="1"/>
          </p:cNvSpPr>
          <p:nvPr/>
        </p:nvSpPr>
        <p:spPr bwMode="auto">
          <a:xfrm>
            <a:off x="0" y="6429375"/>
            <a:ext cx="85169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Children includes all individuals under age 19.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sp>
        <p:nvSpPr>
          <p:cNvPr id="62473" name="Text Box 14"/>
          <p:cNvSpPr txBox="1">
            <a:spLocks noChangeArrowheads="1"/>
          </p:cNvSpPr>
          <p:nvPr/>
        </p:nvSpPr>
        <p:spPr bwMode="auto">
          <a:xfrm>
            <a:off x="1905000" y="56388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7.6 Million</a:t>
            </a:r>
          </a:p>
        </p:txBody>
      </p:sp>
      <p:sp>
        <p:nvSpPr>
          <p:cNvPr id="62474" name="Text Box 15"/>
          <p:cNvSpPr txBox="1">
            <a:spLocks noChangeArrowheads="1"/>
          </p:cNvSpPr>
          <p:nvPr/>
        </p:nvSpPr>
        <p:spPr bwMode="auto">
          <a:xfrm>
            <a:off x="5257800" y="56388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</a:t>
            </a:r>
          </a:p>
        </p:txBody>
      </p:sp>
      <p:pic>
        <p:nvPicPr>
          <p:cNvPr id="62475" name="Picture 16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90500"/>
            <a:ext cx="8001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Children’s Health Insurance Coverage by Family Work Status, 2011</a:t>
            </a: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14500" y="1854200"/>
          <a:ext cx="7251700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r:id="rId4" imgW="7254869" imgH="3773751" progId="Excel.Chart.8">
                  <p:embed/>
                </p:oleObj>
              </mc:Choice>
              <mc:Fallback>
                <p:oleObj r:id="rId4" imgW="7254869" imgH="3773751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854200"/>
                        <a:ext cx="7251700" cy="377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9"/>
          <p:cNvSpPr txBox="1">
            <a:spLocks noChangeArrowheads="1"/>
          </p:cNvSpPr>
          <p:nvPr/>
        </p:nvSpPr>
        <p:spPr bwMode="auto">
          <a:xfrm>
            <a:off x="7519988" y="2397125"/>
            <a:ext cx="1166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64517" name="Text Box 12"/>
          <p:cNvSpPr txBox="1">
            <a:spLocks noChangeArrowheads="1"/>
          </p:cNvSpPr>
          <p:nvPr/>
        </p:nvSpPr>
        <p:spPr bwMode="auto">
          <a:xfrm>
            <a:off x="-20638" y="3908425"/>
            <a:ext cx="186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part-time</a:t>
            </a:r>
          </a:p>
        </p:txBody>
      </p:sp>
      <p:sp>
        <p:nvSpPr>
          <p:cNvPr id="64518" name="Text Box 13"/>
          <p:cNvSpPr txBox="1">
            <a:spLocks noChangeArrowheads="1"/>
          </p:cNvSpPr>
          <p:nvPr/>
        </p:nvSpPr>
        <p:spPr bwMode="auto">
          <a:xfrm>
            <a:off x="231775" y="283368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 workers</a:t>
            </a:r>
          </a:p>
        </p:txBody>
      </p:sp>
      <p:sp>
        <p:nvSpPr>
          <p:cNvPr id="64519" name="Text Box 14"/>
          <p:cNvSpPr txBox="1">
            <a:spLocks noChangeArrowheads="1"/>
          </p:cNvSpPr>
          <p:nvPr/>
        </p:nvSpPr>
        <p:spPr bwMode="auto">
          <a:xfrm>
            <a:off x="9525" y="4767263"/>
            <a:ext cx="18319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or two full-time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workers</a:t>
            </a:r>
          </a:p>
        </p:txBody>
      </p:sp>
      <p:sp>
        <p:nvSpPr>
          <p:cNvPr id="64520" name="Text Box 15"/>
          <p:cNvSpPr txBox="1">
            <a:spLocks noChangeArrowheads="1"/>
          </p:cNvSpPr>
          <p:nvPr/>
        </p:nvSpPr>
        <p:spPr bwMode="auto">
          <a:xfrm>
            <a:off x="7508875" y="2833688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10.7 M</a:t>
            </a:r>
          </a:p>
        </p:txBody>
      </p:sp>
      <p:sp>
        <p:nvSpPr>
          <p:cNvPr id="64521" name="Text Box 16"/>
          <p:cNvSpPr txBox="1">
            <a:spLocks noChangeArrowheads="1"/>
          </p:cNvSpPr>
          <p:nvPr/>
        </p:nvSpPr>
        <p:spPr bwMode="auto">
          <a:xfrm>
            <a:off x="7658100" y="3900488"/>
            <a:ext cx="814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6.2 M</a:t>
            </a:r>
          </a:p>
        </p:txBody>
      </p:sp>
      <p:sp>
        <p:nvSpPr>
          <p:cNvPr id="64522" name="Text Box 17"/>
          <p:cNvSpPr txBox="1">
            <a:spLocks noChangeArrowheads="1"/>
          </p:cNvSpPr>
          <p:nvPr/>
        </p:nvSpPr>
        <p:spPr bwMode="auto">
          <a:xfrm>
            <a:off x="7510463" y="5043488"/>
            <a:ext cx="96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61.5 M</a:t>
            </a:r>
          </a:p>
        </p:txBody>
      </p:sp>
      <p:sp>
        <p:nvSpPr>
          <p:cNvPr id="64523" name="Text Box 18"/>
          <p:cNvSpPr txBox="1">
            <a:spLocks noChangeArrowheads="1"/>
          </p:cNvSpPr>
          <p:nvPr/>
        </p:nvSpPr>
        <p:spPr bwMode="auto">
          <a:xfrm>
            <a:off x="-17463" y="6372225"/>
            <a:ext cx="854075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64524" name="Picture 19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44600" y="1778000"/>
          <a:ext cx="71755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r:id="rId4" imgW="7175614" imgH="4072481" progId="Excel.Chart.8">
                  <p:embed/>
                </p:oleObj>
              </mc:Choice>
              <mc:Fallback>
                <p:oleObj r:id="rId4" imgW="7175614" imgH="407248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778000"/>
                        <a:ext cx="71755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66564" name="Text Box 11"/>
          <p:cNvSpPr txBox="1">
            <a:spLocks noChangeArrowheads="1"/>
          </p:cNvSpPr>
          <p:nvPr/>
        </p:nvSpPr>
        <p:spPr bwMode="auto">
          <a:xfrm>
            <a:off x="19050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7.6 Million</a:t>
            </a:r>
          </a:p>
        </p:txBody>
      </p:sp>
      <p:sp>
        <p:nvSpPr>
          <p:cNvPr id="66565" name="Text Box 12"/>
          <p:cNvSpPr txBox="1">
            <a:spLocks noChangeArrowheads="1"/>
          </p:cNvSpPr>
          <p:nvPr/>
        </p:nvSpPr>
        <p:spPr bwMode="auto">
          <a:xfrm>
            <a:off x="52578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</a:t>
            </a:r>
          </a:p>
        </p:txBody>
      </p:sp>
      <p:sp>
        <p:nvSpPr>
          <p:cNvPr id="66566" name="Text Box 13"/>
          <p:cNvSpPr txBox="1">
            <a:spLocks noChangeArrowheads="1"/>
          </p:cNvSpPr>
          <p:nvPr/>
        </p:nvSpPr>
        <p:spPr bwMode="auto">
          <a:xfrm>
            <a:off x="1128713" y="2743200"/>
            <a:ext cx="115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Parent</a:t>
            </a:r>
          </a:p>
        </p:txBody>
      </p:sp>
      <p:sp>
        <p:nvSpPr>
          <p:cNvPr id="66567" name="Text Box 14"/>
          <p:cNvSpPr txBox="1">
            <a:spLocks noChangeArrowheads="1"/>
          </p:cNvSpPr>
          <p:nvPr/>
        </p:nvSpPr>
        <p:spPr bwMode="auto">
          <a:xfrm>
            <a:off x="0" y="1752600"/>
            <a:ext cx="2406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Multigenerational/ Other</a:t>
            </a:r>
          </a:p>
        </p:txBody>
      </p:sp>
      <p:sp>
        <p:nvSpPr>
          <p:cNvPr id="66568" name="Text Box 15"/>
          <p:cNvSpPr txBox="1">
            <a:spLocks noChangeArrowheads="1"/>
          </p:cNvSpPr>
          <p:nvPr/>
        </p:nvSpPr>
        <p:spPr bwMode="auto">
          <a:xfrm>
            <a:off x="917575" y="388620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 Parents</a:t>
            </a:r>
          </a:p>
        </p:txBody>
      </p:sp>
      <p:sp>
        <p:nvSpPr>
          <p:cNvPr id="66569" name="Rectangle 16"/>
          <p:cNvSpPr>
            <a:spLocks noChangeArrowheads="1"/>
          </p:cNvSpPr>
          <p:nvPr/>
        </p:nvSpPr>
        <p:spPr bwMode="auto">
          <a:xfrm>
            <a:off x="1270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Uninsured Children vs. All Children,</a:t>
            </a:r>
            <a:b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by Household Type, 2011</a:t>
            </a:r>
          </a:p>
        </p:txBody>
      </p:sp>
      <p:sp>
        <p:nvSpPr>
          <p:cNvPr id="66570" name="Text Box 18"/>
          <p:cNvSpPr txBox="1">
            <a:spLocks noChangeArrowheads="1"/>
          </p:cNvSpPr>
          <p:nvPr/>
        </p:nvSpPr>
        <p:spPr bwMode="auto">
          <a:xfrm>
            <a:off x="12700" y="6261100"/>
            <a:ext cx="8610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Approximately 1% of children and 3% of uninsured children live in households with no adult. These are not shown in the above chart.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66571" name="Picture 19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153400" cy="12192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30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Children’s Health Insurance Coverage by</a:t>
            </a:r>
            <a:br>
              <a:rPr lang="en-US" sz="30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30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 Household Type, 2011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222500" y="1828800"/>
          <a:ext cx="5600700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r:id="rId4" imgW="5596613" imgH="3767655" progId="Excel.Chart.8">
                  <p:embed/>
                </p:oleObj>
              </mc:Choice>
              <mc:Fallback>
                <p:oleObj r:id="rId4" imgW="5596613" imgH="3767655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828800"/>
                        <a:ext cx="5600700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7394575" y="22860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1146175" y="3962400"/>
            <a:ext cx="1157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Parent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-76200" y="2667000"/>
            <a:ext cx="2406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Multigenerational/ Other</a:t>
            </a:r>
          </a:p>
        </p:txBody>
      </p:sp>
      <p:sp>
        <p:nvSpPr>
          <p:cNvPr id="68615" name="Text Box 14"/>
          <p:cNvSpPr txBox="1">
            <a:spLocks noChangeArrowheads="1"/>
          </p:cNvSpPr>
          <p:nvPr/>
        </p:nvSpPr>
        <p:spPr bwMode="auto">
          <a:xfrm>
            <a:off x="946150" y="502920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 Parents</a:t>
            </a:r>
          </a:p>
        </p:txBody>
      </p:sp>
      <p:sp>
        <p:nvSpPr>
          <p:cNvPr id="68616" name="Text Box 15"/>
          <p:cNvSpPr txBox="1">
            <a:spLocks noChangeArrowheads="1"/>
          </p:cNvSpPr>
          <p:nvPr/>
        </p:nvSpPr>
        <p:spPr bwMode="auto">
          <a:xfrm>
            <a:off x="7548563" y="2819400"/>
            <a:ext cx="81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6.1 M</a:t>
            </a:r>
          </a:p>
        </p:txBody>
      </p:sp>
      <p:sp>
        <p:nvSpPr>
          <p:cNvPr id="68617" name="Text Box 16"/>
          <p:cNvSpPr txBox="1">
            <a:spLocks noChangeArrowheads="1"/>
          </p:cNvSpPr>
          <p:nvPr/>
        </p:nvSpPr>
        <p:spPr bwMode="auto">
          <a:xfrm>
            <a:off x="7472363" y="3886200"/>
            <a:ext cx="96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21.3 M</a:t>
            </a:r>
          </a:p>
        </p:txBody>
      </p:sp>
      <p:sp>
        <p:nvSpPr>
          <p:cNvPr id="68618" name="Text Box 17"/>
          <p:cNvSpPr txBox="1">
            <a:spLocks noChangeArrowheads="1"/>
          </p:cNvSpPr>
          <p:nvPr/>
        </p:nvSpPr>
        <p:spPr bwMode="auto">
          <a:xfrm>
            <a:off x="7493000" y="5029200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50.3 M</a:t>
            </a:r>
          </a:p>
        </p:txBody>
      </p:sp>
      <p:sp>
        <p:nvSpPr>
          <p:cNvPr id="68619" name="Text Box 20"/>
          <p:cNvSpPr txBox="1">
            <a:spLocks noChangeArrowheads="1"/>
          </p:cNvSpPr>
          <p:nvPr/>
        </p:nvSpPr>
        <p:spPr bwMode="auto">
          <a:xfrm>
            <a:off x="30163" y="6243638"/>
            <a:ext cx="8634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 Children includes all individuals under age 19. Approximately 1% of children and 3% of uninsured children live in households with no adult. These are not shown in the above chart.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68620" name="Picture 21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130300" y="1930400"/>
          <a:ext cx="715010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r:id="rId4" imgW="7151228" imgH="3755461" progId="Excel.Chart.8">
                  <p:embed/>
                </p:oleObj>
              </mc:Choice>
              <mc:Fallback>
                <p:oleObj r:id="rId4" imgW="7151228" imgH="375546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930400"/>
                        <a:ext cx="7150100" cy="375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11138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Children vs. All Children, by Age Group, 2011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8288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7.6 Million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1816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1752600" y="4695825"/>
            <a:ext cx="512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&lt;1</a:t>
            </a:r>
          </a:p>
        </p:txBody>
      </p:sp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1655763" y="4283075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1 - 5</a:t>
            </a:r>
          </a:p>
        </p:txBody>
      </p:sp>
      <p:sp>
        <p:nvSpPr>
          <p:cNvPr id="70665" name="Text Box 11"/>
          <p:cNvSpPr txBox="1">
            <a:spLocks noChangeArrowheads="1"/>
          </p:cNvSpPr>
          <p:nvPr/>
        </p:nvSpPr>
        <p:spPr bwMode="auto">
          <a:xfrm>
            <a:off x="1492250" y="3208338"/>
            <a:ext cx="84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6 - 12</a:t>
            </a:r>
          </a:p>
        </p:txBody>
      </p:sp>
      <p:sp>
        <p:nvSpPr>
          <p:cNvPr id="70666" name="Text Box 12"/>
          <p:cNvSpPr txBox="1">
            <a:spLocks noChangeArrowheads="1"/>
          </p:cNvSpPr>
          <p:nvPr/>
        </p:nvSpPr>
        <p:spPr bwMode="auto">
          <a:xfrm>
            <a:off x="1371600" y="2351088"/>
            <a:ext cx="995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13 - 17</a:t>
            </a:r>
          </a:p>
        </p:txBody>
      </p:sp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1870075" y="1971675"/>
            <a:ext cx="47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</a:t>
            </a:r>
          </a:p>
        </p:txBody>
      </p:sp>
      <p:sp>
        <p:nvSpPr>
          <p:cNvPr id="70668" name="Text Box 15"/>
          <p:cNvSpPr txBox="1">
            <a:spLocks noChangeArrowheads="1"/>
          </p:cNvSpPr>
          <p:nvPr/>
        </p:nvSpPr>
        <p:spPr bwMode="auto">
          <a:xfrm>
            <a:off x="46038" y="6381750"/>
            <a:ext cx="8639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 Children includes all individuals under age 19.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70669" name="Picture 16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622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Children’s Health Insurance Coverage by Age Group,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20800" y="1701800"/>
          <a:ext cx="7340600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r:id="rId4" imgW="7340220" imgH="4048095" progId="Excel.Chart.8">
                  <p:embed/>
                </p:oleObj>
              </mc:Choice>
              <mc:Fallback>
                <p:oleObj r:id="rId4" imgW="7340220" imgH="4048095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701800"/>
                        <a:ext cx="7340600" cy="404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42963" y="5334000"/>
            <a:ext cx="51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&lt;1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12775" y="4648200"/>
            <a:ext cx="77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1 - 5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38163" y="3962400"/>
            <a:ext cx="84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6 - 12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85763" y="3276600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13 - 17</a:t>
            </a: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887413" y="2667000"/>
            <a:ext cx="471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</a:t>
            </a:r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7700963" y="46482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20.4 M </a:t>
            </a:r>
          </a:p>
        </p:txBody>
      </p:sp>
      <p:sp>
        <p:nvSpPr>
          <p:cNvPr id="72714" name="Text Box 11"/>
          <p:cNvSpPr txBox="1">
            <a:spLocks noChangeArrowheads="1"/>
          </p:cNvSpPr>
          <p:nvPr/>
        </p:nvSpPr>
        <p:spPr bwMode="auto">
          <a:xfrm>
            <a:off x="7700963" y="5334000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3.9 M </a:t>
            </a:r>
          </a:p>
        </p:txBody>
      </p:sp>
      <p:sp>
        <p:nvSpPr>
          <p:cNvPr id="72715" name="Text Box 12"/>
          <p:cNvSpPr txBox="1">
            <a:spLocks noChangeArrowheads="1"/>
          </p:cNvSpPr>
          <p:nvPr/>
        </p:nvSpPr>
        <p:spPr bwMode="auto">
          <a:xfrm>
            <a:off x="7700963" y="39624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28.6 M </a:t>
            </a:r>
          </a:p>
        </p:txBody>
      </p:sp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7710488" y="33528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21.2 M </a:t>
            </a:r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7700963" y="2667000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4.3 M </a:t>
            </a:r>
          </a:p>
        </p:txBody>
      </p:sp>
      <p:sp>
        <p:nvSpPr>
          <p:cNvPr id="72718" name="Text Box 15"/>
          <p:cNvSpPr txBox="1">
            <a:spLocks noChangeArrowheads="1"/>
          </p:cNvSpPr>
          <p:nvPr/>
        </p:nvSpPr>
        <p:spPr bwMode="auto">
          <a:xfrm>
            <a:off x="7623175" y="21336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72719" name="Text Box 17"/>
          <p:cNvSpPr txBox="1">
            <a:spLocks noChangeArrowheads="1"/>
          </p:cNvSpPr>
          <p:nvPr/>
        </p:nvSpPr>
        <p:spPr bwMode="auto">
          <a:xfrm>
            <a:off x="20638" y="6418263"/>
            <a:ext cx="8653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 Children includes all individuals under age 19.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72720" name="Picture 18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16000" y="1778000"/>
          <a:ext cx="71755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r:id="rId4" imgW="7175614" imgH="3999323" progId="Excel.Chart.8">
                  <p:embed/>
                </p:oleObj>
              </mc:Choice>
              <mc:Fallback>
                <p:oleObj r:id="rId4" imgW="7175614" imgH="3999323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778000"/>
                        <a:ext cx="717550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Children vs. All Children,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Health Status, 2011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609600" y="3657600"/>
            <a:ext cx="15382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Excellent or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very good</a:t>
            </a:r>
          </a:p>
        </p:txBody>
      </p:sp>
      <p:sp>
        <p:nvSpPr>
          <p:cNvPr id="74758" name="Text Box 9"/>
          <p:cNvSpPr txBox="1">
            <a:spLocks noChangeArrowheads="1"/>
          </p:cNvSpPr>
          <p:nvPr/>
        </p:nvSpPr>
        <p:spPr bwMode="auto">
          <a:xfrm>
            <a:off x="1298575" y="2133600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Good</a:t>
            </a:r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219075" y="1371600"/>
            <a:ext cx="2217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Fair or Poor (2%)</a:t>
            </a:r>
          </a:p>
        </p:txBody>
      </p:sp>
      <p:sp>
        <p:nvSpPr>
          <p:cNvPr id="74760" name="Line 13"/>
          <p:cNvSpPr>
            <a:spLocks noChangeShapeType="1"/>
          </p:cNvSpPr>
          <p:nvPr/>
        </p:nvSpPr>
        <p:spPr bwMode="auto">
          <a:xfrm>
            <a:off x="1676400" y="1676400"/>
            <a:ext cx="482600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1" name="Text Box 14"/>
          <p:cNvSpPr txBox="1">
            <a:spLocks noChangeArrowheads="1"/>
          </p:cNvSpPr>
          <p:nvPr/>
        </p:nvSpPr>
        <p:spPr bwMode="auto">
          <a:xfrm>
            <a:off x="7162800" y="1371600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2%</a:t>
            </a:r>
          </a:p>
        </p:txBody>
      </p:sp>
      <p:sp>
        <p:nvSpPr>
          <p:cNvPr id="74762" name="Line 15"/>
          <p:cNvSpPr>
            <a:spLocks noChangeShapeType="1"/>
          </p:cNvSpPr>
          <p:nvPr/>
        </p:nvSpPr>
        <p:spPr bwMode="auto">
          <a:xfrm flipH="1">
            <a:off x="6934200" y="1600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3" name="Text Box 16"/>
          <p:cNvSpPr txBox="1">
            <a:spLocks noChangeArrowheads="1"/>
          </p:cNvSpPr>
          <p:nvPr/>
        </p:nvSpPr>
        <p:spPr bwMode="auto">
          <a:xfrm>
            <a:off x="1676400" y="557688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7.6 Million</a:t>
            </a:r>
          </a:p>
        </p:txBody>
      </p:sp>
      <p:sp>
        <p:nvSpPr>
          <p:cNvPr id="74764" name="Text Box 17"/>
          <p:cNvSpPr txBox="1">
            <a:spLocks noChangeArrowheads="1"/>
          </p:cNvSpPr>
          <p:nvPr/>
        </p:nvSpPr>
        <p:spPr bwMode="auto">
          <a:xfrm>
            <a:off x="50292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</a:t>
            </a:r>
          </a:p>
        </p:txBody>
      </p:sp>
      <p:sp>
        <p:nvSpPr>
          <p:cNvPr id="74765" name="Text Box 18"/>
          <p:cNvSpPr txBox="1">
            <a:spLocks noChangeArrowheads="1"/>
          </p:cNvSpPr>
          <p:nvPr/>
        </p:nvSpPr>
        <p:spPr bwMode="auto">
          <a:xfrm>
            <a:off x="42863" y="6451600"/>
            <a:ext cx="853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74766" name="Picture 19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54013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Children’s Health Insurance Coverage by Health Status,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76803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25600" y="1854200"/>
          <a:ext cx="6551613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r:id="rId4" imgW="6547671" imgH="3743268" progId="Excel.Chart.8">
                  <p:embed/>
                </p:oleObj>
              </mc:Choice>
              <mc:Fallback>
                <p:oleObj r:id="rId4" imgW="6547671" imgH="374326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854200"/>
                        <a:ext cx="6551613" cy="374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7558088" y="2397125"/>
            <a:ext cx="1166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238125" y="4854575"/>
            <a:ext cx="15382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Excellent or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very good</a:t>
            </a: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1011238" y="39147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Good</a:t>
            </a:r>
          </a:p>
        </p:txBody>
      </p:sp>
      <p:sp>
        <p:nvSpPr>
          <p:cNvPr id="76807" name="Text Box 10"/>
          <p:cNvSpPr txBox="1">
            <a:spLocks noChangeArrowheads="1"/>
          </p:cNvSpPr>
          <p:nvPr/>
        </p:nvSpPr>
        <p:spPr bwMode="auto">
          <a:xfrm>
            <a:off x="271463" y="2833688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Fair or poor</a:t>
            </a:r>
          </a:p>
        </p:txBody>
      </p:sp>
      <p:sp>
        <p:nvSpPr>
          <p:cNvPr id="76808" name="Text Box 12"/>
          <p:cNvSpPr txBox="1">
            <a:spLocks noChangeArrowheads="1"/>
          </p:cNvSpPr>
          <p:nvPr/>
        </p:nvSpPr>
        <p:spPr bwMode="auto">
          <a:xfrm>
            <a:off x="7693025" y="2841625"/>
            <a:ext cx="814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1.7 M</a:t>
            </a:r>
          </a:p>
        </p:txBody>
      </p:sp>
      <p:sp>
        <p:nvSpPr>
          <p:cNvPr id="76809" name="Text Box 13"/>
          <p:cNvSpPr txBox="1">
            <a:spLocks noChangeArrowheads="1"/>
          </p:cNvSpPr>
          <p:nvPr/>
        </p:nvSpPr>
        <p:spPr bwMode="auto">
          <a:xfrm>
            <a:off x="7550150" y="3908425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12.3 M</a:t>
            </a:r>
          </a:p>
        </p:txBody>
      </p:sp>
      <p:sp>
        <p:nvSpPr>
          <p:cNvPr id="76810" name="Text Box 14"/>
          <p:cNvSpPr txBox="1">
            <a:spLocks noChangeArrowheads="1"/>
          </p:cNvSpPr>
          <p:nvPr/>
        </p:nvSpPr>
        <p:spPr bwMode="auto">
          <a:xfrm>
            <a:off x="7548563" y="4999038"/>
            <a:ext cx="96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64.4 M</a:t>
            </a:r>
          </a:p>
        </p:txBody>
      </p:sp>
      <p:sp>
        <p:nvSpPr>
          <p:cNvPr id="76811" name="Text Box 17"/>
          <p:cNvSpPr txBox="1">
            <a:spLocks noChangeArrowheads="1"/>
          </p:cNvSpPr>
          <p:nvPr/>
        </p:nvSpPr>
        <p:spPr bwMode="auto">
          <a:xfrm>
            <a:off x="39688" y="6416675"/>
            <a:ext cx="8515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 Children includes all individuals under age 19.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76812" name="Picture 18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35000" y="1168400"/>
          <a:ext cx="79629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r:id="rId4" imgW="7962066" imgH="4596782" progId="Excel.Chart.8">
                  <p:embed/>
                </p:oleObj>
              </mc:Choice>
              <mc:Fallback>
                <p:oleObj r:id="rId4" imgW="7962066" imgH="4596782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168400"/>
                        <a:ext cx="7962900" cy="459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Children vs. All Children,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Race and Ethnicity, 2011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-3175" y="6251575"/>
            <a:ext cx="853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American Indian category includes Aleutian Eskimos. Asian includes South Pacific Islander.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1219200" y="2057400"/>
            <a:ext cx="747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30163" y="1109663"/>
            <a:ext cx="3246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(3%)</a:t>
            </a: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990600" y="4267200"/>
            <a:ext cx="98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685800" y="2895600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-762000" y="1371600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Am. Indian (1%)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990600" y="16002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78860" name="Line 14"/>
          <p:cNvSpPr>
            <a:spLocks noChangeShapeType="1"/>
          </p:cNvSpPr>
          <p:nvPr/>
        </p:nvSpPr>
        <p:spPr bwMode="auto">
          <a:xfrm>
            <a:off x="2286000" y="137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1" name="Line 15"/>
          <p:cNvSpPr>
            <a:spLocks noChangeShapeType="1"/>
          </p:cNvSpPr>
          <p:nvPr/>
        </p:nvSpPr>
        <p:spPr bwMode="auto">
          <a:xfrm>
            <a:off x="1676400" y="1600200"/>
            <a:ext cx="279400" cy="793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7391400" y="1219200"/>
            <a:ext cx="67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4%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7391400" y="1676400"/>
            <a:ext cx="67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1%</a:t>
            </a:r>
          </a:p>
        </p:txBody>
      </p:sp>
      <p:sp>
        <p:nvSpPr>
          <p:cNvPr id="78864" name="Line 18"/>
          <p:cNvSpPr>
            <a:spLocks noChangeShapeType="1"/>
          </p:cNvSpPr>
          <p:nvPr/>
        </p:nvSpPr>
        <p:spPr bwMode="auto">
          <a:xfrm flipH="1">
            <a:off x="7239000" y="1447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5" name="Line 19"/>
          <p:cNvSpPr>
            <a:spLocks noChangeShapeType="1"/>
          </p:cNvSpPr>
          <p:nvPr/>
        </p:nvSpPr>
        <p:spPr bwMode="auto">
          <a:xfrm flipH="1" flipV="1">
            <a:off x="7239000" y="1676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1547813" y="57150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7.6 Million</a:t>
            </a: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5334000" y="57150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</a:t>
            </a:r>
          </a:p>
        </p:txBody>
      </p:sp>
      <p:pic>
        <p:nvPicPr>
          <p:cNvPr id="78868" name="Picture 22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06600"/>
                        <a:ext cx="71755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225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Nonelderly vs. All Nonelderly,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Poverty Level, 2011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399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47.9 Million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081588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565150" y="4187825"/>
            <a:ext cx="165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404813" y="3254375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100% - 199%</a:t>
            </a:r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404813" y="252095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200% - 399%</a:t>
            </a: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1055688" y="20034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400% +</a:t>
            </a:r>
          </a:p>
        </p:txBody>
      </p: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14288" y="6253163"/>
            <a:ext cx="8634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 The Federal Poverty Level for a family of four in 2011 was $22,350 (according to the HHS poverty guidelines).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25612" name="Picture 20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3838"/>
            <a:ext cx="8001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Children’s Health Insurance Coverage by Race and Ethnicity,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8089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44600" y="1252538"/>
          <a:ext cx="7340600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r:id="rId4" imgW="7340220" imgH="4298052" progId="Excel.Chart.8">
                  <p:embed/>
                </p:oleObj>
              </mc:Choice>
              <mc:Fallback>
                <p:oleObj r:id="rId4" imgW="7340220" imgH="4298052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252538"/>
                        <a:ext cx="7340600" cy="42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854950" y="1828800"/>
            <a:ext cx="1057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823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2286000"/>
            <a:ext cx="140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930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-152400" y="4572000"/>
            <a:ext cx="1552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-152400" y="2819400"/>
            <a:ext cx="1563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Am. Indian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33400" y="3429000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752600" y="1447800"/>
            <a:ext cx="571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    Private        Medicaid/Public       Uninsured</a:t>
            </a:r>
          </a:p>
        </p:txBody>
      </p:sp>
      <p:sp>
        <p:nvSpPr>
          <p:cNvPr id="80908" name="Rectangle 12"/>
          <p:cNvSpPr>
            <a:spLocks noChangeAspect="1" noChangeArrowheads="1"/>
          </p:cNvSpPr>
          <p:nvPr/>
        </p:nvSpPr>
        <p:spPr bwMode="auto">
          <a:xfrm>
            <a:off x="1916113" y="1562100"/>
            <a:ext cx="146050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0909" name="Rectangle 13"/>
          <p:cNvSpPr>
            <a:spLocks noChangeAspect="1" noChangeArrowheads="1"/>
          </p:cNvSpPr>
          <p:nvPr/>
        </p:nvSpPr>
        <p:spPr bwMode="auto">
          <a:xfrm>
            <a:off x="3286125" y="1562100"/>
            <a:ext cx="146050" cy="155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0910" name="Rectangle 14"/>
          <p:cNvSpPr>
            <a:spLocks noChangeAspect="1" noChangeArrowheads="1"/>
          </p:cNvSpPr>
          <p:nvPr/>
        </p:nvSpPr>
        <p:spPr bwMode="auto">
          <a:xfrm>
            <a:off x="5645150" y="1562100"/>
            <a:ext cx="136525" cy="1444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7780338" y="3962400"/>
            <a:ext cx="96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10.8 M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7777163" y="5165725"/>
            <a:ext cx="96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41.5 M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7777163" y="4572000"/>
            <a:ext cx="96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18.6 M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7853363" y="2209800"/>
            <a:ext cx="81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3.0 M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7853363" y="3352800"/>
            <a:ext cx="81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3.9 M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853363" y="2743200"/>
            <a:ext cx="81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0.6 M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0638" y="6264275"/>
            <a:ext cx="85772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American Indian category includes Aleutian Eskimos.  Asian includes South Pacific Islander. 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80918" name="Picture 22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25525" y="1743075"/>
          <a:ext cx="712470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Chart" r:id="rId3" imgW="7172182" imgH="4038719" progId="Excel.Chart.8">
                  <p:embed/>
                </p:oleObj>
              </mc:Choice>
              <mc:Fallback>
                <p:oleObj name="Chart" r:id="rId3" imgW="7172182" imgH="4038719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743075"/>
                        <a:ext cx="7124700" cy="401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782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Children vs. All Children,</a:t>
            </a:r>
            <a:b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Citizenship Status, 2011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en-US" sz="1200">
              <a:solidFill>
                <a:srgbClr val="000000"/>
              </a:solidFill>
              <a:cs typeface="Tahoma" pitchFamily="34" charset="0"/>
              <a:sym typeface="Tahoma" pitchFamily="34" charset="0"/>
            </a:endParaRPr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685800" y="419100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617538" y="1981200"/>
            <a:ext cx="1498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0-4 years</a:t>
            </a:r>
          </a:p>
        </p:txBody>
      </p:sp>
      <p:sp>
        <p:nvSpPr>
          <p:cNvPr id="82951" name="Text Box 11"/>
          <p:cNvSpPr txBox="1">
            <a:spLocks noChangeArrowheads="1"/>
          </p:cNvSpPr>
          <p:nvPr/>
        </p:nvSpPr>
        <p:spPr bwMode="auto">
          <a:xfrm>
            <a:off x="152400" y="2971800"/>
            <a:ext cx="19827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 or more years</a:t>
            </a:r>
          </a:p>
        </p:txBody>
      </p:sp>
      <p:sp>
        <p:nvSpPr>
          <p:cNvPr id="82952" name="Text Box 15"/>
          <p:cNvSpPr txBox="1">
            <a:spLocks noChangeArrowheads="1"/>
          </p:cNvSpPr>
          <p:nvPr/>
        </p:nvSpPr>
        <p:spPr bwMode="auto">
          <a:xfrm>
            <a:off x="16764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7.6 Million</a:t>
            </a:r>
          </a:p>
        </p:txBody>
      </p:sp>
      <p:sp>
        <p:nvSpPr>
          <p:cNvPr id="82953" name="Text Box 16"/>
          <p:cNvSpPr txBox="1">
            <a:spLocks noChangeArrowheads="1"/>
          </p:cNvSpPr>
          <p:nvPr/>
        </p:nvSpPr>
        <p:spPr bwMode="auto">
          <a:xfrm>
            <a:off x="50546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78.4 Million</a:t>
            </a:r>
          </a:p>
        </p:txBody>
      </p:sp>
      <p:sp>
        <p:nvSpPr>
          <p:cNvPr id="82954" name="Text Box 17"/>
          <p:cNvSpPr txBox="1">
            <a:spLocks noChangeArrowheads="1"/>
          </p:cNvSpPr>
          <p:nvPr/>
        </p:nvSpPr>
        <p:spPr bwMode="auto">
          <a:xfrm>
            <a:off x="7053263" y="1538288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1%</a:t>
            </a:r>
          </a:p>
        </p:txBody>
      </p:sp>
      <p:sp>
        <p:nvSpPr>
          <p:cNvPr id="82955" name="Line 19"/>
          <p:cNvSpPr>
            <a:spLocks noChangeShapeType="1"/>
          </p:cNvSpPr>
          <p:nvPr/>
        </p:nvSpPr>
        <p:spPr bwMode="auto">
          <a:xfrm flipH="1">
            <a:off x="6900863" y="1819275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56" name="Text Box 21"/>
          <p:cNvSpPr txBox="1">
            <a:spLocks noChangeArrowheads="1"/>
          </p:cNvSpPr>
          <p:nvPr/>
        </p:nvSpPr>
        <p:spPr bwMode="auto">
          <a:xfrm>
            <a:off x="31750" y="6394450"/>
            <a:ext cx="861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82957" name="Picture 22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575" y="242888"/>
            <a:ext cx="8001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Children’s Health Insurance Coverage by Citizenship Status, 2011</a:t>
            </a:r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033588" y="1855788"/>
          <a:ext cx="5713412" cy="374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Chart" r:id="rId3" imgW="5714857" imgH="3743325" progId="Excel.Chart.8">
                  <p:embed/>
                </p:oleObj>
              </mc:Choice>
              <mc:Fallback>
                <p:oleObj name="Chart" r:id="rId3" imgW="5714857" imgH="3743325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1855788"/>
                        <a:ext cx="5713412" cy="374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396163" y="50292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76.2 M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396163" y="3886200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1.4 M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319963" y="2819400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0.8 M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165975" y="22860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603250" y="5006975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19063" y="3762375"/>
            <a:ext cx="19827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 or more years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87375" y="2695575"/>
            <a:ext cx="1498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0-4 years</a:t>
            </a:r>
          </a:p>
        </p:txBody>
      </p:sp>
      <p:sp>
        <p:nvSpPr>
          <p:cNvPr id="85003" name="Text Box 12"/>
          <p:cNvSpPr txBox="1">
            <a:spLocks noChangeArrowheads="1"/>
          </p:cNvSpPr>
          <p:nvPr/>
        </p:nvSpPr>
        <p:spPr bwMode="auto">
          <a:xfrm>
            <a:off x="20638" y="6416675"/>
            <a:ext cx="868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 Data may not total 100% due to rounding. 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85004" name="Picture 13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 noChangeAspect="1"/>
          </p:cNvSpPr>
          <p:nvPr/>
        </p:nvSpPr>
        <p:spPr bwMode="auto">
          <a:xfrm>
            <a:off x="1268413" y="1727200"/>
            <a:ext cx="1044575" cy="784225"/>
          </a:xfrm>
          <a:custGeom>
            <a:avLst/>
            <a:gdLst>
              <a:gd name="T0" fmla="*/ 228797 w 662"/>
              <a:gd name="T1" fmla="*/ 0 h 505"/>
              <a:gd name="T2" fmla="*/ 198816 w 662"/>
              <a:gd name="T3" fmla="*/ 17082 h 505"/>
              <a:gd name="T4" fmla="*/ 179881 w 662"/>
              <a:gd name="T5" fmla="*/ 85411 h 505"/>
              <a:gd name="T6" fmla="*/ 160947 w 662"/>
              <a:gd name="T7" fmla="*/ 144422 h 505"/>
              <a:gd name="T8" fmla="*/ 146745 w 662"/>
              <a:gd name="T9" fmla="*/ 191009 h 505"/>
              <a:gd name="T10" fmla="*/ 127811 w 662"/>
              <a:gd name="T11" fmla="*/ 240703 h 505"/>
              <a:gd name="T12" fmla="*/ 105720 w 662"/>
              <a:gd name="T13" fmla="*/ 291949 h 505"/>
              <a:gd name="T14" fmla="*/ 78895 w 662"/>
              <a:gd name="T15" fmla="*/ 347854 h 505"/>
              <a:gd name="T16" fmla="*/ 41026 w 662"/>
              <a:gd name="T17" fmla="*/ 413077 h 505"/>
              <a:gd name="T18" fmla="*/ 0 w 662"/>
              <a:gd name="T19" fmla="*/ 475194 h 505"/>
              <a:gd name="T20" fmla="*/ 0 w 662"/>
              <a:gd name="T21" fmla="*/ 611851 h 505"/>
              <a:gd name="T22" fmla="*/ 585404 w 662"/>
              <a:gd name="T23" fmla="*/ 729873 h 505"/>
              <a:gd name="T24" fmla="*/ 856804 w 662"/>
              <a:gd name="T25" fmla="*/ 784225 h 505"/>
              <a:gd name="T26" fmla="*/ 913609 w 662"/>
              <a:gd name="T27" fmla="*/ 512464 h 505"/>
              <a:gd name="T28" fmla="*/ 948323 w 662"/>
              <a:gd name="T29" fmla="*/ 489170 h 505"/>
              <a:gd name="T30" fmla="*/ 915187 w 662"/>
              <a:gd name="T31" fmla="*/ 428606 h 505"/>
              <a:gd name="T32" fmla="*/ 932544 w 662"/>
              <a:gd name="T33" fmla="*/ 366489 h 505"/>
              <a:gd name="T34" fmla="*/ 1044575 w 662"/>
              <a:gd name="T35" fmla="*/ 262444 h 505"/>
              <a:gd name="T36" fmla="*/ 967258 w 662"/>
              <a:gd name="T37" fmla="*/ 167715 h 505"/>
              <a:gd name="T38" fmla="*/ 642208 w 662"/>
              <a:gd name="T39" fmla="*/ 99387 h 505"/>
              <a:gd name="T40" fmla="*/ 598027 w 662"/>
              <a:gd name="T41" fmla="*/ 127340 h 505"/>
              <a:gd name="T42" fmla="*/ 539644 w 662"/>
              <a:gd name="T43" fmla="*/ 80752 h 505"/>
              <a:gd name="T44" fmla="*/ 487574 w 662"/>
              <a:gd name="T45" fmla="*/ 130445 h 505"/>
              <a:gd name="T46" fmla="*/ 438658 w 662"/>
              <a:gd name="T47" fmla="*/ 80752 h 505"/>
              <a:gd name="T48" fmla="*/ 309270 w 662"/>
              <a:gd name="T49" fmla="*/ 83858 h 505"/>
              <a:gd name="T50" fmla="*/ 325049 w 662"/>
              <a:gd name="T51" fmla="*/ 7765 h 505"/>
              <a:gd name="T52" fmla="*/ 228797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Freeform 3"/>
          <p:cNvSpPr>
            <a:spLocks noChangeAspect="1"/>
          </p:cNvSpPr>
          <p:nvPr/>
        </p:nvSpPr>
        <p:spPr bwMode="auto">
          <a:xfrm>
            <a:off x="2122488" y="1420813"/>
            <a:ext cx="750887" cy="1198562"/>
          </a:xfrm>
          <a:custGeom>
            <a:avLst/>
            <a:gdLst>
              <a:gd name="T0" fmla="*/ 181412 w 476"/>
              <a:gd name="T1" fmla="*/ 0 h 770"/>
              <a:gd name="T2" fmla="*/ 113580 w 476"/>
              <a:gd name="T3" fmla="*/ 468529 h 770"/>
              <a:gd name="T4" fmla="*/ 184567 w 476"/>
              <a:gd name="T5" fmla="*/ 568150 h 770"/>
              <a:gd name="T6" fmla="*/ 74142 w 476"/>
              <a:gd name="T7" fmla="*/ 672440 h 770"/>
              <a:gd name="T8" fmla="*/ 59945 w 476"/>
              <a:gd name="T9" fmla="*/ 744042 h 770"/>
              <a:gd name="T10" fmla="*/ 89917 w 476"/>
              <a:gd name="T11" fmla="*/ 795409 h 770"/>
              <a:gd name="T12" fmla="*/ 59945 w 476"/>
              <a:gd name="T13" fmla="*/ 820315 h 770"/>
              <a:gd name="T14" fmla="*/ 0 w 476"/>
              <a:gd name="T15" fmla="*/ 1091158 h 770"/>
              <a:gd name="T16" fmla="*/ 358091 w 476"/>
              <a:gd name="T17" fmla="*/ 1154978 h 770"/>
              <a:gd name="T18" fmla="*/ 697252 w 476"/>
              <a:gd name="T19" fmla="*/ 1198562 h 770"/>
              <a:gd name="T20" fmla="*/ 731957 w 476"/>
              <a:gd name="T21" fmla="*/ 951067 h 770"/>
              <a:gd name="T22" fmla="*/ 750887 w 476"/>
              <a:gd name="T23" fmla="*/ 814088 h 770"/>
              <a:gd name="T24" fmla="*/ 717760 w 476"/>
              <a:gd name="T25" fmla="*/ 764278 h 770"/>
              <a:gd name="T26" fmla="*/ 640462 w 476"/>
              <a:gd name="T27" fmla="*/ 778287 h 770"/>
              <a:gd name="T28" fmla="*/ 539503 w 476"/>
              <a:gd name="T29" fmla="*/ 790740 h 770"/>
              <a:gd name="T30" fmla="*/ 520573 w 476"/>
              <a:gd name="T31" fmla="*/ 678666 h 770"/>
              <a:gd name="T32" fmla="*/ 397528 w 476"/>
              <a:gd name="T33" fmla="*/ 588385 h 770"/>
              <a:gd name="T34" fmla="*/ 414881 w 476"/>
              <a:gd name="T35" fmla="*/ 530792 h 770"/>
              <a:gd name="T36" fmla="*/ 425923 w 476"/>
              <a:gd name="T37" fmla="*/ 428058 h 770"/>
              <a:gd name="T38" fmla="*/ 268174 w 476"/>
              <a:gd name="T39" fmla="*/ 208581 h 770"/>
              <a:gd name="T40" fmla="*/ 290259 w 476"/>
              <a:gd name="T41" fmla="*/ 14009 h 770"/>
              <a:gd name="T42" fmla="*/ 181412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rgbClr val="00345C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4" name="Freeform 4"/>
          <p:cNvSpPr>
            <a:spLocks noChangeAspect="1"/>
          </p:cNvSpPr>
          <p:nvPr/>
        </p:nvSpPr>
        <p:spPr bwMode="auto">
          <a:xfrm>
            <a:off x="2386013" y="1431925"/>
            <a:ext cx="1306512" cy="803275"/>
          </a:xfrm>
          <a:custGeom>
            <a:avLst/>
            <a:gdLst>
              <a:gd name="T0" fmla="*/ 22091 w 828"/>
              <a:gd name="T1" fmla="*/ 0 h 516"/>
              <a:gd name="T2" fmla="*/ 277713 w 828"/>
              <a:gd name="T3" fmla="*/ 32691 h 516"/>
              <a:gd name="T4" fmla="*/ 433926 w 828"/>
              <a:gd name="T5" fmla="*/ 52929 h 516"/>
              <a:gd name="T6" fmla="*/ 637477 w 828"/>
              <a:gd name="T7" fmla="*/ 74723 h 516"/>
              <a:gd name="T8" fmla="*/ 826827 w 828"/>
              <a:gd name="T9" fmla="*/ 93404 h 516"/>
              <a:gd name="T10" fmla="*/ 1153454 w 828"/>
              <a:gd name="T11" fmla="*/ 116755 h 516"/>
              <a:gd name="T12" fmla="*/ 1306512 w 828"/>
              <a:gd name="T13" fmla="*/ 127652 h 516"/>
              <a:gd name="T14" fmla="*/ 1301778 w 828"/>
              <a:gd name="T15" fmla="*/ 781481 h 516"/>
              <a:gd name="T16" fmla="*/ 501776 w 828"/>
              <a:gd name="T17" fmla="*/ 714541 h 516"/>
              <a:gd name="T18" fmla="*/ 484419 w 828"/>
              <a:gd name="T19" fmla="*/ 803275 h 516"/>
              <a:gd name="T20" fmla="*/ 454439 w 828"/>
              <a:gd name="T21" fmla="*/ 761243 h 516"/>
              <a:gd name="T22" fmla="*/ 381855 w 828"/>
              <a:gd name="T23" fmla="*/ 767470 h 516"/>
              <a:gd name="T24" fmla="*/ 276135 w 828"/>
              <a:gd name="T25" fmla="*/ 784594 h 516"/>
              <a:gd name="T26" fmla="*/ 257200 w 828"/>
              <a:gd name="T27" fmla="*/ 670952 h 516"/>
              <a:gd name="T28" fmla="*/ 132545 w 828"/>
              <a:gd name="T29" fmla="*/ 580662 h 516"/>
              <a:gd name="T30" fmla="*/ 151480 w 828"/>
              <a:gd name="T31" fmla="*/ 493485 h 516"/>
              <a:gd name="T32" fmla="*/ 162525 w 828"/>
              <a:gd name="T33" fmla="*/ 424989 h 516"/>
              <a:gd name="T34" fmla="*/ 0 w 828"/>
              <a:gd name="T35" fmla="*/ 199262 h 516"/>
              <a:gd name="T36" fmla="*/ 22091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Freeform 5"/>
          <p:cNvSpPr>
            <a:spLocks noChangeAspect="1"/>
          </p:cNvSpPr>
          <p:nvPr/>
        </p:nvSpPr>
        <p:spPr bwMode="auto">
          <a:xfrm>
            <a:off x="3689350" y="1560513"/>
            <a:ext cx="877888" cy="504825"/>
          </a:xfrm>
          <a:custGeom>
            <a:avLst/>
            <a:gdLst>
              <a:gd name="T0" fmla="*/ 3164 w 555"/>
              <a:gd name="T1" fmla="*/ 0 h 325"/>
              <a:gd name="T2" fmla="*/ 735528 w 555"/>
              <a:gd name="T3" fmla="*/ 15533 h 325"/>
              <a:gd name="T4" fmla="*/ 790890 w 555"/>
              <a:gd name="T5" fmla="*/ 164651 h 325"/>
              <a:gd name="T6" fmla="*/ 841507 w 555"/>
              <a:gd name="T7" fmla="*/ 278042 h 325"/>
              <a:gd name="T8" fmla="*/ 877888 w 555"/>
              <a:gd name="T9" fmla="*/ 462886 h 325"/>
              <a:gd name="T10" fmla="*/ 855743 w 555"/>
              <a:gd name="T11" fmla="*/ 504825 h 325"/>
              <a:gd name="T12" fmla="*/ 585259 w 555"/>
              <a:gd name="T13" fmla="*/ 497058 h 325"/>
              <a:gd name="T14" fmla="*/ 0 w 555"/>
              <a:gd name="T15" fmla="*/ 487739 h 325"/>
              <a:gd name="T16" fmla="*/ 3164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Freeform 6"/>
          <p:cNvSpPr>
            <a:spLocks noChangeAspect="1"/>
          </p:cNvSpPr>
          <p:nvPr/>
        </p:nvSpPr>
        <p:spPr bwMode="auto">
          <a:xfrm>
            <a:off x="3652838" y="2538413"/>
            <a:ext cx="1095375" cy="487362"/>
          </a:xfrm>
          <a:custGeom>
            <a:avLst/>
            <a:gdLst>
              <a:gd name="T0" fmla="*/ 12609 w 695"/>
              <a:gd name="T1" fmla="*/ 0 h 313"/>
              <a:gd name="T2" fmla="*/ 0 w 695"/>
              <a:gd name="T3" fmla="*/ 322313 h 313"/>
              <a:gd name="T4" fmla="*/ 247444 w 695"/>
              <a:gd name="T5" fmla="*/ 328541 h 313"/>
              <a:gd name="T6" fmla="*/ 244292 w 695"/>
              <a:gd name="T7" fmla="*/ 487362 h 313"/>
              <a:gd name="T8" fmla="*/ 578421 w 695"/>
              <a:gd name="T9" fmla="*/ 482691 h 313"/>
              <a:gd name="T10" fmla="*/ 876300 w 695"/>
              <a:gd name="T11" fmla="*/ 478020 h 313"/>
              <a:gd name="T12" fmla="*/ 1095375 w 695"/>
              <a:gd name="T13" fmla="*/ 482691 h 313"/>
              <a:gd name="T14" fmla="*/ 1027604 w 695"/>
              <a:gd name="T15" fmla="*/ 345669 h 313"/>
              <a:gd name="T16" fmla="*/ 980321 w 695"/>
              <a:gd name="T17" fmla="*/ 217989 h 313"/>
              <a:gd name="T18" fmla="*/ 928311 w 695"/>
              <a:gd name="T19" fmla="*/ 85639 h 313"/>
              <a:gd name="T20" fmla="*/ 803800 w 695"/>
              <a:gd name="T21" fmla="*/ 1557 h 313"/>
              <a:gd name="T22" fmla="*/ 747061 w 695"/>
              <a:gd name="T23" fmla="*/ 51383 h 313"/>
              <a:gd name="T24" fmla="*/ 679290 w 695"/>
              <a:gd name="T25" fmla="*/ 15571 h 313"/>
              <a:gd name="T26" fmla="*/ 381411 w 695"/>
              <a:gd name="T27" fmla="*/ 6228 h 313"/>
              <a:gd name="T28" fmla="*/ 12609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Freeform 7"/>
          <p:cNvSpPr>
            <a:spLocks noChangeAspect="1"/>
          </p:cNvSpPr>
          <p:nvPr/>
        </p:nvSpPr>
        <p:spPr bwMode="auto">
          <a:xfrm>
            <a:off x="3756025" y="3486150"/>
            <a:ext cx="1125538" cy="533400"/>
          </a:xfrm>
          <a:custGeom>
            <a:avLst/>
            <a:gdLst>
              <a:gd name="T0" fmla="*/ 6314 w 713"/>
              <a:gd name="T1" fmla="*/ 0 h 343"/>
              <a:gd name="T2" fmla="*/ 0 w 713"/>
              <a:gd name="T3" fmla="*/ 94861 h 343"/>
              <a:gd name="T4" fmla="*/ 399384 w 713"/>
              <a:gd name="T5" fmla="*/ 108857 h 343"/>
              <a:gd name="T6" fmla="*/ 402542 w 713"/>
              <a:gd name="T7" fmla="*/ 413657 h 343"/>
              <a:gd name="T8" fmla="*/ 607759 w 713"/>
              <a:gd name="T9" fmla="*/ 496078 h 343"/>
              <a:gd name="T10" fmla="*/ 663010 w 713"/>
              <a:gd name="T11" fmla="*/ 466531 h 343"/>
              <a:gd name="T12" fmla="*/ 792454 w 713"/>
              <a:gd name="T13" fmla="*/ 533400 h 343"/>
              <a:gd name="T14" fmla="*/ 877699 w 713"/>
              <a:gd name="T15" fmla="*/ 531845 h 343"/>
              <a:gd name="T16" fmla="*/ 1032401 w 713"/>
              <a:gd name="T17" fmla="*/ 466531 h 343"/>
              <a:gd name="T18" fmla="*/ 1125538 w 713"/>
              <a:gd name="T19" fmla="*/ 528735 h 343"/>
              <a:gd name="T20" fmla="*/ 1125538 w 713"/>
              <a:gd name="T21" fmla="*/ 199053 h 343"/>
              <a:gd name="T22" fmla="*/ 1097123 w 713"/>
              <a:gd name="T23" fmla="*/ 7776 h 343"/>
              <a:gd name="T24" fmla="*/ 6314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rgbClr val="00345C"/>
          </a:solidFill>
          <a:ln w="190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Freeform 8"/>
          <p:cNvSpPr>
            <a:spLocks noChangeAspect="1"/>
          </p:cNvSpPr>
          <p:nvPr/>
        </p:nvSpPr>
        <p:spPr bwMode="auto">
          <a:xfrm>
            <a:off x="5421313" y="3349625"/>
            <a:ext cx="1101725" cy="396875"/>
          </a:xfrm>
          <a:custGeom>
            <a:avLst/>
            <a:gdLst>
              <a:gd name="T0" fmla="*/ 66198 w 699"/>
              <a:gd name="T1" fmla="*/ 182096 h 255"/>
              <a:gd name="T2" fmla="*/ 66198 w 699"/>
              <a:gd name="T3" fmla="*/ 188321 h 255"/>
              <a:gd name="T4" fmla="*/ 47284 w 699"/>
              <a:gd name="T5" fmla="*/ 225674 h 255"/>
              <a:gd name="T6" fmla="*/ 67774 w 699"/>
              <a:gd name="T7" fmla="*/ 277034 h 255"/>
              <a:gd name="T8" fmla="*/ 0 w 699"/>
              <a:gd name="T9" fmla="*/ 320613 h 255"/>
              <a:gd name="T10" fmla="*/ 14185 w 699"/>
              <a:gd name="T11" fmla="*/ 396875 h 255"/>
              <a:gd name="T12" fmla="*/ 302620 w 699"/>
              <a:gd name="T13" fmla="*/ 373529 h 255"/>
              <a:gd name="T14" fmla="*/ 646219 w 699"/>
              <a:gd name="T15" fmla="*/ 334620 h 255"/>
              <a:gd name="T16" fmla="*/ 818019 w 699"/>
              <a:gd name="T17" fmla="*/ 305049 h 255"/>
              <a:gd name="T18" fmla="*/ 852694 w 699"/>
              <a:gd name="T19" fmla="*/ 202328 h 255"/>
              <a:gd name="T20" fmla="*/ 914164 w 699"/>
              <a:gd name="T21" fmla="*/ 197659 h 255"/>
              <a:gd name="T22" fmla="*/ 1101725 w 699"/>
              <a:gd name="T23" fmla="*/ 0 h 255"/>
              <a:gd name="T24" fmla="*/ 857423 w 699"/>
              <a:gd name="T25" fmla="*/ 49804 h 255"/>
              <a:gd name="T26" fmla="*/ 288434 w 699"/>
              <a:gd name="T27" fmla="*/ 130735 h 255"/>
              <a:gd name="T28" fmla="*/ 293163 w 699"/>
              <a:gd name="T29" fmla="*/ 154081 h 255"/>
              <a:gd name="T30" fmla="*/ 66198 w 699"/>
              <a:gd name="T31" fmla="*/ 182096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Freeform 9"/>
          <p:cNvSpPr>
            <a:spLocks noChangeAspect="1"/>
          </p:cNvSpPr>
          <p:nvPr/>
        </p:nvSpPr>
        <p:spPr bwMode="auto">
          <a:xfrm>
            <a:off x="6364288" y="3541713"/>
            <a:ext cx="644525" cy="503237"/>
          </a:xfrm>
          <a:custGeom>
            <a:avLst/>
            <a:gdLst>
              <a:gd name="T0" fmla="*/ 23696 w 408"/>
              <a:gd name="T1" fmla="*/ 90365 h 323"/>
              <a:gd name="T2" fmla="*/ 74247 w 408"/>
              <a:gd name="T3" fmla="*/ 42066 h 323"/>
              <a:gd name="T4" fmla="*/ 268552 w 408"/>
              <a:gd name="T5" fmla="*/ 0 h 323"/>
              <a:gd name="T6" fmla="*/ 327002 w 408"/>
              <a:gd name="T7" fmla="*/ 28044 h 323"/>
              <a:gd name="T8" fmla="*/ 451799 w 408"/>
              <a:gd name="T9" fmla="*/ 7790 h 323"/>
              <a:gd name="T10" fmla="*/ 552901 w 408"/>
              <a:gd name="T11" fmla="*/ 79458 h 323"/>
              <a:gd name="T12" fmla="*/ 644525 w 408"/>
              <a:gd name="T13" fmla="*/ 133989 h 323"/>
              <a:gd name="T14" fmla="*/ 592394 w 408"/>
              <a:gd name="T15" fmla="*/ 285116 h 323"/>
              <a:gd name="T16" fmla="*/ 514988 w 408"/>
              <a:gd name="T17" fmla="*/ 363016 h 323"/>
              <a:gd name="T18" fmla="*/ 429683 w 408"/>
              <a:gd name="T19" fmla="*/ 384828 h 323"/>
              <a:gd name="T20" fmla="*/ 447060 w 408"/>
              <a:gd name="T21" fmla="*/ 445591 h 323"/>
              <a:gd name="T22" fmla="*/ 394930 w 408"/>
              <a:gd name="T23" fmla="*/ 503237 h 323"/>
              <a:gd name="T24" fmla="*/ 295407 w 408"/>
              <a:gd name="T25" fmla="*/ 363016 h 323"/>
              <a:gd name="T26" fmla="*/ 41073 w 408"/>
              <a:gd name="T27" fmla="*/ 133989 h 323"/>
              <a:gd name="T28" fmla="*/ 0 w 408"/>
              <a:gd name="T29" fmla="*/ 133989 h 323"/>
              <a:gd name="T30" fmla="*/ 23696 w 408"/>
              <a:gd name="T31" fmla="*/ 90365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Freeform 10"/>
          <p:cNvSpPr>
            <a:spLocks noChangeAspect="1"/>
          </p:cNvSpPr>
          <p:nvPr/>
        </p:nvSpPr>
        <p:spPr bwMode="auto">
          <a:xfrm>
            <a:off x="381000" y="3962400"/>
            <a:ext cx="1617663" cy="1577975"/>
          </a:xfrm>
          <a:custGeom>
            <a:avLst/>
            <a:gdLst>
              <a:gd name="T0" fmla="*/ 258291 w 1572"/>
              <a:gd name="T1" fmla="*/ 234689 h 1533"/>
              <a:gd name="T2" fmla="*/ 583470 w 1572"/>
              <a:gd name="T3" fmla="*/ 0 h 1533"/>
              <a:gd name="T4" fmla="*/ 737827 w 1572"/>
              <a:gd name="T5" fmla="*/ 41174 h 1533"/>
              <a:gd name="T6" fmla="*/ 812948 w 1572"/>
              <a:gd name="T7" fmla="*/ 116315 h 1533"/>
              <a:gd name="T8" fmla="*/ 1118575 w 1572"/>
              <a:gd name="T9" fmla="*/ 146166 h 1533"/>
              <a:gd name="T10" fmla="*/ 1127836 w 1572"/>
              <a:gd name="T11" fmla="*/ 926404 h 1533"/>
              <a:gd name="T12" fmla="*/ 1227654 w 1572"/>
              <a:gd name="T13" fmla="*/ 949049 h 1533"/>
              <a:gd name="T14" fmla="*/ 1273961 w 1572"/>
              <a:gd name="T15" fmla="*/ 1042719 h 1533"/>
              <a:gd name="T16" fmla="*/ 1343936 w 1572"/>
              <a:gd name="T17" fmla="*/ 1010810 h 1533"/>
              <a:gd name="T18" fmla="*/ 1491090 w 1572"/>
              <a:gd name="T19" fmla="*/ 1222854 h 1533"/>
              <a:gd name="T20" fmla="*/ 1617663 w 1572"/>
              <a:gd name="T21" fmla="*/ 1320641 h 1533"/>
              <a:gd name="T22" fmla="*/ 1612518 w 1572"/>
              <a:gd name="T23" fmla="*/ 1405046 h 1533"/>
              <a:gd name="T24" fmla="*/ 1453015 w 1572"/>
              <a:gd name="T25" fmla="*/ 1415340 h 1533"/>
              <a:gd name="T26" fmla="*/ 1383040 w 1572"/>
              <a:gd name="T27" fmla="*/ 1156976 h 1533"/>
              <a:gd name="T28" fmla="*/ 879836 w 1572"/>
              <a:gd name="T29" fmla="*/ 901700 h 1533"/>
              <a:gd name="T30" fmla="*/ 893213 w 1572"/>
              <a:gd name="T31" fmla="*/ 981988 h 1533"/>
              <a:gd name="T32" fmla="*/ 780018 w 1572"/>
              <a:gd name="T33" fmla="*/ 1085952 h 1533"/>
              <a:gd name="T34" fmla="*/ 761495 w 1572"/>
              <a:gd name="T35" fmla="*/ 1047866 h 1533"/>
              <a:gd name="T36" fmla="*/ 729595 w 1572"/>
              <a:gd name="T37" fmla="*/ 1047866 h 1533"/>
              <a:gd name="T38" fmla="*/ 639039 w 1572"/>
              <a:gd name="T39" fmla="*/ 1264027 h 1533"/>
              <a:gd name="T40" fmla="*/ 358109 w 1572"/>
              <a:gd name="T41" fmla="*/ 1477100 h 1533"/>
              <a:gd name="T42" fmla="*/ 80266 w 1572"/>
              <a:gd name="T43" fmla="*/ 1577975 h 1533"/>
              <a:gd name="T44" fmla="*/ 0 w 1572"/>
              <a:gd name="T45" fmla="*/ 1564594 h 1533"/>
              <a:gd name="T46" fmla="*/ 319005 w 1572"/>
              <a:gd name="T47" fmla="*/ 1382401 h 1533"/>
              <a:gd name="T48" fmla="*/ 358109 w 1572"/>
              <a:gd name="T49" fmla="*/ 1382401 h 1533"/>
              <a:gd name="T50" fmla="*/ 474391 w 1572"/>
              <a:gd name="T51" fmla="*/ 1241382 h 1533"/>
              <a:gd name="T52" fmla="*/ 526873 w 1572"/>
              <a:gd name="T53" fmla="*/ 1236235 h 1533"/>
              <a:gd name="T54" fmla="*/ 606109 w 1572"/>
              <a:gd name="T55" fmla="*/ 1129184 h 1533"/>
              <a:gd name="T56" fmla="*/ 578325 w 1572"/>
              <a:gd name="T57" fmla="*/ 1081834 h 1533"/>
              <a:gd name="T58" fmla="*/ 408532 w 1572"/>
              <a:gd name="T59" fmla="*/ 1104480 h 1533"/>
              <a:gd name="T60" fmla="*/ 292250 w 1572"/>
              <a:gd name="T61" fmla="*/ 835822 h 1533"/>
              <a:gd name="T62" fmla="*/ 358109 w 1572"/>
              <a:gd name="T63" fmla="*/ 714361 h 1533"/>
              <a:gd name="T64" fmla="*/ 465130 w 1572"/>
              <a:gd name="T65" fmla="*/ 672158 h 1533"/>
              <a:gd name="T66" fmla="*/ 427055 w 1572"/>
              <a:gd name="T67" fmla="*/ 564077 h 1533"/>
              <a:gd name="T68" fmla="*/ 314889 w 1572"/>
              <a:gd name="T69" fmla="*/ 615544 h 1533"/>
              <a:gd name="T70" fmla="*/ 230507 w 1572"/>
              <a:gd name="T71" fmla="*/ 460114 h 1533"/>
              <a:gd name="T72" fmla="*/ 324150 w 1572"/>
              <a:gd name="T73" fmla="*/ 423058 h 1533"/>
              <a:gd name="T74" fmla="*/ 408532 w 1572"/>
              <a:gd name="T75" fmla="*/ 465261 h 1533"/>
              <a:gd name="T76" fmla="*/ 446607 w 1572"/>
              <a:gd name="T77" fmla="*/ 441586 h 1533"/>
              <a:gd name="T78" fmla="*/ 376631 w 1572"/>
              <a:gd name="T79" fmla="*/ 309831 h 1533"/>
              <a:gd name="T80" fmla="*/ 253146 w 1572"/>
              <a:gd name="T81" fmla="*/ 300567 h 1533"/>
              <a:gd name="T82" fmla="*/ 258291 w 1572"/>
              <a:gd name="T83" fmla="*/ 234689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Freeform 11"/>
          <p:cNvSpPr>
            <a:spLocks noChangeAspect="1"/>
          </p:cNvSpPr>
          <p:nvPr/>
        </p:nvSpPr>
        <p:spPr bwMode="auto">
          <a:xfrm>
            <a:off x="1665288" y="2438400"/>
            <a:ext cx="830262" cy="1239838"/>
          </a:xfrm>
          <a:custGeom>
            <a:avLst/>
            <a:gdLst>
              <a:gd name="T0" fmla="*/ 105555 w 527"/>
              <a:gd name="T1" fmla="*/ 0 h 797"/>
              <a:gd name="T2" fmla="*/ 0 w 527"/>
              <a:gd name="T3" fmla="*/ 491579 h 797"/>
              <a:gd name="T4" fmla="*/ 565586 w 527"/>
              <a:gd name="T5" fmla="*/ 1239838 h 797"/>
              <a:gd name="T6" fmla="*/ 600246 w 527"/>
              <a:gd name="T7" fmla="*/ 1207170 h 797"/>
              <a:gd name="T8" fmla="*/ 598671 w 527"/>
              <a:gd name="T9" fmla="*/ 1059385 h 797"/>
              <a:gd name="T10" fmla="*/ 669566 w 527"/>
              <a:gd name="T11" fmla="*/ 1070274 h 797"/>
              <a:gd name="T12" fmla="*/ 742037 w 527"/>
              <a:gd name="T13" fmla="*/ 616030 h 797"/>
              <a:gd name="T14" fmla="*/ 790876 w 527"/>
              <a:gd name="T15" fmla="*/ 308015 h 797"/>
              <a:gd name="T16" fmla="*/ 805055 w 527"/>
              <a:gd name="T17" fmla="*/ 214677 h 797"/>
              <a:gd name="T18" fmla="*/ 830262 w 527"/>
              <a:gd name="T19" fmla="*/ 132229 h 797"/>
              <a:gd name="T20" fmla="*/ 456880 w 527"/>
              <a:gd name="T21" fmla="*/ 73115 h 797"/>
              <a:gd name="T22" fmla="*/ 105555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Freeform 12"/>
          <p:cNvSpPr>
            <a:spLocks noChangeAspect="1"/>
          </p:cNvSpPr>
          <p:nvPr/>
        </p:nvSpPr>
        <p:spPr bwMode="auto">
          <a:xfrm>
            <a:off x="2354263" y="2573338"/>
            <a:ext cx="695325" cy="885825"/>
          </a:xfrm>
          <a:custGeom>
            <a:avLst/>
            <a:gdLst>
              <a:gd name="T0" fmla="*/ 129289 w 441"/>
              <a:gd name="T1" fmla="*/ 0 h 569"/>
              <a:gd name="T2" fmla="*/ 469857 w 441"/>
              <a:gd name="T3" fmla="*/ 46704 h 569"/>
              <a:gd name="T4" fmla="*/ 446206 w 441"/>
              <a:gd name="T5" fmla="*/ 216397 h 569"/>
              <a:gd name="T6" fmla="*/ 695325 w 441"/>
              <a:gd name="T7" fmla="*/ 239749 h 569"/>
              <a:gd name="T8" fmla="*/ 627527 w 441"/>
              <a:gd name="T9" fmla="*/ 885825 h 569"/>
              <a:gd name="T10" fmla="*/ 0 w 441"/>
              <a:gd name="T11" fmla="*/ 818882 h 569"/>
              <a:gd name="T12" fmla="*/ 63068 w 441"/>
              <a:gd name="T13" fmla="*/ 406327 h 569"/>
              <a:gd name="T14" fmla="*/ 129289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Freeform 13"/>
          <p:cNvSpPr>
            <a:spLocks noChangeAspect="1"/>
          </p:cNvSpPr>
          <p:nvPr/>
        </p:nvSpPr>
        <p:spPr bwMode="auto">
          <a:xfrm>
            <a:off x="2792413" y="2139950"/>
            <a:ext cx="895350" cy="720725"/>
          </a:xfrm>
          <a:custGeom>
            <a:avLst/>
            <a:gdLst>
              <a:gd name="T0" fmla="*/ 86851 w 567"/>
              <a:gd name="T1" fmla="*/ 0 h 463"/>
              <a:gd name="T2" fmla="*/ 55269 w 567"/>
              <a:gd name="T3" fmla="*/ 267742 h 463"/>
              <a:gd name="T4" fmla="*/ 0 w 567"/>
              <a:gd name="T5" fmla="*/ 653789 h 463"/>
              <a:gd name="T6" fmla="*/ 258972 w 567"/>
              <a:gd name="T7" fmla="*/ 674026 h 463"/>
              <a:gd name="T8" fmla="*/ 863768 w 567"/>
              <a:gd name="T9" fmla="*/ 720725 h 463"/>
              <a:gd name="T10" fmla="*/ 895350 w 567"/>
              <a:gd name="T11" fmla="*/ 73162 h 463"/>
              <a:gd name="T12" fmla="*/ 86851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Freeform 14"/>
          <p:cNvSpPr>
            <a:spLocks noChangeAspect="1"/>
          </p:cNvSpPr>
          <p:nvPr/>
        </p:nvSpPr>
        <p:spPr bwMode="auto">
          <a:xfrm>
            <a:off x="2974975" y="2813050"/>
            <a:ext cx="930275" cy="682625"/>
          </a:xfrm>
          <a:custGeom>
            <a:avLst/>
            <a:gdLst>
              <a:gd name="T0" fmla="*/ 77260 w 590"/>
              <a:gd name="T1" fmla="*/ 0 h 439"/>
              <a:gd name="T2" fmla="*/ 29958 w 590"/>
              <a:gd name="T3" fmla="*/ 408953 h 439"/>
              <a:gd name="T4" fmla="*/ 0 w 590"/>
              <a:gd name="T5" fmla="*/ 645306 h 439"/>
              <a:gd name="T6" fmla="*/ 465138 w 590"/>
              <a:gd name="T7" fmla="*/ 668630 h 439"/>
              <a:gd name="T8" fmla="*/ 909777 w 590"/>
              <a:gd name="T9" fmla="*/ 682625 h 439"/>
              <a:gd name="T10" fmla="*/ 923968 w 590"/>
              <a:gd name="T11" fmla="*/ 363859 h 439"/>
              <a:gd name="T12" fmla="*/ 930275 w 590"/>
              <a:gd name="T13" fmla="*/ 49759 h 439"/>
              <a:gd name="T14" fmla="*/ 676420 w 590"/>
              <a:gd name="T15" fmla="*/ 45094 h 439"/>
              <a:gd name="T16" fmla="*/ 77260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Freeform 15"/>
          <p:cNvSpPr>
            <a:spLocks noChangeAspect="1"/>
          </p:cNvSpPr>
          <p:nvPr/>
        </p:nvSpPr>
        <p:spPr bwMode="auto">
          <a:xfrm>
            <a:off x="2136775" y="3386138"/>
            <a:ext cx="846138" cy="927100"/>
          </a:xfrm>
          <a:custGeom>
            <a:avLst/>
            <a:gdLst>
              <a:gd name="T0" fmla="*/ 214692 w 536"/>
              <a:gd name="T1" fmla="*/ 0 h 595"/>
              <a:gd name="T2" fmla="*/ 198906 w 536"/>
              <a:gd name="T3" fmla="*/ 121536 h 595"/>
              <a:gd name="T4" fmla="*/ 124711 w 536"/>
              <a:gd name="T5" fmla="*/ 107512 h 595"/>
              <a:gd name="T6" fmla="*/ 129446 w 536"/>
              <a:gd name="T7" fmla="*/ 263328 h 595"/>
              <a:gd name="T8" fmla="*/ 94717 w 536"/>
              <a:gd name="T9" fmla="*/ 292932 h 595"/>
              <a:gd name="T10" fmla="*/ 146811 w 536"/>
              <a:gd name="T11" fmla="*/ 387980 h 595"/>
              <a:gd name="T12" fmla="*/ 94717 w 536"/>
              <a:gd name="T13" fmla="*/ 430050 h 595"/>
              <a:gd name="T14" fmla="*/ 66302 w 536"/>
              <a:gd name="T15" fmla="*/ 500167 h 595"/>
              <a:gd name="T16" fmla="*/ 26836 w 536"/>
              <a:gd name="T17" fmla="*/ 567167 h 595"/>
              <a:gd name="T18" fmla="*/ 55252 w 536"/>
              <a:gd name="T19" fmla="*/ 606121 h 595"/>
              <a:gd name="T20" fmla="*/ 4736 w 536"/>
              <a:gd name="T21" fmla="*/ 623260 h 595"/>
              <a:gd name="T22" fmla="*/ 0 w 536"/>
              <a:gd name="T23" fmla="*/ 685586 h 595"/>
              <a:gd name="T24" fmla="*/ 475163 w 536"/>
              <a:gd name="T25" fmla="*/ 922426 h 595"/>
              <a:gd name="T26" fmla="*/ 743528 w 536"/>
              <a:gd name="T27" fmla="*/ 927100 h 595"/>
              <a:gd name="T28" fmla="*/ 846138 w 536"/>
              <a:gd name="T29" fmla="*/ 71675 h 595"/>
              <a:gd name="T30" fmla="*/ 214692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Freeform 16"/>
          <p:cNvSpPr>
            <a:spLocks noChangeAspect="1"/>
          </p:cNvSpPr>
          <p:nvPr/>
        </p:nvSpPr>
        <p:spPr bwMode="auto">
          <a:xfrm>
            <a:off x="3665538" y="2046288"/>
            <a:ext cx="920750" cy="592137"/>
          </a:xfrm>
          <a:custGeom>
            <a:avLst/>
            <a:gdLst>
              <a:gd name="T0" fmla="*/ 17373 w 583"/>
              <a:gd name="T1" fmla="*/ 0 h 380"/>
              <a:gd name="T2" fmla="*/ 14214 w 583"/>
              <a:gd name="T3" fmla="*/ 229064 h 380"/>
              <a:gd name="T4" fmla="*/ 0 w 583"/>
              <a:gd name="T5" fmla="*/ 498642 h 380"/>
              <a:gd name="T6" fmla="*/ 669636 w 583"/>
              <a:gd name="T7" fmla="*/ 507991 h 380"/>
              <a:gd name="T8" fmla="*/ 739127 w 583"/>
              <a:gd name="T9" fmla="*/ 545389 h 380"/>
              <a:gd name="T10" fmla="*/ 789665 w 583"/>
              <a:gd name="T11" fmla="*/ 493967 h 380"/>
              <a:gd name="T12" fmla="*/ 920750 w 583"/>
              <a:gd name="T13" fmla="*/ 592137 h 380"/>
              <a:gd name="T14" fmla="*/ 901798 w 583"/>
              <a:gd name="T15" fmla="*/ 489292 h 380"/>
              <a:gd name="T16" fmla="*/ 914433 w 583"/>
              <a:gd name="T17" fmla="*/ 411379 h 380"/>
              <a:gd name="T18" fmla="*/ 920750 w 583"/>
              <a:gd name="T19" fmla="*/ 141801 h 380"/>
              <a:gd name="T20" fmla="*/ 862315 w 583"/>
              <a:gd name="T21" fmla="*/ 84146 h 380"/>
              <a:gd name="T22" fmla="*/ 886005 w 583"/>
              <a:gd name="T23" fmla="*/ 9350 h 380"/>
              <a:gd name="T24" fmla="*/ 448530 w 583"/>
              <a:gd name="T25" fmla="*/ 6233 h 380"/>
              <a:gd name="T26" fmla="*/ 17373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Freeform 17"/>
          <p:cNvSpPr>
            <a:spLocks noChangeAspect="1"/>
          </p:cNvSpPr>
          <p:nvPr/>
        </p:nvSpPr>
        <p:spPr bwMode="auto">
          <a:xfrm>
            <a:off x="3884613" y="3013075"/>
            <a:ext cx="965200" cy="485775"/>
          </a:xfrm>
          <a:custGeom>
            <a:avLst/>
            <a:gdLst>
              <a:gd name="T0" fmla="*/ 9478 w 611"/>
              <a:gd name="T1" fmla="*/ 4671 h 312"/>
              <a:gd name="T2" fmla="*/ 6319 w 611"/>
              <a:gd name="T3" fmla="*/ 283369 h 312"/>
              <a:gd name="T4" fmla="*/ 0 w 611"/>
              <a:gd name="T5" fmla="*/ 481104 h 312"/>
              <a:gd name="T6" fmla="*/ 965200 w 611"/>
              <a:gd name="T7" fmla="*/ 485775 h 312"/>
              <a:gd name="T8" fmla="*/ 946244 w 611"/>
              <a:gd name="T9" fmla="*/ 231989 h 312"/>
              <a:gd name="T10" fmla="*/ 946244 w 611"/>
              <a:gd name="T11" fmla="*/ 137013 h 312"/>
              <a:gd name="T12" fmla="*/ 868838 w 611"/>
              <a:gd name="T13" fmla="*/ 79406 h 312"/>
              <a:gd name="T14" fmla="*/ 892534 w 611"/>
              <a:gd name="T15" fmla="*/ 28025 h 312"/>
              <a:gd name="T16" fmla="*/ 859360 w 611"/>
              <a:gd name="T17" fmla="*/ 0 h 312"/>
              <a:gd name="T18" fmla="*/ 421781 w 611"/>
              <a:gd name="T19" fmla="*/ 4671 h 312"/>
              <a:gd name="T20" fmla="*/ 9478 w 611"/>
              <a:gd name="T21" fmla="*/ 4671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Freeform 18"/>
          <p:cNvSpPr>
            <a:spLocks noChangeAspect="1"/>
          </p:cNvSpPr>
          <p:nvPr/>
        </p:nvSpPr>
        <p:spPr bwMode="auto">
          <a:xfrm>
            <a:off x="4567238" y="2425700"/>
            <a:ext cx="757237" cy="487363"/>
          </a:xfrm>
          <a:custGeom>
            <a:avLst/>
            <a:gdLst>
              <a:gd name="T0" fmla="*/ 11020 w 481"/>
              <a:gd name="T1" fmla="*/ 24913 h 313"/>
              <a:gd name="T2" fmla="*/ 0 w 481"/>
              <a:gd name="T3" fmla="*/ 110552 h 313"/>
              <a:gd name="T4" fmla="*/ 15743 w 481"/>
              <a:gd name="T5" fmla="*/ 200862 h 313"/>
              <a:gd name="T6" fmla="*/ 86586 w 481"/>
              <a:gd name="T7" fmla="*/ 387710 h 313"/>
              <a:gd name="T8" fmla="*/ 125944 w 481"/>
              <a:gd name="T9" fmla="*/ 487363 h 313"/>
              <a:gd name="T10" fmla="*/ 571470 w 481"/>
              <a:gd name="T11" fmla="*/ 464007 h 313"/>
              <a:gd name="T12" fmla="*/ 645462 w 481"/>
              <a:gd name="T13" fmla="*/ 487363 h 313"/>
              <a:gd name="T14" fmla="*/ 689542 w 481"/>
              <a:gd name="T15" fmla="*/ 392382 h 313"/>
              <a:gd name="T16" fmla="*/ 673799 w 481"/>
              <a:gd name="T17" fmla="*/ 323871 h 313"/>
              <a:gd name="T18" fmla="*/ 747791 w 481"/>
              <a:gd name="T19" fmla="*/ 311414 h 313"/>
              <a:gd name="T20" fmla="*/ 757237 w 481"/>
              <a:gd name="T21" fmla="*/ 203976 h 313"/>
              <a:gd name="T22" fmla="*/ 713157 w 481"/>
              <a:gd name="T23" fmla="*/ 157264 h 313"/>
              <a:gd name="T24" fmla="*/ 636016 w 481"/>
              <a:gd name="T25" fmla="*/ 110552 h 313"/>
              <a:gd name="T26" fmla="*/ 651759 w 481"/>
              <a:gd name="T27" fmla="*/ 46712 h 313"/>
              <a:gd name="T28" fmla="*/ 618699 w 481"/>
              <a:gd name="T29" fmla="*/ 0 h 313"/>
              <a:gd name="T30" fmla="*/ 451823 w 481"/>
              <a:gd name="T31" fmla="*/ 6228 h 313"/>
              <a:gd name="T32" fmla="*/ 283374 w 481"/>
              <a:gd name="T33" fmla="*/ 14014 h 313"/>
              <a:gd name="T34" fmla="*/ 11020 w 481"/>
              <a:gd name="T35" fmla="*/ 24913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5237163" y="1720850"/>
            <a:ext cx="989012" cy="884238"/>
            <a:chOff x="3299" y="1084"/>
            <a:chExt cx="623" cy="557"/>
          </a:xfrm>
        </p:grpSpPr>
        <p:sp>
          <p:nvSpPr>
            <p:cNvPr id="87060" name="Freeform 20"/>
            <p:cNvSpPr>
              <a:spLocks noChangeAspect="1"/>
            </p:cNvSpPr>
            <p:nvPr/>
          </p:nvSpPr>
          <p:spPr bwMode="auto">
            <a:xfrm>
              <a:off x="3299" y="1084"/>
              <a:ext cx="442" cy="190"/>
            </a:xfrm>
            <a:custGeom>
              <a:avLst/>
              <a:gdLst>
                <a:gd name="T0" fmla="*/ 0 w 445"/>
                <a:gd name="T1" fmla="*/ 104 h 193"/>
                <a:gd name="T2" fmla="*/ 98 w 445"/>
                <a:gd name="T3" fmla="*/ 0 h 193"/>
                <a:gd name="T4" fmla="*/ 81 w 445"/>
                <a:gd name="T5" fmla="*/ 43 h 193"/>
                <a:gd name="T6" fmla="*/ 94 w 445"/>
                <a:gd name="T7" fmla="*/ 56 h 193"/>
                <a:gd name="T8" fmla="*/ 125 w 445"/>
                <a:gd name="T9" fmla="*/ 38 h 193"/>
                <a:gd name="T10" fmla="*/ 194 w 445"/>
                <a:gd name="T11" fmla="*/ 65 h 193"/>
                <a:gd name="T12" fmla="*/ 223 w 445"/>
                <a:gd name="T13" fmla="*/ 43 h 193"/>
                <a:gd name="T14" fmla="*/ 315 w 445"/>
                <a:gd name="T15" fmla="*/ 32 h 193"/>
                <a:gd name="T16" fmla="*/ 333 w 445"/>
                <a:gd name="T17" fmla="*/ 57 h 193"/>
                <a:gd name="T18" fmla="*/ 368 w 445"/>
                <a:gd name="T19" fmla="*/ 52 h 193"/>
                <a:gd name="T20" fmla="*/ 438 w 445"/>
                <a:gd name="T21" fmla="*/ 80 h 193"/>
                <a:gd name="T22" fmla="*/ 442 w 445"/>
                <a:gd name="T23" fmla="*/ 100 h 193"/>
                <a:gd name="T24" fmla="*/ 367 w 445"/>
                <a:gd name="T25" fmla="*/ 118 h 193"/>
                <a:gd name="T26" fmla="*/ 345 w 445"/>
                <a:gd name="T27" fmla="*/ 104 h 193"/>
                <a:gd name="T28" fmla="*/ 306 w 445"/>
                <a:gd name="T29" fmla="*/ 109 h 193"/>
                <a:gd name="T30" fmla="*/ 261 w 445"/>
                <a:gd name="T31" fmla="*/ 135 h 193"/>
                <a:gd name="T32" fmla="*/ 241 w 445"/>
                <a:gd name="T33" fmla="*/ 137 h 193"/>
                <a:gd name="T34" fmla="*/ 224 w 445"/>
                <a:gd name="T35" fmla="*/ 118 h 193"/>
                <a:gd name="T36" fmla="*/ 200 w 445"/>
                <a:gd name="T37" fmla="*/ 188 h 193"/>
                <a:gd name="T38" fmla="*/ 172 w 445"/>
                <a:gd name="T39" fmla="*/ 190 h 193"/>
                <a:gd name="T40" fmla="*/ 160 w 445"/>
                <a:gd name="T41" fmla="*/ 161 h 193"/>
                <a:gd name="T42" fmla="*/ 100 w 445"/>
                <a:gd name="T43" fmla="*/ 149 h 193"/>
                <a:gd name="T44" fmla="*/ 73 w 445"/>
                <a:gd name="T45" fmla="*/ 128 h 193"/>
                <a:gd name="T46" fmla="*/ 23 w 445"/>
                <a:gd name="T47" fmla="*/ 135 h 193"/>
                <a:gd name="T48" fmla="*/ 0 w 445"/>
                <a:gd name="T49" fmla="*/ 104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1"/>
            <p:cNvSpPr>
              <a:spLocks noChangeAspect="1"/>
            </p:cNvSpPr>
            <p:nvPr/>
          </p:nvSpPr>
          <p:spPr bwMode="auto">
            <a:xfrm>
              <a:off x="3605" y="1218"/>
              <a:ext cx="317" cy="423"/>
            </a:xfrm>
            <a:custGeom>
              <a:avLst/>
              <a:gdLst>
                <a:gd name="T0" fmla="*/ 80 w 319"/>
                <a:gd name="T1" fmla="*/ 18 h 432"/>
                <a:gd name="T2" fmla="*/ 92 w 319"/>
                <a:gd name="T3" fmla="*/ 44 h 432"/>
                <a:gd name="T4" fmla="*/ 70 w 319"/>
                <a:gd name="T5" fmla="*/ 60 h 432"/>
                <a:gd name="T6" fmla="*/ 69 w 319"/>
                <a:gd name="T7" fmla="*/ 127 h 432"/>
                <a:gd name="T8" fmla="*/ 57 w 319"/>
                <a:gd name="T9" fmla="*/ 83 h 432"/>
                <a:gd name="T10" fmla="*/ 11 w 319"/>
                <a:gd name="T11" fmla="*/ 125 h 432"/>
                <a:gd name="T12" fmla="*/ 0 w 319"/>
                <a:gd name="T13" fmla="*/ 247 h 432"/>
                <a:gd name="T14" fmla="*/ 30 w 319"/>
                <a:gd name="T15" fmla="*/ 306 h 432"/>
                <a:gd name="T16" fmla="*/ 33 w 319"/>
                <a:gd name="T17" fmla="*/ 337 h 432"/>
                <a:gd name="T18" fmla="*/ 34 w 319"/>
                <a:gd name="T19" fmla="*/ 361 h 432"/>
                <a:gd name="T20" fmla="*/ 33 w 319"/>
                <a:gd name="T21" fmla="*/ 384 h 432"/>
                <a:gd name="T22" fmla="*/ 27 w 319"/>
                <a:gd name="T23" fmla="*/ 423 h 432"/>
                <a:gd name="T24" fmla="*/ 151 w 319"/>
                <a:gd name="T25" fmla="*/ 416 h 432"/>
                <a:gd name="T26" fmla="*/ 316 w 319"/>
                <a:gd name="T27" fmla="*/ 401 h 432"/>
                <a:gd name="T28" fmla="*/ 286 w 319"/>
                <a:gd name="T29" fmla="*/ 393 h 432"/>
                <a:gd name="T30" fmla="*/ 269 w 319"/>
                <a:gd name="T31" fmla="*/ 370 h 432"/>
                <a:gd name="T32" fmla="*/ 295 w 319"/>
                <a:gd name="T33" fmla="*/ 352 h 432"/>
                <a:gd name="T34" fmla="*/ 295 w 319"/>
                <a:gd name="T35" fmla="*/ 328 h 432"/>
                <a:gd name="T36" fmla="*/ 283 w 319"/>
                <a:gd name="T37" fmla="*/ 307 h 432"/>
                <a:gd name="T38" fmla="*/ 295 w 319"/>
                <a:gd name="T39" fmla="*/ 293 h 432"/>
                <a:gd name="T40" fmla="*/ 317 w 319"/>
                <a:gd name="T41" fmla="*/ 295 h 432"/>
                <a:gd name="T42" fmla="*/ 313 w 319"/>
                <a:gd name="T43" fmla="*/ 236 h 432"/>
                <a:gd name="T44" fmla="*/ 307 w 319"/>
                <a:gd name="T45" fmla="*/ 202 h 432"/>
                <a:gd name="T46" fmla="*/ 293 w 319"/>
                <a:gd name="T47" fmla="*/ 179 h 432"/>
                <a:gd name="T48" fmla="*/ 280 w 319"/>
                <a:gd name="T49" fmla="*/ 166 h 432"/>
                <a:gd name="T50" fmla="*/ 259 w 319"/>
                <a:gd name="T51" fmla="*/ 162 h 432"/>
                <a:gd name="T52" fmla="*/ 240 w 319"/>
                <a:gd name="T53" fmla="*/ 162 h 432"/>
                <a:gd name="T54" fmla="*/ 220 w 319"/>
                <a:gd name="T55" fmla="*/ 190 h 432"/>
                <a:gd name="T56" fmla="*/ 206 w 319"/>
                <a:gd name="T57" fmla="*/ 199 h 432"/>
                <a:gd name="T58" fmla="*/ 197 w 319"/>
                <a:gd name="T59" fmla="*/ 202 h 432"/>
                <a:gd name="T60" fmla="*/ 187 w 319"/>
                <a:gd name="T61" fmla="*/ 197 h 432"/>
                <a:gd name="T62" fmla="*/ 184 w 319"/>
                <a:gd name="T63" fmla="*/ 184 h 432"/>
                <a:gd name="T64" fmla="*/ 187 w 319"/>
                <a:gd name="T65" fmla="*/ 175 h 432"/>
                <a:gd name="T66" fmla="*/ 196 w 319"/>
                <a:gd name="T67" fmla="*/ 166 h 432"/>
                <a:gd name="T68" fmla="*/ 205 w 319"/>
                <a:gd name="T69" fmla="*/ 162 h 432"/>
                <a:gd name="T70" fmla="*/ 214 w 319"/>
                <a:gd name="T71" fmla="*/ 161 h 432"/>
                <a:gd name="T72" fmla="*/ 214 w 319"/>
                <a:gd name="T73" fmla="*/ 144 h 432"/>
                <a:gd name="T74" fmla="*/ 238 w 319"/>
                <a:gd name="T75" fmla="*/ 127 h 432"/>
                <a:gd name="T76" fmla="*/ 214 w 319"/>
                <a:gd name="T77" fmla="*/ 71 h 432"/>
                <a:gd name="T78" fmla="*/ 214 w 319"/>
                <a:gd name="T79" fmla="*/ 45 h 432"/>
                <a:gd name="T80" fmla="*/ 174 w 319"/>
                <a:gd name="T81" fmla="*/ 35 h 432"/>
                <a:gd name="T82" fmla="*/ 115 w 319"/>
                <a:gd name="T83" fmla="*/ 0 h 432"/>
                <a:gd name="T84" fmla="*/ 80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62" name="Freeform 22"/>
          <p:cNvSpPr>
            <a:spLocks noChangeAspect="1"/>
          </p:cNvSpPr>
          <p:nvPr/>
        </p:nvSpPr>
        <p:spPr bwMode="auto">
          <a:xfrm>
            <a:off x="5638800" y="2590800"/>
            <a:ext cx="423863" cy="687388"/>
          </a:xfrm>
          <a:custGeom>
            <a:avLst/>
            <a:gdLst>
              <a:gd name="T0" fmla="*/ 0 w 268"/>
              <a:gd name="T1" fmla="*/ 48320 h 441"/>
              <a:gd name="T2" fmla="*/ 49029 w 268"/>
              <a:gd name="T3" fmla="*/ 74818 h 441"/>
              <a:gd name="T4" fmla="*/ 96476 w 268"/>
              <a:gd name="T5" fmla="*/ 70142 h 441"/>
              <a:gd name="T6" fmla="*/ 112292 w 268"/>
              <a:gd name="T7" fmla="*/ 56113 h 441"/>
              <a:gd name="T8" fmla="*/ 124945 w 268"/>
              <a:gd name="T9" fmla="*/ 14028 h 441"/>
              <a:gd name="T10" fmla="*/ 328968 w 268"/>
              <a:gd name="T11" fmla="*/ 0 h 441"/>
              <a:gd name="T12" fmla="*/ 423863 w 268"/>
              <a:gd name="T13" fmla="*/ 486315 h 441"/>
              <a:gd name="T14" fmla="*/ 415955 w 268"/>
              <a:gd name="T15" fmla="*/ 481639 h 441"/>
              <a:gd name="T16" fmla="*/ 346366 w 268"/>
              <a:gd name="T17" fmla="*/ 508137 h 441"/>
              <a:gd name="T18" fmla="*/ 295755 w 268"/>
              <a:gd name="T19" fmla="*/ 639068 h 441"/>
              <a:gd name="T20" fmla="*/ 223003 w 268"/>
              <a:gd name="T21" fmla="*/ 620364 h 441"/>
              <a:gd name="T22" fmla="*/ 137597 w 268"/>
              <a:gd name="T23" fmla="*/ 668684 h 441"/>
              <a:gd name="T24" fmla="*/ 26887 w 268"/>
              <a:gd name="T25" fmla="*/ 687388 h 441"/>
              <a:gd name="T26" fmla="*/ 77497 w 268"/>
              <a:gd name="T27" fmla="*/ 559574 h 441"/>
              <a:gd name="T28" fmla="*/ 55355 w 268"/>
              <a:gd name="T29" fmla="*/ 487874 h 441"/>
              <a:gd name="T30" fmla="*/ 0 w 268"/>
              <a:gd name="T31" fmla="*/ 48320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63" name="Freeform 23"/>
          <p:cNvSpPr>
            <a:spLocks noChangeAspect="1"/>
          </p:cNvSpPr>
          <p:nvPr/>
        </p:nvSpPr>
        <p:spPr bwMode="auto">
          <a:xfrm>
            <a:off x="5967413" y="2452688"/>
            <a:ext cx="546100" cy="619125"/>
          </a:xfrm>
          <a:custGeom>
            <a:avLst/>
            <a:gdLst>
              <a:gd name="T0" fmla="*/ 0 w 345"/>
              <a:gd name="T1" fmla="*/ 138448 h 398"/>
              <a:gd name="T2" fmla="*/ 245349 w 345"/>
              <a:gd name="T3" fmla="*/ 115114 h 398"/>
              <a:gd name="T4" fmla="*/ 297585 w 345"/>
              <a:gd name="T5" fmla="*/ 124447 h 398"/>
              <a:gd name="T6" fmla="*/ 413137 w 345"/>
              <a:gd name="T7" fmla="*/ 71557 h 398"/>
              <a:gd name="T8" fmla="*/ 438463 w 345"/>
              <a:gd name="T9" fmla="*/ 23334 h 398"/>
              <a:gd name="T10" fmla="*/ 508110 w 345"/>
              <a:gd name="T11" fmla="*/ 0 h 398"/>
              <a:gd name="T12" fmla="*/ 546100 w 345"/>
              <a:gd name="T13" fmla="*/ 233339 h 398"/>
              <a:gd name="T14" fmla="*/ 517608 w 345"/>
              <a:gd name="T15" fmla="*/ 259784 h 398"/>
              <a:gd name="T16" fmla="*/ 523939 w 345"/>
              <a:gd name="T17" fmla="*/ 421565 h 398"/>
              <a:gd name="T18" fmla="*/ 470121 w 345"/>
              <a:gd name="T19" fmla="*/ 435565 h 398"/>
              <a:gd name="T20" fmla="*/ 438463 w 345"/>
              <a:gd name="T21" fmla="*/ 525790 h 398"/>
              <a:gd name="T22" fmla="*/ 397307 w 345"/>
              <a:gd name="T23" fmla="*/ 514900 h 398"/>
              <a:gd name="T24" fmla="*/ 383061 w 345"/>
              <a:gd name="T25" fmla="*/ 619125 h 398"/>
              <a:gd name="T26" fmla="*/ 321328 w 345"/>
              <a:gd name="T27" fmla="*/ 574013 h 398"/>
              <a:gd name="T28" fmla="*/ 201028 w 345"/>
              <a:gd name="T29" fmla="*/ 602014 h 398"/>
              <a:gd name="T30" fmla="*/ 148792 w 345"/>
              <a:gd name="T31" fmla="*/ 563124 h 398"/>
              <a:gd name="T32" fmla="*/ 80728 w 345"/>
              <a:gd name="T33" fmla="*/ 560013 h 398"/>
              <a:gd name="T34" fmla="*/ 45904 w 345"/>
              <a:gd name="T35" fmla="*/ 387342 h 398"/>
              <a:gd name="T36" fmla="*/ 0 w 345"/>
              <a:gd name="T37" fmla="*/ 138448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4" name="Freeform 24"/>
          <p:cNvSpPr>
            <a:spLocks noChangeAspect="1"/>
          </p:cNvSpPr>
          <p:nvPr/>
        </p:nvSpPr>
        <p:spPr bwMode="auto">
          <a:xfrm>
            <a:off x="4859338" y="3513138"/>
            <a:ext cx="633412" cy="582612"/>
          </a:xfrm>
          <a:custGeom>
            <a:avLst/>
            <a:gdLst>
              <a:gd name="T0" fmla="*/ 0 w 401"/>
              <a:gd name="T1" fmla="*/ 52965 h 374"/>
              <a:gd name="T2" fmla="*/ 249574 w 401"/>
              <a:gd name="T3" fmla="*/ 23367 h 374"/>
              <a:gd name="T4" fmla="*/ 557592 w 401"/>
              <a:gd name="T5" fmla="*/ 0 h 374"/>
              <a:gd name="T6" fmla="*/ 541796 w 401"/>
              <a:gd name="T7" fmla="*/ 76332 h 374"/>
              <a:gd name="T8" fmla="*/ 609718 w 401"/>
              <a:gd name="T9" fmla="*/ 59196 h 374"/>
              <a:gd name="T10" fmla="*/ 633412 w 401"/>
              <a:gd name="T11" fmla="*/ 110603 h 374"/>
              <a:gd name="T12" fmla="*/ 562331 w 401"/>
              <a:gd name="T13" fmla="*/ 157336 h 374"/>
              <a:gd name="T14" fmla="*/ 579706 w 401"/>
              <a:gd name="T15" fmla="*/ 238341 h 374"/>
              <a:gd name="T16" fmla="*/ 507046 w 401"/>
              <a:gd name="T17" fmla="*/ 373869 h 374"/>
              <a:gd name="T18" fmla="*/ 451760 w 401"/>
              <a:gd name="T19" fmla="*/ 456431 h 374"/>
              <a:gd name="T20" fmla="*/ 483352 w 401"/>
              <a:gd name="T21" fmla="*/ 563919 h 374"/>
              <a:gd name="T22" fmla="*/ 91616 w 401"/>
              <a:gd name="T23" fmla="*/ 582612 h 374"/>
              <a:gd name="T24" fmla="*/ 90036 w 401"/>
              <a:gd name="T25" fmla="*/ 517185 h 374"/>
              <a:gd name="T26" fmla="*/ 12637 w 401"/>
              <a:gd name="T27" fmla="*/ 503165 h 374"/>
              <a:gd name="T28" fmla="*/ 12637 w 401"/>
              <a:gd name="T29" fmla="*/ 157336 h 374"/>
              <a:gd name="T30" fmla="*/ 0 w 401"/>
              <a:gd name="T31" fmla="*/ 52965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5" name="Freeform 25"/>
          <p:cNvSpPr>
            <a:spLocks noChangeAspect="1"/>
          </p:cNvSpPr>
          <p:nvPr/>
        </p:nvSpPr>
        <p:spPr bwMode="auto">
          <a:xfrm>
            <a:off x="4951413" y="4073525"/>
            <a:ext cx="771525" cy="609600"/>
          </a:xfrm>
          <a:custGeom>
            <a:avLst/>
            <a:gdLst>
              <a:gd name="T0" fmla="*/ 0 w 489"/>
              <a:gd name="T1" fmla="*/ 13996 h 392"/>
              <a:gd name="T2" fmla="*/ 386551 w 489"/>
              <a:gd name="T3" fmla="*/ 0 h 392"/>
              <a:gd name="T4" fmla="*/ 454395 w 489"/>
              <a:gd name="T5" fmla="*/ 125963 h 392"/>
              <a:gd name="T6" fmla="*/ 396018 w 489"/>
              <a:gd name="T7" fmla="*/ 273698 h 392"/>
              <a:gd name="T8" fmla="*/ 377085 w 489"/>
              <a:gd name="T9" fmla="*/ 340567 h 392"/>
              <a:gd name="T10" fmla="*/ 635838 w 489"/>
              <a:gd name="T11" fmla="*/ 312576 h 392"/>
              <a:gd name="T12" fmla="*/ 651615 w 489"/>
              <a:gd name="T13" fmla="*/ 410547 h 392"/>
              <a:gd name="T14" fmla="*/ 574305 w 489"/>
              <a:gd name="T15" fmla="*/ 401216 h 392"/>
              <a:gd name="T16" fmla="*/ 539594 w 489"/>
              <a:gd name="T17" fmla="*/ 443204 h 392"/>
              <a:gd name="T18" fmla="*/ 579038 w 489"/>
              <a:gd name="T19" fmla="*/ 471196 h 392"/>
              <a:gd name="T20" fmla="*/ 650037 w 489"/>
              <a:gd name="T21" fmla="*/ 438539 h 392"/>
              <a:gd name="T22" fmla="*/ 651615 w 489"/>
              <a:gd name="T23" fmla="*/ 485192 h 392"/>
              <a:gd name="T24" fmla="*/ 694215 w 489"/>
              <a:gd name="T25" fmla="*/ 444759 h 392"/>
              <a:gd name="T26" fmla="*/ 722614 w 489"/>
              <a:gd name="T27" fmla="*/ 444759 h 392"/>
              <a:gd name="T28" fmla="*/ 689481 w 489"/>
              <a:gd name="T29" fmla="*/ 527180 h 392"/>
              <a:gd name="T30" fmla="*/ 752592 w 489"/>
              <a:gd name="T31" fmla="*/ 539620 h 392"/>
              <a:gd name="T32" fmla="*/ 771525 w 489"/>
              <a:gd name="T33" fmla="*/ 584718 h 392"/>
              <a:gd name="T34" fmla="*/ 743125 w 489"/>
              <a:gd name="T35" fmla="*/ 598714 h 392"/>
              <a:gd name="T36" fmla="*/ 703681 w 489"/>
              <a:gd name="T37" fmla="*/ 570722 h 392"/>
              <a:gd name="T38" fmla="*/ 627949 w 489"/>
              <a:gd name="T39" fmla="*/ 548951 h 392"/>
              <a:gd name="T40" fmla="*/ 645304 w 489"/>
              <a:gd name="T41" fmla="*/ 603380 h 392"/>
              <a:gd name="T42" fmla="*/ 607438 w 489"/>
              <a:gd name="T43" fmla="*/ 609600 h 392"/>
              <a:gd name="T44" fmla="*/ 575883 w 489"/>
              <a:gd name="T45" fmla="*/ 561392 h 392"/>
              <a:gd name="T46" fmla="*/ 558527 w 489"/>
              <a:gd name="T47" fmla="*/ 590939 h 392"/>
              <a:gd name="T48" fmla="*/ 444929 w 489"/>
              <a:gd name="T49" fmla="*/ 590939 h 392"/>
              <a:gd name="T50" fmla="*/ 444929 w 489"/>
              <a:gd name="T51" fmla="*/ 561392 h 392"/>
              <a:gd name="T52" fmla="*/ 402329 w 489"/>
              <a:gd name="T53" fmla="*/ 527180 h 392"/>
              <a:gd name="T54" fmla="*/ 317130 w 489"/>
              <a:gd name="T55" fmla="*/ 522514 h 392"/>
              <a:gd name="T56" fmla="*/ 388129 w 489"/>
              <a:gd name="T57" fmla="*/ 561392 h 392"/>
              <a:gd name="T58" fmla="*/ 290308 w 489"/>
              <a:gd name="T59" fmla="*/ 581608 h 392"/>
              <a:gd name="T60" fmla="*/ 134110 w 489"/>
              <a:gd name="T61" fmla="*/ 553616 h 392"/>
              <a:gd name="T62" fmla="*/ 75733 w 489"/>
              <a:gd name="T63" fmla="*/ 561392 h 392"/>
              <a:gd name="T64" fmla="*/ 96243 w 489"/>
              <a:gd name="T65" fmla="*/ 357673 h 392"/>
              <a:gd name="T66" fmla="*/ 3156 w 489"/>
              <a:gd name="T67" fmla="*/ 194388 h 392"/>
              <a:gd name="T68" fmla="*/ 0 w 489"/>
              <a:gd name="T69" fmla="*/ 13996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6" name="Freeform 26"/>
          <p:cNvSpPr>
            <a:spLocks noChangeAspect="1"/>
          </p:cNvSpPr>
          <p:nvPr/>
        </p:nvSpPr>
        <p:spPr bwMode="auto">
          <a:xfrm>
            <a:off x="5311775" y="3716338"/>
            <a:ext cx="452438" cy="776287"/>
          </a:xfrm>
          <a:custGeom>
            <a:avLst/>
            <a:gdLst>
              <a:gd name="T0" fmla="*/ 127692 w 287"/>
              <a:gd name="T1" fmla="*/ 24891 h 499"/>
              <a:gd name="T2" fmla="*/ 59905 w 287"/>
              <a:gd name="T3" fmla="*/ 157124 h 499"/>
              <a:gd name="T4" fmla="*/ 0 w 287"/>
              <a:gd name="T5" fmla="*/ 242687 h 499"/>
              <a:gd name="T6" fmla="*/ 18917 w 287"/>
              <a:gd name="T7" fmla="*/ 345362 h 499"/>
              <a:gd name="T8" fmla="*/ 89857 w 287"/>
              <a:gd name="T9" fmla="*/ 483818 h 499"/>
              <a:gd name="T10" fmla="*/ 36258 w 287"/>
              <a:gd name="T11" fmla="*/ 625386 h 499"/>
              <a:gd name="T12" fmla="*/ 12612 w 287"/>
              <a:gd name="T13" fmla="*/ 700058 h 499"/>
              <a:gd name="T14" fmla="*/ 275877 w 287"/>
              <a:gd name="T15" fmla="*/ 668945 h 499"/>
              <a:gd name="T16" fmla="*/ 286912 w 287"/>
              <a:gd name="T17" fmla="*/ 765397 h 499"/>
              <a:gd name="T18" fmla="*/ 340511 w 287"/>
              <a:gd name="T19" fmla="*/ 776287 h 499"/>
              <a:gd name="T20" fmla="*/ 354699 w 287"/>
              <a:gd name="T21" fmla="*/ 728061 h 499"/>
              <a:gd name="T22" fmla="*/ 452438 w 287"/>
              <a:gd name="T23" fmla="*/ 714060 h 499"/>
              <a:gd name="T24" fmla="*/ 430368 w 287"/>
              <a:gd name="T25" fmla="*/ 555380 h 499"/>
              <a:gd name="T26" fmla="*/ 425639 w 287"/>
              <a:gd name="T27" fmla="*/ 0 h 499"/>
              <a:gd name="T28" fmla="*/ 127692 w 287"/>
              <a:gd name="T29" fmla="*/ 24891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Freeform 27"/>
          <p:cNvSpPr>
            <a:spLocks noChangeAspect="1"/>
          </p:cNvSpPr>
          <p:nvPr/>
        </p:nvSpPr>
        <p:spPr bwMode="auto">
          <a:xfrm>
            <a:off x="5735638" y="3678238"/>
            <a:ext cx="509587" cy="785812"/>
          </a:xfrm>
          <a:custGeom>
            <a:avLst/>
            <a:gdLst>
              <a:gd name="T0" fmla="*/ 0 w 323"/>
              <a:gd name="T1" fmla="*/ 38979 h 504"/>
              <a:gd name="T2" fmla="*/ 331310 w 323"/>
              <a:gd name="T3" fmla="*/ 0 h 504"/>
              <a:gd name="T4" fmla="*/ 437014 w 323"/>
              <a:gd name="T5" fmla="*/ 361723 h 504"/>
              <a:gd name="T6" fmla="*/ 509587 w 323"/>
              <a:gd name="T7" fmla="*/ 420971 h 504"/>
              <a:gd name="T8" fmla="*/ 451213 w 323"/>
              <a:gd name="T9" fmla="*/ 526993 h 504"/>
              <a:gd name="T10" fmla="*/ 508009 w 323"/>
              <a:gd name="T11" fmla="*/ 629897 h 504"/>
              <a:gd name="T12" fmla="*/ 168811 w 323"/>
              <a:gd name="T13" fmla="*/ 667317 h 504"/>
              <a:gd name="T14" fmla="*/ 183010 w 323"/>
              <a:gd name="T15" fmla="*/ 754629 h 504"/>
              <a:gd name="T16" fmla="*/ 134102 w 323"/>
              <a:gd name="T17" fmla="*/ 785812 h 504"/>
              <a:gd name="T18" fmla="*/ 93082 w 323"/>
              <a:gd name="T19" fmla="*/ 673553 h 504"/>
              <a:gd name="T20" fmla="*/ 69417 w 323"/>
              <a:gd name="T21" fmla="*/ 763984 h 504"/>
              <a:gd name="T22" fmla="*/ 28398 w 323"/>
              <a:gd name="T23" fmla="*/ 754629 h 504"/>
              <a:gd name="T24" fmla="*/ 14199 w 323"/>
              <a:gd name="T25" fmla="*/ 664198 h 504"/>
              <a:gd name="T26" fmla="*/ 1578 w 323"/>
              <a:gd name="T27" fmla="*/ 584682 h 504"/>
              <a:gd name="T28" fmla="*/ 0 w 323"/>
              <a:gd name="T29" fmla="*/ 38979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8" name="Freeform 28"/>
          <p:cNvSpPr>
            <a:spLocks noChangeAspect="1"/>
          </p:cNvSpPr>
          <p:nvPr/>
        </p:nvSpPr>
        <p:spPr bwMode="auto">
          <a:xfrm>
            <a:off x="5905500" y="4260850"/>
            <a:ext cx="1206500" cy="808038"/>
          </a:xfrm>
          <a:custGeom>
            <a:avLst/>
            <a:gdLst>
              <a:gd name="T0" fmla="*/ 0 w 765"/>
              <a:gd name="T1" fmla="*/ 79403 h 519"/>
              <a:gd name="T2" fmla="*/ 331196 w 765"/>
              <a:gd name="T3" fmla="*/ 46707 h 519"/>
              <a:gd name="T4" fmla="*/ 367470 w 765"/>
              <a:gd name="T5" fmla="*/ 99642 h 519"/>
              <a:gd name="T6" fmla="*/ 722323 w 765"/>
              <a:gd name="T7" fmla="*/ 46707 h 519"/>
              <a:gd name="T8" fmla="*/ 782254 w 765"/>
              <a:gd name="T9" fmla="*/ 90301 h 519"/>
              <a:gd name="T10" fmla="*/ 782254 w 765"/>
              <a:gd name="T11" fmla="*/ 6228 h 519"/>
              <a:gd name="T12" fmla="*/ 777522 w 765"/>
              <a:gd name="T13" fmla="*/ 0 h 519"/>
              <a:gd name="T14" fmla="*/ 848493 w 765"/>
              <a:gd name="T15" fmla="*/ 4671 h 519"/>
              <a:gd name="T16" fmla="*/ 924195 w 765"/>
              <a:gd name="T17" fmla="*/ 129224 h 519"/>
              <a:gd name="T18" fmla="*/ 1044056 w 765"/>
              <a:gd name="T19" fmla="*/ 298927 h 519"/>
              <a:gd name="T20" fmla="*/ 1102410 w 765"/>
              <a:gd name="T21" fmla="*/ 445277 h 519"/>
              <a:gd name="T22" fmla="*/ 1192306 w 765"/>
              <a:gd name="T23" fmla="*/ 548033 h 519"/>
              <a:gd name="T24" fmla="*/ 1206500 w 765"/>
              <a:gd name="T25" fmla="*/ 695940 h 519"/>
              <a:gd name="T26" fmla="*/ 1178112 w 765"/>
              <a:gd name="T27" fmla="*/ 784684 h 519"/>
              <a:gd name="T28" fmla="*/ 1050365 w 765"/>
              <a:gd name="T29" fmla="*/ 808038 h 519"/>
              <a:gd name="T30" fmla="*/ 1029862 w 765"/>
              <a:gd name="T31" fmla="*/ 770672 h 519"/>
              <a:gd name="T32" fmla="*/ 939966 w 765"/>
              <a:gd name="T33" fmla="*/ 716180 h 519"/>
              <a:gd name="T34" fmla="*/ 911578 w 765"/>
              <a:gd name="T35" fmla="*/ 661688 h 519"/>
              <a:gd name="T36" fmla="*/ 887921 w 765"/>
              <a:gd name="T37" fmla="*/ 639891 h 519"/>
              <a:gd name="T38" fmla="*/ 873727 w 765"/>
              <a:gd name="T39" fmla="*/ 588513 h 519"/>
              <a:gd name="T40" fmla="*/ 853224 w 765"/>
              <a:gd name="T41" fmla="*/ 602525 h 519"/>
              <a:gd name="T42" fmla="*/ 782254 w 765"/>
              <a:gd name="T43" fmla="*/ 535578 h 519"/>
              <a:gd name="T44" fmla="*/ 799602 w 765"/>
              <a:gd name="T45" fmla="*/ 473302 h 519"/>
              <a:gd name="T46" fmla="*/ 782254 w 765"/>
              <a:gd name="T47" fmla="*/ 439050 h 519"/>
              <a:gd name="T48" fmla="*/ 761751 w 765"/>
              <a:gd name="T49" fmla="*/ 449948 h 519"/>
              <a:gd name="T50" fmla="*/ 763328 w 765"/>
              <a:gd name="T51" fmla="*/ 487314 h 519"/>
              <a:gd name="T52" fmla="*/ 741248 w 765"/>
              <a:gd name="T53" fmla="*/ 439050 h 519"/>
              <a:gd name="T54" fmla="*/ 742825 w 765"/>
              <a:gd name="T55" fmla="*/ 325395 h 519"/>
              <a:gd name="T56" fmla="*/ 698666 w 765"/>
              <a:gd name="T57" fmla="*/ 256891 h 519"/>
              <a:gd name="T58" fmla="*/ 585113 w 765"/>
              <a:gd name="T59" fmla="*/ 202399 h 519"/>
              <a:gd name="T60" fmla="*/ 528337 w 765"/>
              <a:gd name="T61" fmla="*/ 138565 h 519"/>
              <a:gd name="T62" fmla="*/ 465252 w 765"/>
              <a:gd name="T63" fmla="*/ 132338 h 519"/>
              <a:gd name="T64" fmla="*/ 440018 w 765"/>
              <a:gd name="T65" fmla="*/ 171260 h 519"/>
              <a:gd name="T66" fmla="*/ 345390 w 765"/>
              <a:gd name="T67" fmla="*/ 199285 h 519"/>
              <a:gd name="T68" fmla="*/ 291768 w 765"/>
              <a:gd name="T69" fmla="*/ 171260 h 519"/>
              <a:gd name="T70" fmla="*/ 263380 w 765"/>
              <a:gd name="T71" fmla="*/ 129224 h 519"/>
              <a:gd name="T72" fmla="*/ 86742 w 765"/>
              <a:gd name="T73" fmla="*/ 166590 h 519"/>
              <a:gd name="T74" fmla="*/ 48891 w 765"/>
              <a:gd name="T75" fmla="*/ 137008 h 519"/>
              <a:gd name="T76" fmla="*/ 9463 w 765"/>
              <a:gd name="T77" fmla="*/ 169704 h 519"/>
              <a:gd name="T78" fmla="*/ 0 w 765"/>
              <a:gd name="T79" fmla="*/ 79403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69" name="Freeform 29"/>
          <p:cNvSpPr>
            <a:spLocks noChangeAspect="1"/>
          </p:cNvSpPr>
          <p:nvPr/>
        </p:nvSpPr>
        <p:spPr bwMode="auto">
          <a:xfrm>
            <a:off x="6235700" y="3195638"/>
            <a:ext cx="1112838" cy="481012"/>
          </a:xfrm>
          <a:custGeom>
            <a:avLst/>
            <a:gdLst>
              <a:gd name="T0" fmla="*/ 37938 w 704"/>
              <a:gd name="T1" fmla="*/ 356074 h 308"/>
              <a:gd name="T2" fmla="*/ 0 w 704"/>
              <a:gd name="T3" fmla="*/ 459148 h 308"/>
              <a:gd name="T4" fmla="*/ 143847 w 704"/>
              <a:gd name="T5" fmla="*/ 445092 h 308"/>
              <a:gd name="T6" fmla="*/ 200753 w 704"/>
              <a:gd name="T7" fmla="*/ 398240 h 308"/>
              <a:gd name="T8" fmla="*/ 396765 w 704"/>
              <a:gd name="T9" fmla="*/ 346703 h 308"/>
              <a:gd name="T10" fmla="*/ 450510 w 704"/>
              <a:gd name="T11" fmla="*/ 374814 h 308"/>
              <a:gd name="T12" fmla="*/ 580130 w 704"/>
              <a:gd name="T13" fmla="*/ 356074 h 308"/>
              <a:gd name="T14" fmla="*/ 580130 w 704"/>
              <a:gd name="T15" fmla="*/ 363882 h 308"/>
              <a:gd name="T16" fmla="*/ 772980 w 704"/>
              <a:gd name="T17" fmla="*/ 481012 h 308"/>
              <a:gd name="T18" fmla="*/ 886793 w 704"/>
              <a:gd name="T19" fmla="*/ 446654 h 308"/>
              <a:gd name="T20" fmla="*/ 950022 w 704"/>
              <a:gd name="T21" fmla="*/ 313907 h 308"/>
              <a:gd name="T22" fmla="*/ 1060674 w 704"/>
              <a:gd name="T23" fmla="*/ 276426 h 308"/>
              <a:gd name="T24" fmla="*/ 1112838 w 704"/>
              <a:gd name="T25" fmla="*/ 179599 h 308"/>
              <a:gd name="T26" fmla="*/ 1109677 w 704"/>
              <a:gd name="T27" fmla="*/ 60907 h 308"/>
              <a:gd name="T28" fmla="*/ 1095450 w 704"/>
              <a:gd name="T29" fmla="*/ 157734 h 308"/>
              <a:gd name="T30" fmla="*/ 1035382 w 704"/>
              <a:gd name="T31" fmla="*/ 242068 h 308"/>
              <a:gd name="T32" fmla="*/ 1011671 w 704"/>
              <a:gd name="T33" fmla="*/ 235821 h 308"/>
              <a:gd name="T34" fmla="*/ 927892 w 704"/>
              <a:gd name="T35" fmla="*/ 257685 h 308"/>
              <a:gd name="T36" fmla="*/ 927892 w 704"/>
              <a:gd name="T37" fmla="*/ 231136 h 308"/>
              <a:gd name="T38" fmla="*/ 1011671 w 704"/>
              <a:gd name="T39" fmla="*/ 203025 h 308"/>
              <a:gd name="T40" fmla="*/ 935796 w 704"/>
              <a:gd name="T41" fmla="*/ 193654 h 308"/>
              <a:gd name="T42" fmla="*/ 1021155 w 704"/>
              <a:gd name="T43" fmla="*/ 167105 h 308"/>
              <a:gd name="T44" fmla="*/ 1052770 w 704"/>
              <a:gd name="T45" fmla="*/ 181160 h 308"/>
              <a:gd name="T46" fmla="*/ 1070158 w 704"/>
              <a:gd name="T47" fmla="*/ 89018 h 308"/>
              <a:gd name="T48" fmla="*/ 1048028 w 704"/>
              <a:gd name="T49" fmla="*/ 67154 h 308"/>
              <a:gd name="T50" fmla="*/ 946861 w 704"/>
              <a:gd name="T51" fmla="*/ 104636 h 308"/>
              <a:gd name="T52" fmla="*/ 950022 w 704"/>
              <a:gd name="T53" fmla="*/ 48414 h 308"/>
              <a:gd name="T54" fmla="*/ 992702 w 704"/>
              <a:gd name="T55" fmla="*/ 62469 h 308"/>
              <a:gd name="T56" fmla="*/ 1048028 w 704"/>
              <a:gd name="T57" fmla="*/ 20302 h 308"/>
              <a:gd name="T58" fmla="*/ 1017994 w 704"/>
              <a:gd name="T59" fmla="*/ 0 h 308"/>
              <a:gd name="T60" fmla="*/ 686039 w 704"/>
              <a:gd name="T61" fmla="*/ 74963 h 308"/>
              <a:gd name="T62" fmla="*/ 278210 w 704"/>
              <a:gd name="T63" fmla="*/ 156173 h 308"/>
              <a:gd name="T64" fmla="*/ 91683 w 704"/>
              <a:gd name="T65" fmla="*/ 354512 h 308"/>
              <a:gd name="T66" fmla="*/ 37938 w 704"/>
              <a:gd name="T67" fmla="*/ 356074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0" name="Freeform 30"/>
          <p:cNvSpPr>
            <a:spLocks noChangeAspect="1"/>
          </p:cNvSpPr>
          <p:nvPr/>
        </p:nvSpPr>
        <p:spPr bwMode="auto">
          <a:xfrm>
            <a:off x="6350000" y="2681288"/>
            <a:ext cx="550863" cy="568325"/>
          </a:xfrm>
          <a:custGeom>
            <a:avLst/>
            <a:gdLst>
              <a:gd name="T0" fmla="*/ 55244 w 349"/>
              <a:gd name="T1" fmla="*/ 297397 h 365"/>
              <a:gd name="T2" fmla="*/ 14206 w 349"/>
              <a:gd name="T3" fmla="*/ 286498 h 365"/>
              <a:gd name="T4" fmla="*/ 0 w 349"/>
              <a:gd name="T5" fmla="*/ 376807 h 365"/>
              <a:gd name="T6" fmla="*/ 14206 w 349"/>
              <a:gd name="T7" fmla="*/ 471788 h 365"/>
              <a:gd name="T8" fmla="*/ 93126 w 349"/>
              <a:gd name="T9" fmla="*/ 535627 h 365"/>
              <a:gd name="T10" fmla="*/ 112067 w 349"/>
              <a:gd name="T11" fmla="*/ 568325 h 365"/>
              <a:gd name="T12" fmla="*/ 213085 w 349"/>
              <a:gd name="T13" fmla="*/ 535627 h 365"/>
              <a:gd name="T14" fmla="*/ 333043 w 349"/>
              <a:gd name="T15" fmla="*/ 459331 h 365"/>
              <a:gd name="T16" fmla="*/ 369347 w 349"/>
              <a:gd name="T17" fmla="*/ 292726 h 365"/>
              <a:gd name="T18" fmla="*/ 446688 w 349"/>
              <a:gd name="T19" fmla="*/ 249129 h 365"/>
              <a:gd name="T20" fmla="*/ 489305 w 349"/>
              <a:gd name="T21" fmla="*/ 146363 h 365"/>
              <a:gd name="T22" fmla="*/ 550863 w 349"/>
              <a:gd name="T23" fmla="*/ 118336 h 365"/>
              <a:gd name="T24" fmla="*/ 470364 w 349"/>
              <a:gd name="T25" fmla="*/ 104323 h 365"/>
              <a:gd name="T26" fmla="*/ 331465 w 349"/>
              <a:gd name="T27" fmla="*/ 179061 h 365"/>
              <a:gd name="T28" fmla="*/ 309367 w 349"/>
              <a:gd name="T29" fmla="*/ 107437 h 365"/>
              <a:gd name="T30" fmla="*/ 189408 w 349"/>
              <a:gd name="T31" fmla="*/ 113665 h 365"/>
              <a:gd name="T32" fmla="*/ 162576 w 349"/>
              <a:gd name="T33" fmla="*/ 0 h 365"/>
              <a:gd name="T34" fmla="*/ 131008 w 349"/>
              <a:gd name="T35" fmla="*/ 31141 h 365"/>
              <a:gd name="T36" fmla="*/ 140478 w 349"/>
              <a:gd name="T37" fmla="*/ 193075 h 365"/>
              <a:gd name="T38" fmla="*/ 86812 w 349"/>
              <a:gd name="T39" fmla="*/ 207088 h 365"/>
              <a:gd name="T40" fmla="*/ 55244 w 349"/>
              <a:gd name="T41" fmla="*/ 29739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7" name="Group 31"/>
          <p:cNvGrpSpPr>
            <a:grpSpLocks/>
          </p:cNvGrpSpPr>
          <p:nvPr/>
        </p:nvGrpSpPr>
        <p:grpSpPr bwMode="auto">
          <a:xfrm>
            <a:off x="6280150" y="2800350"/>
            <a:ext cx="1009650" cy="596900"/>
            <a:chOff x="3911" y="1540"/>
            <a:chExt cx="636" cy="376"/>
          </a:xfrm>
          <a:solidFill>
            <a:srgbClr val="FFFFFF"/>
          </a:solidFill>
        </p:grpSpPr>
        <p:sp>
          <p:nvSpPr>
            <p:cNvPr id="17543" name="Freeform 32"/>
            <p:cNvSpPr>
              <a:spLocks noChangeAspect="1"/>
            </p:cNvSpPr>
            <p:nvPr/>
          </p:nvSpPr>
          <p:spPr bwMode="auto">
            <a:xfrm>
              <a:off x="3911" y="1540"/>
              <a:ext cx="613" cy="376"/>
            </a:xfrm>
            <a:custGeom>
              <a:avLst/>
              <a:gdLst>
                <a:gd name="T0" fmla="*/ 102 w 616"/>
                <a:gd name="T1" fmla="*/ 268 h 383"/>
                <a:gd name="T2" fmla="*/ 84 w 616"/>
                <a:gd name="T3" fmla="*/ 307 h 383"/>
                <a:gd name="T4" fmla="*/ 59 w 616"/>
                <a:gd name="T5" fmla="*/ 318 h 383"/>
                <a:gd name="T6" fmla="*/ 57 w 616"/>
                <a:gd name="T7" fmla="*/ 343 h 383"/>
                <a:gd name="T8" fmla="*/ 3 w 616"/>
                <a:gd name="T9" fmla="*/ 362 h 383"/>
                <a:gd name="T10" fmla="*/ 0 w 616"/>
                <a:gd name="T11" fmla="*/ 383 h 383"/>
                <a:gd name="T12" fmla="*/ 147 w 616"/>
                <a:gd name="T13" fmla="*/ 358 h 383"/>
                <a:gd name="T14" fmla="*/ 412 w 616"/>
                <a:gd name="T15" fmla="*/ 303 h 383"/>
                <a:gd name="T16" fmla="*/ 616 w 616"/>
                <a:gd name="T17" fmla="*/ 254 h 383"/>
                <a:gd name="T18" fmla="*/ 616 w 616"/>
                <a:gd name="T19" fmla="*/ 215 h 383"/>
                <a:gd name="T20" fmla="*/ 594 w 616"/>
                <a:gd name="T21" fmla="*/ 203 h 383"/>
                <a:gd name="T22" fmla="*/ 576 w 616"/>
                <a:gd name="T23" fmla="*/ 222 h 383"/>
                <a:gd name="T24" fmla="*/ 565 w 616"/>
                <a:gd name="T25" fmla="*/ 170 h 383"/>
                <a:gd name="T26" fmla="*/ 576 w 616"/>
                <a:gd name="T27" fmla="*/ 124 h 383"/>
                <a:gd name="T28" fmla="*/ 500 w 616"/>
                <a:gd name="T29" fmla="*/ 90 h 383"/>
                <a:gd name="T30" fmla="*/ 448 w 616"/>
                <a:gd name="T31" fmla="*/ 99 h 383"/>
                <a:gd name="T32" fmla="*/ 446 w 616"/>
                <a:gd name="T33" fmla="*/ 27 h 383"/>
                <a:gd name="T34" fmla="*/ 393 w 616"/>
                <a:gd name="T35" fmla="*/ 0 h 383"/>
                <a:gd name="T36" fmla="*/ 352 w 616"/>
                <a:gd name="T37" fmla="*/ 17 h 383"/>
                <a:gd name="T38" fmla="*/ 325 w 616"/>
                <a:gd name="T39" fmla="*/ 84 h 383"/>
                <a:gd name="T40" fmla="*/ 278 w 616"/>
                <a:gd name="T41" fmla="*/ 111 h 383"/>
                <a:gd name="T42" fmla="*/ 258 w 616"/>
                <a:gd name="T43" fmla="*/ 216 h 383"/>
                <a:gd name="T44" fmla="*/ 181 w 616"/>
                <a:gd name="T45" fmla="*/ 268 h 383"/>
                <a:gd name="T46" fmla="*/ 118 w 616"/>
                <a:gd name="T47" fmla="*/ 289 h 383"/>
                <a:gd name="T48" fmla="*/ 102 w 616"/>
                <a:gd name="T49" fmla="*/ 268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grpFill/>
            <a:ln w="1587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544" name="Freeform 33"/>
            <p:cNvSpPr>
              <a:spLocks noChangeAspect="1"/>
            </p:cNvSpPr>
            <p:nvPr/>
          </p:nvSpPr>
          <p:spPr bwMode="auto">
            <a:xfrm>
              <a:off x="4506" y="163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42 w 42"/>
                <a:gd name="T3" fmla="*/ 0 h 71"/>
                <a:gd name="T4" fmla="*/ 18 w 42"/>
                <a:gd name="T5" fmla="*/ 71 h 71"/>
                <a:gd name="T6" fmla="*/ 2 w 42"/>
                <a:gd name="T7" fmla="*/ 70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587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87072" name="Freeform 34"/>
          <p:cNvSpPr>
            <a:spLocks noChangeAspect="1"/>
          </p:cNvSpPr>
          <p:nvPr/>
        </p:nvSpPr>
        <p:spPr bwMode="auto">
          <a:xfrm>
            <a:off x="3228975" y="3581400"/>
            <a:ext cx="1817688" cy="1660525"/>
          </a:xfrm>
          <a:custGeom>
            <a:avLst/>
            <a:gdLst>
              <a:gd name="T0" fmla="*/ 527003 w 1152"/>
              <a:gd name="T1" fmla="*/ 0 h 1067"/>
              <a:gd name="T2" fmla="*/ 929356 w 1152"/>
              <a:gd name="T3" fmla="*/ 14006 h 1067"/>
              <a:gd name="T4" fmla="*/ 929356 w 1152"/>
              <a:gd name="T5" fmla="*/ 315920 h 1067"/>
              <a:gd name="T6" fmla="*/ 1134477 w 1152"/>
              <a:gd name="T7" fmla="*/ 399958 h 1067"/>
              <a:gd name="T8" fmla="*/ 1189702 w 1152"/>
              <a:gd name="T9" fmla="*/ 371945 h 1067"/>
              <a:gd name="T10" fmla="*/ 1323819 w 1152"/>
              <a:gd name="T11" fmla="*/ 437308 h 1067"/>
              <a:gd name="T12" fmla="*/ 1404290 w 1152"/>
              <a:gd name="T13" fmla="*/ 432639 h 1067"/>
              <a:gd name="T14" fmla="*/ 1558920 w 1152"/>
              <a:gd name="T15" fmla="*/ 367276 h 1067"/>
              <a:gd name="T16" fmla="*/ 1648858 w 1152"/>
              <a:gd name="T17" fmla="*/ 429527 h 1067"/>
              <a:gd name="T18" fmla="*/ 1726172 w 1152"/>
              <a:gd name="T19" fmla="*/ 446645 h 1067"/>
              <a:gd name="T20" fmla="*/ 1726172 w 1152"/>
              <a:gd name="T21" fmla="*/ 690977 h 1067"/>
              <a:gd name="T22" fmla="*/ 1817688 w 1152"/>
              <a:gd name="T23" fmla="*/ 845047 h 1067"/>
              <a:gd name="T24" fmla="*/ 1797176 w 1152"/>
              <a:gd name="T25" fmla="*/ 1053585 h 1067"/>
              <a:gd name="T26" fmla="*/ 1697771 w 1152"/>
              <a:gd name="T27" fmla="*/ 1137623 h 1067"/>
              <a:gd name="T28" fmla="*/ 1677259 w 1152"/>
              <a:gd name="T29" fmla="*/ 1059810 h 1067"/>
              <a:gd name="T30" fmla="*/ 1648858 w 1152"/>
              <a:gd name="T31" fmla="*/ 1095604 h 1067"/>
              <a:gd name="T32" fmla="*/ 1669370 w 1152"/>
              <a:gd name="T33" fmla="*/ 1143848 h 1067"/>
              <a:gd name="T34" fmla="*/ 1494228 w 1152"/>
              <a:gd name="T35" fmla="*/ 1268348 h 1067"/>
              <a:gd name="T36" fmla="*/ 1451626 w 1152"/>
              <a:gd name="T37" fmla="*/ 1276130 h 1067"/>
              <a:gd name="T38" fmla="*/ 1360110 w 1152"/>
              <a:gd name="T39" fmla="*/ 1338380 h 1067"/>
              <a:gd name="T40" fmla="*/ 1360110 w 1152"/>
              <a:gd name="T41" fmla="*/ 1374174 h 1067"/>
              <a:gd name="T42" fmla="*/ 1331709 w 1152"/>
              <a:gd name="T43" fmla="*/ 1380399 h 1067"/>
              <a:gd name="T44" fmla="*/ 1352221 w 1152"/>
              <a:gd name="T45" fmla="*/ 1422418 h 1067"/>
              <a:gd name="T46" fmla="*/ 1303307 w 1152"/>
              <a:gd name="T47" fmla="*/ 1484668 h 1067"/>
              <a:gd name="T48" fmla="*/ 1331709 w 1152"/>
              <a:gd name="T49" fmla="*/ 1574931 h 1067"/>
              <a:gd name="T50" fmla="*/ 1360110 w 1152"/>
              <a:gd name="T51" fmla="*/ 1606056 h 1067"/>
              <a:gd name="T52" fmla="*/ 1352221 w 1152"/>
              <a:gd name="T53" fmla="*/ 1660525 h 1067"/>
              <a:gd name="T54" fmla="*/ 1281217 w 1152"/>
              <a:gd name="T55" fmla="*/ 1660525 h 1067"/>
              <a:gd name="T56" fmla="*/ 1218103 w 1152"/>
              <a:gd name="T57" fmla="*/ 1632512 h 1067"/>
              <a:gd name="T58" fmla="*/ 1175501 w 1152"/>
              <a:gd name="T59" fmla="*/ 1640294 h 1067"/>
              <a:gd name="T60" fmla="*/ 1035072 w 1152"/>
              <a:gd name="T61" fmla="*/ 1592049 h 1067"/>
              <a:gd name="T62" fmla="*/ 971958 w 1152"/>
              <a:gd name="T63" fmla="*/ 1400630 h 1067"/>
              <a:gd name="T64" fmla="*/ 872553 w 1152"/>
              <a:gd name="T65" fmla="*/ 1310367 h 1067"/>
              <a:gd name="T66" fmla="*/ 785771 w 1152"/>
              <a:gd name="T67" fmla="*/ 1143848 h 1067"/>
              <a:gd name="T68" fmla="*/ 746325 w 1152"/>
              <a:gd name="T69" fmla="*/ 1128285 h 1067"/>
              <a:gd name="T70" fmla="*/ 698989 w 1152"/>
              <a:gd name="T71" fmla="*/ 1086266 h 1067"/>
              <a:gd name="T72" fmla="*/ 653232 w 1152"/>
              <a:gd name="T73" fmla="*/ 1086266 h 1067"/>
              <a:gd name="T74" fmla="*/ 585384 w 1152"/>
              <a:gd name="T75" fmla="*/ 1072260 h 1067"/>
              <a:gd name="T76" fmla="*/ 533315 w 1152"/>
              <a:gd name="T77" fmla="*/ 1086266 h 1067"/>
              <a:gd name="T78" fmla="*/ 498602 w 1152"/>
              <a:gd name="T79" fmla="*/ 1168748 h 1067"/>
              <a:gd name="T80" fmla="*/ 444955 w 1152"/>
              <a:gd name="T81" fmla="*/ 1182754 h 1067"/>
              <a:gd name="T82" fmla="*/ 329771 w 1152"/>
              <a:gd name="T83" fmla="*/ 1118948 h 1067"/>
              <a:gd name="T84" fmla="*/ 261924 w 1152"/>
              <a:gd name="T85" fmla="*/ 1039579 h 1067"/>
              <a:gd name="T86" fmla="*/ 249301 w 1152"/>
              <a:gd name="T87" fmla="*/ 944647 h 1067"/>
              <a:gd name="T88" fmla="*/ 200387 w 1152"/>
              <a:gd name="T89" fmla="*/ 879285 h 1067"/>
              <a:gd name="T90" fmla="*/ 85204 w 1152"/>
              <a:gd name="T91" fmla="*/ 789022 h 1067"/>
              <a:gd name="T92" fmla="*/ 0 w 1152"/>
              <a:gd name="T93" fmla="*/ 694090 h 1067"/>
              <a:gd name="T94" fmla="*/ 0 w 1152"/>
              <a:gd name="T95" fmla="*/ 655184 h 1067"/>
              <a:gd name="T96" fmla="*/ 274547 w 1152"/>
              <a:gd name="T97" fmla="*/ 656740 h 1067"/>
              <a:gd name="T98" fmla="*/ 498602 w 1152"/>
              <a:gd name="T99" fmla="*/ 675415 h 1067"/>
              <a:gd name="T100" fmla="*/ 527003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3" name="Freeform 35"/>
          <p:cNvSpPr>
            <a:spLocks noChangeAspect="1"/>
          </p:cNvSpPr>
          <p:nvPr/>
        </p:nvSpPr>
        <p:spPr bwMode="auto">
          <a:xfrm>
            <a:off x="5176838" y="2514600"/>
            <a:ext cx="546100" cy="914400"/>
          </a:xfrm>
          <a:custGeom>
            <a:avLst/>
            <a:gdLst>
              <a:gd name="T0" fmla="*/ 101013 w 346"/>
              <a:gd name="T1" fmla="*/ 52846 h 571"/>
              <a:gd name="T2" fmla="*/ 413521 w 346"/>
              <a:gd name="T3" fmla="*/ 0 h 571"/>
              <a:gd name="T4" fmla="*/ 464027 w 346"/>
              <a:gd name="T5" fmla="*/ 112098 h 571"/>
              <a:gd name="T6" fmla="*/ 527160 w 346"/>
              <a:gd name="T7" fmla="*/ 579707 h 571"/>
              <a:gd name="T8" fmla="*/ 546100 w 346"/>
              <a:gd name="T9" fmla="*/ 642162 h 571"/>
              <a:gd name="T10" fmla="*/ 495594 w 346"/>
              <a:gd name="T11" fmla="*/ 765470 h 571"/>
              <a:gd name="T12" fmla="*/ 495594 w 346"/>
              <a:gd name="T13" fmla="*/ 851945 h 571"/>
              <a:gd name="T14" fmla="*/ 440352 w 346"/>
              <a:gd name="T15" fmla="*/ 842337 h 571"/>
              <a:gd name="T16" fmla="*/ 441931 w 346"/>
              <a:gd name="T17" fmla="*/ 914400 h 571"/>
              <a:gd name="T18" fmla="*/ 383533 w 346"/>
              <a:gd name="T19" fmla="*/ 885575 h 571"/>
              <a:gd name="T20" fmla="*/ 351966 w 346"/>
              <a:gd name="T21" fmla="*/ 895183 h 571"/>
              <a:gd name="T22" fmla="*/ 307773 w 346"/>
              <a:gd name="T23" fmla="*/ 887176 h 571"/>
              <a:gd name="T24" fmla="*/ 274628 w 346"/>
              <a:gd name="T25" fmla="*/ 778281 h 571"/>
              <a:gd name="T26" fmla="*/ 211495 w 346"/>
              <a:gd name="T27" fmla="*/ 744651 h 571"/>
              <a:gd name="T28" fmla="*/ 211495 w 346"/>
              <a:gd name="T29" fmla="*/ 627749 h 571"/>
              <a:gd name="T30" fmla="*/ 148362 w 346"/>
              <a:gd name="T31" fmla="*/ 642162 h 571"/>
              <a:gd name="T32" fmla="*/ 112061 w 346"/>
              <a:gd name="T33" fmla="*/ 555686 h 571"/>
              <a:gd name="T34" fmla="*/ 0 w 346"/>
              <a:gd name="T35" fmla="*/ 456399 h 571"/>
              <a:gd name="T36" fmla="*/ 82073 w 346"/>
              <a:gd name="T37" fmla="*/ 297861 h 571"/>
              <a:gd name="T38" fmla="*/ 58398 w 346"/>
              <a:gd name="T39" fmla="*/ 224196 h 571"/>
              <a:gd name="T40" fmla="*/ 140471 w 346"/>
              <a:gd name="T41" fmla="*/ 209784 h 571"/>
              <a:gd name="T42" fmla="*/ 148362 w 346"/>
              <a:gd name="T43" fmla="*/ 107294 h 571"/>
              <a:gd name="T44" fmla="*/ 101013 w 346"/>
              <a:gd name="T45" fmla="*/ 52846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4" name="Text Box 36"/>
          <p:cNvSpPr txBox="1">
            <a:spLocks noChangeArrowheads="1"/>
          </p:cNvSpPr>
          <p:nvPr/>
        </p:nvSpPr>
        <p:spPr bwMode="auto">
          <a:xfrm>
            <a:off x="5337175" y="2828925"/>
            <a:ext cx="29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IL</a:t>
            </a:r>
          </a:p>
        </p:txBody>
      </p:sp>
      <p:sp>
        <p:nvSpPr>
          <p:cNvPr id="87075" name="Rectangle 37"/>
          <p:cNvSpPr>
            <a:spLocks noChangeArrowheads="1"/>
          </p:cNvSpPr>
          <p:nvPr/>
        </p:nvSpPr>
        <p:spPr bwMode="auto">
          <a:xfrm>
            <a:off x="0" y="274638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Uninsured Rates for Children by State, 2010-2011</a:t>
            </a:r>
          </a:p>
        </p:txBody>
      </p:sp>
      <p:sp>
        <p:nvSpPr>
          <p:cNvPr id="87076" name="Text Box 38"/>
          <p:cNvSpPr txBox="1">
            <a:spLocks noChangeArrowheads="1"/>
          </p:cNvSpPr>
          <p:nvPr/>
        </p:nvSpPr>
        <p:spPr bwMode="auto">
          <a:xfrm>
            <a:off x="5029200" y="6096000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 </a:t>
            </a:r>
          </a:p>
        </p:txBody>
      </p:sp>
      <p:grpSp>
        <p:nvGrpSpPr>
          <p:cNvPr id="87077" name="Group 39"/>
          <p:cNvGrpSpPr>
            <a:grpSpLocks noChangeAspect="1"/>
          </p:cNvGrpSpPr>
          <p:nvPr/>
        </p:nvGrpSpPr>
        <p:grpSpPr bwMode="auto">
          <a:xfrm>
            <a:off x="1981200" y="4495800"/>
            <a:ext cx="622300" cy="479425"/>
            <a:chOff x="1248" y="2832"/>
            <a:chExt cx="392" cy="302"/>
          </a:xfrm>
        </p:grpSpPr>
        <p:grpSp>
          <p:nvGrpSpPr>
            <p:cNvPr id="87078" name="Group 40" descr="Dotted grid"/>
            <p:cNvGrpSpPr>
              <a:grpSpLocks noChangeAspect="1"/>
            </p:cNvGrpSpPr>
            <p:nvPr/>
          </p:nvGrpSpPr>
          <p:grpSpPr bwMode="auto">
            <a:xfrm>
              <a:off x="1248" y="2832"/>
              <a:ext cx="392" cy="302"/>
              <a:chOff x="1248" y="2832"/>
              <a:chExt cx="392" cy="302"/>
            </a:xfrm>
          </p:grpSpPr>
          <p:sp>
            <p:nvSpPr>
              <p:cNvPr id="87079" name="Freeform 41"/>
              <p:cNvSpPr>
                <a:spLocks noChangeAspect="1"/>
              </p:cNvSpPr>
              <p:nvPr/>
            </p:nvSpPr>
            <p:spPr bwMode="auto">
              <a:xfrm>
                <a:off x="1248" y="2870"/>
                <a:ext cx="30" cy="4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0" name="Freeform 42"/>
              <p:cNvSpPr>
                <a:spLocks noChangeAspect="1"/>
              </p:cNvSpPr>
              <p:nvPr/>
            </p:nvSpPr>
            <p:spPr bwMode="auto">
              <a:xfrm>
                <a:off x="1291" y="2832"/>
                <a:ext cx="56" cy="55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1" name="Freeform 43"/>
              <p:cNvSpPr>
                <a:spLocks noChangeAspect="1"/>
              </p:cNvSpPr>
              <p:nvPr/>
            </p:nvSpPr>
            <p:spPr bwMode="auto">
              <a:xfrm>
                <a:off x="1344" y="2870"/>
                <a:ext cx="84" cy="62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2" name="Freeform 44"/>
              <p:cNvSpPr>
                <a:spLocks noChangeAspect="1"/>
              </p:cNvSpPr>
              <p:nvPr/>
            </p:nvSpPr>
            <p:spPr bwMode="auto">
              <a:xfrm>
                <a:off x="1430" y="2917"/>
                <a:ext cx="67" cy="33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3" name="Freeform 45"/>
              <p:cNvSpPr>
                <a:spLocks noChangeAspect="1"/>
              </p:cNvSpPr>
              <p:nvPr/>
            </p:nvSpPr>
            <p:spPr bwMode="auto">
              <a:xfrm>
                <a:off x="1450" y="2963"/>
                <a:ext cx="27" cy="2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4" name="Freeform 46"/>
              <p:cNvSpPr>
                <a:spLocks noChangeAspect="1"/>
              </p:cNvSpPr>
              <p:nvPr/>
            </p:nvSpPr>
            <p:spPr bwMode="auto">
              <a:xfrm>
                <a:off x="1480" y="2989"/>
                <a:ext cx="18" cy="23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5" name="Freeform 47"/>
              <p:cNvSpPr>
                <a:spLocks noChangeAspect="1"/>
              </p:cNvSpPr>
              <p:nvPr/>
            </p:nvSpPr>
            <p:spPr bwMode="auto">
              <a:xfrm>
                <a:off x="1527" y="3000"/>
                <a:ext cx="113" cy="134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86" name="Freeform 48"/>
            <p:cNvSpPr>
              <a:spLocks noChangeAspect="1"/>
            </p:cNvSpPr>
            <p:nvPr/>
          </p:nvSpPr>
          <p:spPr bwMode="auto">
            <a:xfrm>
              <a:off x="1486" y="2937"/>
              <a:ext cx="63" cy="53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87" name="Freeform 49"/>
          <p:cNvSpPr>
            <a:spLocks noChangeAspect="1"/>
          </p:cNvSpPr>
          <p:nvPr/>
        </p:nvSpPr>
        <p:spPr bwMode="auto">
          <a:xfrm>
            <a:off x="1466850" y="1289050"/>
            <a:ext cx="836613" cy="604838"/>
          </a:xfrm>
          <a:custGeom>
            <a:avLst/>
            <a:gdLst>
              <a:gd name="T0" fmla="*/ 211521 w 530"/>
              <a:gd name="T1" fmla="*/ 0 h 389"/>
              <a:gd name="T2" fmla="*/ 383579 w 530"/>
              <a:gd name="T3" fmla="*/ 46646 h 389"/>
              <a:gd name="T4" fmla="*/ 514596 w 530"/>
              <a:gd name="T5" fmla="*/ 76188 h 389"/>
              <a:gd name="T6" fmla="*/ 577736 w 530"/>
              <a:gd name="T7" fmla="*/ 90181 h 389"/>
              <a:gd name="T8" fmla="*/ 644034 w 530"/>
              <a:gd name="T9" fmla="*/ 99511 h 389"/>
              <a:gd name="T10" fmla="*/ 730852 w 530"/>
              <a:gd name="T11" fmla="*/ 115059 h 389"/>
              <a:gd name="T12" fmla="*/ 836613 w 530"/>
              <a:gd name="T13" fmla="*/ 133717 h 389"/>
              <a:gd name="T14" fmla="*/ 768737 w 530"/>
              <a:gd name="T15" fmla="*/ 604838 h 389"/>
              <a:gd name="T16" fmla="*/ 443563 w 530"/>
              <a:gd name="T17" fmla="*/ 536424 h 389"/>
              <a:gd name="T18" fmla="*/ 399364 w 530"/>
              <a:gd name="T19" fmla="*/ 567522 h 389"/>
              <a:gd name="T20" fmla="*/ 340959 w 530"/>
              <a:gd name="T21" fmla="*/ 520876 h 389"/>
              <a:gd name="T22" fmla="*/ 288868 w 530"/>
              <a:gd name="T23" fmla="*/ 567522 h 389"/>
              <a:gd name="T24" fmla="*/ 241513 w 530"/>
              <a:gd name="T25" fmla="*/ 527095 h 389"/>
              <a:gd name="T26" fmla="*/ 107339 w 530"/>
              <a:gd name="T27" fmla="*/ 520876 h 389"/>
              <a:gd name="T28" fmla="*/ 126281 w 530"/>
              <a:gd name="T29" fmla="*/ 444688 h 389"/>
              <a:gd name="T30" fmla="*/ 29992 w 530"/>
              <a:gd name="T31" fmla="*/ 436914 h 389"/>
              <a:gd name="T32" fmla="*/ 20521 w 530"/>
              <a:gd name="T33" fmla="*/ 393378 h 389"/>
              <a:gd name="T34" fmla="*/ 39463 w 530"/>
              <a:gd name="T35" fmla="*/ 346732 h 389"/>
              <a:gd name="T36" fmla="*/ 15785 w 530"/>
              <a:gd name="T37" fmla="*/ 304751 h 389"/>
              <a:gd name="T38" fmla="*/ 17364 w 530"/>
              <a:gd name="T39" fmla="*/ 186582 h 389"/>
              <a:gd name="T40" fmla="*/ 0 w 530"/>
              <a:gd name="T41" fmla="*/ 96401 h 389"/>
              <a:gd name="T42" fmla="*/ 11050 w 530"/>
              <a:gd name="T43" fmla="*/ 62194 h 389"/>
              <a:gd name="T44" fmla="*/ 53670 w 530"/>
              <a:gd name="T45" fmla="*/ 76188 h 389"/>
              <a:gd name="T46" fmla="*/ 97868 w 530"/>
              <a:gd name="T47" fmla="*/ 129053 h 389"/>
              <a:gd name="T48" fmla="*/ 179951 w 530"/>
              <a:gd name="T49" fmla="*/ 141492 h 389"/>
              <a:gd name="T50" fmla="*/ 202050 w 530"/>
              <a:gd name="T51" fmla="*/ 185028 h 389"/>
              <a:gd name="T52" fmla="*/ 161009 w 530"/>
              <a:gd name="T53" fmla="*/ 185028 h 389"/>
              <a:gd name="T54" fmla="*/ 156273 w 530"/>
              <a:gd name="T55" fmla="*/ 222344 h 389"/>
              <a:gd name="T56" fmla="*/ 179951 w 530"/>
              <a:gd name="T57" fmla="*/ 227009 h 389"/>
              <a:gd name="T58" fmla="*/ 189422 w 530"/>
              <a:gd name="T59" fmla="*/ 264325 h 389"/>
              <a:gd name="T60" fmla="*/ 140488 w 530"/>
              <a:gd name="T61" fmla="*/ 290758 h 389"/>
              <a:gd name="T62" fmla="*/ 140488 w 530"/>
              <a:gd name="T63" fmla="*/ 317190 h 389"/>
              <a:gd name="T64" fmla="*/ 197314 w 530"/>
              <a:gd name="T65" fmla="*/ 317190 h 389"/>
              <a:gd name="T66" fmla="*/ 211521 w 530"/>
              <a:gd name="T67" fmla="*/ 251886 h 389"/>
              <a:gd name="T68" fmla="*/ 254141 w 530"/>
              <a:gd name="T69" fmla="*/ 213015 h 389"/>
              <a:gd name="T70" fmla="*/ 202050 w 530"/>
              <a:gd name="T71" fmla="*/ 110395 h 389"/>
              <a:gd name="T72" fmla="*/ 235199 w 530"/>
              <a:gd name="T73" fmla="*/ 77743 h 389"/>
              <a:gd name="T74" fmla="*/ 211521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8" name="Freeform 50"/>
          <p:cNvSpPr>
            <a:spLocks noChangeAspect="1"/>
          </p:cNvSpPr>
          <p:nvPr/>
        </p:nvSpPr>
        <p:spPr bwMode="auto">
          <a:xfrm>
            <a:off x="1184275" y="2335213"/>
            <a:ext cx="1100138" cy="1674812"/>
          </a:xfrm>
          <a:custGeom>
            <a:avLst/>
            <a:gdLst>
              <a:gd name="T0" fmla="*/ 83655 w 697"/>
              <a:gd name="T1" fmla="*/ 0 h 1077"/>
              <a:gd name="T2" fmla="*/ 590318 w 697"/>
              <a:gd name="T3" fmla="*/ 99525 h 1077"/>
              <a:gd name="T4" fmla="*/ 479831 w 697"/>
              <a:gd name="T5" fmla="*/ 592482 h 1077"/>
              <a:gd name="T6" fmla="*/ 1048051 w 697"/>
              <a:gd name="T7" fmla="*/ 1343582 h 1077"/>
              <a:gd name="T8" fmla="*/ 1100138 w 697"/>
              <a:gd name="T9" fmla="*/ 1438441 h 1077"/>
              <a:gd name="T10" fmla="*/ 1046473 w 697"/>
              <a:gd name="T11" fmla="*/ 1485093 h 1077"/>
              <a:gd name="T12" fmla="*/ 1011748 w 697"/>
              <a:gd name="T13" fmla="*/ 1569067 h 1077"/>
              <a:gd name="T14" fmla="*/ 978602 w 697"/>
              <a:gd name="T15" fmla="*/ 1617274 h 1077"/>
              <a:gd name="T16" fmla="*/ 1013327 w 697"/>
              <a:gd name="T17" fmla="*/ 1660816 h 1077"/>
              <a:gd name="T18" fmla="*/ 954926 w 697"/>
              <a:gd name="T19" fmla="*/ 1674812 h 1077"/>
              <a:gd name="T20" fmla="*/ 620307 w 697"/>
              <a:gd name="T21" fmla="*/ 1663927 h 1077"/>
              <a:gd name="T22" fmla="*/ 599788 w 697"/>
              <a:gd name="T23" fmla="*/ 1565957 h 1077"/>
              <a:gd name="T24" fmla="*/ 541388 w 697"/>
              <a:gd name="T25" fmla="*/ 1494423 h 1077"/>
              <a:gd name="T26" fmla="*/ 498771 w 697"/>
              <a:gd name="T27" fmla="*/ 1467987 h 1077"/>
              <a:gd name="T28" fmla="*/ 486144 w 697"/>
              <a:gd name="T29" fmla="*/ 1418225 h 1077"/>
              <a:gd name="T30" fmla="*/ 451420 w 697"/>
              <a:gd name="T31" fmla="*/ 1390234 h 1077"/>
              <a:gd name="T32" fmla="*/ 415117 w 697"/>
              <a:gd name="T33" fmla="*/ 1354467 h 1077"/>
              <a:gd name="T34" fmla="*/ 404068 w 697"/>
              <a:gd name="T35" fmla="*/ 1315590 h 1077"/>
              <a:gd name="T36" fmla="*/ 370922 w 697"/>
              <a:gd name="T37" fmla="*/ 1290709 h 1077"/>
              <a:gd name="T38" fmla="*/ 318835 w 697"/>
              <a:gd name="T39" fmla="*/ 1304705 h 1077"/>
              <a:gd name="T40" fmla="*/ 260434 w 697"/>
              <a:gd name="T41" fmla="*/ 1282934 h 1077"/>
              <a:gd name="T42" fmla="*/ 260434 w 697"/>
              <a:gd name="T43" fmla="*/ 1262718 h 1077"/>
              <a:gd name="T44" fmla="*/ 258856 w 697"/>
              <a:gd name="T45" fmla="*/ 1216066 h 1077"/>
              <a:gd name="T46" fmla="*/ 235180 w 697"/>
              <a:gd name="T47" fmla="*/ 1164748 h 1077"/>
              <a:gd name="T48" fmla="*/ 232023 w 697"/>
              <a:gd name="T49" fmla="*/ 1122761 h 1077"/>
              <a:gd name="T50" fmla="*/ 206769 w 697"/>
              <a:gd name="T51" fmla="*/ 1086995 h 1077"/>
              <a:gd name="T52" fmla="*/ 213083 w 697"/>
              <a:gd name="T53" fmla="*/ 1051228 h 1077"/>
              <a:gd name="T54" fmla="*/ 140477 w 697"/>
              <a:gd name="T55" fmla="*/ 965699 h 1077"/>
              <a:gd name="T56" fmla="*/ 140477 w 697"/>
              <a:gd name="T57" fmla="*/ 917492 h 1077"/>
              <a:gd name="T58" fmla="*/ 178358 w 697"/>
              <a:gd name="T59" fmla="*/ 898831 h 1077"/>
              <a:gd name="T60" fmla="*/ 178358 w 697"/>
              <a:gd name="T61" fmla="*/ 869285 h 1077"/>
              <a:gd name="T62" fmla="*/ 140477 w 697"/>
              <a:gd name="T63" fmla="*/ 859955 h 1077"/>
              <a:gd name="T64" fmla="*/ 124693 w 697"/>
              <a:gd name="T65" fmla="*/ 813302 h 1077"/>
              <a:gd name="T66" fmla="*/ 105752 w 697"/>
              <a:gd name="T67" fmla="*/ 732439 h 1077"/>
              <a:gd name="T68" fmla="*/ 159417 w 697"/>
              <a:gd name="T69" fmla="*/ 775981 h 1077"/>
              <a:gd name="T70" fmla="*/ 138898 w 697"/>
              <a:gd name="T71" fmla="*/ 718443 h 1077"/>
              <a:gd name="T72" fmla="*/ 178358 w 697"/>
              <a:gd name="T73" fmla="*/ 718443 h 1077"/>
              <a:gd name="T74" fmla="*/ 178358 w 697"/>
              <a:gd name="T75" fmla="*/ 676456 h 1077"/>
              <a:gd name="T76" fmla="*/ 138898 w 697"/>
              <a:gd name="T77" fmla="*/ 648465 h 1077"/>
              <a:gd name="T78" fmla="*/ 119958 w 697"/>
              <a:gd name="T79" fmla="*/ 687341 h 1077"/>
              <a:gd name="T80" fmla="*/ 83655 w 697"/>
              <a:gd name="T81" fmla="*/ 673346 h 1077"/>
              <a:gd name="T82" fmla="*/ 14206 w 697"/>
              <a:gd name="T83" fmla="*/ 486737 h 1077"/>
              <a:gd name="T84" fmla="*/ 33146 w 697"/>
              <a:gd name="T85" fmla="*/ 351446 h 1077"/>
              <a:gd name="T86" fmla="*/ 0 w 697"/>
              <a:gd name="T87" fmla="*/ 275248 h 1077"/>
              <a:gd name="T88" fmla="*/ 15784 w 697"/>
              <a:gd name="T89" fmla="*/ 217710 h 1077"/>
              <a:gd name="T90" fmla="*/ 50508 w 697"/>
              <a:gd name="T91" fmla="*/ 205269 h 1077"/>
              <a:gd name="T92" fmla="*/ 83655 w 697"/>
              <a:gd name="T93" fmla="*/ 113520 h 1077"/>
              <a:gd name="T94" fmla="*/ 83655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89" name="Freeform 51"/>
          <p:cNvSpPr>
            <a:spLocks noChangeAspect="1"/>
          </p:cNvSpPr>
          <p:nvPr/>
        </p:nvSpPr>
        <p:spPr bwMode="auto">
          <a:xfrm>
            <a:off x="2873375" y="3452813"/>
            <a:ext cx="896938" cy="876300"/>
          </a:xfrm>
          <a:custGeom>
            <a:avLst/>
            <a:gdLst>
              <a:gd name="T0" fmla="*/ 108959 w 568"/>
              <a:gd name="T1" fmla="*/ 0 h 563"/>
              <a:gd name="T2" fmla="*/ 896938 w 568"/>
              <a:gd name="T3" fmla="*/ 34243 h 563"/>
              <a:gd name="T4" fmla="*/ 859039 w 568"/>
              <a:gd name="T5" fmla="*/ 809371 h 563"/>
              <a:gd name="T6" fmla="*/ 603222 w 568"/>
              <a:gd name="T7" fmla="*/ 795363 h 563"/>
              <a:gd name="T8" fmla="*/ 363197 w 568"/>
              <a:gd name="T9" fmla="*/ 789137 h 563"/>
              <a:gd name="T10" fmla="*/ 363197 w 568"/>
              <a:gd name="T11" fmla="*/ 818710 h 563"/>
              <a:gd name="T12" fmla="*/ 162649 w 568"/>
              <a:gd name="T13" fmla="*/ 818710 h 563"/>
              <a:gd name="T14" fmla="*/ 150016 w 568"/>
              <a:gd name="T15" fmla="*/ 876300 h 563"/>
              <a:gd name="T16" fmla="*/ 0 w 568"/>
              <a:gd name="T17" fmla="*/ 857622 h 563"/>
              <a:gd name="T18" fmla="*/ 85272 w 568"/>
              <a:gd name="T19" fmla="*/ 202343 h 563"/>
              <a:gd name="T20" fmla="*/ 108959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0" name="Freeform 52"/>
          <p:cNvSpPr>
            <a:spLocks noChangeAspect="1"/>
          </p:cNvSpPr>
          <p:nvPr/>
        </p:nvSpPr>
        <p:spPr bwMode="auto">
          <a:xfrm>
            <a:off x="4422775" y="1498600"/>
            <a:ext cx="858838" cy="955675"/>
          </a:xfrm>
          <a:custGeom>
            <a:avLst/>
            <a:gdLst>
              <a:gd name="T0" fmla="*/ 0 w 545"/>
              <a:gd name="T1" fmla="*/ 74711 h 614"/>
              <a:gd name="T2" fmla="*/ 225346 w 545"/>
              <a:gd name="T3" fmla="*/ 74711 h 614"/>
              <a:gd name="T4" fmla="*/ 222195 w 545"/>
              <a:gd name="T5" fmla="*/ 0 h 614"/>
              <a:gd name="T6" fmla="*/ 272622 w 545"/>
              <a:gd name="T7" fmla="*/ 21791 h 614"/>
              <a:gd name="T8" fmla="*/ 282077 w 545"/>
              <a:gd name="T9" fmla="*/ 79380 h 614"/>
              <a:gd name="T10" fmla="*/ 389235 w 545"/>
              <a:gd name="T11" fmla="*/ 141639 h 614"/>
              <a:gd name="T12" fmla="*/ 422328 w 545"/>
              <a:gd name="T13" fmla="*/ 113623 h 614"/>
              <a:gd name="T14" fmla="*/ 485362 w 545"/>
              <a:gd name="T15" fmla="*/ 113623 h 614"/>
              <a:gd name="T16" fmla="*/ 535789 w 545"/>
              <a:gd name="T17" fmla="*/ 169656 h 614"/>
              <a:gd name="T18" fmla="*/ 568882 w 545"/>
              <a:gd name="T19" fmla="*/ 149421 h 614"/>
              <a:gd name="T20" fmla="*/ 661857 w 545"/>
              <a:gd name="T21" fmla="*/ 172769 h 614"/>
              <a:gd name="T22" fmla="*/ 694950 w 545"/>
              <a:gd name="T23" fmla="*/ 130744 h 614"/>
              <a:gd name="T24" fmla="*/ 753256 w 545"/>
              <a:gd name="T25" fmla="*/ 163430 h 614"/>
              <a:gd name="T26" fmla="*/ 858838 w 545"/>
              <a:gd name="T27" fmla="*/ 158760 h 614"/>
              <a:gd name="T28" fmla="*/ 688646 w 545"/>
              <a:gd name="T29" fmla="*/ 277052 h 614"/>
              <a:gd name="T30" fmla="*/ 603550 w 545"/>
              <a:gd name="T31" fmla="*/ 381336 h 614"/>
              <a:gd name="T32" fmla="*/ 619309 w 545"/>
              <a:gd name="T33" fmla="*/ 532314 h 614"/>
              <a:gd name="T34" fmla="*/ 561002 w 545"/>
              <a:gd name="T35" fmla="*/ 594573 h 614"/>
              <a:gd name="T36" fmla="*/ 584640 w 545"/>
              <a:gd name="T37" fmla="*/ 638154 h 614"/>
              <a:gd name="T38" fmla="*/ 584640 w 545"/>
              <a:gd name="T39" fmla="*/ 750220 h 614"/>
              <a:gd name="T40" fmla="*/ 642947 w 545"/>
              <a:gd name="T41" fmla="*/ 750220 h 614"/>
              <a:gd name="T42" fmla="*/ 729618 w 545"/>
              <a:gd name="T43" fmla="*/ 831157 h 614"/>
              <a:gd name="T44" fmla="*/ 765863 w 545"/>
              <a:gd name="T45" fmla="*/ 927658 h 614"/>
              <a:gd name="T46" fmla="*/ 157585 w 545"/>
              <a:gd name="T47" fmla="*/ 955675 h 614"/>
              <a:gd name="T48" fmla="*/ 159161 w 545"/>
              <a:gd name="T49" fmla="*/ 691074 h 614"/>
              <a:gd name="T50" fmla="*/ 105582 w 545"/>
              <a:gd name="T51" fmla="*/ 633485 h 614"/>
              <a:gd name="T52" fmla="*/ 124492 w 545"/>
              <a:gd name="T53" fmla="*/ 563444 h 614"/>
              <a:gd name="T54" fmla="*/ 143402 w 545"/>
              <a:gd name="T55" fmla="*/ 524532 h 614"/>
              <a:gd name="T56" fmla="*/ 105582 w 545"/>
              <a:gd name="T57" fmla="*/ 340868 h 614"/>
              <a:gd name="T58" fmla="*/ 53579 w 545"/>
              <a:gd name="T59" fmla="*/ 221019 h 614"/>
              <a:gd name="T60" fmla="*/ 0 w 545"/>
              <a:gd name="T61" fmla="*/ 74711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1" name="Freeform 53"/>
          <p:cNvSpPr>
            <a:spLocks noChangeAspect="1"/>
          </p:cNvSpPr>
          <p:nvPr/>
        </p:nvSpPr>
        <p:spPr bwMode="auto">
          <a:xfrm>
            <a:off x="4979988" y="1828800"/>
            <a:ext cx="654050" cy="754063"/>
          </a:xfrm>
          <a:custGeom>
            <a:avLst/>
            <a:gdLst>
              <a:gd name="T0" fmla="*/ 47281 w 415"/>
              <a:gd name="T1" fmla="*/ 51413 h 484"/>
              <a:gd name="T2" fmla="*/ 96137 w 415"/>
              <a:gd name="T3" fmla="*/ 43623 h 484"/>
              <a:gd name="T4" fmla="*/ 141842 w 415"/>
              <a:gd name="T5" fmla="*/ 43623 h 484"/>
              <a:gd name="T6" fmla="*/ 168635 w 415"/>
              <a:gd name="T7" fmla="*/ 0 h 484"/>
              <a:gd name="T8" fmla="*/ 190699 w 415"/>
              <a:gd name="T9" fmla="*/ 56087 h 484"/>
              <a:gd name="T10" fmla="*/ 261620 w 415"/>
              <a:gd name="T11" fmla="*/ 56087 h 484"/>
              <a:gd name="T12" fmla="*/ 297869 w 415"/>
              <a:gd name="T13" fmla="*/ 105943 h 484"/>
              <a:gd name="T14" fmla="*/ 371942 w 415"/>
              <a:gd name="T15" fmla="*/ 91921 h 484"/>
              <a:gd name="T16" fmla="*/ 420799 w 415"/>
              <a:gd name="T17" fmla="*/ 124639 h 484"/>
              <a:gd name="T18" fmla="*/ 512208 w 415"/>
              <a:gd name="T19" fmla="*/ 148008 h 484"/>
              <a:gd name="T20" fmla="*/ 529544 w 415"/>
              <a:gd name="T21" fmla="*/ 188516 h 484"/>
              <a:gd name="T22" fmla="*/ 575249 w 415"/>
              <a:gd name="T23" fmla="*/ 190074 h 484"/>
              <a:gd name="T24" fmla="*/ 561065 w 415"/>
              <a:gd name="T25" fmla="*/ 229023 h 484"/>
              <a:gd name="T26" fmla="*/ 578401 w 415"/>
              <a:gd name="T27" fmla="*/ 274205 h 484"/>
              <a:gd name="T28" fmla="*/ 546880 w 415"/>
              <a:gd name="T29" fmla="*/ 328734 h 484"/>
              <a:gd name="T30" fmla="*/ 568945 w 415"/>
              <a:gd name="T31" fmla="*/ 341198 h 484"/>
              <a:gd name="T32" fmla="*/ 620954 w 415"/>
              <a:gd name="T33" fmla="*/ 280437 h 484"/>
              <a:gd name="T34" fmla="*/ 617801 w 415"/>
              <a:gd name="T35" fmla="*/ 260183 h 484"/>
              <a:gd name="T36" fmla="*/ 639866 w 415"/>
              <a:gd name="T37" fmla="*/ 250835 h 484"/>
              <a:gd name="T38" fmla="*/ 654050 w 415"/>
              <a:gd name="T39" fmla="*/ 280437 h 484"/>
              <a:gd name="T40" fmla="*/ 613073 w 415"/>
              <a:gd name="T41" fmla="*/ 322502 h 484"/>
              <a:gd name="T42" fmla="*/ 597313 w 415"/>
              <a:gd name="T43" fmla="*/ 417539 h 484"/>
              <a:gd name="T44" fmla="*/ 597313 w 415"/>
              <a:gd name="T45" fmla="*/ 578011 h 484"/>
              <a:gd name="T46" fmla="*/ 620954 w 415"/>
              <a:gd name="T47" fmla="*/ 606055 h 484"/>
              <a:gd name="T48" fmla="*/ 611497 w 415"/>
              <a:gd name="T49" fmla="*/ 705766 h 484"/>
              <a:gd name="T50" fmla="*/ 301021 w 415"/>
              <a:gd name="T51" fmla="*/ 754063 h 484"/>
              <a:gd name="T52" fmla="*/ 223795 w 415"/>
              <a:gd name="T53" fmla="*/ 707324 h 484"/>
              <a:gd name="T54" fmla="*/ 239556 w 415"/>
              <a:gd name="T55" fmla="*/ 648120 h 484"/>
              <a:gd name="T56" fmla="*/ 201731 w 415"/>
              <a:gd name="T57" fmla="*/ 582685 h 484"/>
              <a:gd name="T58" fmla="*/ 168635 w 415"/>
              <a:gd name="T59" fmla="*/ 501670 h 484"/>
              <a:gd name="T60" fmla="*/ 81953 w 415"/>
              <a:gd name="T61" fmla="*/ 420655 h 484"/>
              <a:gd name="T62" fmla="*/ 28368 w 415"/>
              <a:gd name="T63" fmla="*/ 420655 h 484"/>
              <a:gd name="T64" fmla="*/ 28368 w 415"/>
              <a:gd name="T65" fmla="*/ 308480 h 484"/>
              <a:gd name="T66" fmla="*/ 0 w 415"/>
              <a:gd name="T67" fmla="*/ 266415 h 484"/>
              <a:gd name="T68" fmla="*/ 61465 w 415"/>
              <a:gd name="T69" fmla="*/ 202538 h 484"/>
              <a:gd name="T70" fmla="*/ 47281 w 415"/>
              <a:gd name="T71" fmla="*/ 51413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2" name="Freeform 54"/>
          <p:cNvSpPr>
            <a:spLocks noChangeAspect="1"/>
          </p:cNvSpPr>
          <p:nvPr/>
        </p:nvSpPr>
        <p:spPr bwMode="auto">
          <a:xfrm>
            <a:off x="4691063" y="2889250"/>
            <a:ext cx="865187" cy="701675"/>
          </a:xfrm>
          <a:custGeom>
            <a:avLst/>
            <a:gdLst>
              <a:gd name="T0" fmla="*/ 0 w 548"/>
              <a:gd name="T1" fmla="*/ 23337 h 451"/>
              <a:gd name="T2" fmla="*/ 378914 w 548"/>
              <a:gd name="T3" fmla="*/ 0 h 451"/>
              <a:gd name="T4" fmla="*/ 457854 w 548"/>
              <a:gd name="T5" fmla="*/ 0 h 451"/>
              <a:gd name="T6" fmla="*/ 519428 w 548"/>
              <a:gd name="T7" fmla="*/ 20226 h 451"/>
              <a:gd name="T8" fmla="*/ 486273 w 548"/>
              <a:gd name="T9" fmla="*/ 80903 h 451"/>
              <a:gd name="T10" fmla="*/ 596789 w 548"/>
              <a:gd name="T11" fmla="*/ 180475 h 451"/>
              <a:gd name="T12" fmla="*/ 633102 w 548"/>
              <a:gd name="T13" fmla="*/ 264489 h 451"/>
              <a:gd name="T14" fmla="*/ 697833 w 548"/>
              <a:gd name="T15" fmla="*/ 242708 h 451"/>
              <a:gd name="T16" fmla="*/ 696254 w 548"/>
              <a:gd name="T17" fmla="*/ 360950 h 451"/>
              <a:gd name="T18" fmla="*/ 762564 w 548"/>
              <a:gd name="T19" fmla="*/ 396734 h 451"/>
              <a:gd name="T20" fmla="*/ 792562 w 548"/>
              <a:gd name="T21" fmla="*/ 500974 h 451"/>
              <a:gd name="T22" fmla="*/ 839926 w 548"/>
              <a:gd name="T23" fmla="*/ 510309 h 451"/>
              <a:gd name="T24" fmla="*/ 865187 w 548"/>
              <a:gd name="T25" fmla="*/ 553872 h 451"/>
              <a:gd name="T26" fmla="*/ 806771 w 548"/>
              <a:gd name="T27" fmla="*/ 614549 h 451"/>
              <a:gd name="T28" fmla="*/ 787825 w 548"/>
              <a:gd name="T29" fmla="*/ 683005 h 451"/>
              <a:gd name="T30" fmla="*/ 705727 w 548"/>
              <a:gd name="T31" fmla="*/ 701675 h 451"/>
              <a:gd name="T32" fmla="*/ 726252 w 548"/>
              <a:gd name="T33" fmla="*/ 625440 h 451"/>
              <a:gd name="T34" fmla="*/ 402596 w 548"/>
              <a:gd name="T35" fmla="*/ 653445 h 451"/>
              <a:gd name="T36" fmla="*/ 168932 w 548"/>
              <a:gd name="T37" fmla="*/ 681449 h 451"/>
              <a:gd name="T38" fmla="*/ 154723 w 548"/>
              <a:gd name="T39" fmla="*/ 606770 h 451"/>
              <a:gd name="T40" fmla="*/ 138935 w 548"/>
              <a:gd name="T41" fmla="*/ 382732 h 451"/>
              <a:gd name="T42" fmla="*/ 135778 w 548"/>
              <a:gd name="T43" fmla="*/ 259822 h 451"/>
              <a:gd name="T44" fmla="*/ 58416 w 548"/>
              <a:gd name="T45" fmla="*/ 203813 h 451"/>
              <a:gd name="T46" fmla="*/ 86834 w 548"/>
              <a:gd name="T47" fmla="*/ 152470 h 451"/>
              <a:gd name="T48" fmla="*/ 48943 w 548"/>
              <a:gd name="T49" fmla="*/ 124466 h 451"/>
              <a:gd name="T50" fmla="*/ 0 w 548"/>
              <a:gd name="T51" fmla="*/ 23337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rgbClr val="00345C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3" name="Freeform 55"/>
          <p:cNvSpPr>
            <a:spLocks noChangeAspect="1"/>
          </p:cNvSpPr>
          <p:nvPr/>
        </p:nvSpPr>
        <p:spPr bwMode="auto">
          <a:xfrm>
            <a:off x="7391400" y="1295400"/>
            <a:ext cx="493713" cy="706438"/>
          </a:xfrm>
          <a:custGeom>
            <a:avLst/>
            <a:gdLst>
              <a:gd name="T0" fmla="*/ 115147 w 313"/>
              <a:gd name="T1" fmla="*/ 22169 h 478"/>
              <a:gd name="T2" fmla="*/ 42589 w 313"/>
              <a:gd name="T3" fmla="*/ 152224 h 478"/>
              <a:gd name="T4" fmla="*/ 77291 w 313"/>
              <a:gd name="T5" fmla="*/ 200995 h 478"/>
              <a:gd name="T6" fmla="*/ 42589 w 313"/>
              <a:gd name="T7" fmla="*/ 260111 h 478"/>
              <a:gd name="T8" fmla="*/ 63094 w 313"/>
              <a:gd name="T9" fmla="*/ 279324 h 478"/>
              <a:gd name="T10" fmla="*/ 48898 w 313"/>
              <a:gd name="T11" fmla="*/ 319227 h 478"/>
              <a:gd name="T12" fmla="*/ 48898 w 313"/>
              <a:gd name="T13" fmla="*/ 385733 h 478"/>
              <a:gd name="T14" fmla="*/ 0 w 313"/>
              <a:gd name="T15" fmla="*/ 409379 h 478"/>
              <a:gd name="T16" fmla="*/ 18928 w 313"/>
              <a:gd name="T17" fmla="*/ 430070 h 478"/>
              <a:gd name="T18" fmla="*/ 123034 w 313"/>
              <a:gd name="T19" fmla="*/ 675402 h 478"/>
              <a:gd name="T20" fmla="*/ 205057 w 313"/>
              <a:gd name="T21" fmla="*/ 706438 h 478"/>
              <a:gd name="T22" fmla="*/ 200324 w 313"/>
              <a:gd name="T23" fmla="*/ 656189 h 478"/>
              <a:gd name="T24" fmla="*/ 239758 w 313"/>
              <a:gd name="T25" fmla="*/ 616286 h 478"/>
              <a:gd name="T26" fmla="*/ 225562 w 313"/>
              <a:gd name="T27" fmla="*/ 574905 h 478"/>
              <a:gd name="T28" fmla="*/ 326513 w 313"/>
              <a:gd name="T29" fmla="*/ 524656 h 478"/>
              <a:gd name="T30" fmla="*/ 331245 w 313"/>
              <a:gd name="T31" fmla="*/ 455194 h 478"/>
              <a:gd name="T32" fmla="*/ 391185 w 313"/>
              <a:gd name="T33" fmla="*/ 450761 h 478"/>
              <a:gd name="T34" fmla="*/ 436928 w 313"/>
              <a:gd name="T35" fmla="*/ 399034 h 478"/>
              <a:gd name="T36" fmla="*/ 493713 w 313"/>
              <a:gd name="T37" fmla="*/ 363564 h 478"/>
              <a:gd name="T38" fmla="*/ 493713 w 313"/>
              <a:gd name="T39" fmla="*/ 319227 h 478"/>
              <a:gd name="T40" fmla="*/ 416422 w 313"/>
              <a:gd name="T41" fmla="*/ 305926 h 478"/>
              <a:gd name="T42" fmla="*/ 402226 w 313"/>
              <a:gd name="T43" fmla="*/ 257155 h 478"/>
              <a:gd name="T44" fmla="*/ 324936 w 313"/>
              <a:gd name="T45" fmla="*/ 251244 h 478"/>
              <a:gd name="T46" fmla="*/ 261841 w 313"/>
              <a:gd name="T47" fmla="*/ 41381 h 478"/>
              <a:gd name="T48" fmla="*/ 233449 w 313"/>
              <a:gd name="T49" fmla="*/ 0 h 478"/>
              <a:gd name="T50" fmla="*/ 154581 w 313"/>
              <a:gd name="T51" fmla="*/ 17735 h 478"/>
              <a:gd name="T52" fmla="*/ 141962 w 313"/>
              <a:gd name="T53" fmla="*/ 36948 h 478"/>
              <a:gd name="T54" fmla="*/ 115147 w 313"/>
              <a:gd name="T55" fmla="*/ 22169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4" name="Freeform 56"/>
          <p:cNvSpPr>
            <a:spLocks noChangeAspect="1"/>
          </p:cNvSpPr>
          <p:nvPr/>
        </p:nvSpPr>
        <p:spPr bwMode="auto">
          <a:xfrm>
            <a:off x="6472238" y="2317750"/>
            <a:ext cx="746125" cy="482600"/>
          </a:xfrm>
          <a:custGeom>
            <a:avLst/>
            <a:gdLst>
              <a:gd name="T0" fmla="*/ 67830 w 473"/>
              <a:gd name="T1" fmla="*/ 70055 h 310"/>
              <a:gd name="T2" fmla="*/ 0 w 473"/>
              <a:gd name="T3" fmla="*/ 135439 h 310"/>
              <a:gd name="T4" fmla="*/ 37858 w 473"/>
              <a:gd name="T5" fmla="*/ 368955 h 310"/>
              <a:gd name="T6" fmla="*/ 67830 w 473"/>
              <a:gd name="T7" fmla="*/ 482600 h 310"/>
              <a:gd name="T8" fmla="*/ 195601 w 473"/>
              <a:gd name="T9" fmla="*/ 473259 h 310"/>
              <a:gd name="T10" fmla="*/ 665676 w 473"/>
              <a:gd name="T11" fmla="*/ 386080 h 310"/>
              <a:gd name="T12" fmla="*/ 698802 w 473"/>
              <a:gd name="T13" fmla="*/ 372069 h 310"/>
              <a:gd name="T14" fmla="*/ 746125 w 473"/>
              <a:gd name="T15" fmla="*/ 263095 h 310"/>
              <a:gd name="T16" fmla="*/ 675141 w 473"/>
              <a:gd name="T17" fmla="*/ 202381 h 310"/>
              <a:gd name="T18" fmla="*/ 712999 w 473"/>
              <a:gd name="T19" fmla="*/ 63828 h 310"/>
              <a:gd name="T20" fmla="*/ 659366 w 473"/>
              <a:gd name="T21" fmla="*/ 49817 h 310"/>
              <a:gd name="T22" fmla="*/ 659366 w 473"/>
              <a:gd name="T23" fmla="*/ 14011 h 310"/>
              <a:gd name="T24" fmla="*/ 635705 w 473"/>
              <a:gd name="T25" fmla="*/ 0 h 310"/>
              <a:gd name="T26" fmla="*/ 89914 w 473"/>
              <a:gd name="T27" fmla="*/ 99634 h 310"/>
              <a:gd name="T28" fmla="*/ 67830 w 473"/>
              <a:gd name="T29" fmla="*/ 70055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95" name="Freeform 57"/>
          <p:cNvSpPr>
            <a:spLocks noChangeAspect="1"/>
          </p:cNvSpPr>
          <p:nvPr/>
        </p:nvSpPr>
        <p:spPr bwMode="auto">
          <a:xfrm>
            <a:off x="7146925" y="2373313"/>
            <a:ext cx="198438" cy="385762"/>
          </a:xfrm>
          <a:custGeom>
            <a:avLst/>
            <a:gdLst>
              <a:gd name="T0" fmla="*/ 34925 w 125"/>
              <a:gd name="T1" fmla="*/ 3124 h 247"/>
              <a:gd name="T2" fmla="*/ 82550 w 125"/>
              <a:gd name="T3" fmla="*/ 0 h 247"/>
              <a:gd name="T4" fmla="*/ 177800 w 125"/>
              <a:gd name="T5" fmla="*/ 57786 h 247"/>
              <a:gd name="T6" fmla="*/ 163513 w 125"/>
              <a:gd name="T7" fmla="*/ 104640 h 247"/>
              <a:gd name="T8" fmla="*/ 196850 w 125"/>
              <a:gd name="T9" fmla="*/ 134314 h 247"/>
              <a:gd name="T10" fmla="*/ 198438 w 125"/>
              <a:gd name="T11" fmla="*/ 317043 h 247"/>
              <a:gd name="T12" fmla="*/ 165100 w 125"/>
              <a:gd name="T13" fmla="*/ 385762 h 247"/>
              <a:gd name="T14" fmla="*/ 128588 w 125"/>
              <a:gd name="T15" fmla="*/ 360773 h 247"/>
              <a:gd name="T16" fmla="*/ 87313 w 125"/>
              <a:gd name="T17" fmla="*/ 359212 h 247"/>
              <a:gd name="T18" fmla="*/ 19050 w 125"/>
              <a:gd name="T19" fmla="*/ 321729 h 247"/>
              <a:gd name="T20" fmla="*/ 71438 w 125"/>
              <a:gd name="T21" fmla="*/ 207718 h 247"/>
              <a:gd name="T22" fmla="*/ 0 w 125"/>
              <a:gd name="T23" fmla="*/ 146808 h 247"/>
              <a:gd name="T24" fmla="*/ 34925 w 125"/>
              <a:gd name="T25" fmla="*/ 3124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rgbClr val="00345C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96" name="Freeform 58"/>
          <p:cNvSpPr>
            <a:spLocks noChangeAspect="1"/>
          </p:cNvSpPr>
          <p:nvPr/>
        </p:nvSpPr>
        <p:spPr bwMode="auto">
          <a:xfrm>
            <a:off x="7177088" y="1735138"/>
            <a:ext cx="220662" cy="401637"/>
          </a:xfrm>
          <a:custGeom>
            <a:avLst/>
            <a:gdLst>
              <a:gd name="T0" fmla="*/ 0 w 139"/>
              <a:gd name="T1" fmla="*/ 42195 h 257"/>
              <a:gd name="T2" fmla="*/ 161925 w 139"/>
              <a:gd name="T3" fmla="*/ 0 h 257"/>
              <a:gd name="T4" fmla="*/ 220662 w 139"/>
              <a:gd name="T5" fmla="*/ 109395 h 257"/>
              <a:gd name="T6" fmla="*/ 190500 w 139"/>
              <a:gd name="T7" fmla="*/ 137525 h 257"/>
              <a:gd name="T8" fmla="*/ 201612 w 139"/>
              <a:gd name="T9" fmla="*/ 379758 h 257"/>
              <a:gd name="T10" fmla="*/ 109537 w 139"/>
              <a:gd name="T11" fmla="*/ 401637 h 257"/>
              <a:gd name="T12" fmla="*/ 65087 w 139"/>
              <a:gd name="T13" fmla="*/ 301618 h 257"/>
              <a:gd name="T14" fmla="*/ 61912 w 139"/>
              <a:gd name="T15" fmla="*/ 182846 h 257"/>
              <a:gd name="T16" fmla="*/ 22225 w 139"/>
              <a:gd name="T17" fmla="*/ 146902 h 257"/>
              <a:gd name="T18" fmla="*/ 0 w 139"/>
              <a:gd name="T19" fmla="*/ 42195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7" name="Freeform 59"/>
          <p:cNvSpPr>
            <a:spLocks noChangeAspect="1"/>
          </p:cNvSpPr>
          <p:nvPr/>
        </p:nvSpPr>
        <p:spPr bwMode="auto">
          <a:xfrm>
            <a:off x="7283450" y="2046288"/>
            <a:ext cx="466725" cy="209550"/>
          </a:xfrm>
          <a:custGeom>
            <a:avLst/>
            <a:gdLst>
              <a:gd name="T0" fmla="*/ 0 w 296"/>
              <a:gd name="T1" fmla="*/ 84446 h 134"/>
              <a:gd name="T2" fmla="*/ 238093 w 296"/>
              <a:gd name="T3" fmla="*/ 25021 h 134"/>
              <a:gd name="T4" fmla="*/ 266475 w 296"/>
              <a:gd name="T5" fmla="*/ 28149 h 134"/>
              <a:gd name="T6" fmla="*/ 294857 w 296"/>
              <a:gd name="T7" fmla="*/ 0 h 134"/>
              <a:gd name="T8" fmla="*/ 318508 w 296"/>
              <a:gd name="T9" fmla="*/ 14074 h 134"/>
              <a:gd name="T10" fmla="*/ 290126 w 296"/>
              <a:gd name="T11" fmla="*/ 75063 h 134"/>
              <a:gd name="T12" fmla="*/ 339006 w 296"/>
              <a:gd name="T13" fmla="*/ 70371 h 134"/>
              <a:gd name="T14" fmla="*/ 367388 w 296"/>
              <a:gd name="T15" fmla="*/ 115722 h 134"/>
              <a:gd name="T16" fmla="*/ 400500 w 296"/>
              <a:gd name="T17" fmla="*/ 120413 h 134"/>
              <a:gd name="T18" fmla="*/ 424152 w 296"/>
              <a:gd name="T19" fmla="*/ 114158 h 134"/>
              <a:gd name="T20" fmla="*/ 424152 w 296"/>
              <a:gd name="T21" fmla="*/ 89137 h 134"/>
              <a:gd name="T22" fmla="*/ 383156 w 296"/>
              <a:gd name="T23" fmla="*/ 56297 h 134"/>
              <a:gd name="T24" fmla="*/ 414691 w 296"/>
              <a:gd name="T25" fmla="*/ 53169 h 134"/>
              <a:gd name="T26" fmla="*/ 466725 w 296"/>
              <a:gd name="T27" fmla="*/ 123541 h 134"/>
              <a:gd name="T28" fmla="*/ 416268 w 296"/>
              <a:gd name="T29" fmla="*/ 165763 h 134"/>
              <a:gd name="T30" fmla="*/ 361081 w 296"/>
              <a:gd name="T31" fmla="*/ 143870 h 134"/>
              <a:gd name="T32" fmla="*/ 324815 w 296"/>
              <a:gd name="T33" fmla="*/ 195476 h 134"/>
              <a:gd name="T34" fmla="*/ 253861 w 296"/>
              <a:gd name="T35" fmla="*/ 143870 h 134"/>
              <a:gd name="T36" fmla="*/ 18921 w 296"/>
              <a:gd name="T37" fmla="*/ 209550 h 134"/>
              <a:gd name="T38" fmla="*/ 0 w 296"/>
              <a:gd name="T39" fmla="*/ 84446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8" name="Freeform 60"/>
          <p:cNvSpPr>
            <a:spLocks noChangeAspect="1"/>
          </p:cNvSpPr>
          <p:nvPr/>
        </p:nvSpPr>
        <p:spPr bwMode="auto">
          <a:xfrm>
            <a:off x="7299325" y="2203450"/>
            <a:ext cx="242888" cy="184150"/>
          </a:xfrm>
          <a:custGeom>
            <a:avLst/>
            <a:gdLst>
              <a:gd name="T0" fmla="*/ 0 w 153"/>
              <a:gd name="T1" fmla="*/ 46818 h 118"/>
              <a:gd name="T2" fmla="*/ 187325 w 153"/>
              <a:gd name="T3" fmla="*/ 0 h 118"/>
              <a:gd name="T4" fmla="*/ 242888 w 153"/>
              <a:gd name="T5" fmla="*/ 84272 h 118"/>
              <a:gd name="T6" fmla="*/ 211138 w 153"/>
              <a:gd name="T7" fmla="*/ 121726 h 118"/>
              <a:gd name="T8" fmla="*/ 150813 w 153"/>
              <a:gd name="T9" fmla="*/ 107681 h 118"/>
              <a:gd name="T10" fmla="*/ 58738 w 153"/>
              <a:gd name="T11" fmla="*/ 184150 h 118"/>
              <a:gd name="T12" fmla="*/ 9525 w 153"/>
              <a:gd name="T13" fmla="*/ 145135 h 118"/>
              <a:gd name="T14" fmla="*/ 0 w 153"/>
              <a:gd name="T15" fmla="*/ 46818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7099" name="Group 61"/>
          <p:cNvGrpSpPr>
            <a:grpSpLocks/>
          </p:cNvGrpSpPr>
          <p:nvPr/>
        </p:nvGrpSpPr>
        <p:grpSpPr bwMode="auto">
          <a:xfrm>
            <a:off x="6534150" y="1773238"/>
            <a:ext cx="1044575" cy="698500"/>
            <a:chOff x="4116" y="1117"/>
            <a:chExt cx="658" cy="440"/>
          </a:xfrm>
        </p:grpSpPr>
        <p:sp>
          <p:nvSpPr>
            <p:cNvPr id="87100" name="Freeform 62"/>
            <p:cNvSpPr>
              <a:spLocks noChangeAspect="1"/>
            </p:cNvSpPr>
            <p:nvPr/>
          </p:nvSpPr>
          <p:spPr bwMode="auto">
            <a:xfrm>
              <a:off x="4116" y="1117"/>
              <a:ext cx="521" cy="417"/>
            </a:xfrm>
            <a:custGeom>
              <a:avLst/>
              <a:gdLst>
                <a:gd name="T0" fmla="*/ 41 w 524"/>
                <a:gd name="T1" fmla="*/ 280 h 426"/>
                <a:gd name="T2" fmla="*/ 89 w 524"/>
                <a:gd name="T3" fmla="*/ 255 h 426"/>
                <a:gd name="T4" fmla="*/ 156 w 524"/>
                <a:gd name="T5" fmla="*/ 250 h 426"/>
                <a:gd name="T6" fmla="*/ 172 w 524"/>
                <a:gd name="T7" fmla="*/ 228 h 426"/>
                <a:gd name="T8" fmla="*/ 196 w 524"/>
                <a:gd name="T9" fmla="*/ 225 h 426"/>
                <a:gd name="T10" fmla="*/ 210 w 524"/>
                <a:gd name="T11" fmla="*/ 202 h 426"/>
                <a:gd name="T12" fmla="*/ 232 w 524"/>
                <a:gd name="T13" fmla="*/ 193 h 426"/>
                <a:gd name="T14" fmla="*/ 222 w 524"/>
                <a:gd name="T15" fmla="*/ 149 h 426"/>
                <a:gd name="T16" fmla="*/ 208 w 524"/>
                <a:gd name="T17" fmla="*/ 137 h 426"/>
                <a:gd name="T18" fmla="*/ 236 w 524"/>
                <a:gd name="T19" fmla="*/ 102 h 426"/>
                <a:gd name="T20" fmla="*/ 254 w 524"/>
                <a:gd name="T21" fmla="*/ 102 h 426"/>
                <a:gd name="T22" fmla="*/ 314 w 524"/>
                <a:gd name="T23" fmla="*/ 27 h 426"/>
                <a:gd name="T24" fmla="*/ 408 w 524"/>
                <a:gd name="T25" fmla="*/ 0 h 426"/>
                <a:gd name="T26" fmla="*/ 419 w 524"/>
                <a:gd name="T27" fmla="*/ 70 h 426"/>
                <a:gd name="T28" fmla="*/ 423 w 524"/>
                <a:gd name="T29" fmla="*/ 68 h 426"/>
                <a:gd name="T30" fmla="*/ 445 w 524"/>
                <a:gd name="T31" fmla="*/ 92 h 426"/>
                <a:gd name="T32" fmla="*/ 446 w 524"/>
                <a:gd name="T33" fmla="*/ 163 h 426"/>
                <a:gd name="T34" fmla="*/ 474 w 524"/>
                <a:gd name="T35" fmla="*/ 222 h 426"/>
                <a:gd name="T36" fmla="*/ 485 w 524"/>
                <a:gd name="T37" fmla="*/ 298 h 426"/>
                <a:gd name="T38" fmla="*/ 488 w 524"/>
                <a:gd name="T39" fmla="*/ 363 h 426"/>
                <a:gd name="T40" fmla="*/ 521 w 524"/>
                <a:gd name="T41" fmla="*/ 386 h 426"/>
                <a:gd name="T42" fmla="*/ 497 w 524"/>
                <a:gd name="T43" fmla="*/ 417 h 426"/>
                <a:gd name="T44" fmla="*/ 436 w 524"/>
                <a:gd name="T45" fmla="*/ 380 h 426"/>
                <a:gd name="T46" fmla="*/ 405 w 524"/>
                <a:gd name="T47" fmla="*/ 383 h 426"/>
                <a:gd name="T48" fmla="*/ 374 w 524"/>
                <a:gd name="T49" fmla="*/ 374 h 426"/>
                <a:gd name="T50" fmla="*/ 376 w 524"/>
                <a:gd name="T51" fmla="*/ 351 h 426"/>
                <a:gd name="T52" fmla="*/ 356 w 524"/>
                <a:gd name="T53" fmla="*/ 345 h 426"/>
                <a:gd name="T54" fmla="*/ 15 w 524"/>
                <a:gd name="T55" fmla="*/ 408 h 426"/>
                <a:gd name="T56" fmla="*/ 0 w 524"/>
                <a:gd name="T57" fmla="*/ 390 h 426"/>
                <a:gd name="T58" fmla="*/ 53 w 524"/>
                <a:gd name="T59" fmla="*/ 315 h 426"/>
                <a:gd name="T60" fmla="*/ 41 w 524"/>
                <a:gd name="T61" fmla="*/ 280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1" name="Freeform 63"/>
            <p:cNvSpPr>
              <a:spLocks noChangeAspect="1"/>
            </p:cNvSpPr>
            <p:nvPr/>
          </p:nvSpPr>
          <p:spPr bwMode="auto">
            <a:xfrm>
              <a:off x="4623" y="1468"/>
              <a:ext cx="151" cy="89"/>
            </a:xfrm>
            <a:custGeom>
              <a:avLst/>
              <a:gdLst>
                <a:gd name="T0" fmla="*/ 0 w 152"/>
                <a:gd name="T1" fmla="*/ 66 h 91"/>
                <a:gd name="T2" fmla="*/ 63 w 152"/>
                <a:gd name="T3" fmla="*/ 36 h 91"/>
                <a:gd name="T4" fmla="*/ 123 w 152"/>
                <a:gd name="T5" fmla="*/ 0 h 91"/>
                <a:gd name="T6" fmla="*/ 133 w 152"/>
                <a:gd name="T7" fmla="*/ 1 h 91"/>
                <a:gd name="T8" fmla="*/ 151 w 152"/>
                <a:gd name="T9" fmla="*/ 3 h 91"/>
                <a:gd name="T10" fmla="*/ 92 w 152"/>
                <a:gd name="T11" fmla="*/ 49 h 91"/>
                <a:gd name="T12" fmla="*/ 18 w 152"/>
                <a:gd name="T13" fmla="*/ 89 h 91"/>
                <a:gd name="T14" fmla="*/ 0 w 152"/>
                <a:gd name="T15" fmla="*/ 66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102" name="Freeform 64"/>
          <p:cNvSpPr>
            <a:spLocks noChangeAspect="1"/>
          </p:cNvSpPr>
          <p:nvPr/>
        </p:nvSpPr>
        <p:spPr bwMode="auto">
          <a:xfrm>
            <a:off x="7337425" y="1676400"/>
            <a:ext cx="257175" cy="449263"/>
          </a:xfrm>
          <a:custGeom>
            <a:avLst/>
            <a:gdLst>
              <a:gd name="T0" fmla="*/ 53975 w 162"/>
              <a:gd name="T1" fmla="*/ 0 h 289"/>
              <a:gd name="T2" fmla="*/ 0 w 162"/>
              <a:gd name="T3" fmla="*/ 79282 h 289"/>
              <a:gd name="T4" fmla="*/ 58738 w 162"/>
              <a:gd name="T5" fmla="*/ 183436 h 289"/>
              <a:gd name="T6" fmla="*/ 23812 w 162"/>
              <a:gd name="T7" fmla="*/ 211418 h 289"/>
              <a:gd name="T8" fmla="*/ 38100 w 162"/>
              <a:gd name="T9" fmla="*/ 449263 h 289"/>
              <a:gd name="T10" fmla="*/ 182562 w 162"/>
              <a:gd name="T11" fmla="*/ 415063 h 289"/>
              <a:gd name="T12" fmla="*/ 219075 w 162"/>
              <a:gd name="T13" fmla="*/ 415063 h 289"/>
              <a:gd name="T14" fmla="*/ 241300 w 162"/>
              <a:gd name="T15" fmla="*/ 388636 h 289"/>
              <a:gd name="T16" fmla="*/ 241300 w 162"/>
              <a:gd name="T17" fmla="*/ 345109 h 289"/>
              <a:gd name="T18" fmla="*/ 257175 w 162"/>
              <a:gd name="T19" fmla="*/ 317127 h 289"/>
              <a:gd name="T20" fmla="*/ 177800 w 162"/>
              <a:gd name="T21" fmla="*/ 282927 h 289"/>
              <a:gd name="T22" fmla="*/ 73025 w 162"/>
              <a:gd name="T23" fmla="*/ 21764 h 289"/>
              <a:gd name="T24" fmla="*/ 53975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03" name="Freeform 65"/>
          <p:cNvSpPr>
            <a:spLocks noChangeAspect="1"/>
          </p:cNvSpPr>
          <p:nvPr/>
        </p:nvSpPr>
        <p:spPr bwMode="auto">
          <a:xfrm>
            <a:off x="7486650" y="2187575"/>
            <a:ext cx="120650" cy="101600"/>
          </a:xfrm>
          <a:custGeom>
            <a:avLst/>
            <a:gdLst>
              <a:gd name="T0" fmla="*/ 0 w 77"/>
              <a:gd name="T1" fmla="*/ 15875 h 64"/>
              <a:gd name="T2" fmla="*/ 50140 w 77"/>
              <a:gd name="T3" fmla="*/ 0 h 64"/>
              <a:gd name="T4" fmla="*/ 120650 w 77"/>
              <a:gd name="T5" fmla="*/ 52387 h 64"/>
              <a:gd name="T6" fmla="*/ 106548 w 77"/>
              <a:gd name="T7" fmla="*/ 66675 h 64"/>
              <a:gd name="T8" fmla="*/ 72077 w 77"/>
              <a:gd name="T9" fmla="*/ 66675 h 64"/>
              <a:gd name="T10" fmla="*/ 54841 w 77"/>
              <a:gd name="T11" fmla="*/ 101600 h 64"/>
              <a:gd name="T12" fmla="*/ 0 w 77"/>
              <a:gd name="T13" fmla="*/ 15875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04" name="Freeform 66"/>
          <p:cNvSpPr>
            <a:spLocks noChangeAspect="1"/>
          </p:cNvSpPr>
          <p:nvPr/>
        </p:nvSpPr>
        <p:spPr bwMode="auto">
          <a:xfrm>
            <a:off x="7132638" y="2690813"/>
            <a:ext cx="155575" cy="190500"/>
          </a:xfrm>
          <a:custGeom>
            <a:avLst/>
            <a:gdLst>
              <a:gd name="T0" fmla="*/ 0 w 98"/>
              <a:gd name="T1" fmla="*/ 12492 h 122"/>
              <a:gd name="T2" fmla="*/ 33338 w 98"/>
              <a:gd name="T3" fmla="*/ 0 h 122"/>
              <a:gd name="T4" fmla="*/ 104775 w 98"/>
              <a:gd name="T5" fmla="*/ 42160 h 122"/>
              <a:gd name="T6" fmla="*/ 104775 w 98"/>
              <a:gd name="T7" fmla="*/ 84320 h 122"/>
              <a:gd name="T8" fmla="*/ 153988 w 98"/>
              <a:gd name="T9" fmla="*/ 113988 h 122"/>
              <a:gd name="T10" fmla="*/ 155575 w 98"/>
              <a:gd name="T11" fmla="*/ 170201 h 122"/>
              <a:gd name="T12" fmla="*/ 76200 w 98"/>
              <a:gd name="T13" fmla="*/ 190500 h 122"/>
              <a:gd name="T14" fmla="*/ 0 w 98"/>
              <a:gd name="T15" fmla="*/ 12492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05" name="Freeform 67"/>
          <p:cNvSpPr>
            <a:spLocks noChangeAspect="1"/>
          </p:cNvSpPr>
          <p:nvPr/>
        </p:nvSpPr>
        <p:spPr bwMode="auto">
          <a:xfrm>
            <a:off x="6654800" y="2703513"/>
            <a:ext cx="635000" cy="257175"/>
          </a:xfrm>
          <a:custGeom>
            <a:avLst/>
            <a:gdLst>
              <a:gd name="T0" fmla="*/ 0 w 403"/>
              <a:gd name="T1" fmla="*/ 87284 h 165"/>
              <a:gd name="T2" fmla="*/ 472705 w 403"/>
              <a:gd name="T3" fmla="*/ 0 h 165"/>
              <a:gd name="T4" fmla="*/ 549913 w 403"/>
              <a:gd name="T5" fmla="*/ 176126 h 165"/>
              <a:gd name="T6" fmla="*/ 631849 w 403"/>
              <a:gd name="T7" fmla="*/ 157422 h 165"/>
              <a:gd name="T8" fmla="*/ 635000 w 403"/>
              <a:gd name="T9" fmla="*/ 246265 h 165"/>
              <a:gd name="T10" fmla="*/ 568821 w 403"/>
              <a:gd name="T11" fmla="*/ 257175 h 165"/>
              <a:gd name="T12" fmla="*/ 510521 w 403"/>
              <a:gd name="T13" fmla="*/ 199505 h 165"/>
              <a:gd name="T14" fmla="*/ 472705 w 403"/>
              <a:gd name="T15" fmla="*/ 129367 h 165"/>
              <a:gd name="T16" fmla="*/ 466402 w 403"/>
              <a:gd name="T17" fmla="*/ 32731 h 165"/>
              <a:gd name="T18" fmla="*/ 438040 w 403"/>
              <a:gd name="T19" fmla="*/ 81049 h 165"/>
              <a:gd name="T20" fmla="*/ 471129 w 403"/>
              <a:gd name="T21" fmla="*/ 227561 h 165"/>
              <a:gd name="T22" fmla="*/ 332469 w 403"/>
              <a:gd name="T23" fmla="*/ 247823 h 165"/>
              <a:gd name="T24" fmla="*/ 327742 w 403"/>
              <a:gd name="T25" fmla="*/ 141836 h 165"/>
              <a:gd name="T26" fmla="*/ 242655 w 403"/>
              <a:gd name="T27" fmla="*/ 95077 h 165"/>
              <a:gd name="T28" fmla="*/ 170174 w 403"/>
              <a:gd name="T29" fmla="*/ 82608 h 165"/>
              <a:gd name="T30" fmla="*/ 18908 w 403"/>
              <a:gd name="T31" fmla="*/ 157422 h 165"/>
              <a:gd name="T32" fmla="*/ 0 w 403"/>
              <a:gd name="T33" fmla="*/ 87284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06" name="Freeform 68"/>
          <p:cNvSpPr>
            <a:spLocks noChangeAspect="1"/>
          </p:cNvSpPr>
          <p:nvPr/>
        </p:nvSpPr>
        <p:spPr bwMode="auto">
          <a:xfrm>
            <a:off x="5483225" y="3005138"/>
            <a:ext cx="958850" cy="523875"/>
          </a:xfrm>
          <a:custGeom>
            <a:avLst/>
            <a:gdLst>
              <a:gd name="T0" fmla="*/ 0 w 607"/>
              <a:gd name="T1" fmla="*/ 525462 h 337"/>
              <a:gd name="T2" fmla="*/ 233789 w 607"/>
              <a:gd name="T3" fmla="*/ 492718 h 337"/>
              <a:gd name="T4" fmla="*/ 233789 w 607"/>
              <a:gd name="T5" fmla="*/ 469330 h 337"/>
              <a:gd name="T6" fmla="*/ 796146 w 607"/>
              <a:gd name="T7" fmla="*/ 392927 h 337"/>
              <a:gd name="T8" fmla="*/ 805623 w 607"/>
              <a:gd name="T9" fmla="*/ 352387 h 337"/>
              <a:gd name="T10" fmla="*/ 887766 w 607"/>
              <a:gd name="T11" fmla="*/ 322762 h 337"/>
              <a:gd name="T12" fmla="*/ 897244 w 607"/>
              <a:gd name="T13" fmla="*/ 280662 h 337"/>
              <a:gd name="T14" fmla="*/ 931996 w 607"/>
              <a:gd name="T15" fmla="*/ 266629 h 337"/>
              <a:gd name="T16" fmla="*/ 958850 w 607"/>
              <a:gd name="T17" fmla="*/ 204260 h 337"/>
              <a:gd name="T18" fmla="*/ 881447 w 607"/>
              <a:gd name="T19" fmla="*/ 141890 h 337"/>
              <a:gd name="T20" fmla="*/ 867230 w 607"/>
              <a:gd name="T21" fmla="*/ 57692 h 337"/>
              <a:gd name="T22" fmla="*/ 805623 w 607"/>
              <a:gd name="T23" fmla="*/ 15592 h 337"/>
              <a:gd name="T24" fmla="*/ 680831 w 607"/>
              <a:gd name="T25" fmla="*/ 38981 h 337"/>
              <a:gd name="T26" fmla="*/ 622384 w 607"/>
              <a:gd name="T27" fmla="*/ 1559 h 337"/>
              <a:gd name="T28" fmla="*/ 565516 w 607"/>
              <a:gd name="T29" fmla="*/ 0 h 337"/>
              <a:gd name="T30" fmla="*/ 576574 w 607"/>
              <a:gd name="T31" fmla="*/ 57692 h 337"/>
              <a:gd name="T32" fmla="*/ 499171 w 607"/>
              <a:gd name="T33" fmla="*/ 87317 h 337"/>
              <a:gd name="T34" fmla="*/ 447042 w 607"/>
              <a:gd name="T35" fmla="*/ 218293 h 337"/>
              <a:gd name="T36" fmla="*/ 377537 w 607"/>
              <a:gd name="T37" fmla="*/ 196464 h 337"/>
              <a:gd name="T38" fmla="*/ 292236 w 607"/>
              <a:gd name="T39" fmla="*/ 246359 h 337"/>
              <a:gd name="T40" fmla="*/ 183240 w 607"/>
              <a:gd name="T41" fmla="*/ 265070 h 337"/>
              <a:gd name="T42" fmla="*/ 183240 w 607"/>
              <a:gd name="T43" fmla="*/ 338354 h 337"/>
              <a:gd name="T44" fmla="*/ 129532 w 607"/>
              <a:gd name="T45" fmla="*/ 336795 h 337"/>
              <a:gd name="T46" fmla="*/ 132691 w 607"/>
              <a:gd name="T47" fmla="*/ 402283 h 337"/>
              <a:gd name="T48" fmla="*/ 75823 w 607"/>
              <a:gd name="T49" fmla="*/ 375775 h 337"/>
              <a:gd name="T50" fmla="*/ 42651 w 607"/>
              <a:gd name="T51" fmla="*/ 388249 h 337"/>
              <a:gd name="T52" fmla="*/ 71084 w 607"/>
              <a:gd name="T53" fmla="*/ 431908 h 337"/>
              <a:gd name="T54" fmla="*/ 12637 w 607"/>
              <a:gd name="T55" fmla="*/ 489600 h 337"/>
              <a:gd name="T56" fmla="*/ 0 w 607"/>
              <a:gd name="T57" fmla="*/ 525462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07" name="Freeform 69"/>
          <p:cNvSpPr>
            <a:spLocks noChangeAspect="1"/>
          </p:cNvSpPr>
          <p:nvPr/>
        </p:nvSpPr>
        <p:spPr bwMode="auto">
          <a:xfrm>
            <a:off x="6065838" y="3640138"/>
            <a:ext cx="706437" cy="722312"/>
          </a:xfrm>
          <a:custGeom>
            <a:avLst/>
            <a:gdLst>
              <a:gd name="T0" fmla="*/ 0 w 447"/>
              <a:gd name="T1" fmla="*/ 43682 h 463"/>
              <a:gd name="T2" fmla="*/ 6322 w 447"/>
              <a:gd name="T3" fmla="*/ 43682 h 463"/>
              <a:gd name="T4" fmla="*/ 172263 w 447"/>
              <a:gd name="T5" fmla="*/ 14041 h 463"/>
              <a:gd name="T6" fmla="*/ 317660 w 447"/>
              <a:gd name="T7" fmla="*/ 0 h 463"/>
              <a:gd name="T8" fmla="*/ 297114 w 447"/>
              <a:gd name="T9" fmla="*/ 35882 h 463"/>
              <a:gd name="T10" fmla="*/ 341366 w 447"/>
              <a:gd name="T11" fmla="*/ 35882 h 463"/>
              <a:gd name="T12" fmla="*/ 592649 w 447"/>
              <a:gd name="T13" fmla="*/ 260532 h 463"/>
              <a:gd name="T14" fmla="*/ 692213 w 447"/>
              <a:gd name="T15" fmla="*/ 404058 h 463"/>
              <a:gd name="T16" fmla="*/ 706437 w 447"/>
              <a:gd name="T17" fmla="*/ 502342 h 463"/>
              <a:gd name="T18" fmla="*/ 673249 w 447"/>
              <a:gd name="T19" fmla="*/ 524183 h 463"/>
              <a:gd name="T20" fmla="*/ 692213 w 447"/>
              <a:gd name="T21" fmla="*/ 622468 h 463"/>
              <a:gd name="T22" fmla="*/ 621096 w 447"/>
              <a:gd name="T23" fmla="*/ 627148 h 463"/>
              <a:gd name="T24" fmla="*/ 621096 w 447"/>
              <a:gd name="T25" fmla="*/ 711392 h 463"/>
              <a:gd name="T26" fmla="*/ 565782 w 447"/>
              <a:gd name="T27" fmla="*/ 669270 h 463"/>
              <a:gd name="T28" fmla="*/ 202291 w 447"/>
              <a:gd name="T29" fmla="*/ 722312 h 463"/>
              <a:gd name="T30" fmla="*/ 120110 w 447"/>
              <a:gd name="T31" fmla="*/ 566305 h 463"/>
              <a:gd name="T32" fmla="*/ 178585 w 447"/>
              <a:gd name="T33" fmla="*/ 460220 h 463"/>
              <a:gd name="T34" fmla="*/ 101145 w 447"/>
              <a:gd name="T35" fmla="*/ 405618 h 463"/>
              <a:gd name="T36" fmla="*/ 0 w 447"/>
              <a:gd name="T37" fmla="*/ 43682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08" name="Text Box 70"/>
          <p:cNvSpPr txBox="1">
            <a:spLocks noChangeArrowheads="1"/>
          </p:cNvSpPr>
          <p:nvPr/>
        </p:nvSpPr>
        <p:spPr bwMode="auto">
          <a:xfrm>
            <a:off x="2433638" y="3748088"/>
            <a:ext cx="1476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AZ</a:t>
            </a:r>
          </a:p>
        </p:txBody>
      </p:sp>
      <p:sp>
        <p:nvSpPr>
          <p:cNvPr id="87109" name="Text Box 71"/>
          <p:cNvSpPr txBox="1">
            <a:spLocks noChangeArrowheads="1"/>
          </p:cNvSpPr>
          <p:nvPr/>
        </p:nvSpPr>
        <p:spPr bwMode="auto">
          <a:xfrm>
            <a:off x="5029200" y="3733800"/>
            <a:ext cx="155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AR</a:t>
            </a:r>
          </a:p>
        </p:txBody>
      </p:sp>
      <p:sp>
        <p:nvSpPr>
          <p:cNvPr id="87110" name="Text Box 72"/>
          <p:cNvSpPr txBox="1">
            <a:spLocks noChangeArrowheads="1"/>
          </p:cNvSpPr>
          <p:nvPr/>
        </p:nvSpPr>
        <p:spPr bwMode="auto">
          <a:xfrm>
            <a:off x="5410200" y="3960813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MS</a:t>
            </a:r>
          </a:p>
        </p:txBody>
      </p:sp>
      <p:sp>
        <p:nvSpPr>
          <p:cNvPr id="87111" name="Text Box 73"/>
          <p:cNvSpPr txBox="1">
            <a:spLocks noChangeArrowheads="1"/>
          </p:cNvSpPr>
          <p:nvPr/>
        </p:nvSpPr>
        <p:spPr bwMode="auto">
          <a:xfrm>
            <a:off x="5100638" y="4283075"/>
            <a:ext cx="38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LA</a:t>
            </a:r>
          </a:p>
        </p:txBody>
      </p:sp>
      <p:sp>
        <p:nvSpPr>
          <p:cNvPr id="87112" name="Text Box 74"/>
          <p:cNvSpPr txBox="1">
            <a:spLocks noChangeArrowheads="1"/>
          </p:cNvSpPr>
          <p:nvPr/>
        </p:nvSpPr>
        <p:spPr bwMode="auto">
          <a:xfrm>
            <a:off x="1828800" y="1522413"/>
            <a:ext cx="1920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WA</a:t>
            </a:r>
          </a:p>
        </p:txBody>
      </p:sp>
      <p:sp>
        <p:nvSpPr>
          <p:cNvPr id="87113" name="Text Box 75"/>
          <p:cNvSpPr txBox="1">
            <a:spLocks noChangeArrowheads="1"/>
          </p:cNvSpPr>
          <p:nvPr/>
        </p:nvSpPr>
        <p:spPr bwMode="auto">
          <a:xfrm>
            <a:off x="4724400" y="1903413"/>
            <a:ext cx="184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MN</a:t>
            </a:r>
          </a:p>
        </p:txBody>
      </p:sp>
      <p:sp>
        <p:nvSpPr>
          <p:cNvPr id="87114" name="Text Box 76"/>
          <p:cNvSpPr txBox="1">
            <a:spLocks noChangeArrowheads="1"/>
          </p:cNvSpPr>
          <p:nvPr/>
        </p:nvSpPr>
        <p:spPr bwMode="auto">
          <a:xfrm>
            <a:off x="4038600" y="1752600"/>
            <a:ext cx="171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ND</a:t>
            </a:r>
          </a:p>
        </p:txBody>
      </p:sp>
      <p:sp>
        <p:nvSpPr>
          <p:cNvPr id="87115" name="Text Box 77"/>
          <p:cNvSpPr txBox="1">
            <a:spLocks noChangeArrowheads="1"/>
          </p:cNvSpPr>
          <p:nvPr/>
        </p:nvSpPr>
        <p:spPr bwMode="auto">
          <a:xfrm>
            <a:off x="3043238" y="2376488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WY</a:t>
            </a:r>
          </a:p>
        </p:txBody>
      </p:sp>
      <p:sp>
        <p:nvSpPr>
          <p:cNvPr id="87116" name="Text Box 78"/>
          <p:cNvSpPr txBox="1">
            <a:spLocks noChangeArrowheads="1"/>
          </p:cNvSpPr>
          <p:nvPr/>
        </p:nvSpPr>
        <p:spPr bwMode="auto">
          <a:xfrm>
            <a:off x="2362200" y="2209800"/>
            <a:ext cx="461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ID</a:t>
            </a:r>
          </a:p>
        </p:txBody>
      </p:sp>
      <p:sp>
        <p:nvSpPr>
          <p:cNvPr id="87117" name="Text Box 79"/>
          <p:cNvSpPr txBox="1">
            <a:spLocks noChangeArrowheads="1"/>
          </p:cNvSpPr>
          <p:nvPr/>
        </p:nvSpPr>
        <p:spPr bwMode="auto">
          <a:xfrm>
            <a:off x="2544763" y="2970213"/>
            <a:ext cx="158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UT</a:t>
            </a:r>
          </a:p>
        </p:txBody>
      </p:sp>
      <p:sp>
        <p:nvSpPr>
          <p:cNvPr id="87118" name="Text Box 80"/>
          <p:cNvSpPr txBox="1">
            <a:spLocks noChangeArrowheads="1"/>
          </p:cNvSpPr>
          <p:nvPr/>
        </p:nvSpPr>
        <p:spPr bwMode="auto">
          <a:xfrm>
            <a:off x="3271838" y="3062288"/>
            <a:ext cx="166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CO</a:t>
            </a:r>
          </a:p>
        </p:txBody>
      </p:sp>
      <p:sp>
        <p:nvSpPr>
          <p:cNvPr id="87119" name="Text Box 81"/>
          <p:cNvSpPr txBox="1">
            <a:spLocks noChangeArrowheads="1"/>
          </p:cNvSpPr>
          <p:nvPr/>
        </p:nvSpPr>
        <p:spPr bwMode="auto">
          <a:xfrm>
            <a:off x="1595438" y="1995488"/>
            <a:ext cx="1698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OR</a:t>
            </a:r>
          </a:p>
        </p:txBody>
      </p:sp>
      <p:sp>
        <p:nvSpPr>
          <p:cNvPr id="87120" name="Text Box 82"/>
          <p:cNvSpPr txBox="1">
            <a:spLocks noChangeArrowheads="1"/>
          </p:cNvSpPr>
          <p:nvPr/>
        </p:nvSpPr>
        <p:spPr bwMode="auto">
          <a:xfrm>
            <a:off x="1900238" y="2819400"/>
            <a:ext cx="461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NV</a:t>
            </a:r>
          </a:p>
        </p:txBody>
      </p:sp>
      <p:sp>
        <p:nvSpPr>
          <p:cNvPr id="87121" name="Text Box 83"/>
          <p:cNvSpPr txBox="1">
            <a:spLocks noChangeArrowheads="1"/>
          </p:cNvSpPr>
          <p:nvPr/>
        </p:nvSpPr>
        <p:spPr bwMode="auto">
          <a:xfrm>
            <a:off x="1524000" y="3124200"/>
            <a:ext cx="3857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CA</a:t>
            </a:r>
          </a:p>
        </p:txBody>
      </p:sp>
      <p:sp>
        <p:nvSpPr>
          <p:cNvPr id="87122" name="Text Box 84"/>
          <p:cNvSpPr txBox="1">
            <a:spLocks noChangeArrowheads="1"/>
          </p:cNvSpPr>
          <p:nvPr/>
        </p:nvSpPr>
        <p:spPr bwMode="auto">
          <a:xfrm>
            <a:off x="2890838" y="1690688"/>
            <a:ext cx="1730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MT</a:t>
            </a:r>
          </a:p>
        </p:txBody>
      </p:sp>
      <p:sp>
        <p:nvSpPr>
          <p:cNvPr id="87123" name="Text Box 85"/>
          <p:cNvSpPr txBox="1">
            <a:spLocks noChangeArrowheads="1"/>
          </p:cNvSpPr>
          <p:nvPr/>
        </p:nvSpPr>
        <p:spPr bwMode="auto">
          <a:xfrm>
            <a:off x="4795838" y="2528888"/>
            <a:ext cx="123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IA</a:t>
            </a:r>
          </a:p>
        </p:txBody>
      </p:sp>
      <p:sp>
        <p:nvSpPr>
          <p:cNvPr id="87124" name="Text Box 86"/>
          <p:cNvSpPr txBox="1">
            <a:spLocks noChangeArrowheads="1"/>
          </p:cNvSpPr>
          <p:nvPr/>
        </p:nvSpPr>
        <p:spPr bwMode="auto">
          <a:xfrm>
            <a:off x="5176838" y="214788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WI</a:t>
            </a:r>
          </a:p>
        </p:txBody>
      </p:sp>
      <p:sp>
        <p:nvSpPr>
          <p:cNvPr id="87125" name="Text Box 87"/>
          <p:cNvSpPr txBox="1">
            <a:spLocks noChangeArrowheads="1"/>
          </p:cNvSpPr>
          <p:nvPr/>
        </p:nvSpPr>
        <p:spPr bwMode="auto">
          <a:xfrm>
            <a:off x="5867400" y="2286000"/>
            <a:ext cx="146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MI</a:t>
            </a:r>
          </a:p>
        </p:txBody>
      </p:sp>
      <p:sp>
        <p:nvSpPr>
          <p:cNvPr id="87126" name="Text Box 89"/>
          <p:cNvSpPr txBox="1">
            <a:spLocks noChangeArrowheads="1"/>
          </p:cNvSpPr>
          <p:nvPr/>
        </p:nvSpPr>
        <p:spPr bwMode="auto">
          <a:xfrm>
            <a:off x="3957638" y="2147888"/>
            <a:ext cx="1571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SD</a:t>
            </a:r>
          </a:p>
        </p:txBody>
      </p:sp>
      <p:sp>
        <p:nvSpPr>
          <p:cNvPr id="87127" name="Text Box 90"/>
          <p:cNvSpPr txBox="1">
            <a:spLocks noChangeArrowheads="1"/>
          </p:cNvSpPr>
          <p:nvPr/>
        </p:nvSpPr>
        <p:spPr bwMode="auto">
          <a:xfrm>
            <a:off x="7391400" y="1524000"/>
            <a:ext cx="34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ME</a:t>
            </a:r>
          </a:p>
        </p:txBody>
      </p:sp>
      <p:sp>
        <p:nvSpPr>
          <p:cNvPr id="87128" name="Text Box 91"/>
          <p:cNvSpPr txBox="1">
            <a:spLocks noChangeArrowheads="1"/>
          </p:cNvSpPr>
          <p:nvPr/>
        </p:nvSpPr>
        <p:spPr bwMode="auto">
          <a:xfrm>
            <a:off x="4948238" y="3138488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MO</a:t>
            </a:r>
          </a:p>
        </p:txBody>
      </p:sp>
      <p:sp>
        <p:nvSpPr>
          <p:cNvPr id="87129" name="Text Box 92"/>
          <p:cNvSpPr txBox="1">
            <a:spLocks noChangeArrowheads="1"/>
          </p:cNvSpPr>
          <p:nvPr/>
        </p:nvSpPr>
        <p:spPr bwMode="auto">
          <a:xfrm>
            <a:off x="4186238" y="3138488"/>
            <a:ext cx="146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KS</a:t>
            </a:r>
          </a:p>
        </p:txBody>
      </p:sp>
      <p:sp>
        <p:nvSpPr>
          <p:cNvPr id="87130" name="Text Box 93"/>
          <p:cNvSpPr txBox="1">
            <a:spLocks noChangeArrowheads="1"/>
          </p:cNvSpPr>
          <p:nvPr/>
        </p:nvSpPr>
        <p:spPr bwMode="auto">
          <a:xfrm>
            <a:off x="6091238" y="2681288"/>
            <a:ext cx="176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OH</a:t>
            </a:r>
          </a:p>
        </p:txBody>
      </p:sp>
      <p:sp>
        <p:nvSpPr>
          <p:cNvPr id="87131" name="Text Box 94"/>
          <p:cNvSpPr txBox="1">
            <a:spLocks noChangeArrowheads="1"/>
          </p:cNvSpPr>
          <p:nvPr/>
        </p:nvSpPr>
        <p:spPr bwMode="auto">
          <a:xfrm>
            <a:off x="5791200" y="2817813"/>
            <a:ext cx="133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IN</a:t>
            </a:r>
          </a:p>
        </p:txBody>
      </p:sp>
      <p:sp>
        <p:nvSpPr>
          <p:cNvPr id="87132" name="Text Box 95"/>
          <p:cNvSpPr txBox="1">
            <a:spLocks noChangeArrowheads="1"/>
          </p:cNvSpPr>
          <p:nvPr/>
        </p:nvSpPr>
        <p:spPr bwMode="auto">
          <a:xfrm>
            <a:off x="6853238" y="1995488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NY</a:t>
            </a:r>
          </a:p>
        </p:txBody>
      </p:sp>
      <p:sp>
        <p:nvSpPr>
          <p:cNvPr id="87133" name="Text Box 96"/>
          <p:cNvSpPr txBox="1">
            <a:spLocks noChangeArrowheads="1"/>
          </p:cNvSpPr>
          <p:nvPr/>
        </p:nvSpPr>
        <p:spPr bwMode="auto">
          <a:xfrm>
            <a:off x="6019800" y="31226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KY</a:t>
            </a:r>
          </a:p>
        </p:txBody>
      </p:sp>
      <p:sp>
        <p:nvSpPr>
          <p:cNvPr id="87134" name="Text Box 97"/>
          <p:cNvSpPr txBox="1">
            <a:spLocks noChangeArrowheads="1"/>
          </p:cNvSpPr>
          <p:nvPr/>
        </p:nvSpPr>
        <p:spPr bwMode="auto">
          <a:xfrm>
            <a:off x="5786438" y="3443288"/>
            <a:ext cx="33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TN</a:t>
            </a:r>
          </a:p>
        </p:txBody>
      </p:sp>
      <p:sp>
        <p:nvSpPr>
          <p:cNvPr id="87135" name="Text Box 98"/>
          <p:cNvSpPr txBox="1">
            <a:spLocks noChangeArrowheads="1"/>
          </p:cNvSpPr>
          <p:nvPr/>
        </p:nvSpPr>
        <p:spPr bwMode="auto">
          <a:xfrm>
            <a:off x="6705600" y="3351213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NC</a:t>
            </a:r>
          </a:p>
        </p:txBody>
      </p:sp>
      <p:sp>
        <p:nvSpPr>
          <p:cNvPr id="87136" name="Text Box 99"/>
          <p:cNvSpPr txBox="1">
            <a:spLocks noChangeArrowheads="1"/>
          </p:cNvSpPr>
          <p:nvPr/>
        </p:nvSpPr>
        <p:spPr bwMode="auto">
          <a:xfrm>
            <a:off x="7005638" y="1233488"/>
            <a:ext cx="350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NH</a:t>
            </a:r>
          </a:p>
        </p:txBody>
      </p:sp>
      <p:sp>
        <p:nvSpPr>
          <p:cNvPr id="87137" name="Text Box 100"/>
          <p:cNvSpPr txBox="1">
            <a:spLocks noChangeArrowheads="1"/>
          </p:cNvSpPr>
          <p:nvPr/>
        </p:nvSpPr>
        <p:spPr bwMode="auto">
          <a:xfrm>
            <a:off x="7920038" y="1919288"/>
            <a:ext cx="35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MA</a:t>
            </a:r>
          </a:p>
        </p:txBody>
      </p:sp>
      <p:sp>
        <p:nvSpPr>
          <p:cNvPr id="87138" name="Text Box 101"/>
          <p:cNvSpPr txBox="1">
            <a:spLocks noChangeArrowheads="1"/>
          </p:cNvSpPr>
          <p:nvPr/>
        </p:nvSpPr>
        <p:spPr bwMode="auto">
          <a:xfrm>
            <a:off x="6700838" y="1385888"/>
            <a:ext cx="330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VT</a:t>
            </a:r>
          </a:p>
        </p:txBody>
      </p:sp>
      <p:sp>
        <p:nvSpPr>
          <p:cNvPr id="87139" name="Text Box 102"/>
          <p:cNvSpPr txBox="1">
            <a:spLocks noChangeArrowheads="1"/>
          </p:cNvSpPr>
          <p:nvPr/>
        </p:nvSpPr>
        <p:spPr bwMode="auto">
          <a:xfrm>
            <a:off x="6781800" y="2513013"/>
            <a:ext cx="147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PA</a:t>
            </a:r>
          </a:p>
        </p:txBody>
      </p:sp>
      <p:sp>
        <p:nvSpPr>
          <p:cNvPr id="87140" name="Text Box 103"/>
          <p:cNvSpPr txBox="1">
            <a:spLocks noChangeArrowheads="1"/>
          </p:cNvSpPr>
          <p:nvPr/>
        </p:nvSpPr>
        <p:spPr bwMode="auto">
          <a:xfrm>
            <a:off x="6781800" y="3048000"/>
            <a:ext cx="3857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VA</a:t>
            </a:r>
          </a:p>
        </p:txBody>
      </p:sp>
      <p:sp>
        <p:nvSpPr>
          <p:cNvPr id="87141" name="Text Box 104"/>
          <p:cNvSpPr txBox="1">
            <a:spLocks noChangeArrowheads="1"/>
          </p:cNvSpPr>
          <p:nvPr/>
        </p:nvSpPr>
        <p:spPr bwMode="auto">
          <a:xfrm>
            <a:off x="6477000" y="2894013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WV</a:t>
            </a:r>
          </a:p>
        </p:txBody>
      </p:sp>
      <p:sp>
        <p:nvSpPr>
          <p:cNvPr id="87142" name="Text Box 105"/>
          <p:cNvSpPr txBox="1">
            <a:spLocks noChangeArrowheads="1"/>
          </p:cNvSpPr>
          <p:nvPr/>
        </p:nvSpPr>
        <p:spPr bwMode="auto">
          <a:xfrm>
            <a:off x="7726363" y="2362200"/>
            <a:ext cx="498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CT</a:t>
            </a:r>
          </a:p>
        </p:txBody>
      </p:sp>
      <p:sp>
        <p:nvSpPr>
          <p:cNvPr id="87143" name="Text Box 106"/>
          <p:cNvSpPr txBox="1">
            <a:spLocks noChangeArrowheads="1"/>
          </p:cNvSpPr>
          <p:nvPr/>
        </p:nvSpPr>
        <p:spPr bwMode="auto">
          <a:xfrm>
            <a:off x="7650163" y="2513013"/>
            <a:ext cx="319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NJ</a:t>
            </a:r>
          </a:p>
        </p:txBody>
      </p:sp>
      <p:sp>
        <p:nvSpPr>
          <p:cNvPr id="87144" name="Text Box 107"/>
          <p:cNvSpPr txBox="1">
            <a:spLocks noChangeArrowheads="1"/>
          </p:cNvSpPr>
          <p:nvPr/>
        </p:nvSpPr>
        <p:spPr bwMode="auto">
          <a:xfrm>
            <a:off x="7497763" y="281781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DE</a:t>
            </a:r>
          </a:p>
        </p:txBody>
      </p:sp>
      <p:sp>
        <p:nvSpPr>
          <p:cNvPr id="87145" name="Text Box 108"/>
          <p:cNvSpPr txBox="1">
            <a:spLocks noChangeArrowheads="1"/>
          </p:cNvSpPr>
          <p:nvPr/>
        </p:nvSpPr>
        <p:spPr bwMode="auto">
          <a:xfrm>
            <a:off x="7573963" y="3046413"/>
            <a:ext cx="365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MD</a:t>
            </a:r>
          </a:p>
        </p:txBody>
      </p:sp>
      <p:sp>
        <p:nvSpPr>
          <p:cNvPr id="87146" name="Text Box 109"/>
          <p:cNvSpPr txBox="1">
            <a:spLocks noChangeArrowheads="1"/>
          </p:cNvSpPr>
          <p:nvPr/>
        </p:nvSpPr>
        <p:spPr bwMode="auto">
          <a:xfrm>
            <a:off x="7954963" y="2209800"/>
            <a:ext cx="346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RI</a:t>
            </a:r>
          </a:p>
        </p:txBody>
      </p:sp>
      <p:sp>
        <p:nvSpPr>
          <p:cNvPr id="87147" name="Line 110"/>
          <p:cNvSpPr>
            <a:spLocks noChangeShapeType="1"/>
          </p:cNvSpPr>
          <p:nvPr/>
        </p:nvSpPr>
        <p:spPr bwMode="auto">
          <a:xfrm flipH="1" flipV="1">
            <a:off x="6929438" y="1616075"/>
            <a:ext cx="233362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8" name="Line 111"/>
          <p:cNvSpPr>
            <a:spLocks noChangeShapeType="1"/>
          </p:cNvSpPr>
          <p:nvPr/>
        </p:nvSpPr>
        <p:spPr bwMode="auto">
          <a:xfrm flipH="1" flipV="1">
            <a:off x="7234238" y="1463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9" name="Line 112"/>
          <p:cNvSpPr>
            <a:spLocks noChangeShapeType="1"/>
          </p:cNvSpPr>
          <p:nvPr/>
        </p:nvSpPr>
        <p:spPr bwMode="auto">
          <a:xfrm>
            <a:off x="70104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50" name="Line 113"/>
          <p:cNvSpPr>
            <a:spLocks noChangeShapeType="1"/>
          </p:cNvSpPr>
          <p:nvPr/>
        </p:nvSpPr>
        <p:spPr bwMode="auto">
          <a:xfrm>
            <a:off x="7253288" y="28194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51" name="Line 114"/>
          <p:cNvSpPr>
            <a:spLocks noChangeShapeType="1"/>
          </p:cNvSpPr>
          <p:nvPr/>
        </p:nvSpPr>
        <p:spPr bwMode="auto">
          <a:xfrm>
            <a:off x="7310438" y="26066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52" name="Line 115"/>
          <p:cNvSpPr>
            <a:spLocks noChangeShapeType="1"/>
          </p:cNvSpPr>
          <p:nvPr/>
        </p:nvSpPr>
        <p:spPr bwMode="auto">
          <a:xfrm>
            <a:off x="7467600" y="2286000"/>
            <a:ext cx="2809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53" name="Line 116"/>
          <p:cNvSpPr>
            <a:spLocks noChangeShapeType="1"/>
          </p:cNvSpPr>
          <p:nvPr/>
        </p:nvSpPr>
        <p:spPr bwMode="auto">
          <a:xfrm>
            <a:off x="7543800" y="2225675"/>
            <a:ext cx="452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54" name="Text Box 117"/>
          <p:cNvSpPr txBox="1">
            <a:spLocks noChangeArrowheads="1"/>
          </p:cNvSpPr>
          <p:nvPr/>
        </p:nvSpPr>
        <p:spPr bwMode="auto">
          <a:xfrm>
            <a:off x="2586038" y="4891088"/>
            <a:ext cx="133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HI</a:t>
            </a:r>
          </a:p>
        </p:txBody>
      </p:sp>
      <p:sp>
        <p:nvSpPr>
          <p:cNvPr id="87155" name="Line 118"/>
          <p:cNvSpPr>
            <a:spLocks noChangeShapeType="1"/>
          </p:cNvSpPr>
          <p:nvPr/>
        </p:nvSpPr>
        <p:spPr bwMode="auto">
          <a:xfrm>
            <a:off x="7002463" y="2860675"/>
            <a:ext cx="690562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56" name="Text Box 119"/>
          <p:cNvSpPr txBox="1">
            <a:spLocks noChangeArrowheads="1"/>
          </p:cNvSpPr>
          <p:nvPr/>
        </p:nvSpPr>
        <p:spPr bwMode="auto">
          <a:xfrm>
            <a:off x="7620000" y="3352800"/>
            <a:ext cx="342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DC</a:t>
            </a:r>
          </a:p>
        </p:txBody>
      </p:sp>
      <p:sp>
        <p:nvSpPr>
          <p:cNvPr id="87157" name="Text Box 120"/>
          <p:cNvSpPr txBox="1">
            <a:spLocks noChangeArrowheads="1"/>
          </p:cNvSpPr>
          <p:nvPr/>
        </p:nvSpPr>
        <p:spPr bwMode="auto">
          <a:xfrm>
            <a:off x="1066800" y="4495800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AK</a:t>
            </a:r>
          </a:p>
        </p:txBody>
      </p:sp>
      <p:sp>
        <p:nvSpPr>
          <p:cNvPr id="87158" name="Text Box 121"/>
          <p:cNvSpPr txBox="1">
            <a:spLocks noChangeArrowheads="1"/>
          </p:cNvSpPr>
          <p:nvPr/>
        </p:nvSpPr>
        <p:spPr bwMode="auto">
          <a:xfrm>
            <a:off x="6553200" y="3595688"/>
            <a:ext cx="147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SC</a:t>
            </a:r>
          </a:p>
        </p:txBody>
      </p:sp>
      <p:sp>
        <p:nvSpPr>
          <p:cNvPr id="87159" name="Text Box 122"/>
          <p:cNvSpPr txBox="1">
            <a:spLocks noChangeArrowheads="1"/>
          </p:cNvSpPr>
          <p:nvPr/>
        </p:nvSpPr>
        <p:spPr bwMode="auto">
          <a:xfrm>
            <a:off x="3200400" y="3748088"/>
            <a:ext cx="184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NM</a:t>
            </a:r>
          </a:p>
        </p:txBody>
      </p:sp>
      <p:sp>
        <p:nvSpPr>
          <p:cNvPr id="87160" name="Text Box 123"/>
          <p:cNvSpPr txBox="1">
            <a:spLocks noChangeArrowheads="1"/>
          </p:cNvSpPr>
          <p:nvPr/>
        </p:nvSpPr>
        <p:spPr bwMode="auto">
          <a:xfrm>
            <a:off x="4343400" y="3595688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OK</a:t>
            </a:r>
          </a:p>
        </p:txBody>
      </p:sp>
      <p:sp>
        <p:nvSpPr>
          <p:cNvPr id="87161" name="Text Box 124"/>
          <p:cNvSpPr txBox="1">
            <a:spLocks noChangeArrowheads="1"/>
          </p:cNvSpPr>
          <p:nvPr/>
        </p:nvSpPr>
        <p:spPr bwMode="auto">
          <a:xfrm>
            <a:off x="6269038" y="390048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GA</a:t>
            </a:r>
          </a:p>
        </p:txBody>
      </p:sp>
      <p:sp>
        <p:nvSpPr>
          <p:cNvPr id="87162" name="Text Box 126"/>
          <p:cNvSpPr txBox="1">
            <a:spLocks noChangeArrowheads="1"/>
          </p:cNvSpPr>
          <p:nvPr/>
        </p:nvSpPr>
        <p:spPr bwMode="auto">
          <a:xfrm>
            <a:off x="4114800" y="41894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TX</a:t>
            </a:r>
          </a:p>
        </p:txBody>
      </p:sp>
      <p:sp>
        <p:nvSpPr>
          <p:cNvPr id="87163" name="Text Box 127"/>
          <p:cNvSpPr txBox="1">
            <a:spLocks noChangeArrowheads="1"/>
          </p:cNvSpPr>
          <p:nvPr/>
        </p:nvSpPr>
        <p:spPr bwMode="auto">
          <a:xfrm>
            <a:off x="6705600" y="4586288"/>
            <a:ext cx="130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FL</a:t>
            </a:r>
          </a:p>
        </p:txBody>
      </p:sp>
      <p:sp>
        <p:nvSpPr>
          <p:cNvPr id="87164" name="Text Box 128"/>
          <p:cNvSpPr txBox="1">
            <a:spLocks noChangeArrowheads="1"/>
          </p:cNvSpPr>
          <p:nvPr/>
        </p:nvSpPr>
        <p:spPr bwMode="auto">
          <a:xfrm>
            <a:off x="5867400" y="39608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AL</a:t>
            </a:r>
          </a:p>
        </p:txBody>
      </p:sp>
      <p:sp>
        <p:nvSpPr>
          <p:cNvPr id="87165" name="Rectangle 129"/>
          <p:cNvSpPr>
            <a:spLocks noChangeArrowheads="1"/>
          </p:cNvSpPr>
          <p:nvPr/>
        </p:nvSpPr>
        <p:spPr bwMode="auto">
          <a:xfrm>
            <a:off x="5029200" y="53340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7166" name="Rectangle 130"/>
          <p:cNvSpPr>
            <a:spLocks noChangeArrowheads="1"/>
          </p:cNvSpPr>
          <p:nvPr/>
        </p:nvSpPr>
        <p:spPr bwMode="auto">
          <a:xfrm>
            <a:off x="5029200" y="5638800"/>
            <a:ext cx="152400" cy="152400"/>
          </a:xfrm>
          <a:prstGeom prst="rect">
            <a:avLst/>
          </a:prstGeom>
          <a:solidFill>
            <a:srgbClr val="00345C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7167" name="Text Box 131"/>
          <p:cNvSpPr txBox="1">
            <a:spLocks noChangeArrowheads="1"/>
          </p:cNvSpPr>
          <p:nvPr/>
        </p:nvSpPr>
        <p:spPr bwMode="auto">
          <a:xfrm>
            <a:off x="5257800" y="5557838"/>
            <a:ext cx="208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9-12% (16 states)</a:t>
            </a:r>
          </a:p>
        </p:txBody>
      </p:sp>
      <p:sp>
        <p:nvSpPr>
          <p:cNvPr id="87168" name="Rectangle 132"/>
          <p:cNvSpPr>
            <a:spLocks noChangeArrowheads="1"/>
          </p:cNvSpPr>
          <p:nvPr/>
        </p:nvSpPr>
        <p:spPr bwMode="auto">
          <a:xfrm>
            <a:off x="5029200" y="594360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7169" name="Text Box 133"/>
          <p:cNvSpPr txBox="1">
            <a:spLocks noChangeArrowheads="1"/>
          </p:cNvSpPr>
          <p:nvPr/>
        </p:nvSpPr>
        <p:spPr bwMode="auto">
          <a:xfrm>
            <a:off x="5257800" y="5835650"/>
            <a:ext cx="1962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&gt; 12% (7 states)</a:t>
            </a:r>
          </a:p>
        </p:txBody>
      </p:sp>
      <p:sp>
        <p:nvSpPr>
          <p:cNvPr id="87170" name="Text Box 134"/>
          <p:cNvSpPr txBox="1">
            <a:spLocks noChangeArrowheads="1"/>
          </p:cNvSpPr>
          <p:nvPr/>
        </p:nvSpPr>
        <p:spPr bwMode="auto">
          <a:xfrm>
            <a:off x="5257800" y="5226050"/>
            <a:ext cx="2751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&lt; 9% (27 states and DC)</a:t>
            </a:r>
          </a:p>
        </p:txBody>
      </p:sp>
      <p:sp>
        <p:nvSpPr>
          <p:cNvPr id="87171" name="Line 135"/>
          <p:cNvSpPr>
            <a:spLocks noChangeShapeType="1"/>
          </p:cNvSpPr>
          <p:nvPr/>
        </p:nvSpPr>
        <p:spPr bwMode="auto">
          <a:xfrm flipH="1">
            <a:off x="7772400" y="2065338"/>
            <a:ext cx="19685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Ctr="1"/>
          <a:lstStyle/>
          <a:p>
            <a:endParaRPr lang="en-US"/>
          </a:p>
        </p:txBody>
      </p:sp>
      <p:sp>
        <p:nvSpPr>
          <p:cNvPr id="87172" name="Text Box 136"/>
          <p:cNvSpPr txBox="1">
            <a:spLocks noChangeArrowheads="1"/>
          </p:cNvSpPr>
          <p:nvPr/>
        </p:nvSpPr>
        <p:spPr bwMode="auto">
          <a:xfrm>
            <a:off x="985838" y="5594350"/>
            <a:ext cx="31289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US Average = 9.9% </a:t>
            </a:r>
          </a:p>
          <a:p>
            <a:pPr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endParaRPr lang="en-US" sz="1400" b="1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7173" name="Freeform 137"/>
          <p:cNvSpPr>
            <a:spLocks noChangeAspect="1"/>
          </p:cNvSpPr>
          <p:nvPr/>
        </p:nvSpPr>
        <p:spPr bwMode="auto">
          <a:xfrm>
            <a:off x="3657600" y="2503488"/>
            <a:ext cx="1095375" cy="533400"/>
          </a:xfrm>
          <a:custGeom>
            <a:avLst/>
            <a:gdLst>
              <a:gd name="T0" fmla="*/ 12609 w 695"/>
              <a:gd name="T1" fmla="*/ 0 h 313"/>
              <a:gd name="T2" fmla="*/ 0 w 695"/>
              <a:gd name="T3" fmla="*/ 352760 h 313"/>
              <a:gd name="T4" fmla="*/ 247444 w 695"/>
              <a:gd name="T5" fmla="*/ 359576 h 313"/>
              <a:gd name="T6" fmla="*/ 244292 w 695"/>
              <a:gd name="T7" fmla="*/ 533400 h 313"/>
              <a:gd name="T8" fmla="*/ 578421 w 695"/>
              <a:gd name="T9" fmla="*/ 528288 h 313"/>
              <a:gd name="T10" fmla="*/ 876300 w 695"/>
              <a:gd name="T11" fmla="*/ 523175 h 313"/>
              <a:gd name="T12" fmla="*/ 1095375 w 695"/>
              <a:gd name="T13" fmla="*/ 528288 h 313"/>
              <a:gd name="T14" fmla="*/ 1027604 w 695"/>
              <a:gd name="T15" fmla="*/ 378322 h 313"/>
              <a:gd name="T16" fmla="*/ 980321 w 695"/>
              <a:gd name="T17" fmla="*/ 238581 h 313"/>
              <a:gd name="T18" fmla="*/ 928311 w 695"/>
              <a:gd name="T19" fmla="*/ 93728 h 313"/>
              <a:gd name="T20" fmla="*/ 803800 w 695"/>
              <a:gd name="T21" fmla="*/ 1704 h 313"/>
              <a:gd name="T22" fmla="*/ 747061 w 695"/>
              <a:gd name="T23" fmla="*/ 56237 h 313"/>
              <a:gd name="T24" fmla="*/ 679290 w 695"/>
              <a:gd name="T25" fmla="*/ 17042 h 313"/>
              <a:gd name="T26" fmla="*/ 381411 w 695"/>
              <a:gd name="T27" fmla="*/ 6817 h 313"/>
              <a:gd name="T28" fmla="*/ 12609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174" name="Text Box 142"/>
          <p:cNvSpPr txBox="1">
            <a:spLocks noChangeArrowheads="1"/>
          </p:cNvSpPr>
          <p:nvPr/>
        </p:nvSpPr>
        <p:spPr bwMode="auto">
          <a:xfrm>
            <a:off x="4038600" y="2667000"/>
            <a:ext cx="1571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Arial" charset="0"/>
                <a:sym typeface="Tahoma" pitchFamily="34" charset="0"/>
              </a:rPr>
              <a:t>NE</a:t>
            </a:r>
          </a:p>
        </p:txBody>
      </p:sp>
      <p:pic>
        <p:nvPicPr>
          <p:cNvPr id="87175" name="Picture 143" descr="kfflogo-col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176" name="Text Box 137"/>
          <p:cNvSpPr txBox="1">
            <a:spLocks noChangeArrowheads="1"/>
          </p:cNvSpPr>
          <p:nvPr/>
        </p:nvSpPr>
        <p:spPr bwMode="auto">
          <a:xfrm>
            <a:off x="42863" y="6418263"/>
            <a:ext cx="831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Children includes all individuals under age 19.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SOURCE: </a:t>
            </a: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KCMU/Urban Institute analysis of 2011 and 2012 ASEC Supplement to the CPS (two-year pooled data).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162050" y="1452563"/>
          <a:ext cx="727075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r:id="rId4" imgW="7267062" imgH="4011516" progId="Excel.Chart.8">
                  <p:embed/>
                </p:oleObj>
              </mc:Choice>
              <mc:Fallback>
                <p:oleObj r:id="rId4" imgW="7267062" imgH="4011516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452563"/>
                        <a:ext cx="7270750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4922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Health Insurance Coverage of</a:t>
            </a:r>
            <a:b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 Adults, 2011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12975" y="5608638"/>
            <a:ext cx="5029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2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 Nonelderly Adults</a:t>
            </a:r>
          </a:p>
        </p:txBody>
      </p:sp>
      <p:sp>
        <p:nvSpPr>
          <p:cNvPr id="89094" name="Text Box 7"/>
          <p:cNvSpPr txBox="1">
            <a:spLocks noChangeArrowheads="1"/>
          </p:cNvSpPr>
          <p:nvPr/>
        </p:nvSpPr>
        <p:spPr bwMode="auto">
          <a:xfrm>
            <a:off x="0" y="6448425"/>
            <a:ext cx="887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89095" name="Picture 8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06600"/>
                        <a:ext cx="71755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4446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Poverty Level, 2011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399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081588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538163" y="4162425"/>
            <a:ext cx="165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91144" name="Text Box 11"/>
          <p:cNvSpPr txBox="1">
            <a:spLocks noChangeArrowheads="1"/>
          </p:cNvSpPr>
          <p:nvPr/>
        </p:nvSpPr>
        <p:spPr bwMode="auto">
          <a:xfrm>
            <a:off x="747713" y="3255963"/>
            <a:ext cx="142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100-199%</a:t>
            </a:r>
          </a:p>
        </p:txBody>
      </p:sp>
      <p:sp>
        <p:nvSpPr>
          <p:cNvPr id="91145" name="Text Box 12"/>
          <p:cNvSpPr txBox="1">
            <a:spLocks noChangeArrowheads="1"/>
          </p:cNvSpPr>
          <p:nvPr/>
        </p:nvSpPr>
        <p:spPr bwMode="auto">
          <a:xfrm>
            <a:off x="763588" y="2517775"/>
            <a:ext cx="142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200-399%</a:t>
            </a:r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1047750" y="20066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400% +</a:t>
            </a:r>
          </a:p>
        </p:txBody>
      </p:sp>
      <p:sp>
        <p:nvSpPr>
          <p:cNvPr id="91147" name="Text Box 14"/>
          <p:cNvSpPr txBox="1">
            <a:spLocks noChangeArrowheads="1"/>
          </p:cNvSpPr>
          <p:nvPr/>
        </p:nvSpPr>
        <p:spPr bwMode="auto">
          <a:xfrm>
            <a:off x="30163" y="6249988"/>
            <a:ext cx="90916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The Federal Poverty Level for a family of four in 2011 was $22,350. Adults includes all individuals aged 19-64.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91148" name="Picture 1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2067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Adults’ Health Insurance Coverage by Family Poverty Level,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51000" y="1830388"/>
          <a:ext cx="7243763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r:id="rId4" imgW="7242676" imgH="3767655" progId="Excel.Chart.8">
                  <p:embed/>
                </p:oleObj>
              </mc:Choice>
              <mc:Fallback>
                <p:oleObj r:id="rId4" imgW="7242676" imgH="3767655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830388"/>
                        <a:ext cx="7243763" cy="376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7583488" y="5102225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35.4 M </a:t>
            </a:r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7583488" y="4302125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31.6 M </a:t>
            </a: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7583488" y="3502025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51.2 M 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7583488" y="2765425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69.8 M 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7558088" y="2397125"/>
            <a:ext cx="1166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93193" name="Text Box 20"/>
          <p:cNvSpPr txBox="1">
            <a:spLocks noChangeArrowheads="1"/>
          </p:cNvSpPr>
          <p:nvPr/>
        </p:nvSpPr>
        <p:spPr bwMode="auto">
          <a:xfrm>
            <a:off x="123825" y="5095875"/>
            <a:ext cx="165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93194" name="Text Box 21"/>
          <p:cNvSpPr txBox="1">
            <a:spLocks noChangeArrowheads="1"/>
          </p:cNvSpPr>
          <p:nvPr/>
        </p:nvSpPr>
        <p:spPr bwMode="auto">
          <a:xfrm>
            <a:off x="361950" y="4295775"/>
            <a:ext cx="142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100-199%</a:t>
            </a:r>
          </a:p>
        </p:txBody>
      </p:sp>
      <p:sp>
        <p:nvSpPr>
          <p:cNvPr id="93195" name="Text Box 22"/>
          <p:cNvSpPr txBox="1">
            <a:spLocks noChangeArrowheads="1"/>
          </p:cNvSpPr>
          <p:nvPr/>
        </p:nvSpPr>
        <p:spPr bwMode="auto">
          <a:xfrm>
            <a:off x="361950" y="3533775"/>
            <a:ext cx="142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200-399%</a:t>
            </a:r>
          </a:p>
        </p:txBody>
      </p:sp>
      <p:sp>
        <p:nvSpPr>
          <p:cNvPr id="93196" name="Text Box 23"/>
          <p:cNvSpPr txBox="1">
            <a:spLocks noChangeArrowheads="1"/>
          </p:cNvSpPr>
          <p:nvPr/>
        </p:nvSpPr>
        <p:spPr bwMode="auto">
          <a:xfrm>
            <a:off x="642938" y="273367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400% +</a:t>
            </a:r>
          </a:p>
        </p:txBody>
      </p:sp>
      <p:sp>
        <p:nvSpPr>
          <p:cNvPr id="93197" name="Text Box 25"/>
          <p:cNvSpPr txBox="1">
            <a:spLocks noChangeArrowheads="1"/>
          </p:cNvSpPr>
          <p:nvPr/>
        </p:nvSpPr>
        <p:spPr bwMode="auto">
          <a:xfrm>
            <a:off x="0" y="6283325"/>
            <a:ext cx="883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The Federal Poverty Level for a family of four in 2011 was $22,350. Adults includes all individuals aged 19-64.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93198" name="Picture 26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383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006600"/>
                        <a:ext cx="71755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781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Work Status, 2011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56769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95238" name="Text Box 9"/>
          <p:cNvSpPr txBox="1">
            <a:spLocks noChangeArrowheads="1"/>
          </p:cNvSpPr>
          <p:nvPr/>
        </p:nvSpPr>
        <p:spPr bwMode="auto">
          <a:xfrm>
            <a:off x="109538" y="4600575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Two full-time workers</a:t>
            </a:r>
          </a:p>
        </p:txBody>
      </p:sp>
      <p:sp>
        <p:nvSpPr>
          <p:cNvPr id="95239" name="Text Box 14"/>
          <p:cNvSpPr txBox="1">
            <a:spLocks noChangeArrowheads="1"/>
          </p:cNvSpPr>
          <p:nvPr/>
        </p:nvSpPr>
        <p:spPr bwMode="auto">
          <a:xfrm>
            <a:off x="254000" y="3597275"/>
            <a:ext cx="2576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full-time worker</a:t>
            </a:r>
          </a:p>
        </p:txBody>
      </p:sp>
      <p:sp>
        <p:nvSpPr>
          <p:cNvPr id="95240" name="Text Box 15"/>
          <p:cNvSpPr txBox="1">
            <a:spLocks noChangeArrowheads="1"/>
          </p:cNvSpPr>
          <p:nvPr/>
        </p:nvSpPr>
        <p:spPr bwMode="auto">
          <a:xfrm>
            <a:off x="958850" y="2730500"/>
            <a:ext cx="186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part-time</a:t>
            </a:r>
          </a:p>
        </p:txBody>
      </p:sp>
      <p:sp>
        <p:nvSpPr>
          <p:cNvPr id="95241" name="Text Box 16"/>
          <p:cNvSpPr txBox="1">
            <a:spLocks noChangeArrowheads="1"/>
          </p:cNvSpPr>
          <p:nvPr/>
        </p:nvSpPr>
        <p:spPr bwMode="auto">
          <a:xfrm>
            <a:off x="1154113" y="2149475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Non-workers</a:t>
            </a:r>
          </a:p>
        </p:txBody>
      </p:sp>
      <p:sp>
        <p:nvSpPr>
          <p:cNvPr id="95242" name="Text Box 17"/>
          <p:cNvSpPr txBox="1">
            <a:spLocks noChangeArrowheads="1"/>
          </p:cNvSpPr>
          <p:nvPr/>
        </p:nvSpPr>
        <p:spPr bwMode="auto">
          <a:xfrm>
            <a:off x="0" y="6351588"/>
            <a:ext cx="8545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95243" name="Text Box 18"/>
          <p:cNvSpPr txBox="1">
            <a:spLocks noChangeArrowheads="1"/>
          </p:cNvSpPr>
          <p:nvPr/>
        </p:nvSpPr>
        <p:spPr bwMode="auto">
          <a:xfrm>
            <a:off x="2286000" y="557688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pic>
        <p:nvPicPr>
          <p:cNvPr id="95244" name="Picture 19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097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Adults' Health Insurance Coverage by Family Work Status, 2011</a:t>
            </a:r>
          </a:p>
        </p:txBody>
      </p:sp>
      <p:graphicFrame>
        <p:nvGraphicFramePr>
          <p:cNvPr id="97283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76413" y="1384300"/>
          <a:ext cx="6838950" cy="456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r:id="rId4" imgW="6840305" imgH="4560203" progId="Excel.Chart.8">
                  <p:embed/>
                </p:oleObj>
              </mc:Choice>
              <mc:Fallback>
                <p:oleObj r:id="rId4" imgW="6840305" imgH="4560203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1384300"/>
                        <a:ext cx="6838950" cy="456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7751763" y="5484813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44.9 M </a:t>
            </a:r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7759700" y="43815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97.0 M 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7737475" y="327025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17.5 M 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7758113" y="2314575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28.6 M </a:t>
            </a:r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>
            <a:off x="7693025" y="1878013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97289" name="Text Box 14"/>
          <p:cNvSpPr txBox="1">
            <a:spLocks noChangeArrowheads="1"/>
          </p:cNvSpPr>
          <p:nvPr/>
        </p:nvSpPr>
        <p:spPr bwMode="auto">
          <a:xfrm>
            <a:off x="142875" y="5297488"/>
            <a:ext cx="17208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Two full-time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workers</a:t>
            </a:r>
          </a:p>
        </p:txBody>
      </p:sp>
      <p:sp>
        <p:nvSpPr>
          <p:cNvPr id="97290" name="Text Box 15"/>
          <p:cNvSpPr txBox="1">
            <a:spLocks noChangeArrowheads="1"/>
          </p:cNvSpPr>
          <p:nvPr/>
        </p:nvSpPr>
        <p:spPr bwMode="auto">
          <a:xfrm>
            <a:off x="169863" y="4256088"/>
            <a:ext cx="1693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full-time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worker</a:t>
            </a:r>
          </a:p>
        </p:txBody>
      </p:sp>
      <p:sp>
        <p:nvSpPr>
          <p:cNvPr id="97291" name="Text Box 16"/>
          <p:cNvSpPr txBox="1">
            <a:spLocks noChangeArrowheads="1"/>
          </p:cNvSpPr>
          <p:nvPr/>
        </p:nvSpPr>
        <p:spPr bwMode="auto">
          <a:xfrm>
            <a:off x="1588" y="3370263"/>
            <a:ext cx="1862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part-time</a:t>
            </a:r>
          </a:p>
        </p:txBody>
      </p:sp>
      <p:sp>
        <p:nvSpPr>
          <p:cNvPr id="97292" name="Text Box 17"/>
          <p:cNvSpPr txBox="1">
            <a:spLocks noChangeArrowheads="1"/>
          </p:cNvSpPr>
          <p:nvPr/>
        </p:nvSpPr>
        <p:spPr bwMode="auto">
          <a:xfrm>
            <a:off x="365125" y="2324100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 workers</a:t>
            </a:r>
          </a:p>
        </p:txBody>
      </p:sp>
      <p:sp>
        <p:nvSpPr>
          <p:cNvPr id="97293" name="Text Box 19"/>
          <p:cNvSpPr txBox="1">
            <a:spLocks noChangeArrowheads="1"/>
          </p:cNvSpPr>
          <p:nvPr/>
        </p:nvSpPr>
        <p:spPr bwMode="auto">
          <a:xfrm>
            <a:off x="0" y="6415088"/>
            <a:ext cx="8540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97294" name="Picture 20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319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006600"/>
                        <a:ext cx="71755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8891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Education, 2011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53086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99334" name="Text Box 9"/>
          <p:cNvSpPr txBox="1">
            <a:spLocks noChangeArrowheads="1"/>
          </p:cNvSpPr>
          <p:nvPr/>
        </p:nvSpPr>
        <p:spPr bwMode="auto">
          <a:xfrm>
            <a:off x="673100" y="4321175"/>
            <a:ext cx="1703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Less than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high school</a:t>
            </a:r>
          </a:p>
        </p:txBody>
      </p:sp>
      <p:sp>
        <p:nvSpPr>
          <p:cNvPr id="99335" name="Text Box 15"/>
          <p:cNvSpPr txBox="1">
            <a:spLocks noChangeArrowheads="1"/>
          </p:cNvSpPr>
          <p:nvPr/>
        </p:nvSpPr>
        <p:spPr bwMode="auto">
          <a:xfrm>
            <a:off x="617538" y="3405188"/>
            <a:ext cx="17033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High school graduate</a:t>
            </a:r>
          </a:p>
        </p:txBody>
      </p:sp>
      <p:sp>
        <p:nvSpPr>
          <p:cNvPr id="99336" name="Text Box 16"/>
          <p:cNvSpPr txBox="1">
            <a:spLocks noChangeArrowheads="1"/>
          </p:cNvSpPr>
          <p:nvPr/>
        </p:nvSpPr>
        <p:spPr bwMode="auto">
          <a:xfrm>
            <a:off x="-63500" y="2686050"/>
            <a:ext cx="2439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Some college</a:t>
            </a:r>
          </a:p>
        </p:txBody>
      </p:sp>
      <p:sp>
        <p:nvSpPr>
          <p:cNvPr id="99337" name="Text Box 17"/>
          <p:cNvSpPr txBox="1">
            <a:spLocks noChangeArrowheads="1"/>
          </p:cNvSpPr>
          <p:nvPr/>
        </p:nvSpPr>
        <p:spPr bwMode="auto">
          <a:xfrm>
            <a:off x="-246063" y="2073275"/>
            <a:ext cx="263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College graduate</a:t>
            </a:r>
          </a:p>
        </p:txBody>
      </p:sp>
      <p:sp>
        <p:nvSpPr>
          <p:cNvPr id="99338" name="Text Box 18"/>
          <p:cNvSpPr txBox="1">
            <a:spLocks noChangeArrowheads="1"/>
          </p:cNvSpPr>
          <p:nvPr/>
        </p:nvSpPr>
        <p:spPr bwMode="auto">
          <a:xfrm>
            <a:off x="18542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sp>
        <p:nvSpPr>
          <p:cNvPr id="99339" name="Text Box 19"/>
          <p:cNvSpPr txBox="1">
            <a:spLocks noChangeArrowheads="1"/>
          </p:cNvSpPr>
          <p:nvPr/>
        </p:nvSpPr>
        <p:spPr bwMode="auto">
          <a:xfrm>
            <a:off x="0" y="6234113"/>
            <a:ext cx="8648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“Some college” category includes respondents with an associate’s degree. Adults includes all individuals aged 19 to 64.  Data may not total 100% due to rounding.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99340" name="Picture 20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28600"/>
            <a:ext cx="85725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 Health Insurance Coverage by Family Poverty Level,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460500" y="1217613"/>
          <a:ext cx="6656388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r:id="rId4" imgW="6651312" imgH="4218798" progId="Excel.Chart.8">
                  <p:embed/>
                </p:oleObj>
              </mc:Choice>
              <mc:Fallback>
                <p:oleObj r:id="rId4" imgW="6651312" imgH="421879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217613"/>
                        <a:ext cx="6656388" cy="421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816850" y="493871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56.3 M 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7816850" y="405606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47.4 M 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7821613" y="316388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72.1 M 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7910513" y="226853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90.5 M 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7778750" y="1847850"/>
            <a:ext cx="106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</a:t>
            </a: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</a:p>
        </p:txBody>
      </p:sp>
      <p:sp>
        <p:nvSpPr>
          <p:cNvPr id="27657" name="Text Box 20"/>
          <p:cNvSpPr txBox="1">
            <a:spLocks noChangeArrowheads="1"/>
          </p:cNvSpPr>
          <p:nvPr/>
        </p:nvSpPr>
        <p:spPr bwMode="auto">
          <a:xfrm>
            <a:off x="76200" y="4981575"/>
            <a:ext cx="1489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27658" name="Text Box 21"/>
          <p:cNvSpPr txBox="1">
            <a:spLocks noChangeArrowheads="1"/>
          </p:cNvSpPr>
          <p:nvPr/>
        </p:nvSpPr>
        <p:spPr bwMode="auto">
          <a:xfrm>
            <a:off x="-44450" y="4070350"/>
            <a:ext cx="165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100% - 199%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-44450" y="3171825"/>
            <a:ext cx="165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200% - 399%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433388" y="2230438"/>
            <a:ext cx="1096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</a:t>
            </a: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% +</a:t>
            </a:r>
          </a:p>
        </p:txBody>
      </p:sp>
      <p:sp>
        <p:nvSpPr>
          <p:cNvPr id="27661" name="Text Box 24"/>
          <p:cNvSpPr txBox="1">
            <a:spLocks noChangeArrowheads="1"/>
          </p:cNvSpPr>
          <p:nvPr/>
        </p:nvSpPr>
        <p:spPr bwMode="auto">
          <a:xfrm>
            <a:off x="-6350" y="6232525"/>
            <a:ext cx="86677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 The Federal Poverty Level for a family of four in 2011 was $22,350 (according to the HHS poverty guidelines).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27662" name="Picture 2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25" y="338138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Adults' Health Insurance Coverage by Education,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0137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995488" y="1457325"/>
          <a:ext cx="66548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r:id="rId4" imgW="6657409" imgH="4139543" progId="Excel.Chart.8">
                  <p:embed/>
                </p:oleObj>
              </mc:Choice>
              <mc:Fallback>
                <p:oleObj r:id="rId4" imgW="6657409" imgH="4139543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1457325"/>
                        <a:ext cx="6654800" cy="414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7302500" y="4283075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54.7 M </a:t>
            </a: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7302500" y="5129213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20.4 M </a:t>
            </a:r>
          </a:p>
        </p:txBody>
      </p:sp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7302500" y="3357563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57.2 M </a:t>
            </a:r>
          </a:p>
        </p:txBody>
      </p:sp>
      <p:sp>
        <p:nvSpPr>
          <p:cNvPr id="101383" name="Text Box 9"/>
          <p:cNvSpPr txBox="1">
            <a:spLocks noChangeArrowheads="1"/>
          </p:cNvSpPr>
          <p:nvPr/>
        </p:nvSpPr>
        <p:spPr bwMode="auto">
          <a:xfrm>
            <a:off x="7302500" y="2479675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55.8 M </a:t>
            </a:r>
          </a:p>
        </p:txBody>
      </p:sp>
      <p:sp>
        <p:nvSpPr>
          <p:cNvPr id="101384" name="Text Box 10"/>
          <p:cNvSpPr txBox="1">
            <a:spLocks noChangeArrowheads="1"/>
          </p:cNvSpPr>
          <p:nvPr/>
        </p:nvSpPr>
        <p:spPr bwMode="auto">
          <a:xfrm>
            <a:off x="7188200" y="2008188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01385" name="Text Box 16"/>
          <p:cNvSpPr txBox="1">
            <a:spLocks noChangeArrowheads="1"/>
          </p:cNvSpPr>
          <p:nvPr/>
        </p:nvSpPr>
        <p:spPr bwMode="auto">
          <a:xfrm>
            <a:off x="365125" y="4956175"/>
            <a:ext cx="1703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Less than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high school</a:t>
            </a:r>
          </a:p>
        </p:txBody>
      </p:sp>
      <p:sp>
        <p:nvSpPr>
          <p:cNvPr id="101386" name="Text Box 17"/>
          <p:cNvSpPr txBox="1">
            <a:spLocks noChangeArrowheads="1"/>
          </p:cNvSpPr>
          <p:nvPr/>
        </p:nvSpPr>
        <p:spPr bwMode="auto">
          <a:xfrm>
            <a:off x="384175" y="4041775"/>
            <a:ext cx="1703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High school graduate</a:t>
            </a:r>
          </a:p>
        </p:txBody>
      </p:sp>
      <p:sp>
        <p:nvSpPr>
          <p:cNvPr id="101387" name="Text Box 18"/>
          <p:cNvSpPr txBox="1">
            <a:spLocks noChangeArrowheads="1"/>
          </p:cNvSpPr>
          <p:nvPr/>
        </p:nvSpPr>
        <p:spPr bwMode="auto">
          <a:xfrm>
            <a:off x="-333375" y="3325813"/>
            <a:ext cx="2439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Some college</a:t>
            </a:r>
          </a:p>
        </p:txBody>
      </p:sp>
      <p:sp>
        <p:nvSpPr>
          <p:cNvPr id="101388" name="Text Box 19"/>
          <p:cNvSpPr txBox="1">
            <a:spLocks noChangeArrowheads="1"/>
          </p:cNvSpPr>
          <p:nvPr/>
        </p:nvSpPr>
        <p:spPr bwMode="auto">
          <a:xfrm>
            <a:off x="-488950" y="2463800"/>
            <a:ext cx="263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College graduate</a:t>
            </a:r>
          </a:p>
        </p:txBody>
      </p:sp>
      <p:sp>
        <p:nvSpPr>
          <p:cNvPr id="101389" name="Text Box 20"/>
          <p:cNvSpPr txBox="1">
            <a:spLocks noChangeArrowheads="1"/>
          </p:cNvSpPr>
          <p:nvPr/>
        </p:nvSpPr>
        <p:spPr bwMode="auto">
          <a:xfrm>
            <a:off x="0" y="6253163"/>
            <a:ext cx="85169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“Some college” category includes respondents with an associate’s degree. Adults includes all individuals aged 19 to 64.  Data may not total 100% due to rounding.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01390" name="Picture 21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587500" y="1562100"/>
          <a:ext cx="71755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r:id="rId4" imgW="7181710" imgH="3798137" progId="Excel.Chart.8">
                  <p:embed/>
                </p:oleObj>
              </mc:Choice>
              <mc:Fallback>
                <p:oleObj r:id="rId4" imgW="7181710" imgH="3798137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562100"/>
                        <a:ext cx="7175500" cy="379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Household Type, 2011</a:t>
            </a:r>
            <a:r>
              <a:rPr lang="en-US" sz="280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en-US" sz="1200">
              <a:solidFill>
                <a:srgbClr val="000000"/>
              </a:solidFill>
              <a:cs typeface="Tahoma" pitchFamily="34" charset="0"/>
              <a:sym typeface="Tahoma" pitchFamily="34" charset="0"/>
            </a:endParaRPr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5676900" y="5308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103430" name="Text Box 10"/>
          <p:cNvSpPr txBox="1">
            <a:spLocks noChangeArrowheads="1"/>
          </p:cNvSpPr>
          <p:nvPr/>
        </p:nvSpPr>
        <p:spPr bwMode="auto">
          <a:xfrm>
            <a:off x="0" y="6097588"/>
            <a:ext cx="850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Other households with children include families with at least three generations in a household, plus families in which adults are caring for children other than their own (e.g., a niece living with her aunt). Adults includes all individuals aged 19 to 64. 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03431" name="Text Box 14"/>
          <p:cNvSpPr txBox="1">
            <a:spLocks noChangeArrowheads="1"/>
          </p:cNvSpPr>
          <p:nvPr/>
        </p:nvSpPr>
        <p:spPr bwMode="auto">
          <a:xfrm>
            <a:off x="-49213" y="3021013"/>
            <a:ext cx="277177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Married, no children</a:t>
            </a:r>
          </a:p>
        </p:txBody>
      </p:sp>
      <p:sp>
        <p:nvSpPr>
          <p:cNvPr id="103432" name="Text Box 15"/>
          <p:cNvSpPr txBox="1">
            <a:spLocks noChangeArrowheads="1"/>
          </p:cNvSpPr>
          <p:nvPr/>
        </p:nvSpPr>
        <p:spPr bwMode="auto">
          <a:xfrm>
            <a:off x="-55563" y="3411538"/>
            <a:ext cx="277812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Other with children</a:t>
            </a:r>
          </a:p>
        </p:txBody>
      </p:sp>
      <p:sp>
        <p:nvSpPr>
          <p:cNvPr id="103433" name="Text Box 16"/>
          <p:cNvSpPr txBox="1">
            <a:spLocks noChangeArrowheads="1"/>
          </p:cNvSpPr>
          <p:nvPr/>
        </p:nvSpPr>
        <p:spPr bwMode="auto">
          <a:xfrm>
            <a:off x="-11113" y="4157663"/>
            <a:ext cx="273367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 parents with children</a:t>
            </a:r>
          </a:p>
        </p:txBody>
      </p:sp>
      <p:sp>
        <p:nvSpPr>
          <p:cNvPr id="103434" name="Text Box 17"/>
          <p:cNvSpPr txBox="1">
            <a:spLocks noChangeArrowheads="1"/>
          </p:cNvSpPr>
          <p:nvPr/>
        </p:nvSpPr>
        <p:spPr bwMode="auto">
          <a:xfrm>
            <a:off x="-20638" y="3698875"/>
            <a:ext cx="27432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parent with children</a:t>
            </a:r>
          </a:p>
        </p:txBody>
      </p:sp>
      <p:sp>
        <p:nvSpPr>
          <p:cNvPr id="103435" name="Text Box 18"/>
          <p:cNvSpPr txBox="1">
            <a:spLocks noChangeArrowheads="1"/>
          </p:cNvSpPr>
          <p:nvPr/>
        </p:nvSpPr>
        <p:spPr bwMode="auto">
          <a:xfrm>
            <a:off x="60325" y="2032000"/>
            <a:ext cx="266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together</a:t>
            </a:r>
          </a:p>
        </p:txBody>
      </p:sp>
      <p:sp>
        <p:nvSpPr>
          <p:cNvPr id="103436" name="Text Box 19"/>
          <p:cNvSpPr txBox="1">
            <a:spLocks noChangeArrowheads="1"/>
          </p:cNvSpPr>
          <p:nvPr/>
        </p:nvSpPr>
        <p:spPr bwMode="auto">
          <a:xfrm>
            <a:off x="-153988" y="2546350"/>
            <a:ext cx="28765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alone</a:t>
            </a:r>
          </a:p>
        </p:txBody>
      </p:sp>
      <p:sp>
        <p:nvSpPr>
          <p:cNvPr id="103437" name="Text Box 21"/>
          <p:cNvSpPr txBox="1">
            <a:spLocks noChangeArrowheads="1"/>
          </p:cNvSpPr>
          <p:nvPr/>
        </p:nvSpPr>
        <p:spPr bwMode="auto">
          <a:xfrm>
            <a:off x="2235200" y="5308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pic>
        <p:nvPicPr>
          <p:cNvPr id="103438" name="Picture 22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26352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Adults' Health Insurance Coverage by Household Type,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0547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112963" y="746125"/>
          <a:ext cx="75692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Chart" r:id="rId3" imgW="7572518" imgH="4981694" progId="Excel.Chart.8">
                  <p:embed/>
                </p:oleObj>
              </mc:Choice>
              <mc:Fallback>
                <p:oleObj name="Chart" r:id="rId3" imgW="7572518" imgH="4981694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746125"/>
                        <a:ext cx="7569200" cy="497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7416800" y="4562475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14.3 M </a:t>
            </a:r>
          </a:p>
        </p:txBody>
      </p:sp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7410450" y="5178425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55.1 M </a:t>
            </a:r>
          </a:p>
        </p:txBody>
      </p:sp>
      <p:sp>
        <p:nvSpPr>
          <p:cNvPr id="105478" name="Text Box 7"/>
          <p:cNvSpPr txBox="1">
            <a:spLocks noChangeArrowheads="1"/>
          </p:cNvSpPr>
          <p:nvPr/>
        </p:nvSpPr>
        <p:spPr bwMode="auto">
          <a:xfrm>
            <a:off x="7431088" y="348773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56.4 M </a:t>
            </a:r>
          </a:p>
        </p:txBody>
      </p:sp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7426325" y="291465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20.7 M 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7423150" y="234156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33.4 M </a:t>
            </a:r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7364413" y="1968500"/>
            <a:ext cx="1057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05482" name="Text Box 16"/>
          <p:cNvSpPr txBox="1">
            <a:spLocks noChangeArrowheads="1"/>
          </p:cNvSpPr>
          <p:nvPr/>
        </p:nvSpPr>
        <p:spPr bwMode="auto">
          <a:xfrm>
            <a:off x="7472363" y="4033838"/>
            <a:ext cx="80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8.1 M </a:t>
            </a:r>
          </a:p>
        </p:txBody>
      </p:sp>
      <p:sp>
        <p:nvSpPr>
          <p:cNvPr id="105483" name="Text Box 17"/>
          <p:cNvSpPr txBox="1">
            <a:spLocks noChangeArrowheads="1"/>
          </p:cNvSpPr>
          <p:nvPr/>
        </p:nvSpPr>
        <p:spPr bwMode="auto">
          <a:xfrm>
            <a:off x="-825500" y="3603625"/>
            <a:ext cx="303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Married, no children</a:t>
            </a:r>
          </a:p>
        </p:txBody>
      </p:sp>
      <p:sp>
        <p:nvSpPr>
          <p:cNvPr id="105484" name="Text Box 18"/>
          <p:cNvSpPr txBox="1">
            <a:spLocks noChangeArrowheads="1"/>
          </p:cNvSpPr>
          <p:nvPr/>
        </p:nvSpPr>
        <p:spPr bwMode="auto">
          <a:xfrm>
            <a:off x="-774700" y="4176713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Other with children</a:t>
            </a:r>
          </a:p>
        </p:txBody>
      </p:sp>
      <p:sp>
        <p:nvSpPr>
          <p:cNvPr id="105485" name="Text Box 19"/>
          <p:cNvSpPr txBox="1">
            <a:spLocks noChangeArrowheads="1"/>
          </p:cNvSpPr>
          <p:nvPr/>
        </p:nvSpPr>
        <p:spPr bwMode="auto">
          <a:xfrm>
            <a:off x="-520700" y="5172075"/>
            <a:ext cx="2733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 parents with children</a:t>
            </a:r>
          </a:p>
        </p:txBody>
      </p:sp>
      <p:sp>
        <p:nvSpPr>
          <p:cNvPr id="105486" name="Text Box 20"/>
          <p:cNvSpPr txBox="1">
            <a:spLocks noChangeArrowheads="1"/>
          </p:cNvSpPr>
          <p:nvPr/>
        </p:nvSpPr>
        <p:spPr bwMode="auto">
          <a:xfrm>
            <a:off x="-536575" y="4657725"/>
            <a:ext cx="2733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parent with children</a:t>
            </a:r>
          </a:p>
        </p:txBody>
      </p:sp>
      <p:sp>
        <p:nvSpPr>
          <p:cNvPr id="105487" name="Text Box 21"/>
          <p:cNvSpPr txBox="1">
            <a:spLocks noChangeArrowheads="1"/>
          </p:cNvSpPr>
          <p:nvPr/>
        </p:nvSpPr>
        <p:spPr bwMode="auto">
          <a:xfrm>
            <a:off x="-508000" y="2557463"/>
            <a:ext cx="269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together</a:t>
            </a:r>
          </a:p>
        </p:txBody>
      </p:sp>
      <p:sp>
        <p:nvSpPr>
          <p:cNvPr id="105488" name="Text Box 22"/>
          <p:cNvSpPr txBox="1">
            <a:spLocks noChangeArrowheads="1"/>
          </p:cNvSpPr>
          <p:nvPr/>
        </p:nvSpPr>
        <p:spPr bwMode="auto">
          <a:xfrm>
            <a:off x="-942975" y="3079750"/>
            <a:ext cx="315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alone</a:t>
            </a:r>
          </a:p>
        </p:txBody>
      </p:sp>
      <p:sp>
        <p:nvSpPr>
          <p:cNvPr id="105489" name="Text Box 25"/>
          <p:cNvSpPr txBox="1">
            <a:spLocks noChangeArrowheads="1"/>
          </p:cNvSpPr>
          <p:nvPr/>
        </p:nvSpPr>
        <p:spPr bwMode="auto">
          <a:xfrm>
            <a:off x="-12700" y="6069013"/>
            <a:ext cx="85709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Other households with children include families with at least three generations in a household, plus families in which adults are caring for children other than their own (e.g., a niece living with her aunt). Adults includes all individuals aged 19 to 64.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05490" name="Picture 26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06600"/>
                        <a:ext cx="71755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211138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Age Group, 2011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1185863" y="4527550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19 - 25</a:t>
            </a: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1190625" y="4032250"/>
            <a:ext cx="995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26 - 29</a:t>
            </a: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1185863" y="3475038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30 - 39</a:t>
            </a: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1185863" y="2038350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55 - 64</a:t>
            </a:r>
          </a:p>
        </p:txBody>
      </p:sp>
      <p:sp>
        <p:nvSpPr>
          <p:cNvPr id="107529" name="Text Box 13"/>
          <p:cNvSpPr txBox="1">
            <a:spLocks noChangeArrowheads="1"/>
          </p:cNvSpPr>
          <p:nvPr/>
        </p:nvSpPr>
        <p:spPr bwMode="auto">
          <a:xfrm>
            <a:off x="877888" y="2641600"/>
            <a:ext cx="130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40 - 54</a:t>
            </a:r>
          </a:p>
        </p:txBody>
      </p:sp>
      <p:sp>
        <p:nvSpPr>
          <p:cNvPr id="107530" name="Text Box 16"/>
          <p:cNvSpPr txBox="1">
            <a:spLocks noChangeArrowheads="1"/>
          </p:cNvSpPr>
          <p:nvPr/>
        </p:nvSpPr>
        <p:spPr bwMode="auto">
          <a:xfrm>
            <a:off x="0" y="6373813"/>
            <a:ext cx="8605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07531" name="Text Box 18"/>
          <p:cNvSpPr txBox="1">
            <a:spLocks noChangeArrowheads="1"/>
          </p:cNvSpPr>
          <p:nvPr/>
        </p:nvSpPr>
        <p:spPr bwMode="auto">
          <a:xfrm>
            <a:off x="5080000" y="55753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107532" name="Text Box 19"/>
          <p:cNvSpPr txBox="1">
            <a:spLocks noChangeArrowheads="1"/>
          </p:cNvSpPr>
          <p:nvPr/>
        </p:nvSpPr>
        <p:spPr bwMode="auto">
          <a:xfrm>
            <a:off x="1752600" y="55753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pic>
        <p:nvPicPr>
          <p:cNvPr id="107533" name="Picture 20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87338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Adults' Health Insurance Coverage by Age Group,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0957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85925" y="1638300"/>
          <a:ext cx="7508875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5" r:id="rId4" imgW="7504826" imgH="3968840" progId="Excel.Chart.8">
                  <p:embed/>
                </p:oleObj>
              </mc:Choice>
              <mc:Fallback>
                <p:oleObj r:id="rId4" imgW="7504826" imgH="396884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638300"/>
                        <a:ext cx="7508875" cy="397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7416800" y="4519613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16.7 M 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7381875" y="5191125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29.7 M 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7416800" y="3851275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39.2 M 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7397750" y="32258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64.5 M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7426325" y="2579688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38.0 M 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7305675" y="2257425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787400" y="5203825"/>
            <a:ext cx="995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19 - 25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787400" y="4568825"/>
            <a:ext cx="995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26 - 29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787400" y="3824288"/>
            <a:ext cx="995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30 - 39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787400" y="3201988"/>
            <a:ext cx="995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40 - 54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525463" y="2543175"/>
            <a:ext cx="125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55 - 64</a:t>
            </a:r>
          </a:p>
        </p:txBody>
      </p:sp>
      <p:sp>
        <p:nvSpPr>
          <p:cNvPr id="109583" name="Text Box 17"/>
          <p:cNvSpPr txBox="1">
            <a:spLocks noChangeArrowheads="1"/>
          </p:cNvSpPr>
          <p:nvPr/>
        </p:nvSpPr>
        <p:spPr bwMode="auto">
          <a:xfrm>
            <a:off x="12700" y="6408738"/>
            <a:ext cx="8504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09584" name="Picture 18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06600"/>
                        <a:ext cx="71755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7788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Health Status, 2011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51181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111622" name="Text Box 9"/>
          <p:cNvSpPr txBox="1">
            <a:spLocks noChangeArrowheads="1"/>
          </p:cNvSpPr>
          <p:nvPr/>
        </p:nvSpPr>
        <p:spPr bwMode="auto">
          <a:xfrm>
            <a:off x="669925" y="3825875"/>
            <a:ext cx="15382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Excellent or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very good</a:t>
            </a:r>
          </a:p>
        </p:txBody>
      </p:sp>
      <p:sp>
        <p:nvSpPr>
          <p:cNvPr id="111623" name="Text Box 12"/>
          <p:cNvSpPr txBox="1">
            <a:spLocks noChangeArrowheads="1"/>
          </p:cNvSpPr>
          <p:nvPr/>
        </p:nvSpPr>
        <p:spPr bwMode="auto">
          <a:xfrm>
            <a:off x="1443038" y="27336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Good</a:t>
            </a:r>
          </a:p>
        </p:txBody>
      </p:sp>
      <p:sp>
        <p:nvSpPr>
          <p:cNvPr id="111624" name="Text Box 13"/>
          <p:cNvSpPr txBox="1">
            <a:spLocks noChangeArrowheads="1"/>
          </p:cNvSpPr>
          <p:nvPr/>
        </p:nvSpPr>
        <p:spPr bwMode="auto">
          <a:xfrm>
            <a:off x="696913" y="2111375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Fair or Poor</a:t>
            </a:r>
          </a:p>
        </p:txBody>
      </p:sp>
      <p:sp>
        <p:nvSpPr>
          <p:cNvPr id="111625" name="Text Box 14"/>
          <p:cNvSpPr txBox="1">
            <a:spLocks noChangeArrowheads="1"/>
          </p:cNvSpPr>
          <p:nvPr/>
        </p:nvSpPr>
        <p:spPr bwMode="auto">
          <a:xfrm>
            <a:off x="0" y="6440488"/>
            <a:ext cx="8516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11626" name="Text Box 15"/>
          <p:cNvSpPr txBox="1">
            <a:spLocks noChangeArrowheads="1"/>
          </p:cNvSpPr>
          <p:nvPr/>
        </p:nvSpPr>
        <p:spPr bwMode="auto">
          <a:xfrm>
            <a:off x="17399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pic>
        <p:nvPicPr>
          <p:cNvPr id="111627" name="Picture 16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2067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Adults' Health Insurance Coverage by Health Status,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1366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49413" y="1827213"/>
          <a:ext cx="724535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7" r:id="rId4" imgW="7242676" imgH="3743268" progId="Excel.Chart.8">
                  <p:embed/>
                </p:oleObj>
              </mc:Choice>
              <mc:Fallback>
                <p:oleObj r:id="rId4" imgW="7242676" imgH="374326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1827213"/>
                        <a:ext cx="7245350" cy="374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421563" y="5024438"/>
            <a:ext cx="117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118.0 M </a:t>
            </a: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7462838" y="3906838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47.7 M </a:t>
            </a:r>
          </a:p>
        </p:txBody>
      </p:sp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7508875" y="27813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22.3 M </a:t>
            </a:r>
          </a:p>
        </p:txBody>
      </p:sp>
      <p:sp>
        <p:nvSpPr>
          <p:cNvPr id="113671" name="Text Box 9"/>
          <p:cNvSpPr txBox="1">
            <a:spLocks noChangeArrowheads="1"/>
          </p:cNvSpPr>
          <p:nvPr/>
        </p:nvSpPr>
        <p:spPr bwMode="auto">
          <a:xfrm>
            <a:off x="7472363" y="2259013"/>
            <a:ext cx="1166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13672" name="Text Box 10"/>
          <p:cNvSpPr txBox="1">
            <a:spLocks noChangeArrowheads="1"/>
          </p:cNvSpPr>
          <p:nvPr/>
        </p:nvSpPr>
        <p:spPr bwMode="auto">
          <a:xfrm>
            <a:off x="238125" y="4854575"/>
            <a:ext cx="15382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Excellent or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very good</a:t>
            </a:r>
          </a:p>
        </p:txBody>
      </p:sp>
      <p:sp>
        <p:nvSpPr>
          <p:cNvPr id="113673" name="Text Box 12"/>
          <p:cNvSpPr txBox="1">
            <a:spLocks noChangeArrowheads="1"/>
          </p:cNvSpPr>
          <p:nvPr/>
        </p:nvSpPr>
        <p:spPr bwMode="auto">
          <a:xfrm>
            <a:off x="909638" y="39147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Good</a:t>
            </a:r>
          </a:p>
        </p:txBody>
      </p:sp>
      <p:sp>
        <p:nvSpPr>
          <p:cNvPr id="113674" name="Text Box 13"/>
          <p:cNvSpPr txBox="1">
            <a:spLocks noChangeArrowheads="1"/>
          </p:cNvSpPr>
          <p:nvPr/>
        </p:nvSpPr>
        <p:spPr bwMode="auto">
          <a:xfrm>
            <a:off x="271463" y="2733675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Fair or poor</a:t>
            </a:r>
          </a:p>
        </p:txBody>
      </p:sp>
      <p:sp>
        <p:nvSpPr>
          <p:cNvPr id="113675" name="Text Box 14"/>
          <p:cNvSpPr txBox="1">
            <a:spLocks noChangeArrowheads="1"/>
          </p:cNvSpPr>
          <p:nvPr/>
        </p:nvSpPr>
        <p:spPr bwMode="auto">
          <a:xfrm>
            <a:off x="0" y="6365875"/>
            <a:ext cx="8891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13676" name="Picture 1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12900" y="1689100"/>
          <a:ext cx="71247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3" r:id="rId4" imgW="7120745" imgH="4078577" progId="Excel.Chart.8">
                  <p:embed/>
                </p:oleObj>
              </mc:Choice>
              <mc:Fallback>
                <p:oleObj r:id="rId4" imgW="7120745" imgH="4078577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689100"/>
                        <a:ext cx="71247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445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Race and Ethnicity, 2011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15717" name="Text Box 6"/>
          <p:cNvSpPr txBox="1">
            <a:spLocks noChangeArrowheads="1"/>
          </p:cNvSpPr>
          <p:nvPr/>
        </p:nvSpPr>
        <p:spPr bwMode="auto">
          <a:xfrm>
            <a:off x="56769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115718" name="Text Box 9"/>
          <p:cNvSpPr txBox="1">
            <a:spLocks noChangeArrowheads="1"/>
          </p:cNvSpPr>
          <p:nvPr/>
        </p:nvSpPr>
        <p:spPr bwMode="auto">
          <a:xfrm>
            <a:off x="22225" y="6234113"/>
            <a:ext cx="8851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American Indian category includes Aleutian Eskimos. Adults includes all individuals aged 19 to 64.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Data may not total 100% due to rounding. 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15719" name="Text Box 10"/>
          <p:cNvSpPr txBox="1">
            <a:spLocks noChangeArrowheads="1"/>
          </p:cNvSpPr>
          <p:nvPr/>
        </p:nvSpPr>
        <p:spPr bwMode="auto">
          <a:xfrm>
            <a:off x="-266700" y="2319338"/>
            <a:ext cx="3033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115720" name="Text Box 11"/>
          <p:cNvSpPr txBox="1">
            <a:spLocks noChangeArrowheads="1"/>
          </p:cNvSpPr>
          <p:nvPr/>
        </p:nvSpPr>
        <p:spPr bwMode="auto">
          <a:xfrm>
            <a:off x="-139700" y="1611313"/>
            <a:ext cx="297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 (2%)</a:t>
            </a:r>
          </a:p>
        </p:txBody>
      </p:sp>
      <p:sp>
        <p:nvSpPr>
          <p:cNvPr id="115721" name="Text Box 12"/>
          <p:cNvSpPr txBox="1">
            <a:spLocks noChangeArrowheads="1"/>
          </p:cNvSpPr>
          <p:nvPr/>
        </p:nvSpPr>
        <p:spPr bwMode="auto">
          <a:xfrm>
            <a:off x="38100" y="4054475"/>
            <a:ext cx="273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115722" name="Text Box 13"/>
          <p:cNvSpPr txBox="1">
            <a:spLocks noChangeArrowheads="1"/>
          </p:cNvSpPr>
          <p:nvPr/>
        </p:nvSpPr>
        <p:spPr bwMode="auto">
          <a:xfrm>
            <a:off x="22225" y="2905125"/>
            <a:ext cx="273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115723" name="Text Box 14"/>
          <p:cNvSpPr txBox="1">
            <a:spLocks noChangeArrowheads="1"/>
          </p:cNvSpPr>
          <p:nvPr/>
        </p:nvSpPr>
        <p:spPr bwMode="auto">
          <a:xfrm>
            <a:off x="-63500" y="1808163"/>
            <a:ext cx="2693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Am. Indian (1%)</a:t>
            </a:r>
          </a:p>
        </p:txBody>
      </p:sp>
      <p:sp>
        <p:nvSpPr>
          <p:cNvPr id="115724" name="Text Box 15"/>
          <p:cNvSpPr txBox="1">
            <a:spLocks noChangeArrowheads="1"/>
          </p:cNvSpPr>
          <p:nvPr/>
        </p:nvSpPr>
        <p:spPr bwMode="auto">
          <a:xfrm>
            <a:off x="-384175" y="2025650"/>
            <a:ext cx="315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115725" name="Line 16"/>
          <p:cNvSpPr>
            <a:spLocks noChangeShapeType="1"/>
          </p:cNvSpPr>
          <p:nvPr/>
        </p:nvSpPr>
        <p:spPr bwMode="auto">
          <a:xfrm>
            <a:off x="2743200" y="1790700"/>
            <a:ext cx="139700" cy="25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26" name="Line 17"/>
          <p:cNvSpPr>
            <a:spLocks noChangeShapeType="1"/>
          </p:cNvSpPr>
          <p:nvPr/>
        </p:nvSpPr>
        <p:spPr bwMode="auto">
          <a:xfrm>
            <a:off x="2514600" y="1993900"/>
            <a:ext cx="254000" cy="63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27" name="Text Box 18"/>
          <p:cNvSpPr txBox="1">
            <a:spLocks noChangeArrowheads="1"/>
          </p:cNvSpPr>
          <p:nvPr/>
        </p:nvSpPr>
        <p:spPr bwMode="auto">
          <a:xfrm>
            <a:off x="7632700" y="167640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1%</a:t>
            </a:r>
          </a:p>
        </p:txBody>
      </p:sp>
      <p:sp>
        <p:nvSpPr>
          <p:cNvPr id="115728" name="Text Box 19"/>
          <p:cNvSpPr txBox="1">
            <a:spLocks noChangeArrowheads="1"/>
          </p:cNvSpPr>
          <p:nvPr/>
        </p:nvSpPr>
        <p:spPr bwMode="auto">
          <a:xfrm>
            <a:off x="7632700" y="2108200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1%</a:t>
            </a:r>
          </a:p>
        </p:txBody>
      </p:sp>
      <p:sp>
        <p:nvSpPr>
          <p:cNvPr id="115729" name="Line 20"/>
          <p:cNvSpPr>
            <a:spLocks noChangeShapeType="1"/>
          </p:cNvSpPr>
          <p:nvPr/>
        </p:nvSpPr>
        <p:spPr bwMode="auto">
          <a:xfrm flipH="1">
            <a:off x="7480300" y="1879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30" name="Line 21"/>
          <p:cNvSpPr>
            <a:spLocks noChangeShapeType="1"/>
          </p:cNvSpPr>
          <p:nvPr/>
        </p:nvSpPr>
        <p:spPr bwMode="auto">
          <a:xfrm flipH="1" flipV="1">
            <a:off x="7480300" y="2108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31" name="Text Box 22"/>
          <p:cNvSpPr txBox="1">
            <a:spLocks noChangeArrowheads="1"/>
          </p:cNvSpPr>
          <p:nvPr/>
        </p:nvSpPr>
        <p:spPr bwMode="auto">
          <a:xfrm>
            <a:off x="22225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pic>
        <p:nvPicPr>
          <p:cNvPr id="115732" name="Picture 23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7313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Adults' Health Insurance Coverage by Race and Ethnicity, 2011</a:t>
            </a: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436688" y="1649413"/>
          <a:ext cx="6740525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9" name="Chart" r:id="rId3" imgW="6743557" imgH="3847981" progId="Excel.Chart.8">
                  <p:embed/>
                </p:oleObj>
              </mc:Choice>
              <mc:Fallback>
                <p:oleObj name="Chart" r:id="rId3" imgW="6743557" imgH="3847981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649413"/>
                        <a:ext cx="6740525" cy="384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7485063" y="451643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30.6 M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7450138" y="5081588"/>
            <a:ext cx="1062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120.0 M 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485063" y="395446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22.7 M 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473950" y="3375025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10.8 M 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7454900" y="2755900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1.3 M 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7383463" y="1792288"/>
            <a:ext cx="1057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7473950" y="2203450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2.6 M 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-1517650" y="3952875"/>
            <a:ext cx="3033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-1373188" y="2236788"/>
            <a:ext cx="29718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-1119188" y="5114925"/>
            <a:ext cx="273367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-1127125" y="4573588"/>
            <a:ext cx="2733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-1079500" y="2798763"/>
            <a:ext cx="2693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Am. Indian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-1577975" y="3340100"/>
            <a:ext cx="315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117777" name="Text Box 18"/>
          <p:cNvSpPr txBox="1">
            <a:spLocks noChangeArrowheads="1"/>
          </p:cNvSpPr>
          <p:nvPr/>
        </p:nvSpPr>
        <p:spPr bwMode="auto">
          <a:xfrm>
            <a:off x="0" y="6254750"/>
            <a:ext cx="86185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American Indian category includes Aleutian Eskimos. Adults includes all individuals aged 19 to 64. Asian includes South Pacific Islander.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17778" name="Picture 20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4575" y="1500188"/>
          <a:ext cx="716915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r:id="rId4" imgW="7169517" imgH="4615072" progId="Excel.Chart.8">
                  <p:embed/>
                </p:oleObj>
              </mc:Choice>
              <mc:Fallback>
                <p:oleObj r:id="rId4" imgW="7169517" imgH="4615072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500188"/>
                        <a:ext cx="7169150" cy="461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556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Adults vs. All Adults,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Citizenship Status, 2011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5176838" y="5749925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188.0 Million</a:t>
            </a:r>
          </a:p>
        </p:txBody>
      </p:sp>
      <p:sp>
        <p:nvSpPr>
          <p:cNvPr id="119814" name="Text Box 9"/>
          <p:cNvSpPr txBox="1">
            <a:spLocks noChangeArrowheads="1"/>
          </p:cNvSpPr>
          <p:nvPr/>
        </p:nvSpPr>
        <p:spPr bwMode="auto">
          <a:xfrm>
            <a:off x="755650" y="3660775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119815" name="Text Box 13"/>
          <p:cNvSpPr txBox="1">
            <a:spLocks noChangeArrowheads="1"/>
          </p:cNvSpPr>
          <p:nvPr/>
        </p:nvSpPr>
        <p:spPr bwMode="auto">
          <a:xfrm>
            <a:off x="160338" y="1792288"/>
            <a:ext cx="21129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less than 5 years</a:t>
            </a:r>
          </a:p>
        </p:txBody>
      </p:sp>
      <p:sp>
        <p:nvSpPr>
          <p:cNvPr id="119816" name="Line 14"/>
          <p:cNvSpPr>
            <a:spLocks noChangeShapeType="1"/>
          </p:cNvSpPr>
          <p:nvPr/>
        </p:nvSpPr>
        <p:spPr bwMode="auto">
          <a:xfrm flipV="1">
            <a:off x="1593850" y="1800225"/>
            <a:ext cx="668338" cy="2270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17" name="Line 15"/>
          <p:cNvSpPr>
            <a:spLocks noChangeShapeType="1"/>
          </p:cNvSpPr>
          <p:nvPr/>
        </p:nvSpPr>
        <p:spPr bwMode="auto">
          <a:xfrm flipV="1">
            <a:off x="1658938" y="2374900"/>
            <a:ext cx="622300" cy="292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18" name="Text Box 16"/>
          <p:cNvSpPr txBox="1">
            <a:spLocks noChangeArrowheads="1"/>
          </p:cNvSpPr>
          <p:nvPr/>
        </p:nvSpPr>
        <p:spPr bwMode="auto">
          <a:xfrm>
            <a:off x="254000" y="2530475"/>
            <a:ext cx="19827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 or more years</a:t>
            </a:r>
          </a:p>
        </p:txBody>
      </p:sp>
      <p:sp>
        <p:nvSpPr>
          <p:cNvPr id="119819" name="Text Box 17"/>
          <p:cNvSpPr txBox="1">
            <a:spLocks noChangeArrowheads="1"/>
          </p:cNvSpPr>
          <p:nvPr/>
        </p:nvSpPr>
        <p:spPr bwMode="auto">
          <a:xfrm>
            <a:off x="0" y="6426200"/>
            <a:ext cx="8596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19820" name="Text Box 18"/>
          <p:cNvSpPr txBox="1">
            <a:spLocks noChangeArrowheads="1"/>
          </p:cNvSpPr>
          <p:nvPr/>
        </p:nvSpPr>
        <p:spPr bwMode="auto">
          <a:xfrm>
            <a:off x="1739900" y="574833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40.3 Million</a:t>
            </a:r>
          </a:p>
        </p:txBody>
      </p:sp>
      <p:pic>
        <p:nvPicPr>
          <p:cNvPr id="119821" name="Picture 19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06513" y="1843088"/>
          <a:ext cx="71755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r:id="rId4" imgW="7175614" imgH="3889585" progId="Excel.Chart.8">
                  <p:embed/>
                </p:oleObj>
              </mc:Choice>
              <mc:Fallback>
                <p:oleObj r:id="rId4" imgW="7175614" imgH="3889585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843088"/>
                        <a:ext cx="7175500" cy="388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7621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Nonelderly vs. All Nonelderly,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Work Status, 2011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0163" y="4591050"/>
            <a:ext cx="243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Two full-time workers</a:t>
            </a:r>
          </a:p>
        </p:txBody>
      </p:sp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157163" y="3587750"/>
            <a:ext cx="231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full-time worker</a:t>
            </a:r>
          </a:p>
        </p:txBody>
      </p:sp>
      <p:sp>
        <p:nvSpPr>
          <p:cNvPr id="29703" name="Text Box 15"/>
          <p:cNvSpPr txBox="1">
            <a:spLocks noChangeArrowheads="1"/>
          </p:cNvSpPr>
          <p:nvPr/>
        </p:nvSpPr>
        <p:spPr bwMode="auto">
          <a:xfrm>
            <a:off x="793750" y="2584450"/>
            <a:ext cx="1674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part-time</a:t>
            </a:r>
          </a:p>
        </p:txBody>
      </p:sp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1116013" y="1992313"/>
            <a:ext cx="1352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 workers</a:t>
            </a:r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1944688" y="5497513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47.9 Million</a:t>
            </a:r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5245100" y="5526088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50800" y="6305550"/>
            <a:ext cx="85740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29708" name="Picture 20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404813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Adults' Health Insurance Coverage by Citizenship Status,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2185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928813" y="2012950"/>
          <a:ext cx="68897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r:id="rId4" imgW="6895174" imgH="3322608" progId="Excel.Chart.8">
                  <p:embed/>
                </p:oleObj>
              </mc:Choice>
              <mc:Fallback>
                <p:oleObj r:id="rId4" imgW="6895174" imgH="332260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012950"/>
                        <a:ext cx="6889750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Text Box 5"/>
          <p:cNvSpPr txBox="1">
            <a:spLocks noChangeArrowheads="1"/>
          </p:cNvSpPr>
          <p:nvPr/>
        </p:nvSpPr>
        <p:spPr bwMode="auto">
          <a:xfrm>
            <a:off x="7594600" y="4838700"/>
            <a:ext cx="1173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169.5 M </a:t>
            </a:r>
          </a:p>
        </p:txBody>
      </p:sp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7586663" y="3843338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15.4 M </a:t>
            </a:r>
          </a:p>
        </p:txBody>
      </p:sp>
      <p:sp>
        <p:nvSpPr>
          <p:cNvPr id="121862" name="Text Box 7"/>
          <p:cNvSpPr txBox="1">
            <a:spLocks noChangeArrowheads="1"/>
          </p:cNvSpPr>
          <p:nvPr/>
        </p:nvSpPr>
        <p:spPr bwMode="auto">
          <a:xfrm>
            <a:off x="7653338" y="2841625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3.0 M </a:t>
            </a:r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7524750" y="2289175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21864" name="Text Box 12"/>
          <p:cNvSpPr txBox="1">
            <a:spLocks noChangeArrowheads="1"/>
          </p:cNvSpPr>
          <p:nvPr/>
        </p:nvSpPr>
        <p:spPr bwMode="auto">
          <a:xfrm>
            <a:off x="523875" y="4814888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121865" name="Text Box 13"/>
          <p:cNvSpPr txBox="1">
            <a:spLocks noChangeArrowheads="1"/>
          </p:cNvSpPr>
          <p:nvPr/>
        </p:nvSpPr>
        <p:spPr bwMode="auto">
          <a:xfrm>
            <a:off x="484188" y="3706813"/>
            <a:ext cx="1498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5+ years</a:t>
            </a:r>
          </a:p>
        </p:txBody>
      </p:sp>
      <p:sp>
        <p:nvSpPr>
          <p:cNvPr id="121866" name="Text Box 14"/>
          <p:cNvSpPr txBox="1">
            <a:spLocks noChangeArrowheads="1"/>
          </p:cNvSpPr>
          <p:nvPr/>
        </p:nvSpPr>
        <p:spPr bwMode="auto">
          <a:xfrm>
            <a:off x="450850" y="2738438"/>
            <a:ext cx="1498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0-4 years</a:t>
            </a:r>
          </a:p>
        </p:txBody>
      </p:sp>
      <p:sp>
        <p:nvSpPr>
          <p:cNvPr id="121867" name="Text Box 16"/>
          <p:cNvSpPr txBox="1">
            <a:spLocks noChangeArrowheads="1"/>
          </p:cNvSpPr>
          <p:nvPr/>
        </p:nvSpPr>
        <p:spPr bwMode="auto">
          <a:xfrm>
            <a:off x="0" y="6375400"/>
            <a:ext cx="8951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21868" name="Picture 17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reeform 2"/>
          <p:cNvSpPr>
            <a:spLocks noChangeAspect="1"/>
          </p:cNvSpPr>
          <p:nvPr/>
        </p:nvSpPr>
        <p:spPr bwMode="auto">
          <a:xfrm>
            <a:off x="7319963" y="1274763"/>
            <a:ext cx="493712" cy="706437"/>
          </a:xfrm>
          <a:custGeom>
            <a:avLst/>
            <a:gdLst>
              <a:gd name="T0" fmla="*/ 181627632 w 313"/>
              <a:gd name="T1" fmla="*/ 32763605 h 478"/>
              <a:gd name="T2" fmla="*/ 67177955 w 313"/>
              <a:gd name="T3" fmla="*/ 224972139 h 478"/>
              <a:gd name="T4" fmla="*/ 121913741 w 313"/>
              <a:gd name="T5" fmla="*/ 297050863 h 478"/>
              <a:gd name="T6" fmla="*/ 67177955 w 313"/>
              <a:gd name="T7" fmla="*/ 384418476 h 478"/>
              <a:gd name="T8" fmla="*/ 99521599 w 313"/>
              <a:gd name="T9" fmla="*/ 412812009 h 478"/>
              <a:gd name="T10" fmla="*/ 77129481 w 313"/>
              <a:gd name="T11" fmla="*/ 471786182 h 478"/>
              <a:gd name="T12" fmla="*/ 77129481 w 313"/>
              <a:gd name="T13" fmla="*/ 570074008 h 478"/>
              <a:gd name="T14" fmla="*/ 0 w 313"/>
              <a:gd name="T15" fmla="*/ 605021939 h 478"/>
              <a:gd name="T16" fmla="*/ 29856169 w 313"/>
              <a:gd name="T17" fmla="*/ 635599717 h 478"/>
              <a:gd name="T18" fmla="*/ 194068223 w 313"/>
              <a:gd name="T19" fmla="*/ 998176383 h 478"/>
              <a:gd name="T20" fmla="*/ 323446004 w 313"/>
              <a:gd name="T21" fmla="*/ 1044044527 h 478"/>
              <a:gd name="T22" fmla="*/ 315981965 w 313"/>
              <a:gd name="T23" fmla="*/ 969781465 h 478"/>
              <a:gd name="T24" fmla="*/ 378183343 w 313"/>
              <a:gd name="T25" fmla="*/ 910808770 h 478"/>
              <a:gd name="T26" fmla="*/ 355791225 w 313"/>
              <a:gd name="T27" fmla="*/ 849651736 h 478"/>
              <a:gd name="T28" fmla="*/ 515025212 w 313"/>
              <a:gd name="T29" fmla="*/ 775388674 h 478"/>
              <a:gd name="T30" fmla="*/ 522489251 w 313"/>
              <a:gd name="T31" fmla="*/ 672731987 h 478"/>
              <a:gd name="T32" fmla="*/ 617035851 w 313"/>
              <a:gd name="T33" fmla="*/ 666178973 h 478"/>
              <a:gd name="T34" fmla="*/ 689188756 w 313"/>
              <a:gd name="T35" fmla="*/ 589733051 h 478"/>
              <a:gd name="T36" fmla="*/ 778758804 w 313"/>
              <a:gd name="T37" fmla="*/ 537311892 h 478"/>
              <a:gd name="T38" fmla="*/ 778758804 w 313"/>
              <a:gd name="T39" fmla="*/ 471786182 h 478"/>
              <a:gd name="T40" fmla="*/ 656845112 w 313"/>
              <a:gd name="T41" fmla="*/ 452128617 h 478"/>
              <a:gd name="T42" fmla="*/ 634451417 w 313"/>
              <a:gd name="T43" fmla="*/ 380049800 h 478"/>
              <a:gd name="T44" fmla="*/ 512537725 w 313"/>
              <a:gd name="T45" fmla="*/ 371312448 h 478"/>
              <a:gd name="T46" fmla="*/ 413016052 w 313"/>
              <a:gd name="T47" fmla="*/ 61157057 h 478"/>
              <a:gd name="T48" fmla="*/ 368230239 w 313"/>
              <a:gd name="T49" fmla="*/ 0 h 478"/>
              <a:gd name="T50" fmla="*/ 243829060 w 313"/>
              <a:gd name="T51" fmla="*/ 26210591 h 478"/>
              <a:gd name="T52" fmla="*/ 223924430 w 313"/>
              <a:gd name="T53" fmla="*/ 54605520 h 478"/>
              <a:gd name="T54" fmla="*/ 181627632 w 313"/>
              <a:gd name="T55" fmla="*/ 32763605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Freeform 3"/>
          <p:cNvSpPr>
            <a:spLocks noChangeAspect="1"/>
          </p:cNvSpPr>
          <p:nvPr/>
        </p:nvSpPr>
        <p:spPr bwMode="auto">
          <a:xfrm>
            <a:off x="6400800" y="2327275"/>
            <a:ext cx="746125" cy="482600"/>
          </a:xfrm>
          <a:custGeom>
            <a:avLst/>
            <a:gdLst>
              <a:gd name="T0" fmla="*/ 106997186 w 473"/>
              <a:gd name="T1" fmla="*/ 109059822 h 310"/>
              <a:gd name="T2" fmla="*/ 0 w 473"/>
              <a:gd name="T3" fmla="*/ 210847954 h 310"/>
              <a:gd name="T4" fmla="*/ 59718403 w 473"/>
              <a:gd name="T5" fmla="*/ 574379591 h 310"/>
              <a:gd name="T6" fmla="*/ 106997186 w 473"/>
              <a:gd name="T7" fmla="*/ 751299125 h 310"/>
              <a:gd name="T8" fmla="*/ 308547157 w 473"/>
              <a:gd name="T9" fmla="*/ 736757303 h 310"/>
              <a:gd name="T10" fmla="*/ 1050058275 w 473"/>
              <a:gd name="T11" fmla="*/ 601039339 h 310"/>
              <a:gd name="T12" fmla="*/ 1102312250 w 473"/>
              <a:gd name="T13" fmla="*/ 579227384 h 310"/>
              <a:gd name="T14" fmla="*/ 1176961012 w 473"/>
              <a:gd name="T15" fmla="*/ 409579540 h 310"/>
              <a:gd name="T16" fmla="*/ 1064988658 w 473"/>
              <a:gd name="T17" fmla="*/ 315061491 h 310"/>
              <a:gd name="T18" fmla="*/ 1124707036 w 473"/>
              <a:gd name="T19" fmla="*/ 99365768 h 310"/>
              <a:gd name="T20" fmla="*/ 1040104686 w 473"/>
              <a:gd name="T21" fmla="*/ 77553814 h 310"/>
              <a:gd name="T22" fmla="*/ 1040104686 w 473"/>
              <a:gd name="T23" fmla="*/ 21811961 h 310"/>
              <a:gd name="T24" fmla="*/ 1002781094 w 473"/>
              <a:gd name="T25" fmla="*/ 0 h 310"/>
              <a:gd name="T26" fmla="*/ 141833170 w 473"/>
              <a:gd name="T27" fmla="*/ 155107628 h 310"/>
              <a:gd name="T28" fmla="*/ 106997186 w 473"/>
              <a:gd name="T29" fmla="*/ 109059822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Freeform 4"/>
          <p:cNvSpPr>
            <a:spLocks noChangeAspect="1"/>
          </p:cNvSpPr>
          <p:nvPr/>
        </p:nvSpPr>
        <p:spPr bwMode="auto">
          <a:xfrm>
            <a:off x="7075488" y="2382838"/>
            <a:ext cx="198437" cy="385762"/>
          </a:xfrm>
          <a:custGeom>
            <a:avLst/>
            <a:gdLst>
              <a:gd name="T0" fmla="*/ 55443309 w 125"/>
              <a:gd name="T1" fmla="*/ 4879031 h 247"/>
              <a:gd name="T2" fmla="*/ 131047812 w 125"/>
              <a:gd name="T3" fmla="*/ 0 h 247"/>
              <a:gd name="T4" fmla="*/ 282256819 w 125"/>
              <a:gd name="T5" fmla="*/ 90249569 h 247"/>
              <a:gd name="T6" fmla="*/ 259574682 w 125"/>
              <a:gd name="T7" fmla="*/ 163425659 h 247"/>
              <a:gd name="T8" fmla="*/ 312498611 w 125"/>
              <a:gd name="T9" fmla="*/ 209770237 h 247"/>
              <a:gd name="T10" fmla="*/ 315017966 w 125"/>
              <a:gd name="T11" fmla="*/ 495154493 h 247"/>
              <a:gd name="T12" fmla="*/ 262095625 w 125"/>
              <a:gd name="T13" fmla="*/ 602479077 h 247"/>
              <a:gd name="T14" fmla="*/ 204131348 w 125"/>
              <a:gd name="T15" fmla="*/ 563451530 h 247"/>
              <a:gd name="T16" fmla="*/ 138607467 w 125"/>
              <a:gd name="T17" fmla="*/ 561013577 h 247"/>
              <a:gd name="T18" fmla="*/ 30241804 w 125"/>
              <a:gd name="T19" fmla="*/ 502473037 h 247"/>
              <a:gd name="T20" fmla="*/ 113405974 w 125"/>
              <a:gd name="T21" fmla="*/ 324411803 h 247"/>
              <a:gd name="T22" fmla="*/ 0 w 125"/>
              <a:gd name="T23" fmla="*/ 229283230 h 247"/>
              <a:gd name="T24" fmla="*/ 55443309 w 125"/>
              <a:gd name="T25" fmla="*/ 4879031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Freeform 5"/>
          <p:cNvSpPr>
            <a:spLocks noChangeAspect="1"/>
          </p:cNvSpPr>
          <p:nvPr/>
        </p:nvSpPr>
        <p:spPr bwMode="auto">
          <a:xfrm>
            <a:off x="7105650" y="1744663"/>
            <a:ext cx="220663" cy="401637"/>
          </a:xfrm>
          <a:custGeom>
            <a:avLst/>
            <a:gdLst>
              <a:gd name="T0" fmla="*/ 0 w 139"/>
              <a:gd name="T1" fmla="*/ 65941912 h 257"/>
              <a:gd name="T2" fmla="*/ 257056506 w 139"/>
              <a:gd name="T3" fmla="*/ 0 h 257"/>
              <a:gd name="T4" fmla="*/ 350303252 w 139"/>
              <a:gd name="T5" fmla="*/ 170961367 h 257"/>
              <a:gd name="T6" fmla="*/ 302419402 w 139"/>
              <a:gd name="T7" fmla="*/ 214922674 h 257"/>
              <a:gd name="T8" fmla="*/ 320061321 w 139"/>
              <a:gd name="T9" fmla="*/ 593481874 h 257"/>
              <a:gd name="T10" fmla="*/ 173891942 w 139"/>
              <a:gd name="T11" fmla="*/ 627674138 h 257"/>
              <a:gd name="T12" fmla="*/ 103327414 w 139"/>
              <a:gd name="T13" fmla="*/ 471365530 h 257"/>
              <a:gd name="T14" fmla="*/ 98287092 w 139"/>
              <a:gd name="T15" fmla="*/ 285749841 h 257"/>
              <a:gd name="T16" fmla="*/ 35282264 w 139"/>
              <a:gd name="T17" fmla="*/ 229576948 h 257"/>
              <a:gd name="T18" fmla="*/ 0 w 139"/>
              <a:gd name="T19" fmla="*/ 65941912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Freeform 6"/>
          <p:cNvSpPr>
            <a:spLocks noChangeAspect="1"/>
          </p:cNvSpPr>
          <p:nvPr/>
        </p:nvSpPr>
        <p:spPr bwMode="auto">
          <a:xfrm>
            <a:off x="7212013" y="2055813"/>
            <a:ext cx="466725" cy="209550"/>
          </a:xfrm>
          <a:custGeom>
            <a:avLst/>
            <a:gdLst>
              <a:gd name="T0" fmla="*/ 0 w 296"/>
              <a:gd name="T1" fmla="*/ 132057148 h 134"/>
              <a:gd name="T2" fmla="*/ 375418712 w 296"/>
              <a:gd name="T3" fmla="*/ 39127984 h 134"/>
              <a:gd name="T4" fmla="*/ 420170782 w 296"/>
              <a:gd name="T5" fmla="*/ 44019566 h 134"/>
              <a:gd name="T6" fmla="*/ 464922753 w 296"/>
              <a:gd name="T7" fmla="*/ 0 h 134"/>
              <a:gd name="T8" fmla="*/ 502215011 w 296"/>
              <a:gd name="T9" fmla="*/ 22009001 h 134"/>
              <a:gd name="T10" fmla="*/ 457463040 w 296"/>
              <a:gd name="T11" fmla="*/ 117383963 h 134"/>
              <a:gd name="T12" fmla="*/ 534535704 w 296"/>
              <a:gd name="T13" fmla="*/ 110046589 h 134"/>
              <a:gd name="T14" fmla="*/ 579287675 w 296"/>
              <a:gd name="T15" fmla="*/ 180966721 h 134"/>
              <a:gd name="T16" fmla="*/ 631497783 w 296"/>
              <a:gd name="T17" fmla="*/ 188302531 h 134"/>
              <a:gd name="T18" fmla="*/ 668791618 w 296"/>
              <a:gd name="T19" fmla="*/ 178520929 h 134"/>
              <a:gd name="T20" fmla="*/ 668791618 w 296"/>
              <a:gd name="T21" fmla="*/ 139392958 h 134"/>
              <a:gd name="T22" fmla="*/ 604150232 w 296"/>
              <a:gd name="T23" fmla="*/ 88037569 h 134"/>
              <a:gd name="T24" fmla="*/ 653873769 w 296"/>
              <a:gd name="T25" fmla="*/ 83145986 h 134"/>
              <a:gd name="T26" fmla="*/ 735919575 w 296"/>
              <a:gd name="T27" fmla="*/ 193194114 h 134"/>
              <a:gd name="T28" fmla="*/ 656360340 w 296"/>
              <a:gd name="T29" fmla="*/ 259221149 h 134"/>
              <a:gd name="T30" fmla="*/ 569342968 w 296"/>
              <a:gd name="T31" fmla="*/ 224984760 h 134"/>
              <a:gd name="T32" fmla="*/ 512159719 w 296"/>
              <a:gd name="T33" fmla="*/ 305686494 h 134"/>
              <a:gd name="T34" fmla="*/ 400281269 w 296"/>
              <a:gd name="T35" fmla="*/ 224984760 h 134"/>
              <a:gd name="T36" fmla="*/ 29834134 w 296"/>
              <a:gd name="T37" fmla="*/ 327695490 h 134"/>
              <a:gd name="T38" fmla="*/ 0 w 296"/>
              <a:gd name="T39" fmla="*/ 132057148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Freeform 7"/>
          <p:cNvSpPr>
            <a:spLocks noChangeAspect="1"/>
          </p:cNvSpPr>
          <p:nvPr/>
        </p:nvSpPr>
        <p:spPr bwMode="auto">
          <a:xfrm>
            <a:off x="7227888" y="2212975"/>
            <a:ext cx="242887" cy="184150"/>
          </a:xfrm>
          <a:custGeom>
            <a:avLst/>
            <a:gdLst>
              <a:gd name="T0" fmla="*/ 0 w 153"/>
              <a:gd name="T1" fmla="*/ 73063859 h 118"/>
              <a:gd name="T2" fmla="*/ 297377806 w 153"/>
              <a:gd name="T3" fmla="*/ 0 h 118"/>
              <a:gd name="T4" fmla="*/ 385582264 w 153"/>
              <a:gd name="T5" fmla="*/ 131514327 h 118"/>
              <a:gd name="T6" fmla="*/ 335179263 w 153"/>
              <a:gd name="T7" fmla="*/ 189964770 h 118"/>
              <a:gd name="T8" fmla="*/ 239413561 w 153"/>
              <a:gd name="T9" fmla="*/ 168046244 h 118"/>
              <a:gd name="T10" fmla="*/ 93244783 w 153"/>
              <a:gd name="T11" fmla="*/ 287383265 h 118"/>
              <a:gd name="T12" fmla="*/ 15120907 w 153"/>
              <a:gd name="T13" fmla="*/ 226496736 h 118"/>
              <a:gd name="T14" fmla="*/ 0 w 153"/>
              <a:gd name="T15" fmla="*/ 73063859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12" name="Group 8"/>
          <p:cNvGrpSpPr>
            <a:grpSpLocks/>
          </p:cNvGrpSpPr>
          <p:nvPr/>
        </p:nvGrpSpPr>
        <p:grpSpPr bwMode="auto">
          <a:xfrm>
            <a:off x="6462713" y="1782763"/>
            <a:ext cx="1044575" cy="698500"/>
            <a:chOff x="4071" y="1123"/>
            <a:chExt cx="658" cy="440"/>
          </a:xfrm>
        </p:grpSpPr>
        <p:sp>
          <p:nvSpPr>
            <p:cNvPr id="123913" name="Freeform 9"/>
            <p:cNvSpPr>
              <a:spLocks noChangeAspect="1"/>
            </p:cNvSpPr>
            <p:nvPr/>
          </p:nvSpPr>
          <p:spPr bwMode="auto">
            <a:xfrm>
              <a:off x="4071" y="1123"/>
              <a:ext cx="521" cy="417"/>
            </a:xfrm>
            <a:custGeom>
              <a:avLst/>
              <a:gdLst>
                <a:gd name="T0" fmla="*/ 41 w 524"/>
                <a:gd name="T1" fmla="*/ 274 h 426"/>
                <a:gd name="T2" fmla="*/ 88 w 524"/>
                <a:gd name="T3" fmla="*/ 250 h 426"/>
                <a:gd name="T4" fmla="*/ 155 w 524"/>
                <a:gd name="T5" fmla="*/ 245 h 426"/>
                <a:gd name="T6" fmla="*/ 171 w 524"/>
                <a:gd name="T7" fmla="*/ 223 h 426"/>
                <a:gd name="T8" fmla="*/ 195 w 524"/>
                <a:gd name="T9" fmla="*/ 220 h 426"/>
                <a:gd name="T10" fmla="*/ 209 w 524"/>
                <a:gd name="T11" fmla="*/ 198 h 426"/>
                <a:gd name="T12" fmla="*/ 231 w 524"/>
                <a:gd name="T13" fmla="*/ 189 h 426"/>
                <a:gd name="T14" fmla="*/ 221 w 524"/>
                <a:gd name="T15" fmla="*/ 146 h 426"/>
                <a:gd name="T16" fmla="*/ 207 w 524"/>
                <a:gd name="T17" fmla="*/ 134 h 426"/>
                <a:gd name="T18" fmla="*/ 235 w 524"/>
                <a:gd name="T19" fmla="*/ 100 h 426"/>
                <a:gd name="T20" fmla="*/ 253 w 524"/>
                <a:gd name="T21" fmla="*/ 100 h 426"/>
                <a:gd name="T22" fmla="*/ 312 w 524"/>
                <a:gd name="T23" fmla="*/ 26 h 426"/>
                <a:gd name="T24" fmla="*/ 406 w 524"/>
                <a:gd name="T25" fmla="*/ 0 h 426"/>
                <a:gd name="T26" fmla="*/ 417 w 524"/>
                <a:gd name="T27" fmla="*/ 69 h 426"/>
                <a:gd name="T28" fmla="*/ 421 w 524"/>
                <a:gd name="T29" fmla="*/ 67 h 426"/>
                <a:gd name="T30" fmla="*/ 442 w 524"/>
                <a:gd name="T31" fmla="*/ 90 h 426"/>
                <a:gd name="T32" fmla="*/ 443 w 524"/>
                <a:gd name="T33" fmla="*/ 160 h 426"/>
                <a:gd name="T34" fmla="*/ 471 w 524"/>
                <a:gd name="T35" fmla="*/ 217 h 426"/>
                <a:gd name="T36" fmla="*/ 482 w 524"/>
                <a:gd name="T37" fmla="*/ 292 h 426"/>
                <a:gd name="T38" fmla="*/ 485 w 524"/>
                <a:gd name="T39" fmla="*/ 355 h 426"/>
                <a:gd name="T40" fmla="*/ 518 w 524"/>
                <a:gd name="T41" fmla="*/ 378 h 426"/>
                <a:gd name="T42" fmla="*/ 494 w 524"/>
                <a:gd name="T43" fmla="*/ 408 h 426"/>
                <a:gd name="T44" fmla="*/ 434 w 524"/>
                <a:gd name="T45" fmla="*/ 372 h 426"/>
                <a:gd name="T46" fmla="*/ 403 w 524"/>
                <a:gd name="T47" fmla="*/ 375 h 426"/>
                <a:gd name="T48" fmla="*/ 372 w 524"/>
                <a:gd name="T49" fmla="*/ 366 h 426"/>
                <a:gd name="T50" fmla="*/ 374 w 524"/>
                <a:gd name="T51" fmla="*/ 344 h 426"/>
                <a:gd name="T52" fmla="*/ 354 w 524"/>
                <a:gd name="T53" fmla="*/ 338 h 426"/>
                <a:gd name="T54" fmla="*/ 15 w 524"/>
                <a:gd name="T55" fmla="*/ 399 h 426"/>
                <a:gd name="T56" fmla="*/ 0 w 524"/>
                <a:gd name="T57" fmla="*/ 382 h 426"/>
                <a:gd name="T58" fmla="*/ 53 w 524"/>
                <a:gd name="T59" fmla="*/ 308 h 426"/>
                <a:gd name="T60" fmla="*/ 41 w 524"/>
                <a:gd name="T61" fmla="*/ 274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5F7F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Freeform 10"/>
            <p:cNvSpPr>
              <a:spLocks noChangeAspect="1"/>
            </p:cNvSpPr>
            <p:nvPr/>
          </p:nvSpPr>
          <p:spPr bwMode="auto">
            <a:xfrm>
              <a:off x="4578" y="1474"/>
              <a:ext cx="151" cy="89"/>
            </a:xfrm>
            <a:custGeom>
              <a:avLst/>
              <a:gdLst>
                <a:gd name="T0" fmla="*/ 0 w 152"/>
                <a:gd name="T1" fmla="*/ 65 h 91"/>
                <a:gd name="T2" fmla="*/ 63 w 152"/>
                <a:gd name="T3" fmla="*/ 35 h 91"/>
                <a:gd name="T4" fmla="*/ 122 w 152"/>
                <a:gd name="T5" fmla="*/ 0 h 91"/>
                <a:gd name="T6" fmla="*/ 132 w 152"/>
                <a:gd name="T7" fmla="*/ 1 h 91"/>
                <a:gd name="T8" fmla="*/ 150 w 152"/>
                <a:gd name="T9" fmla="*/ 3 h 91"/>
                <a:gd name="T10" fmla="*/ 91 w 152"/>
                <a:gd name="T11" fmla="*/ 48 h 91"/>
                <a:gd name="T12" fmla="*/ 18 w 152"/>
                <a:gd name="T13" fmla="*/ 87 h 91"/>
                <a:gd name="T14" fmla="*/ 0 w 152"/>
                <a:gd name="T15" fmla="*/ 65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15" name="Freeform 11"/>
          <p:cNvSpPr>
            <a:spLocks noChangeAspect="1"/>
          </p:cNvSpPr>
          <p:nvPr/>
        </p:nvSpPr>
        <p:spPr bwMode="auto">
          <a:xfrm>
            <a:off x="7265988" y="1668463"/>
            <a:ext cx="257175" cy="449262"/>
          </a:xfrm>
          <a:custGeom>
            <a:avLst/>
            <a:gdLst>
              <a:gd name="T0" fmla="*/ 85685305 w 162"/>
              <a:gd name="T1" fmla="*/ 0 h 289"/>
              <a:gd name="T2" fmla="*/ 0 w 162"/>
              <a:gd name="T3" fmla="*/ 123247020 h 289"/>
              <a:gd name="T4" fmla="*/ 93246565 w 162"/>
              <a:gd name="T5" fmla="*/ 285158538 h 289"/>
              <a:gd name="T6" fmla="*/ 37801548 w 162"/>
              <a:gd name="T7" fmla="*/ 328656098 h 289"/>
              <a:gd name="T8" fmla="*/ 60483752 w 162"/>
              <a:gd name="T9" fmla="*/ 698395556 h 289"/>
              <a:gd name="T10" fmla="*/ 289817165 w 162"/>
              <a:gd name="T11" fmla="*/ 645230317 h 289"/>
              <a:gd name="T12" fmla="*/ 347781531 w 162"/>
              <a:gd name="T13" fmla="*/ 645230317 h 289"/>
              <a:gd name="T14" fmla="*/ 383063705 w 162"/>
              <a:gd name="T15" fmla="*/ 604148511 h 289"/>
              <a:gd name="T16" fmla="*/ 383063705 w 162"/>
              <a:gd name="T17" fmla="*/ 536484086 h 289"/>
              <a:gd name="T18" fmla="*/ 408265258 w 162"/>
              <a:gd name="T19" fmla="*/ 492984972 h 289"/>
              <a:gd name="T20" fmla="*/ 282257493 w 162"/>
              <a:gd name="T21" fmla="*/ 439819734 h 289"/>
              <a:gd name="T22" fmla="*/ 115927193 w 162"/>
              <a:gd name="T23" fmla="*/ 33833002 h 289"/>
              <a:gd name="T24" fmla="*/ 85685305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Freeform 12"/>
          <p:cNvSpPr>
            <a:spLocks noChangeAspect="1"/>
          </p:cNvSpPr>
          <p:nvPr/>
        </p:nvSpPr>
        <p:spPr bwMode="auto">
          <a:xfrm>
            <a:off x="7415213" y="2197100"/>
            <a:ext cx="120650" cy="101600"/>
          </a:xfrm>
          <a:custGeom>
            <a:avLst/>
            <a:gdLst>
              <a:gd name="T0" fmla="*/ 0 w 77"/>
              <a:gd name="T1" fmla="*/ 25201557 h 64"/>
              <a:gd name="T2" fmla="*/ 78563513 w 77"/>
              <a:gd name="T3" fmla="*/ 0 h 64"/>
              <a:gd name="T4" fmla="*/ 189044422 w 77"/>
              <a:gd name="T5" fmla="*/ 83164348 h 64"/>
              <a:gd name="T6" fmla="*/ 166948245 w 77"/>
              <a:gd name="T7" fmla="*/ 105846562 h 64"/>
              <a:gd name="T8" fmla="*/ 112936239 w 77"/>
              <a:gd name="T9" fmla="*/ 105846562 h 64"/>
              <a:gd name="T10" fmla="*/ 85929427 w 77"/>
              <a:gd name="T11" fmla="*/ 161289973 h 64"/>
              <a:gd name="T12" fmla="*/ 0 w 77"/>
              <a:gd name="T13" fmla="*/ 2520155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17" name="Group 13"/>
          <p:cNvGrpSpPr>
            <a:grpSpLocks noChangeAspect="1"/>
          </p:cNvGrpSpPr>
          <p:nvPr/>
        </p:nvGrpSpPr>
        <p:grpSpPr bwMode="auto">
          <a:xfrm>
            <a:off x="1909763" y="4495800"/>
            <a:ext cx="622300" cy="479425"/>
            <a:chOff x="1203" y="2832"/>
            <a:chExt cx="392" cy="302"/>
          </a:xfrm>
        </p:grpSpPr>
        <p:grpSp>
          <p:nvGrpSpPr>
            <p:cNvPr id="123918" name="Group 14" descr="Dotted grid"/>
            <p:cNvGrpSpPr>
              <a:grpSpLocks noChangeAspect="1"/>
            </p:cNvGrpSpPr>
            <p:nvPr/>
          </p:nvGrpSpPr>
          <p:grpSpPr bwMode="auto">
            <a:xfrm>
              <a:off x="1203" y="2832"/>
              <a:ext cx="392" cy="302"/>
              <a:chOff x="1203" y="2832"/>
              <a:chExt cx="392" cy="302"/>
            </a:xfrm>
          </p:grpSpPr>
          <p:sp>
            <p:nvSpPr>
              <p:cNvPr id="123919" name="Freeform 15"/>
              <p:cNvSpPr>
                <a:spLocks noChangeAspect="1"/>
              </p:cNvSpPr>
              <p:nvPr/>
            </p:nvSpPr>
            <p:spPr bwMode="auto">
              <a:xfrm>
                <a:off x="1203" y="2870"/>
                <a:ext cx="30" cy="4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0" name="Freeform 16"/>
              <p:cNvSpPr>
                <a:spLocks noChangeAspect="1"/>
              </p:cNvSpPr>
              <p:nvPr/>
            </p:nvSpPr>
            <p:spPr bwMode="auto">
              <a:xfrm>
                <a:off x="1246" y="2832"/>
                <a:ext cx="56" cy="55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1" name="Freeform 17"/>
              <p:cNvSpPr>
                <a:spLocks noChangeAspect="1"/>
              </p:cNvSpPr>
              <p:nvPr/>
            </p:nvSpPr>
            <p:spPr bwMode="auto">
              <a:xfrm>
                <a:off x="1299" y="2870"/>
                <a:ext cx="84" cy="62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2" name="Freeform 18"/>
              <p:cNvSpPr>
                <a:spLocks noChangeAspect="1"/>
              </p:cNvSpPr>
              <p:nvPr/>
            </p:nvSpPr>
            <p:spPr bwMode="auto">
              <a:xfrm>
                <a:off x="1385" y="2917"/>
                <a:ext cx="67" cy="33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3" name="Freeform 19"/>
              <p:cNvSpPr>
                <a:spLocks noChangeAspect="1"/>
              </p:cNvSpPr>
              <p:nvPr/>
            </p:nvSpPr>
            <p:spPr bwMode="auto">
              <a:xfrm>
                <a:off x="1405" y="2963"/>
                <a:ext cx="27" cy="2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4" name="Freeform 20"/>
              <p:cNvSpPr>
                <a:spLocks noChangeAspect="1"/>
              </p:cNvSpPr>
              <p:nvPr/>
            </p:nvSpPr>
            <p:spPr bwMode="auto">
              <a:xfrm>
                <a:off x="1435" y="2989"/>
                <a:ext cx="18" cy="23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5" name="Freeform 21"/>
              <p:cNvSpPr>
                <a:spLocks noChangeAspect="1"/>
              </p:cNvSpPr>
              <p:nvPr/>
            </p:nvSpPr>
            <p:spPr bwMode="auto">
              <a:xfrm>
                <a:off x="1482" y="3000"/>
                <a:ext cx="113" cy="134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6" name="Freeform 22"/>
            <p:cNvSpPr>
              <a:spLocks noChangeAspect="1"/>
            </p:cNvSpPr>
            <p:nvPr/>
          </p:nvSpPr>
          <p:spPr bwMode="auto">
            <a:xfrm>
              <a:off x="1441" y="2937"/>
              <a:ext cx="63" cy="53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7" name="Freeform 23"/>
          <p:cNvSpPr>
            <a:spLocks noChangeAspect="1"/>
          </p:cNvSpPr>
          <p:nvPr/>
        </p:nvSpPr>
        <p:spPr bwMode="auto">
          <a:xfrm>
            <a:off x="304800" y="3733800"/>
            <a:ext cx="1617663" cy="1577975"/>
          </a:xfrm>
          <a:custGeom>
            <a:avLst/>
            <a:gdLst>
              <a:gd name="T0" fmla="*/ 265793744 w 1572"/>
              <a:gd name="T1" fmla="*/ 241574270 h 1533"/>
              <a:gd name="T2" fmla="*/ 600418538 w 1572"/>
              <a:gd name="T3" fmla="*/ 0 h 1533"/>
              <a:gd name="T4" fmla="*/ 759259206 w 1572"/>
              <a:gd name="T5" fmla="*/ 42381961 h 1533"/>
              <a:gd name="T6" fmla="*/ 836562275 w 1572"/>
              <a:gd name="T7" fmla="*/ 119727432 h 1533"/>
              <a:gd name="T8" fmla="*/ 1151067199 w 1572"/>
              <a:gd name="T9" fmla="*/ 150454220 h 1533"/>
              <a:gd name="T10" fmla="*/ 1160597207 w 1572"/>
              <a:gd name="T11" fmla="*/ 953582701 h 1533"/>
              <a:gd name="T12" fmla="*/ 1263314659 w 1572"/>
              <a:gd name="T13" fmla="*/ 976892050 h 1533"/>
              <a:gd name="T14" fmla="*/ 1310966757 w 1572"/>
              <a:gd name="T15" fmla="*/ 1073310101 h 1533"/>
              <a:gd name="T16" fmla="*/ 1382974348 w 1572"/>
              <a:gd name="T17" fmla="*/ 1040464968 h 1533"/>
              <a:gd name="T18" fmla="*/ 1534402788 w 1572"/>
              <a:gd name="T19" fmla="*/ 1258730082 h 1533"/>
              <a:gd name="T20" fmla="*/ 1664652403 w 1572"/>
              <a:gd name="T21" fmla="*/ 1359385915 h 1533"/>
              <a:gd name="T22" fmla="*/ 1659357954 w 1572"/>
              <a:gd name="T23" fmla="*/ 1446267152 h 1533"/>
              <a:gd name="T24" fmla="*/ 1495221808 w 1572"/>
              <a:gd name="T25" fmla="*/ 1456863153 h 1533"/>
              <a:gd name="T26" fmla="*/ 1423214217 w 1572"/>
              <a:gd name="T27" fmla="*/ 1190919381 h 1533"/>
              <a:gd name="T28" fmla="*/ 905393197 w 1572"/>
              <a:gd name="T29" fmla="*/ 928153946 h 1533"/>
              <a:gd name="T30" fmla="*/ 919158764 w 1572"/>
              <a:gd name="T31" fmla="*/ 1010797401 h 1533"/>
              <a:gd name="T32" fmla="*/ 802675745 w 1572"/>
              <a:gd name="T33" fmla="*/ 1117811709 h 1533"/>
              <a:gd name="T34" fmla="*/ 783614700 w 1572"/>
              <a:gd name="T35" fmla="*/ 1078608101 h 1533"/>
              <a:gd name="T36" fmla="*/ 750788088 w 1572"/>
              <a:gd name="T37" fmla="*/ 1078608101 h 1533"/>
              <a:gd name="T38" fmla="*/ 657601673 w 1572"/>
              <a:gd name="T39" fmla="*/ 1301110997 h 1533"/>
              <a:gd name="T40" fmla="*/ 368511261 w 1572"/>
              <a:gd name="T41" fmla="*/ 1520435042 h 1533"/>
              <a:gd name="T42" fmla="*/ 82597550 w 1572"/>
              <a:gd name="T43" fmla="*/ 1624269469 h 1533"/>
              <a:gd name="T44" fmla="*/ 0 w 1572"/>
              <a:gd name="T45" fmla="*/ 1610495903 h 1533"/>
              <a:gd name="T46" fmla="*/ 328271391 w 1572"/>
              <a:gd name="T47" fmla="*/ 1422957803 h 1533"/>
              <a:gd name="T48" fmla="*/ 368511261 w 1572"/>
              <a:gd name="T49" fmla="*/ 1422957803 h 1533"/>
              <a:gd name="T50" fmla="*/ 488170949 w 1572"/>
              <a:gd name="T51" fmla="*/ 1277801648 h 1533"/>
              <a:gd name="T52" fmla="*/ 542177543 w 1572"/>
              <a:gd name="T53" fmla="*/ 1272503648 h 1533"/>
              <a:gd name="T54" fmla="*/ 623715142 w 1572"/>
              <a:gd name="T55" fmla="*/ 1162312031 h 1533"/>
              <a:gd name="T56" fmla="*/ 595124089 w 1572"/>
              <a:gd name="T57" fmla="*/ 1113572897 h 1533"/>
              <a:gd name="T58" fmla="*/ 420398917 w 1572"/>
              <a:gd name="T59" fmla="*/ 1136883276 h 1533"/>
              <a:gd name="T60" fmla="*/ 300739228 w 1572"/>
              <a:gd name="T61" fmla="*/ 860343245 h 1533"/>
              <a:gd name="T62" fmla="*/ 368511261 w 1572"/>
              <a:gd name="T63" fmla="*/ 735318874 h 1533"/>
              <a:gd name="T64" fmla="*/ 478640941 w 1572"/>
              <a:gd name="T65" fmla="*/ 691877741 h 1533"/>
              <a:gd name="T66" fmla="*/ 439459962 w 1572"/>
              <a:gd name="T67" fmla="*/ 580625907 h 1533"/>
              <a:gd name="T68" fmla="*/ 324035832 w 1572"/>
              <a:gd name="T69" fmla="*/ 633602824 h 1533"/>
              <a:gd name="T70" fmla="*/ 237202691 w 1572"/>
              <a:gd name="T71" fmla="*/ 473612756 h 1533"/>
              <a:gd name="T72" fmla="*/ 333565840 w 1572"/>
              <a:gd name="T73" fmla="*/ 435469623 h 1533"/>
              <a:gd name="T74" fmla="*/ 420398917 w 1572"/>
              <a:gd name="T75" fmla="*/ 478910757 h 1533"/>
              <a:gd name="T76" fmla="*/ 459579896 w 1572"/>
              <a:gd name="T77" fmla="*/ 454541190 h 1533"/>
              <a:gd name="T78" fmla="*/ 387571276 w 1572"/>
              <a:gd name="T79" fmla="*/ 318920818 h 1533"/>
              <a:gd name="T80" fmla="*/ 260499295 w 1572"/>
              <a:gd name="T81" fmla="*/ 309385035 h 1533"/>
              <a:gd name="T82" fmla="*/ 265793744 w 1572"/>
              <a:gd name="T83" fmla="*/ 241574270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8" name="Freeform 24"/>
          <p:cNvSpPr>
            <a:spLocks noChangeAspect="1"/>
          </p:cNvSpPr>
          <p:nvPr/>
        </p:nvSpPr>
        <p:spPr bwMode="auto">
          <a:xfrm>
            <a:off x="1395413" y="1298575"/>
            <a:ext cx="836612" cy="604838"/>
          </a:xfrm>
          <a:custGeom>
            <a:avLst/>
            <a:gdLst>
              <a:gd name="T0" fmla="*/ 333888637 w 530"/>
              <a:gd name="T1" fmla="*/ 0 h 389"/>
              <a:gd name="T2" fmla="*/ 605484436 w 530"/>
              <a:gd name="T3" fmla="*/ 72527697 h 389"/>
              <a:gd name="T4" fmla="*/ 812294827 w 530"/>
              <a:gd name="T5" fmla="*/ 118461188 h 389"/>
              <a:gd name="T6" fmla="*/ 911963881 w 530"/>
              <a:gd name="T7" fmla="*/ 140218245 h 389"/>
              <a:gd name="T8" fmla="*/ 1016614523 w 530"/>
              <a:gd name="T9" fmla="*/ 154725024 h 389"/>
              <a:gd name="T10" fmla="*/ 1153657819 w 530"/>
              <a:gd name="T11" fmla="*/ 178899878 h 389"/>
              <a:gd name="T12" fmla="*/ 1320602878 w 530"/>
              <a:gd name="T13" fmla="*/ 207910373 h 389"/>
              <a:gd name="T14" fmla="*/ 1213459765 w 530"/>
              <a:gd name="T15" fmla="*/ 940434557 h 389"/>
              <a:gd name="T16" fmla="*/ 700168350 w 530"/>
              <a:gd name="T17" fmla="*/ 834060845 h 389"/>
              <a:gd name="T18" fmla="*/ 630401256 w 530"/>
              <a:gd name="T19" fmla="*/ 882413663 h 389"/>
              <a:gd name="T20" fmla="*/ 538208234 w 530"/>
              <a:gd name="T21" fmla="*/ 809885796 h 389"/>
              <a:gd name="T22" fmla="*/ 455981941 w 530"/>
              <a:gd name="T23" fmla="*/ 882413663 h 389"/>
              <a:gd name="T24" fmla="*/ 381231383 w 530"/>
              <a:gd name="T25" fmla="*/ 819555622 h 389"/>
              <a:gd name="T26" fmla="*/ 169436000 w 530"/>
              <a:gd name="T27" fmla="*/ 809885796 h 389"/>
              <a:gd name="T28" fmla="*/ 199336184 w 530"/>
              <a:gd name="T29" fmla="*/ 691424657 h 389"/>
              <a:gd name="T30" fmla="*/ 47342759 w 530"/>
              <a:gd name="T31" fmla="*/ 679337230 h 389"/>
              <a:gd name="T32" fmla="*/ 32392667 w 530"/>
              <a:gd name="T33" fmla="*/ 611645151 h 389"/>
              <a:gd name="T34" fmla="*/ 62292863 w 530"/>
              <a:gd name="T35" fmla="*/ 539117479 h 389"/>
              <a:gd name="T36" fmla="*/ 24916826 w 530"/>
              <a:gd name="T37" fmla="*/ 473843196 h 389"/>
              <a:gd name="T38" fmla="*/ 27409303 w 530"/>
              <a:gd name="T39" fmla="*/ 290107676 h 389"/>
              <a:gd name="T40" fmla="*/ 0 w 530"/>
              <a:gd name="T41" fmla="*/ 149889431 h 389"/>
              <a:gd name="T42" fmla="*/ 17442569 w 530"/>
              <a:gd name="T43" fmla="*/ 96702551 h 389"/>
              <a:gd name="T44" fmla="*/ 84717211 w 530"/>
              <a:gd name="T45" fmla="*/ 118461188 h 389"/>
              <a:gd name="T46" fmla="*/ 154485909 w 530"/>
              <a:gd name="T47" fmla="*/ 200658491 h 389"/>
              <a:gd name="T48" fmla="*/ 284053420 w 530"/>
              <a:gd name="T49" fmla="*/ 219999355 h 389"/>
              <a:gd name="T50" fmla="*/ 318938545 w 530"/>
              <a:gd name="T51" fmla="*/ 287691435 h 389"/>
              <a:gd name="T52" fmla="*/ 254153236 w 530"/>
              <a:gd name="T53" fmla="*/ 287691435 h 389"/>
              <a:gd name="T54" fmla="*/ 246678980 w 530"/>
              <a:gd name="T55" fmla="*/ 345712329 h 389"/>
              <a:gd name="T56" fmla="*/ 284053420 w 530"/>
              <a:gd name="T57" fmla="*/ 352965718 h 389"/>
              <a:gd name="T58" fmla="*/ 299005090 w 530"/>
              <a:gd name="T59" fmla="*/ 410986709 h 389"/>
              <a:gd name="T60" fmla="*/ 221762160 w 530"/>
              <a:gd name="T61" fmla="*/ 452086138 h 389"/>
              <a:gd name="T62" fmla="*/ 221762160 w 530"/>
              <a:gd name="T63" fmla="*/ 493184012 h 389"/>
              <a:gd name="T64" fmla="*/ 311462710 w 530"/>
              <a:gd name="T65" fmla="*/ 493184012 h 389"/>
              <a:gd name="T66" fmla="*/ 333888637 w 530"/>
              <a:gd name="T67" fmla="*/ 391645796 h 389"/>
              <a:gd name="T68" fmla="*/ 401164839 w 530"/>
              <a:gd name="T69" fmla="*/ 331207105 h 389"/>
              <a:gd name="T70" fmla="*/ 318938545 w 530"/>
              <a:gd name="T71" fmla="*/ 171648044 h 389"/>
              <a:gd name="T72" fmla="*/ 371263077 w 530"/>
              <a:gd name="T73" fmla="*/ 120878984 h 389"/>
              <a:gd name="T74" fmla="*/ 333888637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5F7F9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Freeform 25"/>
          <p:cNvSpPr>
            <a:spLocks noChangeAspect="1"/>
          </p:cNvSpPr>
          <p:nvPr/>
        </p:nvSpPr>
        <p:spPr bwMode="auto">
          <a:xfrm>
            <a:off x="1196975" y="1736725"/>
            <a:ext cx="1044575" cy="784225"/>
          </a:xfrm>
          <a:custGeom>
            <a:avLst/>
            <a:gdLst>
              <a:gd name="T0" fmla="*/ 361020549 w 662"/>
              <a:gd name="T1" fmla="*/ 0 h 505"/>
              <a:gd name="T2" fmla="*/ 313713311 w 662"/>
              <a:gd name="T3" fmla="*/ 26526999 h 505"/>
              <a:gd name="T4" fmla="*/ 283835637 w 662"/>
              <a:gd name="T5" fmla="*/ 132636534 h 505"/>
              <a:gd name="T6" fmla="*/ 253959540 w 662"/>
              <a:gd name="T7" fmla="*/ 224275969 h 505"/>
              <a:gd name="T8" fmla="*/ 231550101 w 662"/>
              <a:gd name="T9" fmla="*/ 296621873 h 505"/>
              <a:gd name="T10" fmla="*/ 201673956 w 662"/>
              <a:gd name="T11" fmla="*/ 373792700 h 505"/>
              <a:gd name="T12" fmla="*/ 166816406 w 662"/>
              <a:gd name="T13" fmla="*/ 453373757 h 505"/>
              <a:gd name="T14" fmla="*/ 124489044 w 662"/>
              <a:gd name="T15" fmla="*/ 540189773 h 505"/>
              <a:gd name="T16" fmla="*/ 64735248 w 662"/>
              <a:gd name="T17" fmla="*/ 641475901 h 505"/>
              <a:gd name="T18" fmla="*/ 0 w 662"/>
              <a:gd name="T19" fmla="*/ 737938659 h 505"/>
              <a:gd name="T20" fmla="*/ 0 w 662"/>
              <a:gd name="T21" fmla="*/ 950156298 h 505"/>
              <a:gd name="T22" fmla="*/ 923713624 w 662"/>
              <a:gd name="T23" fmla="*/ 1133435072 h 505"/>
              <a:gd name="T24" fmla="*/ 1351957658 w 662"/>
              <a:gd name="T25" fmla="*/ 1217839402 h 505"/>
              <a:gd name="T26" fmla="*/ 1441590680 w 662"/>
              <a:gd name="T27" fmla="*/ 795816003 h 505"/>
              <a:gd name="T28" fmla="*/ 1496366153 w 662"/>
              <a:gd name="T29" fmla="*/ 759642274 h 505"/>
              <a:gd name="T30" fmla="*/ 1444080618 w 662"/>
              <a:gd name="T31" fmla="*/ 665591202 h 505"/>
              <a:gd name="T32" fmla="*/ 1471468355 w 662"/>
              <a:gd name="T33" fmla="*/ 569128445 h 505"/>
              <a:gd name="T34" fmla="*/ 1648242884 w 662"/>
              <a:gd name="T35" fmla="*/ 407554840 h 505"/>
              <a:gd name="T36" fmla="*/ 1526243828 w 662"/>
              <a:gd name="T37" fmla="*/ 260448145 h 505"/>
              <a:gd name="T38" fmla="*/ 1013345068 w 662"/>
              <a:gd name="T39" fmla="*/ 154340150 h 505"/>
              <a:gd name="T40" fmla="*/ 943631547 w 662"/>
              <a:gd name="T41" fmla="*/ 197748934 h 505"/>
              <a:gd name="T42" fmla="*/ 851508587 w 662"/>
              <a:gd name="T43" fmla="*/ 125401478 h 505"/>
              <a:gd name="T44" fmla="*/ 769346758 w 662"/>
              <a:gd name="T45" fmla="*/ 202570752 h 505"/>
              <a:gd name="T46" fmla="*/ 692161846 w 662"/>
              <a:gd name="T47" fmla="*/ 125401478 h 505"/>
              <a:gd name="T48" fmla="*/ 487999580 w 662"/>
              <a:gd name="T49" fmla="*/ 130224849 h 505"/>
              <a:gd name="T50" fmla="*/ 512897378 w 662"/>
              <a:gd name="T51" fmla="*/ 12058430 h 505"/>
              <a:gd name="T52" fmla="*/ 361020549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292929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Freeform 26"/>
          <p:cNvSpPr>
            <a:spLocks noChangeAspect="1"/>
          </p:cNvSpPr>
          <p:nvPr/>
        </p:nvSpPr>
        <p:spPr bwMode="auto">
          <a:xfrm>
            <a:off x="1112838" y="2344738"/>
            <a:ext cx="1100137" cy="1674812"/>
          </a:xfrm>
          <a:custGeom>
            <a:avLst/>
            <a:gdLst>
              <a:gd name="T0" fmla="*/ 132040119 w 697"/>
              <a:gd name="T1" fmla="*/ 0 h 1077"/>
              <a:gd name="T2" fmla="*/ 931749815 w 697"/>
              <a:gd name="T3" fmla="*/ 154768469 h 1077"/>
              <a:gd name="T4" fmla="*/ 757358234 w 697"/>
              <a:gd name="T5" fmla="*/ 921351840 h 1077"/>
              <a:gd name="T6" fmla="*/ 1654230207 w 697"/>
              <a:gd name="T7" fmla="*/ 2089365900 h 1077"/>
              <a:gd name="T8" fmla="*/ 1736444110 w 697"/>
              <a:gd name="T9" fmla="*/ 2147483647 h 1077"/>
              <a:gd name="T10" fmla="*/ 1651739510 w 697"/>
              <a:gd name="T11" fmla="*/ 2147483647 h 1077"/>
              <a:gd name="T12" fmla="*/ 1596929978 w 697"/>
              <a:gd name="T13" fmla="*/ 2147483647 h 1077"/>
              <a:gd name="T14" fmla="*/ 1544612721 w 697"/>
              <a:gd name="T15" fmla="*/ 2147483647 h 1077"/>
              <a:gd name="T16" fmla="*/ 1599422253 w 697"/>
              <a:gd name="T17" fmla="*/ 2147483647 h 1077"/>
              <a:gd name="T18" fmla="*/ 1507242800 w 697"/>
              <a:gd name="T19" fmla="*/ 2147483647 h 1077"/>
              <a:gd name="T20" fmla="*/ 979085679 w 697"/>
              <a:gd name="T21" fmla="*/ 2147483647 h 1077"/>
              <a:gd name="T22" fmla="*/ 946698730 w 697"/>
              <a:gd name="T23" fmla="*/ 2147483647 h 1077"/>
              <a:gd name="T24" fmla="*/ 854519278 w 697"/>
              <a:gd name="T25" fmla="*/ 2147483647 h 1077"/>
              <a:gd name="T26" fmla="*/ 787254486 w 697"/>
              <a:gd name="T27" fmla="*/ 2147483647 h 1077"/>
              <a:gd name="T28" fmla="*/ 767324178 w 697"/>
              <a:gd name="T29" fmla="*/ 2147483647 h 1077"/>
              <a:gd name="T30" fmla="*/ 712514646 w 697"/>
              <a:gd name="T31" fmla="*/ 2147483647 h 1077"/>
              <a:gd name="T32" fmla="*/ 655214417 w 697"/>
              <a:gd name="T33" fmla="*/ 2106292845 h 1077"/>
              <a:gd name="T34" fmla="*/ 637776383 w 697"/>
              <a:gd name="T35" fmla="*/ 2045836358 h 1077"/>
              <a:gd name="T36" fmla="*/ 585457548 w 697"/>
              <a:gd name="T37" fmla="*/ 2007144642 h 1077"/>
              <a:gd name="T38" fmla="*/ 503245617 w 697"/>
              <a:gd name="T39" fmla="*/ 2028909412 h 1077"/>
              <a:gd name="T40" fmla="*/ 411066066 w 697"/>
              <a:gd name="T41" fmla="*/ 1995053966 h 1077"/>
              <a:gd name="T42" fmla="*/ 411066066 w 697"/>
              <a:gd name="T43" fmla="*/ 1963616655 h 1077"/>
              <a:gd name="T44" fmla="*/ 408575369 w 697"/>
              <a:gd name="T45" fmla="*/ 1891069493 h 1077"/>
              <a:gd name="T46" fmla="*/ 371205449 w 697"/>
              <a:gd name="T47" fmla="*/ 1811266370 h 1077"/>
              <a:gd name="T48" fmla="*/ 366222477 w 697"/>
              <a:gd name="T49" fmla="*/ 1745973613 h 1077"/>
              <a:gd name="T50" fmla="*/ 326361860 w 697"/>
              <a:gd name="T51" fmla="*/ 1690354951 h 1077"/>
              <a:gd name="T52" fmla="*/ 336327803 w 697"/>
              <a:gd name="T53" fmla="*/ 1634734734 h 1077"/>
              <a:gd name="T54" fmla="*/ 221727346 w 697"/>
              <a:gd name="T55" fmla="*/ 1501730695 h 1077"/>
              <a:gd name="T56" fmla="*/ 221727346 w 697"/>
              <a:gd name="T57" fmla="*/ 1426765398 h 1077"/>
              <a:gd name="T58" fmla="*/ 281518271 w 697"/>
              <a:gd name="T59" fmla="*/ 1397746222 h 1077"/>
              <a:gd name="T60" fmla="*/ 281518271 w 697"/>
              <a:gd name="T61" fmla="*/ 1351800100 h 1077"/>
              <a:gd name="T62" fmla="*/ 221727346 w 697"/>
              <a:gd name="T63" fmla="*/ 1337291290 h 1077"/>
              <a:gd name="T64" fmla="*/ 196814016 w 697"/>
              <a:gd name="T65" fmla="*/ 1264742572 h 1077"/>
              <a:gd name="T66" fmla="*/ 166917764 w 697"/>
              <a:gd name="T67" fmla="*/ 1138994883 h 1077"/>
              <a:gd name="T68" fmla="*/ 251622019 w 697"/>
              <a:gd name="T69" fmla="*/ 1206705775 h 1077"/>
              <a:gd name="T70" fmla="*/ 219235071 w 697"/>
              <a:gd name="T71" fmla="*/ 1117230112 h 1077"/>
              <a:gd name="T72" fmla="*/ 281518271 w 697"/>
              <a:gd name="T73" fmla="*/ 1117230112 h 1077"/>
              <a:gd name="T74" fmla="*/ 281518271 w 697"/>
              <a:gd name="T75" fmla="*/ 1051937355 h 1077"/>
              <a:gd name="T76" fmla="*/ 219235071 w 697"/>
              <a:gd name="T77" fmla="*/ 1008409369 h 1077"/>
              <a:gd name="T78" fmla="*/ 189340348 w 697"/>
              <a:gd name="T79" fmla="*/ 1068864301 h 1077"/>
              <a:gd name="T80" fmla="*/ 132040119 w 697"/>
              <a:gd name="T81" fmla="*/ 1047101085 h 1077"/>
              <a:gd name="T82" fmla="*/ 22422590 w 697"/>
              <a:gd name="T83" fmla="*/ 756910685 h 1077"/>
              <a:gd name="T84" fmla="*/ 52317282 w 697"/>
              <a:gd name="T85" fmla="*/ 546523603 h 1077"/>
              <a:gd name="T86" fmla="*/ 0 w 697"/>
              <a:gd name="T87" fmla="*/ 428030319 h 1077"/>
              <a:gd name="T88" fmla="*/ 24913286 w 697"/>
              <a:gd name="T89" fmla="*/ 338554559 h 1077"/>
              <a:gd name="T90" fmla="*/ 79721259 w 697"/>
              <a:gd name="T91" fmla="*/ 319207923 h 1077"/>
              <a:gd name="T92" fmla="*/ 132040119 w 697"/>
              <a:gd name="T93" fmla="*/ 176531685 h 1077"/>
              <a:gd name="T94" fmla="*/ 132040119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Freeform 27"/>
          <p:cNvSpPr>
            <a:spLocks noChangeAspect="1"/>
          </p:cNvSpPr>
          <p:nvPr/>
        </p:nvSpPr>
        <p:spPr bwMode="auto">
          <a:xfrm>
            <a:off x="1593850" y="2447925"/>
            <a:ext cx="830263" cy="1239838"/>
          </a:xfrm>
          <a:custGeom>
            <a:avLst/>
            <a:gdLst>
              <a:gd name="T0" fmla="*/ 166296767 w 527"/>
              <a:gd name="T1" fmla="*/ 0 h 797"/>
              <a:gd name="T2" fmla="*/ 0 w 527"/>
              <a:gd name="T3" fmla="*/ 764715549 h 797"/>
              <a:gd name="T4" fmla="*/ 891054932 w 527"/>
              <a:gd name="T5" fmla="*/ 1928730759 h 797"/>
              <a:gd name="T6" fmla="*/ 945660060 w 527"/>
              <a:gd name="T7" fmla="*/ 1877911418 h 797"/>
              <a:gd name="T8" fmla="*/ 943178725 w 527"/>
              <a:gd name="T9" fmla="*/ 1648012544 h 797"/>
              <a:gd name="T10" fmla="*/ 1054870315 w 527"/>
              <a:gd name="T11" fmla="*/ 1664951806 h 797"/>
              <a:gd name="T12" fmla="*/ 1169044816 w 527"/>
              <a:gd name="T13" fmla="*/ 958315532 h 797"/>
              <a:gd name="T14" fmla="*/ 1245988262 w 527"/>
              <a:gd name="T15" fmla="*/ 479157766 h 797"/>
              <a:gd name="T16" fmla="*/ 1268326580 w 527"/>
              <a:gd name="T17" fmla="*/ 333958216 h 797"/>
              <a:gd name="T18" fmla="*/ 1308038970 w 527"/>
              <a:gd name="T19" fmla="*/ 205699581 h 797"/>
              <a:gd name="T20" fmla="*/ 719793772 w 527"/>
              <a:gd name="T21" fmla="*/ 113739983 h 797"/>
              <a:gd name="T22" fmla="*/ 166296767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Freeform 28"/>
          <p:cNvSpPr>
            <a:spLocks noChangeAspect="1"/>
          </p:cNvSpPr>
          <p:nvPr/>
        </p:nvSpPr>
        <p:spPr bwMode="auto">
          <a:xfrm>
            <a:off x="2051050" y="1430338"/>
            <a:ext cx="750888" cy="1198562"/>
          </a:xfrm>
          <a:custGeom>
            <a:avLst/>
            <a:gdLst>
              <a:gd name="T0" fmla="*/ 286176693 w 476"/>
              <a:gd name="T1" fmla="*/ 0 h 770"/>
              <a:gd name="T2" fmla="*/ 179171976 w 476"/>
              <a:gd name="T3" fmla="*/ 729300035 h 770"/>
              <a:gd name="T4" fmla="*/ 291153691 w 476"/>
              <a:gd name="T5" fmla="*/ 884367642 h 770"/>
              <a:gd name="T6" fmla="*/ 116958713 w 476"/>
              <a:gd name="T7" fmla="*/ 1046702695 h 770"/>
              <a:gd name="T8" fmla="*/ 94562986 w 476"/>
              <a:gd name="T9" fmla="*/ 1158156473 h 770"/>
              <a:gd name="T10" fmla="*/ 141843703 w 476"/>
              <a:gd name="T11" fmla="*/ 1238112986 h 770"/>
              <a:gd name="T12" fmla="*/ 94562986 w 476"/>
              <a:gd name="T13" fmla="*/ 1276881006 h 770"/>
              <a:gd name="T14" fmla="*/ 0 w 476"/>
              <a:gd name="T15" fmla="*/ 1698468441 h 770"/>
              <a:gd name="T16" fmla="*/ 564888678 w 476"/>
              <a:gd name="T17" fmla="*/ 1797808964 h 770"/>
              <a:gd name="T18" fmla="*/ 1099913790 w 476"/>
              <a:gd name="T19" fmla="*/ 1865650664 h 770"/>
              <a:gd name="T20" fmla="*/ 1154660768 w 476"/>
              <a:gd name="T21" fmla="*/ 1480406109 h 770"/>
              <a:gd name="T22" fmla="*/ 1184522756 w 476"/>
              <a:gd name="T23" fmla="*/ 1267188223 h 770"/>
              <a:gd name="T24" fmla="*/ 1132265066 w 476"/>
              <a:gd name="T25" fmla="*/ 1189655295 h 770"/>
              <a:gd name="T26" fmla="*/ 1010327827 w 476"/>
              <a:gd name="T27" fmla="*/ 1211461334 h 770"/>
              <a:gd name="T28" fmla="*/ 851065469 w 476"/>
              <a:gd name="T29" fmla="*/ 1230845344 h 770"/>
              <a:gd name="T30" fmla="*/ 821203284 w 476"/>
              <a:gd name="T31" fmla="*/ 1056393922 h 770"/>
              <a:gd name="T32" fmla="*/ 627100364 w 476"/>
              <a:gd name="T33" fmla="*/ 915864907 h 770"/>
              <a:gd name="T34" fmla="*/ 654473064 w 476"/>
              <a:gd name="T35" fmla="*/ 826217168 h 770"/>
              <a:gd name="T36" fmla="*/ 671893345 w 476"/>
              <a:gd name="T37" fmla="*/ 666303948 h 770"/>
              <a:gd name="T38" fmla="*/ 423043447 w 476"/>
              <a:gd name="T39" fmla="*/ 324671761 h 770"/>
              <a:gd name="T40" fmla="*/ 457882433 w 476"/>
              <a:gd name="T41" fmla="*/ 21806045 h 770"/>
              <a:gd name="T42" fmla="*/ 286176693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Freeform 29"/>
          <p:cNvSpPr>
            <a:spLocks noChangeAspect="1"/>
          </p:cNvSpPr>
          <p:nvPr/>
        </p:nvSpPr>
        <p:spPr bwMode="auto">
          <a:xfrm>
            <a:off x="2282825" y="2582863"/>
            <a:ext cx="695325" cy="885825"/>
          </a:xfrm>
          <a:custGeom>
            <a:avLst/>
            <a:gdLst>
              <a:gd name="T0" fmla="*/ 203850047 w 441"/>
              <a:gd name="T1" fmla="*/ 0 h 569"/>
              <a:gd name="T2" fmla="*/ 740823844 w 441"/>
              <a:gd name="T3" fmla="*/ 72709256 h 569"/>
              <a:gd name="T4" fmla="*/ 703533306 w 441"/>
              <a:gd name="T5" fmla="*/ 336889008 h 569"/>
              <a:gd name="T6" fmla="*/ 1096319491 w 441"/>
              <a:gd name="T7" fmla="*/ 373243624 h 569"/>
              <a:gd name="T8" fmla="*/ 989422368 w 441"/>
              <a:gd name="T9" fmla="*/ 1379061187 h 569"/>
              <a:gd name="T10" fmla="*/ 0 w 441"/>
              <a:gd name="T11" fmla="*/ 1274843687 h 569"/>
              <a:gd name="T12" fmla="*/ 99439356 w 441"/>
              <a:gd name="T13" fmla="*/ 632573939 h 569"/>
              <a:gd name="T14" fmla="*/ 203850047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Freeform 30"/>
          <p:cNvSpPr>
            <a:spLocks noChangeAspect="1"/>
          </p:cNvSpPr>
          <p:nvPr/>
        </p:nvSpPr>
        <p:spPr bwMode="auto">
          <a:xfrm>
            <a:off x="2314575" y="1441450"/>
            <a:ext cx="1306513" cy="803275"/>
          </a:xfrm>
          <a:custGeom>
            <a:avLst/>
            <a:gdLst>
              <a:gd name="T0" fmla="*/ 34857706 w 828"/>
              <a:gd name="T1" fmla="*/ 0 h 516"/>
              <a:gd name="T2" fmla="*/ 438207368 w 828"/>
              <a:gd name="T3" fmla="*/ 50891195 h 516"/>
              <a:gd name="T4" fmla="*/ 684698015 w 828"/>
              <a:gd name="T5" fmla="*/ 82396385 h 516"/>
              <a:gd name="T6" fmla="*/ 1005884141 w 828"/>
              <a:gd name="T7" fmla="*/ 116323865 h 516"/>
              <a:gd name="T8" fmla="*/ 1304662116 w 828"/>
              <a:gd name="T9" fmla="*/ 145405209 h 516"/>
              <a:gd name="T10" fmla="*/ 1820053335 w 828"/>
              <a:gd name="T11" fmla="*/ 181756499 h 516"/>
              <a:gd name="T12" fmla="*/ 2061565663 w 828"/>
              <a:gd name="T13" fmla="*/ 198720227 h 516"/>
              <a:gd name="T14" fmla="*/ 2054095819 w 828"/>
              <a:gd name="T15" fmla="*/ 1216558244 h 516"/>
              <a:gd name="T16" fmla="*/ 791761043 w 828"/>
              <a:gd name="T17" fmla="*/ 1112350486 h 516"/>
              <a:gd name="T18" fmla="*/ 764373193 w 828"/>
              <a:gd name="T19" fmla="*/ 1250485700 h 516"/>
              <a:gd name="T20" fmla="*/ 717065760 w 828"/>
              <a:gd name="T21" fmla="*/ 1185053067 h 516"/>
              <a:gd name="T22" fmla="*/ 602534466 w 828"/>
              <a:gd name="T23" fmla="*/ 1194746848 h 516"/>
              <a:gd name="T24" fmla="*/ 435717421 w 828"/>
              <a:gd name="T25" fmla="*/ 1221404357 h 516"/>
              <a:gd name="T26" fmla="*/ 405839524 w 828"/>
              <a:gd name="T27" fmla="*/ 1044494019 h 516"/>
              <a:gd name="T28" fmla="*/ 209144681 w 828"/>
              <a:gd name="T29" fmla="*/ 903936527 h 516"/>
              <a:gd name="T30" fmla="*/ 239022479 w 828"/>
              <a:gd name="T31" fmla="*/ 768224954 h 516"/>
              <a:gd name="T32" fmla="*/ 256450537 w 828"/>
              <a:gd name="T33" fmla="*/ 661594918 h 516"/>
              <a:gd name="T34" fmla="*/ 0 w 828"/>
              <a:gd name="T35" fmla="*/ 310197980 h 516"/>
              <a:gd name="T36" fmla="*/ 34857706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Freeform 31"/>
          <p:cNvSpPr>
            <a:spLocks noChangeAspect="1"/>
          </p:cNvSpPr>
          <p:nvPr/>
        </p:nvSpPr>
        <p:spPr bwMode="auto">
          <a:xfrm>
            <a:off x="2720975" y="2149475"/>
            <a:ext cx="895350" cy="720725"/>
          </a:xfrm>
          <a:custGeom>
            <a:avLst/>
            <a:gdLst>
              <a:gd name="T0" fmla="*/ 137146450 w 567"/>
              <a:gd name="T1" fmla="*/ 0 h 463"/>
              <a:gd name="T2" fmla="*/ 87275294 w 567"/>
              <a:gd name="T3" fmla="*/ 416778385 h 463"/>
              <a:gd name="T4" fmla="*/ 0 w 567"/>
              <a:gd name="T5" fmla="*/ 1017715190 h 463"/>
              <a:gd name="T6" fmla="*/ 408942745 w 567"/>
              <a:gd name="T7" fmla="*/ 1049216935 h 463"/>
              <a:gd name="T8" fmla="*/ 1363976313 w 567"/>
              <a:gd name="T9" fmla="*/ 1121910516 h 463"/>
              <a:gd name="T10" fmla="*/ 1413847445 w 567"/>
              <a:gd name="T11" fmla="*/ 113887022 h 463"/>
              <a:gd name="T12" fmla="*/ 137146450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Freeform 32"/>
          <p:cNvSpPr>
            <a:spLocks noChangeAspect="1"/>
          </p:cNvSpPr>
          <p:nvPr/>
        </p:nvSpPr>
        <p:spPr bwMode="auto">
          <a:xfrm>
            <a:off x="2903538" y="2822575"/>
            <a:ext cx="930275" cy="682625"/>
          </a:xfrm>
          <a:custGeom>
            <a:avLst/>
            <a:gdLst>
              <a:gd name="T0" fmla="*/ 121818722 w 590"/>
              <a:gd name="T1" fmla="*/ 0 h 439"/>
              <a:gd name="T2" fmla="*/ 47235888 w 590"/>
              <a:gd name="T3" fmla="*/ 635903301 h 439"/>
              <a:gd name="T4" fmla="*/ 0 w 590"/>
              <a:gd name="T5" fmla="*/ 1003421541 h 439"/>
              <a:gd name="T6" fmla="*/ 733400322 w 590"/>
              <a:gd name="T7" fmla="*/ 1039689288 h 439"/>
              <a:gd name="T8" fmla="*/ 1434479120 w 590"/>
              <a:gd name="T9" fmla="*/ 1061450869 h 439"/>
              <a:gd name="T10" fmla="*/ 1456854590 w 590"/>
              <a:gd name="T11" fmla="*/ 565784205 h 439"/>
              <a:gd name="T12" fmla="*/ 1466799068 w 590"/>
              <a:gd name="T13" fmla="*/ 77372981 h 439"/>
              <a:gd name="T14" fmla="*/ 1066536589 w 590"/>
              <a:gd name="T15" fmla="*/ 70119120 h 439"/>
              <a:gd name="T16" fmla="*/ 121818722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Freeform 33"/>
          <p:cNvSpPr>
            <a:spLocks noChangeAspect="1"/>
          </p:cNvSpPr>
          <p:nvPr/>
        </p:nvSpPr>
        <p:spPr bwMode="auto">
          <a:xfrm>
            <a:off x="2065338" y="3395663"/>
            <a:ext cx="846137" cy="927100"/>
          </a:xfrm>
          <a:custGeom>
            <a:avLst/>
            <a:gdLst>
              <a:gd name="T0" fmla="*/ 338914121 w 536"/>
              <a:gd name="T1" fmla="*/ 0 h 595"/>
              <a:gd name="T2" fmla="*/ 313994135 w 536"/>
              <a:gd name="T3" fmla="*/ 189371443 h 595"/>
              <a:gd name="T4" fmla="*/ 196868887 w 536"/>
              <a:gd name="T5" fmla="*/ 167519938 h 595"/>
              <a:gd name="T6" fmla="*/ 204345199 w 536"/>
              <a:gd name="T7" fmla="*/ 410304882 h 595"/>
              <a:gd name="T8" fmla="*/ 149521545 w 536"/>
              <a:gd name="T9" fmla="*/ 456432373 h 595"/>
              <a:gd name="T10" fmla="*/ 231757865 w 536"/>
              <a:gd name="T11" fmla="*/ 604531473 h 595"/>
              <a:gd name="T12" fmla="*/ 149521545 w 536"/>
              <a:gd name="T13" fmla="*/ 670082869 h 595"/>
              <a:gd name="T14" fmla="*/ 104665254 w 536"/>
              <a:gd name="T15" fmla="*/ 779335717 h 595"/>
              <a:gd name="T16" fmla="*/ 42363673 w 536"/>
              <a:gd name="T17" fmla="*/ 883732003 h 595"/>
              <a:gd name="T18" fmla="*/ 87219976 w 536"/>
              <a:gd name="T19" fmla="*/ 944428202 h 595"/>
              <a:gd name="T20" fmla="*/ 7476315 w 536"/>
              <a:gd name="T21" fmla="*/ 971133346 h 595"/>
              <a:gd name="T22" fmla="*/ 0 w 536"/>
              <a:gd name="T23" fmla="*/ 1068246641 h 595"/>
              <a:gd name="T24" fmla="*/ 750098728 w 536"/>
              <a:gd name="T25" fmla="*/ 1437279034 h 595"/>
              <a:gd name="T26" fmla="*/ 1173741847 w 536"/>
              <a:gd name="T27" fmla="*/ 1444561830 h 595"/>
              <a:gd name="T28" fmla="*/ 1335723336 w 536"/>
              <a:gd name="T29" fmla="*/ 111680494 h 595"/>
              <a:gd name="T30" fmla="*/ 338914121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Freeform 34"/>
          <p:cNvSpPr>
            <a:spLocks noChangeAspect="1"/>
          </p:cNvSpPr>
          <p:nvPr/>
        </p:nvSpPr>
        <p:spPr bwMode="auto">
          <a:xfrm>
            <a:off x="2801938" y="3462338"/>
            <a:ext cx="896937" cy="876300"/>
          </a:xfrm>
          <a:custGeom>
            <a:avLst/>
            <a:gdLst>
              <a:gd name="T0" fmla="*/ 172058705 w 568"/>
              <a:gd name="T1" fmla="*/ 0 h 563"/>
              <a:gd name="T2" fmla="*/ 1416365951 w 568"/>
              <a:gd name="T3" fmla="*/ 53298653 h 563"/>
              <a:gd name="T4" fmla="*/ 1356519119 w 568"/>
              <a:gd name="T5" fmla="*/ 1259772147 h 563"/>
              <a:gd name="T6" fmla="*/ 952556554 w 568"/>
              <a:gd name="T7" fmla="*/ 1237968941 h 563"/>
              <a:gd name="T8" fmla="*/ 573527998 w 568"/>
              <a:gd name="T9" fmla="*/ 1228278281 h 563"/>
              <a:gd name="T10" fmla="*/ 573527998 w 568"/>
              <a:gd name="T11" fmla="*/ 1274308137 h 563"/>
              <a:gd name="T12" fmla="*/ 256841372 w 568"/>
              <a:gd name="T13" fmla="*/ 1274308137 h 563"/>
              <a:gd name="T14" fmla="*/ 236892428 w 568"/>
              <a:gd name="T15" fmla="*/ 1363945961 h 563"/>
              <a:gd name="T16" fmla="*/ 0 w 568"/>
              <a:gd name="T17" fmla="*/ 1334873982 h 563"/>
              <a:gd name="T18" fmla="*/ 134654238 w 568"/>
              <a:gd name="T19" fmla="*/ 314943426 h 563"/>
              <a:gd name="T20" fmla="*/ 172058705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Freeform 35"/>
          <p:cNvSpPr>
            <a:spLocks noChangeAspect="1"/>
          </p:cNvSpPr>
          <p:nvPr/>
        </p:nvSpPr>
        <p:spPr bwMode="auto">
          <a:xfrm>
            <a:off x="5103813" y="2538413"/>
            <a:ext cx="546100" cy="889000"/>
          </a:xfrm>
          <a:custGeom>
            <a:avLst/>
            <a:gdLst>
              <a:gd name="T0" fmla="*/ 159431205 w 346"/>
              <a:gd name="T1" fmla="*/ 79991307 h 571"/>
              <a:gd name="T2" fmla="*/ 652669962 w 346"/>
              <a:gd name="T3" fmla="*/ 0 h 571"/>
              <a:gd name="T4" fmla="*/ 732384750 w 346"/>
              <a:gd name="T5" fmla="*/ 169679093 h 571"/>
              <a:gd name="T6" fmla="*/ 832029222 w 346"/>
              <a:gd name="T7" fmla="*/ 877485051 h 571"/>
              <a:gd name="T8" fmla="*/ 861922663 w 346"/>
              <a:gd name="T9" fmla="*/ 972021052 h 571"/>
              <a:gd name="T10" fmla="*/ 782207677 w 346"/>
              <a:gd name="T11" fmla="*/ 1158668936 h 571"/>
              <a:gd name="T12" fmla="*/ 782207677 w 346"/>
              <a:gd name="T13" fmla="*/ 1289563621 h 571"/>
              <a:gd name="T14" fmla="*/ 695017950 w 346"/>
              <a:gd name="T15" fmla="*/ 1275020459 h 571"/>
              <a:gd name="T16" fmla="*/ 697510122 w 346"/>
              <a:gd name="T17" fmla="*/ 1384099622 h 571"/>
              <a:gd name="T18" fmla="*/ 605339207 w 346"/>
              <a:gd name="T19" fmla="*/ 1340467023 h 571"/>
              <a:gd name="T20" fmla="*/ 555516280 w 346"/>
              <a:gd name="T21" fmla="*/ 1355011742 h 571"/>
              <a:gd name="T22" fmla="*/ 485765446 w 346"/>
              <a:gd name="T23" fmla="*/ 1342891143 h 571"/>
              <a:gd name="T24" fmla="*/ 433451925 w 346"/>
              <a:gd name="T25" fmla="*/ 1178060337 h 571"/>
              <a:gd name="T26" fmla="*/ 333807552 w 346"/>
              <a:gd name="T27" fmla="*/ 1127156935 h 571"/>
              <a:gd name="T28" fmla="*/ 333807552 w 346"/>
              <a:gd name="T29" fmla="*/ 950205531 h 571"/>
              <a:gd name="T30" fmla="*/ 234163277 w 346"/>
              <a:gd name="T31" fmla="*/ 972021052 h 571"/>
              <a:gd name="T32" fmla="*/ 176868519 w 346"/>
              <a:gd name="T33" fmla="*/ 841124811 h 571"/>
              <a:gd name="T34" fmla="*/ 0 w 346"/>
              <a:gd name="T35" fmla="*/ 690838530 h 571"/>
              <a:gd name="T36" fmla="*/ 129537765 w 346"/>
              <a:gd name="T37" fmla="*/ 450863124 h 571"/>
              <a:gd name="T38" fmla="*/ 92170940 w 346"/>
              <a:gd name="T39" fmla="*/ 339358187 h 571"/>
              <a:gd name="T40" fmla="*/ 221708729 w 346"/>
              <a:gd name="T41" fmla="*/ 317542666 h 571"/>
              <a:gd name="T42" fmla="*/ 234163277 w 346"/>
              <a:gd name="T43" fmla="*/ 162406734 h 571"/>
              <a:gd name="T44" fmla="*/ 159431205 w 346"/>
              <a:gd name="T45" fmla="*/ 79991307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0" name="Freeform 36"/>
          <p:cNvSpPr>
            <a:spLocks noChangeAspect="1"/>
          </p:cNvSpPr>
          <p:nvPr/>
        </p:nvSpPr>
        <p:spPr bwMode="auto">
          <a:xfrm>
            <a:off x="3617913" y="1570038"/>
            <a:ext cx="877887" cy="504825"/>
          </a:xfrm>
          <a:custGeom>
            <a:avLst/>
            <a:gdLst>
              <a:gd name="T0" fmla="*/ 5004746 w 555"/>
              <a:gd name="T1" fmla="*/ 0 h 325"/>
              <a:gd name="T2" fmla="*/ 1163440589 w 555"/>
              <a:gd name="T3" fmla="*/ 24127525 h 325"/>
              <a:gd name="T4" fmla="*/ 1251010965 w 555"/>
              <a:gd name="T5" fmla="*/ 255753666 h 325"/>
              <a:gd name="T6" fmla="*/ 1331075806 w 555"/>
              <a:gd name="T7" fmla="*/ 431884809 h 325"/>
              <a:gd name="T8" fmla="*/ 1388622460 w 555"/>
              <a:gd name="T9" fmla="*/ 719004309 h 325"/>
              <a:gd name="T10" fmla="*/ 1353593993 w 555"/>
              <a:gd name="T11" fmla="*/ 784148455 h 325"/>
              <a:gd name="T12" fmla="*/ 925748438 w 555"/>
              <a:gd name="T13" fmla="*/ 772083919 h 325"/>
              <a:gd name="T14" fmla="*/ 0 w 555"/>
              <a:gd name="T15" fmla="*/ 757608650 h 325"/>
              <a:gd name="T16" fmla="*/ 5004746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1" name="Freeform 37"/>
          <p:cNvSpPr>
            <a:spLocks noChangeAspect="1"/>
          </p:cNvSpPr>
          <p:nvPr/>
        </p:nvSpPr>
        <p:spPr bwMode="auto">
          <a:xfrm>
            <a:off x="3594100" y="2055813"/>
            <a:ext cx="920750" cy="592137"/>
          </a:xfrm>
          <a:custGeom>
            <a:avLst/>
            <a:gdLst>
              <a:gd name="T0" fmla="*/ 27437719 w 583"/>
              <a:gd name="T1" fmla="*/ 0 h 380"/>
              <a:gd name="T2" fmla="*/ 22448608 w 583"/>
              <a:gd name="T3" fmla="*/ 356940166 h 380"/>
              <a:gd name="T4" fmla="*/ 0 w 583"/>
              <a:gd name="T5" fmla="*/ 777011466 h 380"/>
              <a:gd name="T6" fmla="*/ 1057576876 w 583"/>
              <a:gd name="T7" fmla="*/ 791579590 h 380"/>
              <a:gd name="T8" fmla="*/ 1167326124 w 583"/>
              <a:gd name="T9" fmla="*/ 849855396 h 380"/>
              <a:gd name="T10" fmla="*/ 1247142323 w 583"/>
              <a:gd name="T11" fmla="*/ 769726625 h 380"/>
              <a:gd name="T12" fmla="*/ 1454168847 w 583"/>
              <a:gd name="T13" fmla="*/ 922700690 h 380"/>
              <a:gd name="T14" fmla="*/ 1424237377 w 583"/>
              <a:gd name="T15" fmla="*/ 762441784 h 380"/>
              <a:gd name="T16" fmla="*/ 1444192217 w 583"/>
              <a:gd name="T17" fmla="*/ 641033481 h 380"/>
              <a:gd name="T18" fmla="*/ 1454168847 w 583"/>
              <a:gd name="T19" fmla="*/ 220962181 h 380"/>
              <a:gd name="T20" fmla="*/ 1361880676 w 583"/>
              <a:gd name="T21" fmla="*/ 131120954 h 380"/>
              <a:gd name="T22" fmla="*/ 1399295013 w 583"/>
              <a:gd name="T23" fmla="*/ 14569688 h 380"/>
              <a:gd name="T24" fmla="*/ 708377255 w 583"/>
              <a:gd name="T25" fmla="*/ 9712605 h 380"/>
              <a:gd name="T26" fmla="*/ 27437719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CFD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2" name="Freeform 39"/>
          <p:cNvSpPr>
            <a:spLocks noChangeAspect="1"/>
          </p:cNvSpPr>
          <p:nvPr/>
        </p:nvSpPr>
        <p:spPr bwMode="auto">
          <a:xfrm>
            <a:off x="3813175" y="3022600"/>
            <a:ext cx="965200" cy="485775"/>
          </a:xfrm>
          <a:custGeom>
            <a:avLst/>
            <a:gdLst>
              <a:gd name="T0" fmla="*/ 14972448 w 611"/>
              <a:gd name="T1" fmla="*/ 7272612 h 312"/>
              <a:gd name="T2" fmla="*/ 9982158 w 611"/>
              <a:gd name="T3" fmla="*/ 441197381 h 312"/>
              <a:gd name="T4" fmla="*/ 0 w 611"/>
              <a:gd name="T5" fmla="*/ 749064952 h 312"/>
              <a:gd name="T6" fmla="*/ 1524731439 w 611"/>
              <a:gd name="T7" fmla="*/ 756337561 h 312"/>
              <a:gd name="T8" fmla="*/ 1494786555 w 611"/>
              <a:gd name="T9" fmla="*/ 361200137 h 312"/>
              <a:gd name="T10" fmla="*/ 1494786555 w 611"/>
              <a:gd name="T11" fmla="*/ 213325303 h 312"/>
              <a:gd name="T12" fmla="*/ 1372507928 w 611"/>
              <a:gd name="T13" fmla="*/ 123632852 h 312"/>
              <a:gd name="T14" fmla="*/ 1409940612 w 611"/>
              <a:gd name="T15" fmla="*/ 43634112 h 312"/>
              <a:gd name="T16" fmla="*/ 1357535486 w 611"/>
              <a:gd name="T17" fmla="*/ 0 h 312"/>
              <a:gd name="T18" fmla="*/ 666289655 w 611"/>
              <a:gd name="T19" fmla="*/ 7272612 h 312"/>
              <a:gd name="T20" fmla="*/ 14972448 w 611"/>
              <a:gd name="T21" fmla="*/ 7272612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3" name="Freeform 40"/>
          <p:cNvSpPr>
            <a:spLocks noChangeAspect="1"/>
          </p:cNvSpPr>
          <p:nvPr/>
        </p:nvSpPr>
        <p:spPr bwMode="auto">
          <a:xfrm>
            <a:off x="4351338" y="1508125"/>
            <a:ext cx="858837" cy="955675"/>
          </a:xfrm>
          <a:custGeom>
            <a:avLst/>
            <a:gdLst>
              <a:gd name="T0" fmla="*/ 0 w 545"/>
              <a:gd name="T1" fmla="*/ 116285727 h 614"/>
              <a:gd name="T2" fmla="*/ 355110917 w 545"/>
              <a:gd name="T3" fmla="*/ 116285727 h 614"/>
              <a:gd name="T4" fmla="*/ 350145423 w 545"/>
              <a:gd name="T5" fmla="*/ 0 h 614"/>
              <a:gd name="T6" fmla="*/ 429610758 w 545"/>
              <a:gd name="T7" fmla="*/ 33917122 h 614"/>
              <a:gd name="T8" fmla="*/ 444510391 w 545"/>
              <a:gd name="T9" fmla="*/ 123552901 h 614"/>
              <a:gd name="T10" fmla="*/ 613373428 w 545"/>
              <a:gd name="T11" fmla="*/ 220457422 h 614"/>
              <a:gd name="T12" fmla="*/ 665522933 w 545"/>
              <a:gd name="T13" fmla="*/ 176851217 h 614"/>
              <a:gd name="T14" fmla="*/ 764854873 w 545"/>
              <a:gd name="T15" fmla="*/ 176851217 h 614"/>
              <a:gd name="T16" fmla="*/ 844320307 w 545"/>
              <a:gd name="T17" fmla="*/ 264065135 h 614"/>
              <a:gd name="T18" fmla="*/ 896469811 w 545"/>
              <a:gd name="T19" fmla="*/ 232569898 h 614"/>
              <a:gd name="T20" fmla="*/ 1042984186 w 545"/>
              <a:gd name="T21" fmla="*/ 268910437 h 614"/>
              <a:gd name="T22" fmla="*/ 1095133691 w 545"/>
              <a:gd name="T23" fmla="*/ 203499597 h 614"/>
              <a:gd name="T24" fmla="*/ 1187015026 w 545"/>
              <a:gd name="T25" fmla="*/ 254374532 h 614"/>
              <a:gd name="T26" fmla="*/ 1353396104 w 545"/>
              <a:gd name="T27" fmla="*/ 247105802 h 614"/>
              <a:gd name="T28" fmla="*/ 1085199552 w 545"/>
              <a:gd name="T29" fmla="*/ 431224241 h 614"/>
              <a:gd name="T30" fmla="*/ 951102851 w 545"/>
              <a:gd name="T31" fmla="*/ 593539505 h 614"/>
              <a:gd name="T32" fmla="*/ 975935048 w 545"/>
              <a:gd name="T33" fmla="*/ 828532929 h 614"/>
              <a:gd name="T34" fmla="*/ 884053713 w 545"/>
              <a:gd name="T35" fmla="*/ 925437402 h 614"/>
              <a:gd name="T36" fmla="*/ 921302008 w 545"/>
              <a:gd name="T37" fmla="*/ 993270066 h 614"/>
              <a:gd name="T38" fmla="*/ 921302008 w 545"/>
              <a:gd name="T39" fmla="*/ 1167697805 h 614"/>
              <a:gd name="T40" fmla="*/ 1013184920 w 545"/>
              <a:gd name="T41" fmla="*/ 1167697805 h 614"/>
              <a:gd name="T42" fmla="*/ 1149765155 w 545"/>
              <a:gd name="T43" fmla="*/ 1293674086 h 614"/>
              <a:gd name="T44" fmla="*/ 1206881729 w 545"/>
              <a:gd name="T45" fmla="*/ 1443875319 h 614"/>
              <a:gd name="T46" fmla="*/ 248329948 w 545"/>
              <a:gd name="T47" fmla="*/ 1487483032 h 614"/>
              <a:gd name="T48" fmla="*/ 250813483 w 545"/>
              <a:gd name="T49" fmla="*/ 1075638634 h 614"/>
              <a:gd name="T50" fmla="*/ 166381127 w 545"/>
              <a:gd name="T51" fmla="*/ 986002892 h 614"/>
              <a:gd name="T52" fmla="*/ 196180394 w 545"/>
              <a:gd name="T53" fmla="*/ 876985944 h 614"/>
              <a:gd name="T54" fmla="*/ 225979710 w 545"/>
              <a:gd name="T55" fmla="*/ 816420454 h 614"/>
              <a:gd name="T56" fmla="*/ 166381127 w 545"/>
              <a:gd name="T57" fmla="*/ 530552143 h 614"/>
              <a:gd name="T58" fmla="*/ 84432331 w 545"/>
              <a:gd name="T59" fmla="*/ 344010275 h 614"/>
              <a:gd name="T60" fmla="*/ 0 w 545"/>
              <a:gd name="T61" fmla="*/ 116285727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4" name="Freeform 41"/>
          <p:cNvSpPr>
            <a:spLocks noChangeAspect="1"/>
          </p:cNvSpPr>
          <p:nvPr/>
        </p:nvSpPr>
        <p:spPr bwMode="auto">
          <a:xfrm>
            <a:off x="4908550" y="1838325"/>
            <a:ext cx="654050" cy="754063"/>
          </a:xfrm>
          <a:custGeom>
            <a:avLst/>
            <a:gdLst>
              <a:gd name="T0" fmla="*/ 74515998 w 415"/>
              <a:gd name="T1" fmla="*/ 80100502 h 484"/>
              <a:gd name="T2" fmla="*/ 151514233 w 415"/>
              <a:gd name="T3" fmla="*/ 67963830 h 484"/>
              <a:gd name="T4" fmla="*/ 223546443 w 415"/>
              <a:gd name="T5" fmla="*/ 67963830 h 484"/>
              <a:gd name="T6" fmla="*/ 265772844 w 415"/>
              <a:gd name="T7" fmla="*/ 0 h 484"/>
              <a:gd name="T8" fmla="*/ 300546229 w 415"/>
              <a:gd name="T9" fmla="*/ 87382505 h 484"/>
              <a:gd name="T10" fmla="*/ 412319401 w 415"/>
              <a:gd name="T11" fmla="*/ 87382505 h 484"/>
              <a:gd name="T12" fmla="*/ 469448780 w 415"/>
              <a:gd name="T13" fmla="*/ 165057231 h 484"/>
              <a:gd name="T14" fmla="*/ 586189579 w 415"/>
              <a:gd name="T15" fmla="*/ 143211221 h 484"/>
              <a:gd name="T16" fmla="*/ 663189366 w 415"/>
              <a:gd name="T17" fmla="*/ 194185244 h 484"/>
              <a:gd name="T18" fmla="*/ 807252110 w 415"/>
              <a:gd name="T19" fmla="*/ 230593751 h 484"/>
              <a:gd name="T20" fmla="*/ 834574253 w 415"/>
              <a:gd name="T21" fmla="*/ 293704446 h 484"/>
              <a:gd name="T22" fmla="*/ 906606413 w 415"/>
              <a:gd name="T23" fmla="*/ 296131780 h 484"/>
              <a:gd name="T24" fmla="*/ 884252094 w 415"/>
              <a:gd name="T25" fmla="*/ 356813583 h 484"/>
              <a:gd name="T26" fmla="*/ 911574039 w 415"/>
              <a:gd name="T27" fmla="*/ 427206378 h 484"/>
              <a:gd name="T28" fmla="*/ 861896198 w 415"/>
              <a:gd name="T29" fmla="*/ 512161525 h 484"/>
              <a:gd name="T30" fmla="*/ 896671160 w 415"/>
              <a:gd name="T31" fmla="*/ 531580200 h 484"/>
              <a:gd name="T32" fmla="*/ 978638573 w 415"/>
              <a:gd name="T33" fmla="*/ 436915716 h 484"/>
              <a:gd name="T34" fmla="*/ 973669370 w 415"/>
              <a:gd name="T35" fmla="*/ 405360271 h 484"/>
              <a:gd name="T36" fmla="*/ 1008444332 w 415"/>
              <a:gd name="T37" fmla="*/ 390796265 h 484"/>
              <a:gd name="T38" fmla="*/ 1030798651 w 415"/>
              <a:gd name="T39" fmla="*/ 436915716 h 484"/>
              <a:gd name="T40" fmla="*/ 966217931 w 415"/>
              <a:gd name="T41" fmla="*/ 502452187 h 484"/>
              <a:gd name="T42" fmla="*/ 941379798 w 415"/>
              <a:gd name="T43" fmla="*/ 650518029 h 484"/>
              <a:gd name="T44" fmla="*/ 941379798 w 415"/>
              <a:gd name="T45" fmla="*/ 900530552 h 484"/>
              <a:gd name="T46" fmla="*/ 978638573 w 415"/>
              <a:gd name="T47" fmla="*/ 944222572 h 484"/>
              <a:gd name="T48" fmla="*/ 963734117 w 415"/>
              <a:gd name="T49" fmla="*/ 1099570416 h 484"/>
              <a:gd name="T50" fmla="*/ 474416407 w 415"/>
              <a:gd name="T51" fmla="*/ 1174816225 h 484"/>
              <a:gd name="T52" fmla="*/ 352706307 w 415"/>
              <a:gd name="T53" fmla="*/ 1101997751 h 484"/>
              <a:gd name="T54" fmla="*/ 377546016 w 415"/>
              <a:gd name="T55" fmla="*/ 1009759043 h 484"/>
              <a:gd name="T56" fmla="*/ 317932922 w 415"/>
              <a:gd name="T57" fmla="*/ 907812555 h 484"/>
              <a:gd name="T58" fmla="*/ 265772844 w 415"/>
              <a:gd name="T59" fmla="*/ 781592529 h 484"/>
              <a:gd name="T60" fmla="*/ 129159914 w 415"/>
              <a:gd name="T61" fmla="*/ 655372697 h 484"/>
              <a:gd name="T62" fmla="*/ 44708651 w 415"/>
              <a:gd name="T63" fmla="*/ 655372697 h 484"/>
              <a:gd name="T64" fmla="*/ 44708651 w 415"/>
              <a:gd name="T65" fmla="*/ 480606177 h 484"/>
              <a:gd name="T66" fmla="*/ 0 w 415"/>
              <a:gd name="T67" fmla="*/ 415069706 h 484"/>
              <a:gd name="T68" fmla="*/ 96870317 w 415"/>
              <a:gd name="T69" fmla="*/ 315550456 h 484"/>
              <a:gd name="T70" fmla="*/ 74515998 w 415"/>
              <a:gd name="T71" fmla="*/ 80100502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5" name="Freeform 42"/>
          <p:cNvSpPr>
            <a:spLocks noChangeAspect="1"/>
          </p:cNvSpPr>
          <p:nvPr/>
        </p:nvSpPr>
        <p:spPr bwMode="auto">
          <a:xfrm>
            <a:off x="4495800" y="2435225"/>
            <a:ext cx="757238" cy="487363"/>
          </a:xfrm>
          <a:custGeom>
            <a:avLst/>
            <a:gdLst>
              <a:gd name="T0" fmla="*/ 17348781 w 481"/>
              <a:gd name="T1" fmla="*/ 38791289 h 313"/>
              <a:gd name="T2" fmla="*/ 0 w 481"/>
              <a:gd name="T3" fmla="*/ 172137216 h 313"/>
              <a:gd name="T4" fmla="*/ 24784195 w 481"/>
              <a:gd name="T5" fmla="*/ 312756227 h 313"/>
              <a:gd name="T6" fmla="*/ 136312300 w 481"/>
              <a:gd name="T7" fmla="*/ 603691680 h 313"/>
              <a:gd name="T8" fmla="*/ 198273560 w 481"/>
              <a:gd name="T9" fmla="*/ 758858345 h 313"/>
              <a:gd name="T10" fmla="*/ 899666604 w 481"/>
              <a:gd name="T11" fmla="*/ 722491426 h 313"/>
              <a:gd name="T12" fmla="*/ 1016152134 w 481"/>
              <a:gd name="T13" fmla="*/ 758858345 h 313"/>
              <a:gd name="T14" fmla="*/ 1085547233 w 481"/>
              <a:gd name="T15" fmla="*/ 610966310 h 313"/>
              <a:gd name="T16" fmla="*/ 1060763044 w 481"/>
              <a:gd name="T17" fmla="*/ 504289909 h 313"/>
              <a:gd name="T18" fmla="*/ 1177248574 w 481"/>
              <a:gd name="T19" fmla="*/ 484893492 h 313"/>
              <a:gd name="T20" fmla="*/ 1192119402 w 481"/>
              <a:gd name="T21" fmla="*/ 317604942 h 313"/>
              <a:gd name="T22" fmla="*/ 1122724303 w 481"/>
              <a:gd name="T23" fmla="*/ 244871104 h 313"/>
              <a:gd name="T24" fmla="*/ 1001281306 w 481"/>
              <a:gd name="T25" fmla="*/ 172137216 h 313"/>
              <a:gd name="T26" fmla="*/ 1026065495 w 481"/>
              <a:gd name="T27" fmla="*/ 72733863 h 313"/>
              <a:gd name="T28" fmla="*/ 974019171 w 481"/>
              <a:gd name="T29" fmla="*/ 0 h 313"/>
              <a:gd name="T30" fmla="*/ 711306258 w 481"/>
              <a:gd name="T31" fmla="*/ 9697433 h 313"/>
              <a:gd name="T32" fmla="*/ 446115595 w 481"/>
              <a:gd name="T33" fmla="*/ 21820781 h 313"/>
              <a:gd name="T34" fmla="*/ 17348781 w 481"/>
              <a:gd name="T35" fmla="*/ 38791289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46" name="Group 43"/>
          <p:cNvGrpSpPr>
            <a:grpSpLocks/>
          </p:cNvGrpSpPr>
          <p:nvPr/>
        </p:nvGrpSpPr>
        <p:grpSpPr bwMode="auto">
          <a:xfrm>
            <a:off x="5165725" y="1730375"/>
            <a:ext cx="989013" cy="884238"/>
            <a:chOff x="3254" y="1090"/>
            <a:chExt cx="623" cy="557"/>
          </a:xfrm>
        </p:grpSpPr>
        <p:sp>
          <p:nvSpPr>
            <p:cNvPr id="123947" name="Freeform 44"/>
            <p:cNvSpPr>
              <a:spLocks noChangeAspect="1"/>
            </p:cNvSpPr>
            <p:nvPr/>
          </p:nvSpPr>
          <p:spPr bwMode="auto">
            <a:xfrm>
              <a:off x="3254" y="1090"/>
              <a:ext cx="442" cy="190"/>
            </a:xfrm>
            <a:custGeom>
              <a:avLst/>
              <a:gdLst>
                <a:gd name="T0" fmla="*/ 0 w 445"/>
                <a:gd name="T1" fmla="*/ 102 h 193"/>
                <a:gd name="T2" fmla="*/ 97 w 445"/>
                <a:gd name="T3" fmla="*/ 0 h 193"/>
                <a:gd name="T4" fmla="*/ 80 w 445"/>
                <a:gd name="T5" fmla="*/ 42 h 193"/>
                <a:gd name="T6" fmla="*/ 93 w 445"/>
                <a:gd name="T7" fmla="*/ 55 h 193"/>
                <a:gd name="T8" fmla="*/ 124 w 445"/>
                <a:gd name="T9" fmla="*/ 37 h 193"/>
                <a:gd name="T10" fmla="*/ 193 w 445"/>
                <a:gd name="T11" fmla="*/ 64 h 193"/>
                <a:gd name="T12" fmla="*/ 221 w 445"/>
                <a:gd name="T13" fmla="*/ 42 h 193"/>
                <a:gd name="T14" fmla="*/ 313 w 445"/>
                <a:gd name="T15" fmla="*/ 32 h 193"/>
                <a:gd name="T16" fmla="*/ 331 w 445"/>
                <a:gd name="T17" fmla="*/ 56 h 193"/>
                <a:gd name="T18" fmla="*/ 366 w 445"/>
                <a:gd name="T19" fmla="*/ 51 h 193"/>
                <a:gd name="T20" fmla="*/ 435 w 445"/>
                <a:gd name="T21" fmla="*/ 79 h 193"/>
                <a:gd name="T22" fmla="*/ 439 w 445"/>
                <a:gd name="T23" fmla="*/ 98 h 193"/>
                <a:gd name="T24" fmla="*/ 365 w 445"/>
                <a:gd name="T25" fmla="*/ 116 h 193"/>
                <a:gd name="T26" fmla="*/ 343 w 445"/>
                <a:gd name="T27" fmla="*/ 102 h 193"/>
                <a:gd name="T28" fmla="*/ 304 w 445"/>
                <a:gd name="T29" fmla="*/ 107 h 193"/>
                <a:gd name="T30" fmla="*/ 259 w 445"/>
                <a:gd name="T31" fmla="*/ 133 h 193"/>
                <a:gd name="T32" fmla="*/ 239 w 445"/>
                <a:gd name="T33" fmla="*/ 135 h 193"/>
                <a:gd name="T34" fmla="*/ 222 w 445"/>
                <a:gd name="T35" fmla="*/ 116 h 193"/>
                <a:gd name="T36" fmla="*/ 199 w 445"/>
                <a:gd name="T37" fmla="*/ 185 h 193"/>
                <a:gd name="T38" fmla="*/ 171 w 445"/>
                <a:gd name="T39" fmla="*/ 187 h 193"/>
                <a:gd name="T40" fmla="*/ 159 w 445"/>
                <a:gd name="T41" fmla="*/ 158 h 193"/>
                <a:gd name="T42" fmla="*/ 99 w 445"/>
                <a:gd name="T43" fmla="*/ 147 h 193"/>
                <a:gd name="T44" fmla="*/ 73 w 445"/>
                <a:gd name="T45" fmla="*/ 126 h 193"/>
                <a:gd name="T46" fmla="*/ 23 w 445"/>
                <a:gd name="T47" fmla="*/ 133 h 193"/>
                <a:gd name="T48" fmla="*/ 0 w 445"/>
                <a:gd name="T49" fmla="*/ 102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5F7F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8" name="Freeform 45"/>
            <p:cNvSpPr>
              <a:spLocks noChangeAspect="1"/>
            </p:cNvSpPr>
            <p:nvPr/>
          </p:nvSpPr>
          <p:spPr bwMode="auto">
            <a:xfrm>
              <a:off x="3560" y="1224"/>
              <a:ext cx="317" cy="423"/>
            </a:xfrm>
            <a:custGeom>
              <a:avLst/>
              <a:gdLst>
                <a:gd name="T0" fmla="*/ 79 w 319"/>
                <a:gd name="T1" fmla="*/ 18 h 432"/>
                <a:gd name="T2" fmla="*/ 91 w 319"/>
                <a:gd name="T3" fmla="*/ 43 h 432"/>
                <a:gd name="T4" fmla="*/ 70 w 319"/>
                <a:gd name="T5" fmla="*/ 59 h 432"/>
                <a:gd name="T6" fmla="*/ 69 w 319"/>
                <a:gd name="T7" fmla="*/ 124 h 432"/>
                <a:gd name="T8" fmla="*/ 57 w 319"/>
                <a:gd name="T9" fmla="*/ 81 h 432"/>
                <a:gd name="T10" fmla="*/ 11 w 319"/>
                <a:gd name="T11" fmla="*/ 122 h 432"/>
                <a:gd name="T12" fmla="*/ 0 w 319"/>
                <a:gd name="T13" fmla="*/ 242 h 432"/>
                <a:gd name="T14" fmla="*/ 30 w 319"/>
                <a:gd name="T15" fmla="*/ 300 h 432"/>
                <a:gd name="T16" fmla="*/ 33 w 319"/>
                <a:gd name="T17" fmla="*/ 330 h 432"/>
                <a:gd name="T18" fmla="*/ 34 w 319"/>
                <a:gd name="T19" fmla="*/ 353 h 432"/>
                <a:gd name="T20" fmla="*/ 33 w 319"/>
                <a:gd name="T21" fmla="*/ 376 h 432"/>
                <a:gd name="T22" fmla="*/ 27 w 319"/>
                <a:gd name="T23" fmla="*/ 414 h 432"/>
                <a:gd name="T24" fmla="*/ 150 w 319"/>
                <a:gd name="T25" fmla="*/ 407 h 432"/>
                <a:gd name="T26" fmla="*/ 314 w 319"/>
                <a:gd name="T27" fmla="*/ 393 h 432"/>
                <a:gd name="T28" fmla="*/ 284 w 319"/>
                <a:gd name="T29" fmla="*/ 385 h 432"/>
                <a:gd name="T30" fmla="*/ 267 w 319"/>
                <a:gd name="T31" fmla="*/ 362 h 432"/>
                <a:gd name="T32" fmla="*/ 293 w 319"/>
                <a:gd name="T33" fmla="*/ 345 h 432"/>
                <a:gd name="T34" fmla="*/ 293 w 319"/>
                <a:gd name="T35" fmla="*/ 321 h 432"/>
                <a:gd name="T36" fmla="*/ 281 w 319"/>
                <a:gd name="T37" fmla="*/ 301 h 432"/>
                <a:gd name="T38" fmla="*/ 293 w 319"/>
                <a:gd name="T39" fmla="*/ 287 h 432"/>
                <a:gd name="T40" fmla="*/ 315 w 319"/>
                <a:gd name="T41" fmla="*/ 289 h 432"/>
                <a:gd name="T42" fmla="*/ 311 w 319"/>
                <a:gd name="T43" fmla="*/ 231 h 432"/>
                <a:gd name="T44" fmla="*/ 305 w 319"/>
                <a:gd name="T45" fmla="*/ 198 h 432"/>
                <a:gd name="T46" fmla="*/ 291 w 319"/>
                <a:gd name="T47" fmla="*/ 175 h 432"/>
                <a:gd name="T48" fmla="*/ 278 w 319"/>
                <a:gd name="T49" fmla="*/ 163 h 432"/>
                <a:gd name="T50" fmla="*/ 257 w 319"/>
                <a:gd name="T51" fmla="*/ 159 h 432"/>
                <a:gd name="T52" fmla="*/ 238 w 319"/>
                <a:gd name="T53" fmla="*/ 159 h 432"/>
                <a:gd name="T54" fmla="*/ 219 w 319"/>
                <a:gd name="T55" fmla="*/ 186 h 432"/>
                <a:gd name="T56" fmla="*/ 205 w 319"/>
                <a:gd name="T57" fmla="*/ 195 h 432"/>
                <a:gd name="T58" fmla="*/ 196 w 319"/>
                <a:gd name="T59" fmla="*/ 198 h 432"/>
                <a:gd name="T60" fmla="*/ 186 w 319"/>
                <a:gd name="T61" fmla="*/ 193 h 432"/>
                <a:gd name="T62" fmla="*/ 183 w 319"/>
                <a:gd name="T63" fmla="*/ 180 h 432"/>
                <a:gd name="T64" fmla="*/ 186 w 319"/>
                <a:gd name="T65" fmla="*/ 171 h 432"/>
                <a:gd name="T66" fmla="*/ 195 w 319"/>
                <a:gd name="T67" fmla="*/ 163 h 432"/>
                <a:gd name="T68" fmla="*/ 204 w 319"/>
                <a:gd name="T69" fmla="*/ 159 h 432"/>
                <a:gd name="T70" fmla="*/ 213 w 319"/>
                <a:gd name="T71" fmla="*/ 158 h 432"/>
                <a:gd name="T72" fmla="*/ 213 w 319"/>
                <a:gd name="T73" fmla="*/ 141 h 432"/>
                <a:gd name="T74" fmla="*/ 237 w 319"/>
                <a:gd name="T75" fmla="*/ 124 h 432"/>
                <a:gd name="T76" fmla="*/ 213 w 319"/>
                <a:gd name="T77" fmla="*/ 70 h 432"/>
                <a:gd name="T78" fmla="*/ 213 w 319"/>
                <a:gd name="T79" fmla="*/ 44 h 432"/>
                <a:gd name="T80" fmla="*/ 173 w 319"/>
                <a:gd name="T81" fmla="*/ 34 h 432"/>
                <a:gd name="T82" fmla="*/ 114 w 319"/>
                <a:gd name="T83" fmla="*/ 0 h 432"/>
                <a:gd name="T84" fmla="*/ 79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5F7F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49" name="Freeform 46"/>
          <p:cNvSpPr>
            <a:spLocks noChangeAspect="1"/>
          </p:cNvSpPr>
          <p:nvPr/>
        </p:nvSpPr>
        <p:spPr bwMode="auto">
          <a:xfrm>
            <a:off x="4619625" y="2898775"/>
            <a:ext cx="865188" cy="701675"/>
          </a:xfrm>
          <a:custGeom>
            <a:avLst/>
            <a:gdLst>
              <a:gd name="T0" fmla="*/ 0 w 548"/>
              <a:gd name="T1" fmla="*/ 36308183 h 451"/>
              <a:gd name="T2" fmla="*/ 598233226 w 548"/>
              <a:gd name="T3" fmla="*/ 0 h 451"/>
              <a:gd name="T4" fmla="*/ 722866028 w 548"/>
              <a:gd name="T5" fmla="*/ 0 h 451"/>
              <a:gd name="T6" fmla="*/ 820079645 w 548"/>
              <a:gd name="T7" fmla="*/ 31468027 h 451"/>
              <a:gd name="T8" fmla="*/ 767734216 w 548"/>
              <a:gd name="T9" fmla="*/ 125870552 h 451"/>
              <a:gd name="T10" fmla="*/ 942218126 w 548"/>
              <a:gd name="T11" fmla="*/ 280786708 h 451"/>
              <a:gd name="T12" fmla="*/ 999549435 w 548"/>
              <a:gd name="T13" fmla="*/ 411497465 h 451"/>
              <a:gd name="T14" fmla="*/ 1101747354 w 548"/>
              <a:gd name="T15" fmla="*/ 377610052 h 451"/>
              <a:gd name="T16" fmla="*/ 1099254414 w 548"/>
              <a:gd name="T17" fmla="*/ 561573416 h 451"/>
              <a:gd name="T18" fmla="*/ 1203945273 w 548"/>
              <a:gd name="T19" fmla="*/ 617246878 h 451"/>
              <a:gd name="T20" fmla="*/ 1251306401 w 548"/>
              <a:gd name="T21" fmla="*/ 779425552 h 451"/>
              <a:gd name="T22" fmla="*/ 1326085135 w 548"/>
              <a:gd name="T23" fmla="*/ 793949132 h 451"/>
              <a:gd name="T24" fmla="*/ 1365967442 w 548"/>
              <a:gd name="T25" fmla="*/ 861725512 h 451"/>
              <a:gd name="T26" fmla="*/ 1273739705 w 548"/>
              <a:gd name="T27" fmla="*/ 956128001 h 451"/>
              <a:gd name="T28" fmla="*/ 1243827580 w 548"/>
              <a:gd name="T29" fmla="*/ 1062633213 h 451"/>
              <a:gd name="T30" fmla="*/ 1114210477 w 548"/>
              <a:gd name="T31" fmla="*/ 1091680372 h 451"/>
              <a:gd name="T32" fmla="*/ 1146615542 w 548"/>
              <a:gd name="T33" fmla="*/ 973072436 h 451"/>
              <a:gd name="T34" fmla="*/ 635624172 w 548"/>
              <a:gd name="T35" fmla="*/ 1016643174 h 451"/>
              <a:gd name="T36" fmla="*/ 266713127 w 548"/>
              <a:gd name="T37" fmla="*/ 1060212357 h 451"/>
              <a:gd name="T38" fmla="*/ 244278243 w 548"/>
              <a:gd name="T39" fmla="*/ 944025277 h 451"/>
              <a:gd name="T40" fmla="*/ 219351999 w 548"/>
              <a:gd name="T41" fmla="*/ 595462286 h 451"/>
              <a:gd name="T42" fmla="*/ 214367697 w 548"/>
              <a:gd name="T43" fmla="*/ 404236356 h 451"/>
              <a:gd name="T44" fmla="*/ 92227761 w 548"/>
              <a:gd name="T45" fmla="*/ 317096434 h 451"/>
              <a:gd name="T46" fmla="*/ 137095974 w 548"/>
              <a:gd name="T47" fmla="*/ 237215969 h 451"/>
              <a:gd name="T48" fmla="*/ 77271699 w 548"/>
              <a:gd name="T49" fmla="*/ 193646738 h 451"/>
              <a:gd name="T50" fmla="*/ 0 w 548"/>
              <a:gd name="T51" fmla="*/ 36308183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0" name="Freeform 47"/>
          <p:cNvSpPr>
            <a:spLocks noChangeAspect="1"/>
          </p:cNvSpPr>
          <p:nvPr/>
        </p:nvSpPr>
        <p:spPr bwMode="auto">
          <a:xfrm>
            <a:off x="5567363" y="2600325"/>
            <a:ext cx="423862" cy="687388"/>
          </a:xfrm>
          <a:custGeom>
            <a:avLst/>
            <a:gdLst>
              <a:gd name="T0" fmla="*/ 0 w 268"/>
              <a:gd name="T1" fmla="*/ 75316530 h 441"/>
              <a:gd name="T2" fmla="*/ 77543012 w 268"/>
              <a:gd name="T3" fmla="*/ 116619054 h 441"/>
              <a:gd name="T4" fmla="*/ 152583974 w 268"/>
              <a:gd name="T5" fmla="*/ 109330561 h 441"/>
              <a:gd name="T6" fmla="*/ 177598147 w 268"/>
              <a:gd name="T7" fmla="*/ 87463499 h 441"/>
              <a:gd name="T8" fmla="*/ 197608220 w 268"/>
              <a:gd name="T9" fmla="*/ 21865485 h 441"/>
              <a:gd name="T10" fmla="*/ 520285821 w 268"/>
              <a:gd name="T11" fmla="*/ 0 h 441"/>
              <a:gd name="T12" fmla="*/ 670369277 w 268"/>
              <a:gd name="T13" fmla="*/ 758020609 h 441"/>
              <a:gd name="T14" fmla="*/ 657862190 w 268"/>
              <a:gd name="T15" fmla="*/ 750732116 h 441"/>
              <a:gd name="T16" fmla="*/ 547802044 w 268"/>
              <a:gd name="T17" fmla="*/ 792034615 h 441"/>
              <a:gd name="T18" fmla="*/ 467757007 w 268"/>
              <a:gd name="T19" fmla="*/ 996117289 h 441"/>
              <a:gd name="T20" fmla="*/ 352694243 w 268"/>
              <a:gd name="T21" fmla="*/ 966963318 h 441"/>
              <a:gd name="T22" fmla="*/ 217619924 w 268"/>
              <a:gd name="T23" fmla="*/ 1042279823 h 441"/>
              <a:gd name="T24" fmla="*/ 42523790 w 268"/>
              <a:gd name="T25" fmla="*/ 1071433795 h 441"/>
              <a:gd name="T26" fmla="*/ 122567282 w 268"/>
              <a:gd name="T27" fmla="*/ 872209792 h 441"/>
              <a:gd name="T28" fmla="*/ 87548048 w 268"/>
              <a:gd name="T29" fmla="*/ 760450626 h 441"/>
              <a:gd name="T30" fmla="*/ 0 w 268"/>
              <a:gd name="T31" fmla="*/ 75316530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1" name="Freeform 48"/>
          <p:cNvSpPr>
            <a:spLocks noChangeAspect="1"/>
          </p:cNvSpPr>
          <p:nvPr/>
        </p:nvSpPr>
        <p:spPr bwMode="auto">
          <a:xfrm>
            <a:off x="5895975" y="2462213"/>
            <a:ext cx="546100" cy="619125"/>
          </a:xfrm>
          <a:custGeom>
            <a:avLst/>
            <a:gdLst>
              <a:gd name="T0" fmla="*/ 0 w 345"/>
              <a:gd name="T1" fmla="*/ 215368418 h 398"/>
              <a:gd name="T2" fmla="*/ 388362538 w 345"/>
              <a:gd name="T3" fmla="*/ 179070233 h 398"/>
              <a:gd name="T4" fmla="*/ 471046896 w 345"/>
              <a:gd name="T5" fmla="*/ 193588554 h 398"/>
              <a:gd name="T6" fmla="*/ 653953925 w 345"/>
              <a:gd name="T7" fmla="*/ 111313400 h 398"/>
              <a:gd name="T8" fmla="*/ 694042400 w 345"/>
              <a:gd name="T9" fmla="*/ 36298149 h 398"/>
              <a:gd name="T10" fmla="*/ 804286496 w 345"/>
              <a:gd name="T11" fmla="*/ 0 h 398"/>
              <a:gd name="T12" fmla="*/ 864420988 w 345"/>
              <a:gd name="T13" fmla="*/ 362979906 h 398"/>
              <a:gd name="T14" fmla="*/ 819320861 w 345"/>
              <a:gd name="T15" fmla="*/ 404117483 h 398"/>
              <a:gd name="T16" fmla="*/ 829342188 w 345"/>
              <a:gd name="T17" fmla="*/ 655782482 h 398"/>
              <a:gd name="T18" fmla="*/ 744153784 w 345"/>
              <a:gd name="T19" fmla="*/ 677560742 h 398"/>
              <a:gd name="T20" fmla="*/ 694042400 w 345"/>
              <a:gd name="T21" fmla="*/ 817914042 h 398"/>
              <a:gd name="T22" fmla="*/ 628896650 w 345"/>
              <a:gd name="T23" fmla="*/ 800973473 h 398"/>
              <a:gd name="T24" fmla="*/ 606346685 w 345"/>
              <a:gd name="T25" fmla="*/ 963105032 h 398"/>
              <a:gd name="T26" fmla="*/ 508629643 w 345"/>
              <a:gd name="T27" fmla="*/ 892929257 h 398"/>
              <a:gd name="T28" fmla="*/ 318206916 w 345"/>
              <a:gd name="T29" fmla="*/ 936487332 h 398"/>
              <a:gd name="T30" fmla="*/ 235522657 w 345"/>
              <a:gd name="T31" fmla="*/ 875990438 h 398"/>
              <a:gd name="T32" fmla="*/ 127784238 w 345"/>
              <a:gd name="T33" fmla="*/ 871150998 h 398"/>
              <a:gd name="T34" fmla="*/ 72661374 w 345"/>
              <a:gd name="T35" fmla="*/ 602545527 h 398"/>
              <a:gd name="T36" fmla="*/ 0 w 345"/>
              <a:gd name="T37" fmla="*/ 215368418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5F7F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2" name="Freeform 49"/>
          <p:cNvSpPr>
            <a:spLocks noChangeAspect="1"/>
          </p:cNvSpPr>
          <p:nvPr/>
        </p:nvSpPr>
        <p:spPr bwMode="auto">
          <a:xfrm>
            <a:off x="7061200" y="2700338"/>
            <a:ext cx="155575" cy="190500"/>
          </a:xfrm>
          <a:custGeom>
            <a:avLst/>
            <a:gdLst>
              <a:gd name="T0" fmla="*/ 0 w 98"/>
              <a:gd name="T1" fmla="*/ 19505952 h 122"/>
              <a:gd name="T2" fmla="*/ 52924083 w 98"/>
              <a:gd name="T3" fmla="*/ 0 h 122"/>
              <a:gd name="T4" fmla="*/ 166330310 w 98"/>
              <a:gd name="T5" fmla="*/ 65831811 h 122"/>
              <a:gd name="T6" fmla="*/ 166330310 w 98"/>
              <a:gd name="T7" fmla="*/ 131663622 h 122"/>
              <a:gd name="T8" fmla="*/ 244455973 w 98"/>
              <a:gd name="T9" fmla="*/ 177989463 h 122"/>
              <a:gd name="T10" fmla="*/ 246975335 w 98"/>
              <a:gd name="T11" fmla="*/ 265764707 h 122"/>
              <a:gd name="T12" fmla="*/ 120967512 w 98"/>
              <a:gd name="T13" fmla="*/ 297461089 h 122"/>
              <a:gd name="T14" fmla="*/ 0 w 98"/>
              <a:gd name="T15" fmla="*/ 19505952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3" name="Freeform 50"/>
          <p:cNvSpPr>
            <a:spLocks noChangeAspect="1"/>
          </p:cNvSpPr>
          <p:nvPr/>
        </p:nvSpPr>
        <p:spPr bwMode="auto">
          <a:xfrm>
            <a:off x="3157538" y="3590925"/>
            <a:ext cx="1817687" cy="1660525"/>
          </a:xfrm>
          <a:custGeom>
            <a:avLst/>
            <a:gdLst>
              <a:gd name="T0" fmla="*/ 831533464 w 1152"/>
              <a:gd name="T1" fmla="*/ 0 h 1067"/>
              <a:gd name="T2" fmla="*/ 1466387203 w 1152"/>
              <a:gd name="T3" fmla="*/ 21796916 h 1067"/>
              <a:gd name="T4" fmla="*/ 1466387203 w 1152"/>
              <a:gd name="T5" fmla="*/ 491652320 h 1067"/>
              <a:gd name="T6" fmla="*/ 1790036729 w 1152"/>
              <a:gd name="T7" fmla="*/ 622436890 h 1067"/>
              <a:gd name="T8" fmla="*/ 1877173640 w 1152"/>
              <a:gd name="T9" fmla="*/ 578841515 h 1067"/>
              <a:gd name="T10" fmla="*/ 2088792079 w 1152"/>
              <a:gd name="T11" fmla="*/ 680563020 h 1067"/>
              <a:gd name="T12" fmla="*/ 2147483647 w 1152"/>
              <a:gd name="T13" fmla="*/ 673296864 h 1067"/>
              <a:gd name="T14" fmla="*/ 2147483647 w 1152"/>
              <a:gd name="T15" fmla="*/ 571575359 h 1067"/>
              <a:gd name="T16" fmla="*/ 2147483647 w 1152"/>
              <a:gd name="T17" fmla="*/ 668453798 h 1067"/>
              <a:gd name="T18" fmla="*/ 2147483647 w 1152"/>
              <a:gd name="T19" fmla="*/ 695093774 h 1067"/>
              <a:gd name="T20" fmla="*/ 2147483647 w 1152"/>
              <a:gd name="T21" fmla="*/ 1075336901 h 1067"/>
              <a:gd name="T22" fmla="*/ 2147483647 w 1152"/>
              <a:gd name="T23" fmla="*/ 1315109131 h 1067"/>
              <a:gd name="T24" fmla="*/ 2147483647 w 1152"/>
              <a:gd name="T25" fmla="*/ 1639647855 h 1067"/>
              <a:gd name="T26" fmla="*/ 2147483647 w 1152"/>
              <a:gd name="T27" fmla="*/ 1770432425 h 1067"/>
              <a:gd name="T28" fmla="*/ 2147483647 w 1152"/>
              <a:gd name="T29" fmla="*/ 1649335544 h 1067"/>
              <a:gd name="T30" fmla="*/ 2147483647 w 1152"/>
              <a:gd name="T31" fmla="*/ 1705040140 h 1067"/>
              <a:gd name="T32" fmla="*/ 2147483647 w 1152"/>
              <a:gd name="T33" fmla="*/ 1780120114 h 1067"/>
              <a:gd name="T34" fmla="*/ 2147483647 w 1152"/>
              <a:gd name="T35" fmla="*/ 1973873879 h 1067"/>
              <a:gd name="T36" fmla="*/ 2147483647 w 1152"/>
              <a:gd name="T37" fmla="*/ 1985984657 h 1067"/>
              <a:gd name="T38" fmla="*/ 2146052351 w 1152"/>
              <a:gd name="T39" fmla="*/ 2082861540 h 1067"/>
              <a:gd name="T40" fmla="*/ 2146052351 w 1152"/>
              <a:gd name="T41" fmla="*/ 2138566136 h 1067"/>
              <a:gd name="T42" fmla="*/ 2101239759 w 1152"/>
              <a:gd name="T43" fmla="*/ 2147483647 h 1067"/>
              <a:gd name="T44" fmla="*/ 2133604672 w 1152"/>
              <a:gd name="T45" fmla="*/ 2147483647 h 1067"/>
              <a:gd name="T46" fmla="*/ 2056427166 w 1152"/>
              <a:gd name="T47" fmla="*/ 2147483647 h 1067"/>
              <a:gd name="T48" fmla="*/ 2101239759 w 1152"/>
              <a:gd name="T49" fmla="*/ 2147483647 h 1067"/>
              <a:gd name="T50" fmla="*/ 2146052351 w 1152"/>
              <a:gd name="T51" fmla="*/ 2147483647 h 1067"/>
              <a:gd name="T52" fmla="*/ 2133604672 w 1152"/>
              <a:gd name="T53" fmla="*/ 2147483647 h 1067"/>
              <a:gd name="T54" fmla="*/ 2021572402 w 1152"/>
              <a:gd name="T55" fmla="*/ 2147483647 h 1067"/>
              <a:gd name="T56" fmla="*/ 1921987811 w 1152"/>
              <a:gd name="T57" fmla="*/ 2147483647 h 1067"/>
              <a:gd name="T58" fmla="*/ 1854768133 w 1152"/>
              <a:gd name="T59" fmla="*/ 2147483647 h 1067"/>
              <a:gd name="T60" fmla="*/ 1633191472 w 1152"/>
              <a:gd name="T61" fmla="*/ 2147483647 h 1067"/>
              <a:gd name="T62" fmla="*/ 1533606881 w 1152"/>
              <a:gd name="T63" fmla="*/ 2147483647 h 1067"/>
              <a:gd name="T64" fmla="*/ 1376760440 w 1152"/>
              <a:gd name="T65" fmla="*/ 2039266164 h 1067"/>
              <a:gd name="T66" fmla="*/ 1239831233 w 1152"/>
              <a:gd name="T67" fmla="*/ 1780120114 h 1067"/>
              <a:gd name="T68" fmla="*/ 1177589681 w 1152"/>
              <a:gd name="T69" fmla="*/ 1755900115 h 1067"/>
              <a:gd name="T70" fmla="*/ 1102902026 w 1152"/>
              <a:gd name="T71" fmla="*/ 1690507830 h 1067"/>
              <a:gd name="T72" fmla="*/ 1030702646 w 1152"/>
              <a:gd name="T73" fmla="*/ 1690507830 h 1067"/>
              <a:gd name="T74" fmla="*/ 923650078 w 1152"/>
              <a:gd name="T75" fmla="*/ 1668710920 h 1067"/>
              <a:gd name="T76" fmla="*/ 841491292 w 1152"/>
              <a:gd name="T77" fmla="*/ 1690507830 h 1067"/>
              <a:gd name="T78" fmla="*/ 786720674 w 1152"/>
              <a:gd name="T79" fmla="*/ 1818870867 h 1067"/>
              <a:gd name="T80" fmla="*/ 702073614 w 1152"/>
              <a:gd name="T81" fmla="*/ 1840667776 h 1067"/>
              <a:gd name="T82" fmla="*/ 520330237 w 1152"/>
              <a:gd name="T83" fmla="*/ 1741369361 h 1067"/>
              <a:gd name="T84" fmla="*/ 413277571 w 1152"/>
              <a:gd name="T85" fmla="*/ 1617850557 h 1067"/>
              <a:gd name="T86" fmla="*/ 393360337 w 1152"/>
              <a:gd name="T87" fmla="*/ 1470112143 h 1067"/>
              <a:gd name="T88" fmla="*/ 316181254 w 1152"/>
              <a:gd name="T89" fmla="*/ 1368392195 h 1067"/>
              <a:gd name="T90" fmla="*/ 134439405 w 1152"/>
              <a:gd name="T91" fmla="*/ 1227919936 h 1067"/>
              <a:gd name="T92" fmla="*/ 0 w 1152"/>
              <a:gd name="T93" fmla="*/ 1080181523 h 1067"/>
              <a:gd name="T94" fmla="*/ 0 w 1152"/>
              <a:gd name="T95" fmla="*/ 1019633860 h 1067"/>
              <a:gd name="T96" fmla="*/ 433193325 w 1152"/>
              <a:gd name="T97" fmla="*/ 1022055393 h 1067"/>
              <a:gd name="T98" fmla="*/ 786720674 w 1152"/>
              <a:gd name="T99" fmla="*/ 1051118458 h 1067"/>
              <a:gd name="T100" fmla="*/ 831533464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4" name="Freeform 51"/>
          <p:cNvSpPr>
            <a:spLocks noChangeAspect="1"/>
          </p:cNvSpPr>
          <p:nvPr/>
        </p:nvSpPr>
        <p:spPr bwMode="auto">
          <a:xfrm>
            <a:off x="3684588" y="3495675"/>
            <a:ext cx="1125537" cy="533400"/>
          </a:xfrm>
          <a:custGeom>
            <a:avLst/>
            <a:gdLst>
              <a:gd name="T0" fmla="*/ 9967238 w 713"/>
              <a:gd name="T1" fmla="*/ 0 h 343"/>
              <a:gd name="T2" fmla="*/ 0 w 713"/>
              <a:gd name="T3" fmla="*/ 147518531 h 343"/>
              <a:gd name="T4" fmla="*/ 630464875 w 713"/>
              <a:gd name="T5" fmla="*/ 169283731 h 343"/>
              <a:gd name="T6" fmla="*/ 635448492 w 713"/>
              <a:gd name="T7" fmla="*/ 643278810 h 343"/>
              <a:gd name="T8" fmla="*/ 959402753 w 713"/>
              <a:gd name="T9" fmla="*/ 771451830 h 343"/>
              <a:gd name="T10" fmla="*/ 1046621580 w 713"/>
              <a:gd name="T11" fmla="*/ 725503246 h 343"/>
              <a:gd name="T12" fmla="*/ 1250962516 w 713"/>
              <a:gd name="T13" fmla="*/ 829491522 h 343"/>
              <a:gd name="T14" fmla="*/ 1385528074 w 713"/>
              <a:gd name="T15" fmla="*/ 827073339 h 343"/>
              <a:gd name="T16" fmla="*/ 1629739526 w 713"/>
              <a:gd name="T17" fmla="*/ 725503246 h 343"/>
              <a:gd name="T18" fmla="*/ 1776765312 w 713"/>
              <a:gd name="T19" fmla="*/ 822236974 h 343"/>
              <a:gd name="T20" fmla="*/ 1776765312 w 713"/>
              <a:gd name="T21" fmla="*/ 309547714 h 343"/>
              <a:gd name="T22" fmla="*/ 1731909600 w 713"/>
              <a:gd name="T23" fmla="*/ 12092472 h 343"/>
              <a:gd name="T24" fmla="*/ 9967238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5" name="Freeform 52"/>
          <p:cNvSpPr>
            <a:spLocks noChangeAspect="1"/>
          </p:cNvSpPr>
          <p:nvPr/>
        </p:nvSpPr>
        <p:spPr bwMode="auto">
          <a:xfrm>
            <a:off x="6583363" y="2713038"/>
            <a:ext cx="635000" cy="257175"/>
          </a:xfrm>
          <a:custGeom>
            <a:avLst/>
            <a:gdLst>
              <a:gd name="T0" fmla="*/ 0 w 403"/>
              <a:gd name="T1" fmla="*/ 136044015 h 165"/>
              <a:gd name="T2" fmla="*/ 744832912 w 403"/>
              <a:gd name="T3" fmla="*/ 0 h 165"/>
              <a:gd name="T4" fmla="*/ 866488357 w 403"/>
              <a:gd name="T5" fmla="*/ 274516384 h 165"/>
              <a:gd name="T6" fmla="*/ 995593430 w 403"/>
              <a:gd name="T7" fmla="*/ 245363660 h 165"/>
              <a:gd name="T8" fmla="*/ 1000558404 w 403"/>
              <a:gd name="T9" fmla="*/ 383837540 h 165"/>
              <a:gd name="T10" fmla="*/ 896281351 w 403"/>
              <a:gd name="T11" fmla="*/ 400842256 h 165"/>
              <a:gd name="T12" fmla="*/ 804418899 w 403"/>
              <a:gd name="T13" fmla="*/ 310955730 h 165"/>
              <a:gd name="T14" fmla="*/ 744832912 w 403"/>
              <a:gd name="T15" fmla="*/ 201636085 h 165"/>
              <a:gd name="T16" fmla="*/ 734901389 w 403"/>
              <a:gd name="T17" fmla="*/ 51015720 h 165"/>
              <a:gd name="T18" fmla="*/ 690211899 w 403"/>
              <a:gd name="T19" fmla="*/ 126325921 h 165"/>
              <a:gd name="T20" fmla="*/ 742349637 w 403"/>
              <a:gd name="T21" fmla="*/ 354684816 h 165"/>
              <a:gd name="T22" fmla="*/ 523865584 w 403"/>
              <a:gd name="T23" fmla="*/ 386265894 h 165"/>
              <a:gd name="T24" fmla="*/ 516417336 w 403"/>
              <a:gd name="T25" fmla="*/ 221070763 h 165"/>
              <a:gd name="T26" fmla="*/ 382347191 w 403"/>
              <a:gd name="T27" fmla="*/ 148190463 h 165"/>
              <a:gd name="T28" fmla="*/ 268140191 w 403"/>
              <a:gd name="T29" fmla="*/ 128755834 h 165"/>
              <a:gd name="T30" fmla="*/ 29793006 w 403"/>
              <a:gd name="T31" fmla="*/ 245363660 h 165"/>
              <a:gd name="T32" fmla="*/ 0 w 403"/>
              <a:gd name="T33" fmla="*/ 136044015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6" name="Freeform 53"/>
          <p:cNvSpPr>
            <a:spLocks noChangeAspect="1"/>
          </p:cNvSpPr>
          <p:nvPr/>
        </p:nvSpPr>
        <p:spPr bwMode="auto">
          <a:xfrm>
            <a:off x="4787900" y="3522663"/>
            <a:ext cx="633413" cy="582612"/>
          </a:xfrm>
          <a:custGeom>
            <a:avLst/>
            <a:gdLst>
              <a:gd name="T0" fmla="*/ 0 w 401"/>
              <a:gd name="T1" fmla="*/ 82508138 h 374"/>
              <a:gd name="T2" fmla="*/ 394222961 w 401"/>
              <a:gd name="T3" fmla="*/ 36400788 h 374"/>
              <a:gd name="T4" fmla="*/ 880764852 w 401"/>
              <a:gd name="T5" fmla="*/ 0 h 374"/>
              <a:gd name="T6" fmla="*/ 855813758 w 401"/>
              <a:gd name="T7" fmla="*/ 118908938 h 374"/>
              <a:gd name="T8" fmla="*/ 963102199 w 401"/>
              <a:gd name="T9" fmla="*/ 92214700 h 374"/>
              <a:gd name="T10" fmla="*/ 1000528840 w 401"/>
              <a:gd name="T11" fmla="*/ 172295808 h 374"/>
              <a:gd name="T12" fmla="*/ 888250496 w 401"/>
              <a:gd name="T13" fmla="*/ 245095851 h 374"/>
              <a:gd name="T14" fmla="*/ 915695752 w 401"/>
              <a:gd name="T15" fmla="*/ 371284272 h 374"/>
              <a:gd name="T16" fmla="*/ 800921470 w 401"/>
              <a:gd name="T17" fmla="*/ 582407935 h 374"/>
              <a:gd name="T18" fmla="*/ 713594220 w 401"/>
              <a:gd name="T19" fmla="*/ 711021828 h 374"/>
              <a:gd name="T20" fmla="*/ 763496408 w 401"/>
              <a:gd name="T21" fmla="*/ 878465280 h 374"/>
              <a:gd name="T22" fmla="*/ 144715131 w 401"/>
              <a:gd name="T23" fmla="*/ 907584966 h 374"/>
              <a:gd name="T24" fmla="*/ 142219390 w 401"/>
              <a:gd name="T25" fmla="*/ 805663534 h 374"/>
              <a:gd name="T26" fmla="*/ 19961197 w 401"/>
              <a:gd name="T27" fmla="*/ 783823380 h 374"/>
              <a:gd name="T28" fmla="*/ 19961197 w 401"/>
              <a:gd name="T29" fmla="*/ 245095851 h 374"/>
              <a:gd name="T30" fmla="*/ 0 w 401"/>
              <a:gd name="T31" fmla="*/ 82508138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7" name="Freeform 54"/>
          <p:cNvSpPr>
            <a:spLocks noChangeAspect="1"/>
          </p:cNvSpPr>
          <p:nvPr/>
        </p:nvSpPr>
        <p:spPr bwMode="auto">
          <a:xfrm>
            <a:off x="4879975" y="4083050"/>
            <a:ext cx="771525" cy="609600"/>
          </a:xfrm>
          <a:custGeom>
            <a:avLst/>
            <a:gdLst>
              <a:gd name="T0" fmla="*/ 0 w 489"/>
              <a:gd name="T1" fmla="*/ 21765207 h 392"/>
              <a:gd name="T2" fmla="*/ 609885035 w 489"/>
              <a:gd name="T3" fmla="*/ 0 h 392"/>
              <a:gd name="T4" fmla="*/ 716926608 w 489"/>
              <a:gd name="T5" fmla="*/ 195885306 h 392"/>
              <a:gd name="T6" fmla="*/ 624821692 w 489"/>
              <a:gd name="T7" fmla="*/ 425628380 h 392"/>
              <a:gd name="T8" fmla="*/ 594949956 w 489"/>
              <a:gd name="T9" fmla="*/ 529616466 h 392"/>
              <a:gd name="T10" fmla="*/ 1003200375 w 489"/>
              <a:gd name="T11" fmla="*/ 486087619 h 392"/>
              <a:gd name="T12" fmla="*/ 1028092700 w 489"/>
              <a:gd name="T13" fmla="*/ 638442473 h 392"/>
              <a:gd name="T14" fmla="*/ 906116048 w 489"/>
              <a:gd name="T15" fmla="*/ 623931821 h 392"/>
              <a:gd name="T16" fmla="*/ 851350409 w 489"/>
              <a:gd name="T17" fmla="*/ 689227425 h 392"/>
              <a:gd name="T18" fmla="*/ 913583588 w 489"/>
              <a:gd name="T19" fmla="*/ 732757827 h 392"/>
              <a:gd name="T20" fmla="*/ 1025602994 w 489"/>
              <a:gd name="T21" fmla="*/ 681972876 h 392"/>
              <a:gd name="T22" fmla="*/ 1028092700 w 489"/>
              <a:gd name="T23" fmla="*/ 754523029 h 392"/>
              <a:gd name="T24" fmla="*/ 1095305290 w 489"/>
              <a:gd name="T25" fmla="*/ 691645608 h 392"/>
              <a:gd name="T26" fmla="*/ 1140112106 w 489"/>
              <a:gd name="T27" fmla="*/ 691645608 h 392"/>
              <a:gd name="T28" fmla="*/ 1087836173 w 489"/>
              <a:gd name="T29" fmla="*/ 819818827 h 392"/>
              <a:gd name="T30" fmla="*/ 1187410206 w 489"/>
              <a:gd name="T31" fmla="*/ 839164291 h 392"/>
              <a:gd name="T32" fmla="*/ 1217281943 w 489"/>
              <a:gd name="T33" fmla="*/ 909296261 h 392"/>
              <a:gd name="T34" fmla="*/ 1172473549 w 489"/>
              <a:gd name="T35" fmla="*/ 931061462 h 392"/>
              <a:gd name="T36" fmla="*/ 1110240370 w 489"/>
              <a:gd name="T37" fmla="*/ 887531059 h 392"/>
              <a:gd name="T38" fmla="*/ 990753424 w 489"/>
              <a:gd name="T39" fmla="*/ 853674943 h 392"/>
              <a:gd name="T40" fmla="*/ 1018135454 w 489"/>
              <a:gd name="T41" fmla="*/ 938317566 h 392"/>
              <a:gd name="T42" fmla="*/ 958391981 w 489"/>
              <a:gd name="T43" fmla="*/ 947990298 h 392"/>
              <a:gd name="T44" fmla="*/ 908605754 w 489"/>
              <a:gd name="T45" fmla="*/ 873021962 h 392"/>
              <a:gd name="T46" fmla="*/ 881222145 w 489"/>
              <a:gd name="T47" fmla="*/ 918970548 h 392"/>
              <a:gd name="T48" fmla="*/ 701991529 w 489"/>
              <a:gd name="T49" fmla="*/ 918970548 h 392"/>
              <a:gd name="T50" fmla="*/ 701991529 w 489"/>
              <a:gd name="T51" fmla="*/ 873021962 h 392"/>
              <a:gd name="T52" fmla="*/ 634778938 w 489"/>
              <a:gd name="T53" fmla="*/ 819818827 h 392"/>
              <a:gd name="T54" fmla="*/ 500355335 w 489"/>
              <a:gd name="T55" fmla="*/ 812562529 h 392"/>
              <a:gd name="T56" fmla="*/ 612374741 w 489"/>
              <a:gd name="T57" fmla="*/ 873021962 h 392"/>
              <a:gd name="T58" fmla="*/ 458036647 w 489"/>
              <a:gd name="T59" fmla="*/ 904459895 h 392"/>
              <a:gd name="T60" fmla="*/ 211593538 w 489"/>
              <a:gd name="T61" fmla="*/ 860929492 h 392"/>
              <a:gd name="T62" fmla="*/ 119488573 w 489"/>
              <a:gd name="T63" fmla="*/ 873021962 h 392"/>
              <a:gd name="T64" fmla="*/ 151848438 w 489"/>
              <a:gd name="T65" fmla="*/ 556218033 h 392"/>
              <a:gd name="T66" fmla="*/ 4979413 w 489"/>
              <a:gd name="T67" fmla="*/ 302293179 h 392"/>
              <a:gd name="T68" fmla="*/ 0 w 489"/>
              <a:gd name="T69" fmla="*/ 21765207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8" name="Freeform 55"/>
          <p:cNvSpPr>
            <a:spLocks noChangeAspect="1"/>
          </p:cNvSpPr>
          <p:nvPr/>
        </p:nvSpPr>
        <p:spPr bwMode="auto">
          <a:xfrm>
            <a:off x="5411788" y="3021013"/>
            <a:ext cx="958850" cy="525462"/>
          </a:xfrm>
          <a:custGeom>
            <a:avLst/>
            <a:gdLst>
              <a:gd name="T0" fmla="*/ 0 w 607"/>
              <a:gd name="T1" fmla="*/ 819318531 h 337"/>
              <a:gd name="T2" fmla="*/ 369305688 w 607"/>
              <a:gd name="T3" fmla="*/ 768262782 h 337"/>
              <a:gd name="T4" fmla="*/ 369305688 w 607"/>
              <a:gd name="T5" fmla="*/ 731795421 h 337"/>
              <a:gd name="T6" fmla="*/ 1257635131 w 607"/>
              <a:gd name="T7" fmla="*/ 612665276 h 337"/>
              <a:gd name="T8" fmla="*/ 1272605507 w 607"/>
              <a:gd name="T9" fmla="*/ 549453936 h 337"/>
              <a:gd name="T10" fmla="*/ 1402362976 w 607"/>
              <a:gd name="T11" fmla="*/ 503261633 h 337"/>
              <a:gd name="T12" fmla="*/ 1417334931 w 607"/>
              <a:gd name="T13" fmla="*/ 437617888 h 337"/>
              <a:gd name="T14" fmla="*/ 1472231046 w 607"/>
              <a:gd name="T15" fmla="*/ 415737159 h 337"/>
              <a:gd name="T16" fmla="*/ 1514651058 w 607"/>
              <a:gd name="T17" fmla="*/ 318489205 h 337"/>
              <a:gd name="T18" fmla="*/ 1392381146 w 607"/>
              <a:gd name="T19" fmla="*/ 221239789 h 337"/>
              <a:gd name="T20" fmla="*/ 1369923214 w 607"/>
              <a:gd name="T21" fmla="*/ 89955344 h 337"/>
              <a:gd name="T22" fmla="*/ 1272605507 w 607"/>
              <a:gd name="T23" fmla="*/ 24311580 h 337"/>
              <a:gd name="T24" fmla="*/ 1075477399 w 607"/>
              <a:gd name="T25" fmla="*/ 60780519 h 337"/>
              <a:gd name="T26" fmla="*/ 983151397 w 607"/>
              <a:gd name="T27" fmla="*/ 2430846 h 337"/>
              <a:gd name="T28" fmla="*/ 893319668 w 607"/>
              <a:gd name="T29" fmla="*/ 0 h 337"/>
              <a:gd name="T30" fmla="*/ 910787475 w 607"/>
              <a:gd name="T31" fmla="*/ 89955344 h 337"/>
              <a:gd name="T32" fmla="*/ 788517365 w 607"/>
              <a:gd name="T33" fmla="*/ 136147671 h 337"/>
              <a:gd name="T34" fmla="*/ 706171613 w 607"/>
              <a:gd name="T35" fmla="*/ 340369934 h 337"/>
              <a:gd name="T36" fmla="*/ 596377803 w 607"/>
              <a:gd name="T37" fmla="*/ 306333418 h 337"/>
              <a:gd name="T38" fmla="*/ 461631789 w 607"/>
              <a:gd name="T39" fmla="*/ 384131391 h 337"/>
              <a:gd name="T40" fmla="*/ 289455788 w 607"/>
              <a:gd name="T41" fmla="*/ 413306313 h 337"/>
              <a:gd name="T42" fmla="*/ 289455788 w 607"/>
              <a:gd name="T43" fmla="*/ 527573207 h 337"/>
              <a:gd name="T44" fmla="*/ 204615714 w 607"/>
              <a:gd name="T45" fmla="*/ 525142362 h 337"/>
              <a:gd name="T46" fmla="*/ 209605888 w 607"/>
              <a:gd name="T47" fmla="*/ 627253468 h 337"/>
              <a:gd name="T48" fmla="*/ 119774109 w 607"/>
              <a:gd name="T49" fmla="*/ 585921297 h 337"/>
              <a:gd name="T50" fmla="*/ 67373822 w 607"/>
              <a:gd name="T51" fmla="*/ 605371180 h 337"/>
              <a:gd name="T52" fmla="*/ 112288132 w 607"/>
              <a:gd name="T53" fmla="*/ 673445771 h 337"/>
              <a:gd name="T54" fmla="*/ 19962086 w 607"/>
              <a:gd name="T55" fmla="*/ 763401091 h 337"/>
              <a:gd name="T56" fmla="*/ 0 w 607"/>
              <a:gd name="T57" fmla="*/ 819318531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9" name="Freeform 56"/>
          <p:cNvSpPr>
            <a:spLocks noChangeAspect="1"/>
          </p:cNvSpPr>
          <p:nvPr/>
        </p:nvSpPr>
        <p:spPr bwMode="auto">
          <a:xfrm>
            <a:off x="5340350" y="3359150"/>
            <a:ext cx="1101725" cy="396875"/>
          </a:xfrm>
          <a:custGeom>
            <a:avLst/>
            <a:gdLst>
              <a:gd name="T0" fmla="*/ 104337626 w 699"/>
              <a:gd name="T1" fmla="*/ 283409245 h 255"/>
              <a:gd name="T2" fmla="*/ 104337626 w 699"/>
              <a:gd name="T3" fmla="*/ 293097662 h 255"/>
              <a:gd name="T4" fmla="*/ 74526415 w 699"/>
              <a:gd name="T5" fmla="*/ 351232832 h 255"/>
              <a:gd name="T6" fmla="*/ 106821629 w 699"/>
              <a:gd name="T7" fmla="*/ 431168204 h 255"/>
              <a:gd name="T8" fmla="*/ 0 w 699"/>
              <a:gd name="T9" fmla="*/ 498993347 h 255"/>
              <a:gd name="T10" fmla="*/ 22357608 w 699"/>
              <a:gd name="T11" fmla="*/ 617685402 h 255"/>
              <a:gd name="T12" fmla="*/ 476972877 w 699"/>
              <a:gd name="T13" fmla="*/ 581350337 h 255"/>
              <a:gd name="T14" fmla="*/ 1018534556 w 699"/>
              <a:gd name="T15" fmla="*/ 520793452 h 255"/>
              <a:gd name="T16" fmla="*/ 1289316085 w 699"/>
              <a:gd name="T17" fmla="*/ 474769971 h 255"/>
              <a:gd name="T18" fmla="*/ 1343968876 w 699"/>
              <a:gd name="T19" fmla="*/ 314897767 h 255"/>
              <a:gd name="T20" fmla="*/ 1440854444 w 699"/>
              <a:gd name="T21" fmla="*/ 307631065 h 255"/>
              <a:gd name="T22" fmla="*/ 1736477972 w 699"/>
              <a:gd name="T23" fmla="*/ 0 h 255"/>
              <a:gd name="T24" fmla="*/ 1351422461 w 699"/>
              <a:gd name="T25" fmla="*/ 77513584 h 255"/>
              <a:gd name="T26" fmla="*/ 454613699 w 699"/>
              <a:gd name="T27" fmla="*/ 203472365 h 255"/>
              <a:gd name="T28" fmla="*/ 462067283 w 699"/>
              <a:gd name="T29" fmla="*/ 239807479 h 255"/>
              <a:gd name="T30" fmla="*/ 104337626 w 699"/>
              <a:gd name="T31" fmla="*/ 283409245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0" name="Freeform 57"/>
          <p:cNvSpPr>
            <a:spLocks noChangeAspect="1"/>
          </p:cNvSpPr>
          <p:nvPr/>
        </p:nvSpPr>
        <p:spPr bwMode="auto">
          <a:xfrm>
            <a:off x="5240338" y="3725863"/>
            <a:ext cx="452437" cy="776287"/>
          </a:xfrm>
          <a:custGeom>
            <a:avLst/>
            <a:gdLst>
              <a:gd name="T0" fmla="*/ 201296594 w 287"/>
              <a:gd name="T1" fmla="*/ 38722567 h 499"/>
              <a:gd name="T2" fmla="*/ 94436355 w 287"/>
              <a:gd name="T3" fmla="*/ 244435546 h 499"/>
              <a:gd name="T4" fmla="*/ 0 w 287"/>
              <a:gd name="T5" fmla="*/ 377544620 h 499"/>
              <a:gd name="T6" fmla="*/ 29821431 w 287"/>
              <a:gd name="T7" fmla="*/ 537274674 h 499"/>
              <a:gd name="T8" fmla="*/ 141653757 w 287"/>
              <a:gd name="T9" fmla="*/ 752668595 h 499"/>
              <a:gd name="T10" fmla="*/ 57158400 w 287"/>
              <a:gd name="T11" fmla="*/ 972904002 h 499"/>
              <a:gd name="T12" fmla="*/ 19880426 w 287"/>
              <a:gd name="T13" fmla="*/ 1089070112 h 499"/>
              <a:gd name="T14" fmla="*/ 434900743 w 287"/>
              <a:gd name="T15" fmla="*/ 1040668085 h 499"/>
              <a:gd name="T16" fmla="*/ 452296702 w 287"/>
              <a:gd name="T17" fmla="*/ 1190717013 h 499"/>
              <a:gd name="T18" fmla="*/ 536792034 w 287"/>
              <a:gd name="T19" fmla="*/ 1207658423 h 499"/>
              <a:gd name="T20" fmla="*/ 559158492 w 287"/>
              <a:gd name="T21" fmla="*/ 1132633959 h 499"/>
              <a:gd name="T22" fmla="*/ 713237660 w 287"/>
              <a:gd name="T23" fmla="*/ 1110852813 h 499"/>
              <a:gd name="T24" fmla="*/ 678445743 w 287"/>
              <a:gd name="T25" fmla="*/ 863996719 h 499"/>
              <a:gd name="T26" fmla="*/ 670990782 w 287"/>
              <a:gd name="T27" fmla="*/ 0 h 499"/>
              <a:gd name="T28" fmla="*/ 201296594 w 287"/>
              <a:gd name="T29" fmla="*/ 38722567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1" name="Freeform 58"/>
          <p:cNvSpPr>
            <a:spLocks noChangeAspect="1"/>
          </p:cNvSpPr>
          <p:nvPr/>
        </p:nvSpPr>
        <p:spPr bwMode="auto">
          <a:xfrm>
            <a:off x="5664200" y="3687763"/>
            <a:ext cx="509588" cy="785812"/>
          </a:xfrm>
          <a:custGeom>
            <a:avLst/>
            <a:gdLst>
              <a:gd name="T0" fmla="*/ 0 w 323"/>
              <a:gd name="T1" fmla="*/ 60774148 h 504"/>
              <a:gd name="T2" fmla="*/ 522700030 w 323"/>
              <a:gd name="T3" fmla="*/ 0 h 504"/>
              <a:gd name="T4" fmla="*/ 689466190 w 323"/>
              <a:gd name="T5" fmla="*/ 563980761 h 504"/>
              <a:gd name="T6" fmla="*/ 803962524 w 323"/>
              <a:gd name="T7" fmla="*/ 656357305 h 504"/>
              <a:gd name="T8" fmla="*/ 711867544 w 323"/>
              <a:gd name="T9" fmla="*/ 821661745 h 504"/>
              <a:gd name="T10" fmla="*/ 801472959 w 323"/>
              <a:gd name="T11" fmla="*/ 982104559 h 504"/>
              <a:gd name="T12" fmla="*/ 266328357 w 323"/>
              <a:gd name="T13" fmla="*/ 1040447968 h 504"/>
              <a:gd name="T14" fmla="*/ 288729710 w 323"/>
              <a:gd name="T15" fmla="*/ 1176580509 h 504"/>
              <a:gd name="T16" fmla="*/ 211568966 w 323"/>
              <a:gd name="T17" fmla="*/ 1225199497 h 504"/>
              <a:gd name="T18" fmla="*/ 146854420 w 323"/>
              <a:gd name="T19" fmla="*/ 1050170830 h 504"/>
              <a:gd name="T20" fmla="*/ 109518831 w 323"/>
              <a:gd name="T21" fmla="*/ 1191166361 h 504"/>
              <a:gd name="T22" fmla="*/ 44802720 w 323"/>
              <a:gd name="T23" fmla="*/ 1176580509 h 504"/>
              <a:gd name="T24" fmla="*/ 22401360 w 323"/>
              <a:gd name="T25" fmla="*/ 1035584978 h 504"/>
              <a:gd name="T26" fmla="*/ 2489566 w 323"/>
              <a:gd name="T27" fmla="*/ 911607573 h 504"/>
              <a:gd name="T28" fmla="*/ 0 w 323"/>
              <a:gd name="T29" fmla="*/ 60774148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2" name="Freeform 59"/>
          <p:cNvSpPr>
            <a:spLocks noChangeAspect="1"/>
          </p:cNvSpPr>
          <p:nvPr/>
        </p:nvSpPr>
        <p:spPr bwMode="auto">
          <a:xfrm>
            <a:off x="5994400" y="3649663"/>
            <a:ext cx="706438" cy="722312"/>
          </a:xfrm>
          <a:custGeom>
            <a:avLst/>
            <a:gdLst>
              <a:gd name="T0" fmla="*/ 0 w 447"/>
              <a:gd name="T1" fmla="*/ 68146945 h 463"/>
              <a:gd name="T2" fmla="*/ 9991278 w 447"/>
              <a:gd name="T3" fmla="*/ 68146945 h 463"/>
              <a:gd name="T4" fmla="*/ 272244161 w 447"/>
              <a:gd name="T5" fmla="*/ 21904931 h 463"/>
              <a:gd name="T6" fmla="*/ 502029356 w 447"/>
              <a:gd name="T7" fmla="*/ 0 h 463"/>
              <a:gd name="T8" fmla="*/ 469560084 w 447"/>
              <a:gd name="T9" fmla="*/ 55978410 h 463"/>
              <a:gd name="T10" fmla="*/ 539494266 w 447"/>
              <a:gd name="T11" fmla="*/ 55978410 h 463"/>
              <a:gd name="T12" fmla="*/ 936621558 w 447"/>
              <a:gd name="T13" fmla="*/ 406447917 h 463"/>
              <a:gd name="T14" fmla="*/ 1093973863 w 447"/>
              <a:gd name="T15" fmla="*/ 630358435 h 463"/>
              <a:gd name="T16" fmla="*/ 1116453441 w 447"/>
              <a:gd name="T17" fmla="*/ 783688227 h 463"/>
              <a:gd name="T18" fmla="*/ 1064003200 w 447"/>
              <a:gd name="T19" fmla="*/ 817761688 h 463"/>
              <a:gd name="T20" fmla="*/ 1093973863 w 447"/>
              <a:gd name="T21" fmla="*/ 971093236 h 463"/>
              <a:gd name="T22" fmla="*/ 981580714 w 447"/>
              <a:gd name="T23" fmla="*/ 978394357 h 463"/>
              <a:gd name="T24" fmla="*/ 981580714 w 447"/>
              <a:gd name="T25" fmla="*/ 1109820785 h 463"/>
              <a:gd name="T26" fmla="*/ 894162592 w 447"/>
              <a:gd name="T27" fmla="*/ 1044107571 h 463"/>
              <a:gd name="T28" fmla="*/ 319700346 w 447"/>
              <a:gd name="T29" fmla="*/ 1126856735 h 463"/>
              <a:gd name="T30" fmla="*/ 189821627 w 447"/>
              <a:gd name="T31" fmla="*/ 883475097 h 463"/>
              <a:gd name="T32" fmla="*/ 282235436 w 447"/>
              <a:gd name="T33" fmla="*/ 717975014 h 463"/>
              <a:gd name="T34" fmla="*/ 159850963 w 447"/>
              <a:gd name="T35" fmla="*/ 632792142 h 463"/>
              <a:gd name="T36" fmla="*/ 0 w 447"/>
              <a:gd name="T37" fmla="*/ 68146945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3" name="Freeform 60"/>
          <p:cNvSpPr>
            <a:spLocks noChangeAspect="1"/>
          </p:cNvSpPr>
          <p:nvPr/>
        </p:nvSpPr>
        <p:spPr bwMode="auto">
          <a:xfrm>
            <a:off x="6292850" y="3551238"/>
            <a:ext cx="644525" cy="503237"/>
          </a:xfrm>
          <a:custGeom>
            <a:avLst/>
            <a:gdLst>
              <a:gd name="T0" fmla="*/ 37433002 w 408"/>
              <a:gd name="T1" fmla="*/ 140789505 h 323"/>
              <a:gd name="T2" fmla="*/ 117289347 w 408"/>
              <a:gd name="T3" fmla="*/ 65539218 h 323"/>
              <a:gd name="T4" fmla="*/ 424236536 w 408"/>
              <a:gd name="T5" fmla="*/ 0 h 323"/>
              <a:gd name="T6" fmla="*/ 516571033 w 408"/>
              <a:gd name="T7" fmla="*/ 43692808 h 323"/>
              <a:gd name="T8" fmla="*/ 713715059 w 408"/>
              <a:gd name="T9" fmla="*/ 12136891 h 323"/>
              <a:gd name="T10" fmla="*/ 873427871 w 408"/>
              <a:gd name="T11" fmla="*/ 123796304 h 323"/>
              <a:gd name="T12" fmla="*/ 1018167923 w 408"/>
              <a:gd name="T13" fmla="*/ 208756125 h 323"/>
              <a:gd name="T14" fmla="*/ 935815661 w 408"/>
              <a:gd name="T15" fmla="*/ 444213403 h 323"/>
              <a:gd name="T16" fmla="*/ 813535838 w 408"/>
              <a:gd name="T17" fmla="*/ 565582281 h 323"/>
              <a:gd name="T18" fmla="*/ 678778023 w 408"/>
              <a:gd name="T19" fmla="*/ 599565566 h 323"/>
              <a:gd name="T20" fmla="*/ 706228777 w 408"/>
              <a:gd name="T21" fmla="*/ 694234849 h 323"/>
              <a:gd name="T22" fmla="*/ 623878095 w 408"/>
              <a:gd name="T23" fmla="*/ 784047818 h 323"/>
              <a:gd name="T24" fmla="*/ 466659854 w 408"/>
              <a:gd name="T25" fmla="*/ 565582281 h 323"/>
              <a:gd name="T26" fmla="*/ 64883768 w 408"/>
              <a:gd name="T27" fmla="*/ 208756125 h 323"/>
              <a:gd name="T28" fmla="*/ 0 w 408"/>
              <a:gd name="T29" fmla="*/ 208756125 h 323"/>
              <a:gd name="T30" fmla="*/ 37433002 w 408"/>
              <a:gd name="T31" fmla="*/ 140789505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4" name="Freeform 61"/>
          <p:cNvSpPr>
            <a:spLocks noChangeAspect="1"/>
          </p:cNvSpPr>
          <p:nvPr/>
        </p:nvSpPr>
        <p:spPr bwMode="auto">
          <a:xfrm>
            <a:off x="5834063" y="4270375"/>
            <a:ext cx="1206500" cy="808038"/>
          </a:xfrm>
          <a:custGeom>
            <a:avLst/>
            <a:gdLst>
              <a:gd name="T0" fmla="*/ 0 w 765"/>
              <a:gd name="T1" fmla="*/ 123623577 h 519"/>
              <a:gd name="T2" fmla="*/ 522337251 w 765"/>
              <a:gd name="T3" fmla="*/ 72718739 h 519"/>
              <a:gd name="T4" fmla="*/ 579545836 w 765"/>
              <a:gd name="T5" fmla="*/ 155133930 h 519"/>
              <a:gd name="T6" fmla="*/ 1139193102 w 765"/>
              <a:gd name="T7" fmla="*/ 72718739 h 519"/>
              <a:gd name="T8" fmla="*/ 1233711701 w 765"/>
              <a:gd name="T9" fmla="*/ 140590810 h 519"/>
              <a:gd name="T10" fmla="*/ 1233711701 w 765"/>
              <a:gd name="T11" fmla="*/ 9696454 h 519"/>
              <a:gd name="T12" fmla="*/ 1226248752 w 765"/>
              <a:gd name="T13" fmla="*/ 0 h 519"/>
              <a:gd name="T14" fmla="*/ 1338178797 w 765"/>
              <a:gd name="T15" fmla="*/ 7272342 h 519"/>
              <a:gd name="T16" fmla="*/ 1457570213 w 765"/>
              <a:gd name="T17" fmla="*/ 201190518 h 519"/>
              <a:gd name="T18" fmla="*/ 1646605835 w 765"/>
              <a:gd name="T19" fmla="*/ 465403396 h 519"/>
              <a:gd name="T20" fmla="*/ 1738637704 w 765"/>
              <a:gd name="T21" fmla="*/ 693257550 h 519"/>
              <a:gd name="T22" fmla="*/ 1880414815 w 765"/>
              <a:gd name="T23" fmla="*/ 853239852 h 519"/>
              <a:gd name="T24" fmla="*/ 1902800508 w 765"/>
              <a:gd name="T25" fmla="*/ 1083518118 h 519"/>
              <a:gd name="T26" fmla="*/ 1858029121 w 765"/>
              <a:gd name="T27" fmla="*/ 1221684766 h 519"/>
              <a:gd name="T28" fmla="*/ 1656556302 w 765"/>
              <a:gd name="T29" fmla="*/ 1258044902 h 519"/>
              <a:gd name="T30" fmla="*/ 1624220141 w 765"/>
              <a:gd name="T31" fmla="*/ 1199869308 h 519"/>
              <a:gd name="T32" fmla="*/ 1482443031 w 765"/>
              <a:gd name="T33" fmla="*/ 1115030028 h 519"/>
              <a:gd name="T34" fmla="*/ 1437671644 w 765"/>
              <a:gd name="T35" fmla="*/ 1030190749 h 519"/>
              <a:gd name="T36" fmla="*/ 1400361629 w 765"/>
              <a:gd name="T37" fmla="*/ 996254726 h 519"/>
              <a:gd name="T38" fmla="*/ 1377975936 w 765"/>
              <a:gd name="T39" fmla="*/ 916263672 h 519"/>
              <a:gd name="T40" fmla="*/ 1345640169 w 765"/>
              <a:gd name="T41" fmla="*/ 938079131 h 519"/>
              <a:gd name="T42" fmla="*/ 1233711701 w 765"/>
              <a:gd name="T43" fmla="*/ 833848506 h 519"/>
              <a:gd name="T44" fmla="*/ 1261071643 w 765"/>
              <a:gd name="T45" fmla="*/ 736890024 h 519"/>
              <a:gd name="T46" fmla="*/ 1233711701 w 765"/>
              <a:gd name="T47" fmla="*/ 683562655 h 519"/>
              <a:gd name="T48" fmla="*/ 1201375934 w 765"/>
              <a:gd name="T49" fmla="*/ 700529888 h 519"/>
              <a:gd name="T50" fmla="*/ 1203863058 w 765"/>
              <a:gd name="T51" fmla="*/ 758705483 h 519"/>
              <a:gd name="T52" fmla="*/ 1169040168 w 765"/>
              <a:gd name="T53" fmla="*/ 683562655 h 519"/>
              <a:gd name="T54" fmla="*/ 1171527292 w 765"/>
              <a:gd name="T55" fmla="*/ 506611758 h 519"/>
              <a:gd name="T56" fmla="*/ 1101883087 w 765"/>
              <a:gd name="T57" fmla="*/ 399956922 h 519"/>
              <a:gd name="T58" fmla="*/ 922795962 w 765"/>
              <a:gd name="T59" fmla="*/ 315117643 h 519"/>
              <a:gd name="T60" fmla="*/ 833253188 w 765"/>
              <a:gd name="T61" fmla="*/ 215733687 h 519"/>
              <a:gd name="T62" fmla="*/ 733760143 w 765"/>
              <a:gd name="T63" fmla="*/ 206038792 h 519"/>
              <a:gd name="T64" fmla="*/ 693963004 w 765"/>
              <a:gd name="T65" fmla="*/ 266636943 h 519"/>
              <a:gd name="T66" fmla="*/ 544722945 w 765"/>
              <a:gd name="T67" fmla="*/ 310269417 h 519"/>
              <a:gd name="T68" fmla="*/ 460154419 w 765"/>
              <a:gd name="T69" fmla="*/ 266636943 h 519"/>
              <a:gd name="T70" fmla="*/ 415383032 w 765"/>
              <a:gd name="T71" fmla="*/ 201190518 h 519"/>
              <a:gd name="T72" fmla="*/ 136802912 w 765"/>
              <a:gd name="T73" fmla="*/ 259366161 h 519"/>
              <a:gd name="T74" fmla="*/ 77107178 w 765"/>
              <a:gd name="T75" fmla="*/ 213309574 h 519"/>
              <a:gd name="T76" fmla="*/ 14924328 w 765"/>
              <a:gd name="T77" fmla="*/ 264214387 h 519"/>
              <a:gd name="T78" fmla="*/ 0 w 765"/>
              <a:gd name="T79" fmla="*/ 123623577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5" name="Freeform 62"/>
          <p:cNvSpPr>
            <a:spLocks noChangeAspect="1"/>
          </p:cNvSpPr>
          <p:nvPr/>
        </p:nvSpPr>
        <p:spPr bwMode="auto">
          <a:xfrm>
            <a:off x="6164263" y="3205163"/>
            <a:ext cx="1112837" cy="481012"/>
          </a:xfrm>
          <a:custGeom>
            <a:avLst/>
            <a:gdLst>
              <a:gd name="T0" fmla="*/ 59969905 w 704"/>
              <a:gd name="T1" fmla="*/ 556090452 h 308"/>
              <a:gd name="T2" fmla="*/ 0 w 704"/>
              <a:gd name="T3" fmla="*/ 717063865 h 308"/>
              <a:gd name="T4" fmla="*/ 227383918 w 704"/>
              <a:gd name="T5" fmla="*/ 695112235 h 308"/>
              <a:gd name="T6" fmla="*/ 317337157 w 704"/>
              <a:gd name="T7" fmla="*/ 621942218 h 308"/>
              <a:gd name="T8" fmla="*/ 627178474 w 704"/>
              <a:gd name="T9" fmla="*/ 541455511 h 308"/>
              <a:gd name="T10" fmla="*/ 712135013 w 704"/>
              <a:gd name="T11" fmla="*/ 585357209 h 308"/>
              <a:gd name="T12" fmla="*/ 917031510 w 704"/>
              <a:gd name="T13" fmla="*/ 556090452 h 308"/>
              <a:gd name="T14" fmla="*/ 917031510 w 704"/>
              <a:gd name="T15" fmla="*/ 568284413 h 308"/>
              <a:gd name="T16" fmla="*/ 1221874448 w 704"/>
              <a:gd name="T17" fmla="*/ 751209456 h 308"/>
              <a:gd name="T18" fmla="*/ 1401782507 w 704"/>
              <a:gd name="T19" fmla="*/ 697551652 h 308"/>
              <a:gd name="T20" fmla="*/ 1501730726 w 704"/>
              <a:gd name="T21" fmla="*/ 490237124 h 308"/>
              <a:gd name="T22" fmla="*/ 1676642481 w 704"/>
              <a:gd name="T23" fmla="*/ 431702047 h 308"/>
              <a:gd name="T24" fmla="*/ 1759099880 w 704"/>
              <a:gd name="T25" fmla="*/ 280484643 h 308"/>
              <a:gd name="T26" fmla="*/ 1754103180 w 704"/>
              <a:gd name="T27" fmla="*/ 95120110 h 308"/>
              <a:gd name="T28" fmla="*/ 1731614080 w 704"/>
              <a:gd name="T29" fmla="*/ 246337490 h 308"/>
              <a:gd name="T30" fmla="*/ 1636662166 w 704"/>
              <a:gd name="T31" fmla="*/ 378044145 h 308"/>
              <a:gd name="T32" fmla="*/ 1599181386 w 704"/>
              <a:gd name="T33" fmla="*/ 368288039 h 308"/>
              <a:gd name="T34" fmla="*/ 1466749086 w 704"/>
              <a:gd name="T35" fmla="*/ 402433630 h 308"/>
              <a:gd name="T36" fmla="*/ 1466749086 w 704"/>
              <a:gd name="T37" fmla="*/ 360971349 h 308"/>
              <a:gd name="T38" fmla="*/ 1599181386 w 704"/>
              <a:gd name="T39" fmla="*/ 317069651 h 308"/>
              <a:gd name="T40" fmla="*/ 1479243207 w 704"/>
              <a:gd name="T41" fmla="*/ 302434711 h 308"/>
              <a:gd name="T42" fmla="*/ 1614173065 w 704"/>
              <a:gd name="T43" fmla="*/ 260972430 h 308"/>
              <a:gd name="T44" fmla="*/ 1664148360 w 704"/>
              <a:gd name="T45" fmla="*/ 282922498 h 308"/>
              <a:gd name="T46" fmla="*/ 1691634160 w 704"/>
              <a:gd name="T47" fmla="*/ 139021832 h 308"/>
              <a:gd name="T48" fmla="*/ 1656652126 w 704"/>
              <a:gd name="T49" fmla="*/ 104876241 h 308"/>
              <a:gd name="T50" fmla="*/ 1496734026 w 704"/>
              <a:gd name="T51" fmla="*/ 163412879 h 308"/>
              <a:gd name="T52" fmla="*/ 1501730726 w 704"/>
              <a:gd name="T53" fmla="*/ 75609459 h 308"/>
              <a:gd name="T54" fmla="*/ 1569196446 w 704"/>
              <a:gd name="T55" fmla="*/ 97559527 h 308"/>
              <a:gd name="T56" fmla="*/ 1656652126 w 704"/>
              <a:gd name="T57" fmla="*/ 31706187 h 308"/>
              <a:gd name="T58" fmla="*/ 1609176366 w 704"/>
              <a:gd name="T59" fmla="*/ 0 h 308"/>
              <a:gd name="T60" fmla="*/ 1084445449 w 704"/>
              <a:gd name="T61" fmla="*/ 117071764 h 308"/>
              <a:gd name="T62" fmla="*/ 439774575 w 704"/>
              <a:gd name="T63" fmla="*/ 243899634 h 308"/>
              <a:gd name="T64" fmla="*/ 144926469 w 704"/>
              <a:gd name="T65" fmla="*/ 553651035 h 308"/>
              <a:gd name="T66" fmla="*/ 59969905 w 704"/>
              <a:gd name="T67" fmla="*/ 556090452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6" name="Freeform 63"/>
          <p:cNvSpPr>
            <a:spLocks noChangeAspect="1"/>
          </p:cNvSpPr>
          <p:nvPr/>
        </p:nvSpPr>
        <p:spPr bwMode="auto">
          <a:xfrm>
            <a:off x="6278563" y="2690813"/>
            <a:ext cx="550862" cy="568325"/>
          </a:xfrm>
          <a:custGeom>
            <a:avLst/>
            <a:gdLst>
              <a:gd name="T0" fmla="*/ 87197187 w 349"/>
              <a:gd name="T1" fmla="*/ 463063464 h 365"/>
              <a:gd name="T2" fmla="*/ 22422765 w 349"/>
              <a:gd name="T3" fmla="*/ 446093130 h 365"/>
              <a:gd name="T4" fmla="*/ 0 w 349"/>
              <a:gd name="T5" fmla="*/ 586709144 h 365"/>
              <a:gd name="T6" fmla="*/ 22422765 w 349"/>
              <a:gd name="T7" fmla="*/ 734599716 h 365"/>
              <a:gd name="T8" fmla="*/ 146990183 w 349"/>
              <a:gd name="T9" fmla="*/ 834000699 h 365"/>
              <a:gd name="T10" fmla="*/ 176885090 w 349"/>
              <a:gd name="T11" fmla="*/ 884913259 h 365"/>
              <a:gd name="T12" fmla="*/ 336332011 w 349"/>
              <a:gd name="T13" fmla="*/ 834000699 h 365"/>
              <a:gd name="T14" fmla="*/ 525675466 w 349"/>
              <a:gd name="T15" fmla="*/ 715203491 h 365"/>
              <a:gd name="T16" fmla="*/ 582976143 w 349"/>
              <a:gd name="T17" fmla="*/ 455790464 h 365"/>
              <a:gd name="T18" fmla="*/ 705052802 w 349"/>
              <a:gd name="T19" fmla="*/ 387907471 h 365"/>
              <a:gd name="T20" fmla="*/ 772317922 w 349"/>
              <a:gd name="T21" fmla="*/ 227895232 h 365"/>
              <a:gd name="T22" fmla="*/ 869481303 w 349"/>
              <a:gd name="T23" fmla="*/ 184255623 h 365"/>
              <a:gd name="T24" fmla="*/ 742423014 w 349"/>
              <a:gd name="T25" fmla="*/ 162436622 h 365"/>
              <a:gd name="T26" fmla="*/ 523183172 w 349"/>
              <a:gd name="T27" fmla="*/ 278807793 h 365"/>
              <a:gd name="T28" fmla="*/ 488305254 w 349"/>
              <a:gd name="T29" fmla="*/ 167285289 h 365"/>
              <a:gd name="T30" fmla="*/ 298961798 w 349"/>
              <a:gd name="T31" fmla="*/ 176982623 h 365"/>
              <a:gd name="T32" fmla="*/ 256608575 w 349"/>
              <a:gd name="T33" fmla="*/ 0 h 365"/>
              <a:gd name="T34" fmla="*/ 206781576 w 349"/>
              <a:gd name="T35" fmla="*/ 48488239 h 365"/>
              <a:gd name="T36" fmla="*/ 221730657 w 349"/>
              <a:gd name="T37" fmla="*/ 300628351 h 365"/>
              <a:gd name="T38" fmla="*/ 137024162 w 349"/>
              <a:gd name="T39" fmla="*/ 322447353 h 365"/>
              <a:gd name="T40" fmla="*/ 87197187 w 349"/>
              <a:gd name="T41" fmla="*/ 463063464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67" name="Group 64"/>
          <p:cNvGrpSpPr>
            <a:grpSpLocks/>
          </p:cNvGrpSpPr>
          <p:nvPr/>
        </p:nvGrpSpPr>
        <p:grpSpPr bwMode="auto">
          <a:xfrm>
            <a:off x="6208713" y="2809875"/>
            <a:ext cx="1009650" cy="596900"/>
            <a:chOff x="3911" y="1770"/>
            <a:chExt cx="636" cy="376"/>
          </a:xfrm>
        </p:grpSpPr>
        <p:sp>
          <p:nvSpPr>
            <p:cNvPr id="123968" name="Freeform 65"/>
            <p:cNvSpPr>
              <a:spLocks noChangeAspect="1"/>
            </p:cNvSpPr>
            <p:nvPr/>
          </p:nvSpPr>
          <p:spPr bwMode="auto">
            <a:xfrm>
              <a:off x="3911" y="1770"/>
              <a:ext cx="613" cy="376"/>
            </a:xfrm>
            <a:custGeom>
              <a:avLst/>
              <a:gdLst>
                <a:gd name="T0" fmla="*/ 102 w 616"/>
                <a:gd name="T1" fmla="*/ 258 h 383"/>
                <a:gd name="T2" fmla="*/ 84 w 616"/>
                <a:gd name="T3" fmla="*/ 295 h 383"/>
                <a:gd name="T4" fmla="*/ 59 w 616"/>
                <a:gd name="T5" fmla="*/ 306 h 383"/>
                <a:gd name="T6" fmla="*/ 57 w 616"/>
                <a:gd name="T7" fmla="*/ 331 h 383"/>
                <a:gd name="T8" fmla="*/ 3 w 616"/>
                <a:gd name="T9" fmla="*/ 349 h 383"/>
                <a:gd name="T10" fmla="*/ 0 w 616"/>
                <a:gd name="T11" fmla="*/ 369 h 383"/>
                <a:gd name="T12" fmla="*/ 145 w 616"/>
                <a:gd name="T13" fmla="*/ 345 h 383"/>
                <a:gd name="T14" fmla="*/ 408 w 616"/>
                <a:gd name="T15" fmla="*/ 292 h 383"/>
                <a:gd name="T16" fmla="*/ 610 w 616"/>
                <a:gd name="T17" fmla="*/ 244 h 383"/>
                <a:gd name="T18" fmla="*/ 610 w 616"/>
                <a:gd name="T19" fmla="*/ 207 h 383"/>
                <a:gd name="T20" fmla="*/ 588 w 616"/>
                <a:gd name="T21" fmla="*/ 195 h 383"/>
                <a:gd name="T22" fmla="*/ 570 w 616"/>
                <a:gd name="T23" fmla="*/ 214 h 383"/>
                <a:gd name="T24" fmla="*/ 559 w 616"/>
                <a:gd name="T25" fmla="*/ 164 h 383"/>
                <a:gd name="T26" fmla="*/ 570 w 616"/>
                <a:gd name="T27" fmla="*/ 120 h 383"/>
                <a:gd name="T28" fmla="*/ 496 w 616"/>
                <a:gd name="T29" fmla="*/ 86 h 383"/>
                <a:gd name="T30" fmla="*/ 444 w 616"/>
                <a:gd name="T31" fmla="*/ 95 h 383"/>
                <a:gd name="T32" fmla="*/ 442 w 616"/>
                <a:gd name="T33" fmla="*/ 27 h 383"/>
                <a:gd name="T34" fmla="*/ 389 w 616"/>
                <a:gd name="T35" fmla="*/ 0 h 383"/>
                <a:gd name="T36" fmla="*/ 348 w 616"/>
                <a:gd name="T37" fmla="*/ 17 h 383"/>
                <a:gd name="T38" fmla="*/ 321 w 616"/>
                <a:gd name="T39" fmla="*/ 81 h 383"/>
                <a:gd name="T40" fmla="*/ 276 w 616"/>
                <a:gd name="T41" fmla="*/ 107 h 383"/>
                <a:gd name="T42" fmla="*/ 256 w 616"/>
                <a:gd name="T43" fmla="*/ 208 h 383"/>
                <a:gd name="T44" fmla="*/ 179 w 616"/>
                <a:gd name="T45" fmla="*/ 258 h 383"/>
                <a:gd name="T46" fmla="*/ 116 w 616"/>
                <a:gd name="T47" fmla="*/ 279 h 383"/>
                <a:gd name="T48" fmla="*/ 102 w 616"/>
                <a:gd name="T49" fmla="*/ 258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Freeform 66"/>
            <p:cNvSpPr>
              <a:spLocks noChangeAspect="1"/>
            </p:cNvSpPr>
            <p:nvPr/>
          </p:nvSpPr>
          <p:spPr bwMode="auto">
            <a:xfrm>
              <a:off x="4506" y="186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40 w 42"/>
                <a:gd name="T3" fmla="*/ 0 h 71"/>
                <a:gd name="T4" fmla="*/ 18 w 42"/>
                <a:gd name="T5" fmla="*/ 67 h 71"/>
                <a:gd name="T6" fmla="*/ 2 w 42"/>
                <a:gd name="T7" fmla="*/ 66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70" name="Rectangle 67"/>
          <p:cNvSpPr>
            <a:spLocks noChangeArrowheads="1"/>
          </p:cNvSpPr>
          <p:nvPr/>
        </p:nvSpPr>
        <p:spPr bwMode="auto">
          <a:xfrm>
            <a:off x="0" y="169863"/>
            <a:ext cx="93726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Uninsured Rates Among Adults </a:t>
            </a:r>
          </a:p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by State, 2010-2011</a:t>
            </a:r>
          </a:p>
        </p:txBody>
      </p:sp>
      <p:sp>
        <p:nvSpPr>
          <p:cNvPr id="123971" name="Rectangle 68"/>
          <p:cNvSpPr>
            <a:spLocks noChangeArrowheads="1"/>
          </p:cNvSpPr>
          <p:nvPr/>
        </p:nvSpPr>
        <p:spPr bwMode="auto">
          <a:xfrm>
            <a:off x="4648200" y="5667375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23972" name="Rectangle 69"/>
          <p:cNvSpPr>
            <a:spLocks noChangeArrowheads="1"/>
          </p:cNvSpPr>
          <p:nvPr/>
        </p:nvSpPr>
        <p:spPr bwMode="auto">
          <a:xfrm>
            <a:off x="4648200" y="53721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23973" name="Text Box 70"/>
          <p:cNvSpPr txBox="1">
            <a:spLocks noChangeArrowheads="1"/>
          </p:cNvSpPr>
          <p:nvPr/>
        </p:nvSpPr>
        <p:spPr bwMode="auto">
          <a:xfrm>
            <a:off x="4800600" y="5253038"/>
            <a:ext cx="3922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&lt;16% Uninsured (12 states and DC)</a:t>
            </a:r>
          </a:p>
        </p:txBody>
      </p:sp>
      <p:sp>
        <p:nvSpPr>
          <p:cNvPr id="123974" name="Text Box 71"/>
          <p:cNvSpPr txBox="1">
            <a:spLocks noChangeArrowheads="1"/>
          </p:cNvSpPr>
          <p:nvPr/>
        </p:nvSpPr>
        <p:spPr bwMode="auto">
          <a:xfrm>
            <a:off x="4800600" y="5561013"/>
            <a:ext cx="3373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16- 20% Uninsured (17 states)</a:t>
            </a:r>
          </a:p>
        </p:txBody>
      </p:sp>
      <p:sp>
        <p:nvSpPr>
          <p:cNvPr id="123975" name="Rectangle 72"/>
          <p:cNvSpPr>
            <a:spLocks noChangeArrowheads="1"/>
          </p:cNvSpPr>
          <p:nvPr/>
        </p:nvSpPr>
        <p:spPr bwMode="auto">
          <a:xfrm>
            <a:off x="4648200" y="596741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23976" name="Text Box 74"/>
          <p:cNvSpPr txBox="1">
            <a:spLocks noChangeArrowheads="1"/>
          </p:cNvSpPr>
          <p:nvPr/>
        </p:nvSpPr>
        <p:spPr bwMode="auto">
          <a:xfrm>
            <a:off x="1309688" y="5581650"/>
            <a:ext cx="2919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National Average = 21.7%</a:t>
            </a:r>
          </a:p>
        </p:txBody>
      </p:sp>
      <p:sp>
        <p:nvSpPr>
          <p:cNvPr id="123977" name="Text Box 76"/>
          <p:cNvSpPr txBox="1">
            <a:spLocks noChangeArrowheads="1"/>
          </p:cNvSpPr>
          <p:nvPr/>
        </p:nvSpPr>
        <p:spPr bwMode="auto">
          <a:xfrm>
            <a:off x="2286000" y="371633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AZ</a:t>
            </a:r>
          </a:p>
        </p:txBody>
      </p:sp>
      <p:sp>
        <p:nvSpPr>
          <p:cNvPr id="123978" name="Text Box 77"/>
          <p:cNvSpPr txBox="1">
            <a:spLocks noChangeArrowheads="1"/>
          </p:cNvSpPr>
          <p:nvPr/>
        </p:nvSpPr>
        <p:spPr bwMode="auto">
          <a:xfrm>
            <a:off x="1668463" y="15065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WA</a:t>
            </a:r>
          </a:p>
        </p:txBody>
      </p:sp>
      <p:sp>
        <p:nvSpPr>
          <p:cNvPr id="123979" name="Text Box 78"/>
          <p:cNvSpPr txBox="1">
            <a:spLocks noChangeArrowheads="1"/>
          </p:cNvSpPr>
          <p:nvPr/>
        </p:nvSpPr>
        <p:spPr bwMode="auto">
          <a:xfrm>
            <a:off x="2971800" y="2420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WY</a:t>
            </a:r>
          </a:p>
        </p:txBody>
      </p:sp>
      <p:sp>
        <p:nvSpPr>
          <p:cNvPr id="123980" name="Text Box 79"/>
          <p:cNvSpPr txBox="1">
            <a:spLocks noChangeArrowheads="1"/>
          </p:cNvSpPr>
          <p:nvPr/>
        </p:nvSpPr>
        <p:spPr bwMode="auto">
          <a:xfrm>
            <a:off x="2281238" y="2193925"/>
            <a:ext cx="461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ID</a:t>
            </a:r>
          </a:p>
        </p:txBody>
      </p:sp>
      <p:sp>
        <p:nvSpPr>
          <p:cNvPr id="123981" name="Text Box 80"/>
          <p:cNvSpPr txBox="1">
            <a:spLocks noChangeArrowheads="1"/>
          </p:cNvSpPr>
          <p:nvPr/>
        </p:nvSpPr>
        <p:spPr bwMode="auto">
          <a:xfrm>
            <a:off x="2465388" y="2954338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UT</a:t>
            </a:r>
          </a:p>
        </p:txBody>
      </p:sp>
      <p:sp>
        <p:nvSpPr>
          <p:cNvPr id="123982" name="Text Box 81"/>
          <p:cNvSpPr txBox="1">
            <a:spLocks noChangeArrowheads="1"/>
          </p:cNvSpPr>
          <p:nvPr/>
        </p:nvSpPr>
        <p:spPr bwMode="auto">
          <a:xfrm>
            <a:off x="1530350" y="203993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OR</a:t>
            </a:r>
          </a:p>
        </p:txBody>
      </p:sp>
      <p:sp>
        <p:nvSpPr>
          <p:cNvPr id="123983" name="Text Box 82"/>
          <p:cNvSpPr txBox="1">
            <a:spLocks noChangeArrowheads="1"/>
          </p:cNvSpPr>
          <p:nvPr/>
        </p:nvSpPr>
        <p:spPr bwMode="auto">
          <a:xfrm>
            <a:off x="1752600" y="2787650"/>
            <a:ext cx="461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NV</a:t>
            </a:r>
          </a:p>
        </p:txBody>
      </p:sp>
      <p:sp>
        <p:nvSpPr>
          <p:cNvPr id="123984" name="Text Box 83"/>
          <p:cNvSpPr txBox="1">
            <a:spLocks noChangeArrowheads="1"/>
          </p:cNvSpPr>
          <p:nvPr/>
        </p:nvSpPr>
        <p:spPr bwMode="auto">
          <a:xfrm>
            <a:off x="1295400" y="3108325"/>
            <a:ext cx="385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CA</a:t>
            </a:r>
          </a:p>
        </p:txBody>
      </p:sp>
      <p:sp>
        <p:nvSpPr>
          <p:cNvPr id="123985" name="Text Box 84"/>
          <p:cNvSpPr txBox="1">
            <a:spLocks noChangeArrowheads="1"/>
          </p:cNvSpPr>
          <p:nvPr/>
        </p:nvSpPr>
        <p:spPr bwMode="auto">
          <a:xfrm>
            <a:off x="2743200" y="1658938"/>
            <a:ext cx="352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MT</a:t>
            </a:r>
          </a:p>
        </p:txBody>
      </p:sp>
      <p:sp>
        <p:nvSpPr>
          <p:cNvPr id="123986" name="Text Box 85"/>
          <p:cNvSpPr txBox="1">
            <a:spLocks noChangeArrowheads="1"/>
          </p:cNvSpPr>
          <p:nvPr/>
        </p:nvSpPr>
        <p:spPr bwMode="auto">
          <a:xfrm>
            <a:off x="2438400" y="4859338"/>
            <a:ext cx="31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</a:t>
            </a:r>
          </a:p>
        </p:txBody>
      </p:sp>
      <p:sp>
        <p:nvSpPr>
          <p:cNvPr id="123987" name="Text Box 86"/>
          <p:cNvSpPr txBox="1">
            <a:spLocks noChangeArrowheads="1"/>
          </p:cNvSpPr>
          <p:nvPr/>
        </p:nvSpPr>
        <p:spPr bwMode="auto">
          <a:xfrm>
            <a:off x="866775" y="4173538"/>
            <a:ext cx="331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AK</a:t>
            </a:r>
          </a:p>
        </p:txBody>
      </p:sp>
      <p:sp>
        <p:nvSpPr>
          <p:cNvPr id="123988" name="Text Box 87"/>
          <p:cNvSpPr txBox="1">
            <a:spLocks noChangeArrowheads="1"/>
          </p:cNvSpPr>
          <p:nvPr/>
        </p:nvSpPr>
        <p:spPr bwMode="auto">
          <a:xfrm>
            <a:off x="4897438" y="367188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AR</a:t>
            </a:r>
          </a:p>
        </p:txBody>
      </p:sp>
      <p:sp>
        <p:nvSpPr>
          <p:cNvPr id="123989" name="Text Box 88"/>
          <p:cNvSpPr txBox="1">
            <a:spLocks noChangeArrowheads="1"/>
          </p:cNvSpPr>
          <p:nvPr/>
        </p:nvSpPr>
        <p:spPr bwMode="auto">
          <a:xfrm>
            <a:off x="5334000" y="397668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MS</a:t>
            </a:r>
          </a:p>
        </p:txBody>
      </p:sp>
      <p:sp>
        <p:nvSpPr>
          <p:cNvPr id="123990" name="Text Box 89"/>
          <p:cNvSpPr txBox="1">
            <a:spLocks noChangeArrowheads="1"/>
          </p:cNvSpPr>
          <p:nvPr/>
        </p:nvSpPr>
        <p:spPr bwMode="auto">
          <a:xfrm>
            <a:off x="4948238" y="4283075"/>
            <a:ext cx="385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LA</a:t>
            </a:r>
          </a:p>
        </p:txBody>
      </p:sp>
      <p:sp>
        <p:nvSpPr>
          <p:cNvPr id="123991" name="Text Box 90"/>
          <p:cNvSpPr txBox="1">
            <a:spLocks noChangeArrowheads="1"/>
          </p:cNvSpPr>
          <p:nvPr/>
        </p:nvSpPr>
        <p:spPr bwMode="auto">
          <a:xfrm>
            <a:off x="4495800" y="1903413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MN</a:t>
            </a:r>
          </a:p>
        </p:txBody>
      </p:sp>
      <p:sp>
        <p:nvSpPr>
          <p:cNvPr id="123992" name="Text Box 91"/>
          <p:cNvSpPr txBox="1">
            <a:spLocks noChangeArrowheads="1"/>
          </p:cNvSpPr>
          <p:nvPr/>
        </p:nvSpPr>
        <p:spPr bwMode="auto">
          <a:xfrm>
            <a:off x="3822700" y="1690688"/>
            <a:ext cx="352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ND</a:t>
            </a:r>
          </a:p>
        </p:txBody>
      </p:sp>
      <p:sp>
        <p:nvSpPr>
          <p:cNvPr id="123993" name="Text Box 92"/>
          <p:cNvSpPr txBox="1">
            <a:spLocks noChangeArrowheads="1"/>
          </p:cNvSpPr>
          <p:nvPr/>
        </p:nvSpPr>
        <p:spPr bwMode="auto">
          <a:xfrm>
            <a:off x="3206750" y="3062288"/>
            <a:ext cx="347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</a:t>
            </a:r>
          </a:p>
        </p:txBody>
      </p:sp>
      <p:sp>
        <p:nvSpPr>
          <p:cNvPr id="123994" name="Text Box 93"/>
          <p:cNvSpPr txBox="1">
            <a:spLocks noChangeArrowheads="1"/>
          </p:cNvSpPr>
          <p:nvPr/>
        </p:nvSpPr>
        <p:spPr bwMode="auto">
          <a:xfrm>
            <a:off x="4648200" y="2573338"/>
            <a:ext cx="30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IA</a:t>
            </a:r>
          </a:p>
        </p:txBody>
      </p:sp>
      <p:sp>
        <p:nvSpPr>
          <p:cNvPr id="123995" name="Text Box 94"/>
          <p:cNvSpPr txBox="1">
            <a:spLocks noChangeArrowheads="1"/>
          </p:cNvSpPr>
          <p:nvPr/>
        </p:nvSpPr>
        <p:spPr bwMode="auto">
          <a:xfrm>
            <a:off x="5070475" y="2132013"/>
            <a:ext cx="342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WI</a:t>
            </a:r>
          </a:p>
        </p:txBody>
      </p:sp>
      <p:sp>
        <p:nvSpPr>
          <p:cNvPr id="123996" name="Text Box 96"/>
          <p:cNvSpPr txBox="1">
            <a:spLocks noChangeArrowheads="1"/>
          </p:cNvSpPr>
          <p:nvPr/>
        </p:nvSpPr>
        <p:spPr bwMode="auto">
          <a:xfrm>
            <a:off x="3886200" y="2192338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SD</a:t>
            </a:r>
          </a:p>
        </p:txBody>
      </p:sp>
      <p:sp>
        <p:nvSpPr>
          <p:cNvPr id="123997" name="Text Box 97"/>
          <p:cNvSpPr txBox="1">
            <a:spLocks noChangeArrowheads="1"/>
          </p:cNvSpPr>
          <p:nvPr/>
        </p:nvSpPr>
        <p:spPr bwMode="auto">
          <a:xfrm>
            <a:off x="4795838" y="313848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MO</a:t>
            </a:r>
          </a:p>
        </p:txBody>
      </p:sp>
      <p:sp>
        <p:nvSpPr>
          <p:cNvPr id="123998" name="Text Box 98"/>
          <p:cNvSpPr txBox="1">
            <a:spLocks noChangeArrowheads="1"/>
          </p:cNvSpPr>
          <p:nvPr/>
        </p:nvSpPr>
        <p:spPr bwMode="auto">
          <a:xfrm>
            <a:off x="4033838" y="3138488"/>
            <a:ext cx="325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KS</a:t>
            </a:r>
          </a:p>
        </p:txBody>
      </p:sp>
      <p:sp>
        <p:nvSpPr>
          <p:cNvPr id="123999" name="Text Box 99"/>
          <p:cNvSpPr txBox="1">
            <a:spLocks noChangeArrowheads="1"/>
          </p:cNvSpPr>
          <p:nvPr/>
        </p:nvSpPr>
        <p:spPr bwMode="auto">
          <a:xfrm>
            <a:off x="5634038" y="3487738"/>
            <a:ext cx="33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TN</a:t>
            </a:r>
          </a:p>
        </p:txBody>
      </p:sp>
      <p:sp>
        <p:nvSpPr>
          <p:cNvPr id="124000" name="Text Box 100"/>
          <p:cNvSpPr txBox="1">
            <a:spLocks noChangeArrowheads="1"/>
          </p:cNvSpPr>
          <p:nvPr/>
        </p:nvSpPr>
        <p:spPr bwMode="auto">
          <a:xfrm>
            <a:off x="3048000" y="3748088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NM</a:t>
            </a:r>
          </a:p>
        </p:txBody>
      </p:sp>
      <p:sp>
        <p:nvSpPr>
          <p:cNvPr id="124001" name="Text Box 101"/>
          <p:cNvSpPr txBox="1">
            <a:spLocks noChangeArrowheads="1"/>
          </p:cNvSpPr>
          <p:nvPr/>
        </p:nvSpPr>
        <p:spPr bwMode="auto">
          <a:xfrm>
            <a:off x="4191000" y="3595688"/>
            <a:ext cx="346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OK</a:t>
            </a:r>
          </a:p>
        </p:txBody>
      </p:sp>
      <p:sp>
        <p:nvSpPr>
          <p:cNvPr id="124002" name="Text Box 102"/>
          <p:cNvSpPr txBox="1">
            <a:spLocks noChangeArrowheads="1"/>
          </p:cNvSpPr>
          <p:nvPr/>
        </p:nvSpPr>
        <p:spPr bwMode="auto">
          <a:xfrm>
            <a:off x="3962400" y="4189413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TX</a:t>
            </a:r>
          </a:p>
        </p:txBody>
      </p:sp>
      <p:sp>
        <p:nvSpPr>
          <p:cNvPr id="124003" name="Text Box 103"/>
          <p:cNvSpPr txBox="1">
            <a:spLocks noChangeArrowheads="1"/>
          </p:cNvSpPr>
          <p:nvPr/>
        </p:nvSpPr>
        <p:spPr bwMode="auto">
          <a:xfrm>
            <a:off x="5681663" y="394493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AL</a:t>
            </a:r>
          </a:p>
        </p:txBody>
      </p:sp>
      <p:sp>
        <p:nvSpPr>
          <p:cNvPr id="124004" name="Text Box 104"/>
          <p:cNvSpPr txBox="1">
            <a:spLocks noChangeArrowheads="1"/>
          </p:cNvSpPr>
          <p:nvPr/>
        </p:nvSpPr>
        <p:spPr bwMode="auto">
          <a:xfrm>
            <a:off x="5680075" y="2284413"/>
            <a:ext cx="325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MI</a:t>
            </a:r>
          </a:p>
        </p:txBody>
      </p:sp>
      <p:sp>
        <p:nvSpPr>
          <p:cNvPr id="124005" name="Text Box 105"/>
          <p:cNvSpPr txBox="1">
            <a:spLocks noChangeArrowheads="1"/>
          </p:cNvSpPr>
          <p:nvPr/>
        </p:nvSpPr>
        <p:spPr bwMode="auto">
          <a:xfrm>
            <a:off x="5273675" y="2817813"/>
            <a:ext cx="29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IL</a:t>
            </a:r>
          </a:p>
        </p:txBody>
      </p:sp>
      <p:sp>
        <p:nvSpPr>
          <p:cNvPr id="124006" name="Text Box 106"/>
          <p:cNvSpPr txBox="1">
            <a:spLocks noChangeArrowheads="1"/>
          </p:cNvSpPr>
          <p:nvPr/>
        </p:nvSpPr>
        <p:spPr bwMode="auto">
          <a:xfrm>
            <a:off x="5943600" y="2681288"/>
            <a:ext cx="357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OH</a:t>
            </a:r>
          </a:p>
        </p:txBody>
      </p:sp>
      <p:sp>
        <p:nvSpPr>
          <p:cNvPr id="124007" name="Text Box 107"/>
          <p:cNvSpPr txBox="1">
            <a:spLocks noChangeArrowheads="1"/>
          </p:cNvSpPr>
          <p:nvPr/>
        </p:nvSpPr>
        <p:spPr bwMode="auto">
          <a:xfrm>
            <a:off x="5632450" y="2801938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IN</a:t>
            </a:r>
          </a:p>
        </p:txBody>
      </p:sp>
      <p:sp>
        <p:nvSpPr>
          <p:cNvPr id="124008" name="Text Box 108"/>
          <p:cNvSpPr txBox="1">
            <a:spLocks noChangeArrowheads="1"/>
          </p:cNvSpPr>
          <p:nvPr/>
        </p:nvSpPr>
        <p:spPr bwMode="auto">
          <a:xfrm>
            <a:off x="5867400" y="313848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KY</a:t>
            </a:r>
          </a:p>
        </p:txBody>
      </p:sp>
      <p:sp>
        <p:nvSpPr>
          <p:cNvPr id="124009" name="Text Box 109"/>
          <p:cNvSpPr txBox="1">
            <a:spLocks noChangeArrowheads="1"/>
          </p:cNvSpPr>
          <p:nvPr/>
        </p:nvSpPr>
        <p:spPr bwMode="auto">
          <a:xfrm>
            <a:off x="6700838" y="32908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NC</a:t>
            </a:r>
          </a:p>
        </p:txBody>
      </p:sp>
      <p:sp>
        <p:nvSpPr>
          <p:cNvPr id="124010" name="Text Box 110"/>
          <p:cNvSpPr txBox="1">
            <a:spLocks noChangeArrowheads="1"/>
          </p:cNvSpPr>
          <p:nvPr/>
        </p:nvSpPr>
        <p:spPr bwMode="auto">
          <a:xfrm>
            <a:off x="6581775" y="2436813"/>
            <a:ext cx="327025" cy="246062"/>
          </a:xfrm>
          <a:prstGeom prst="rect">
            <a:avLst/>
          </a:prstGeom>
          <a:noFill/>
          <a:ln w="9525">
            <a:solidFill>
              <a:srgbClr val="F5F7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PA</a:t>
            </a:r>
          </a:p>
        </p:txBody>
      </p:sp>
      <p:sp>
        <p:nvSpPr>
          <p:cNvPr id="124011" name="Text Box 111"/>
          <p:cNvSpPr txBox="1">
            <a:spLocks noChangeArrowheads="1"/>
          </p:cNvSpPr>
          <p:nvPr/>
        </p:nvSpPr>
        <p:spPr bwMode="auto">
          <a:xfrm>
            <a:off x="6700838" y="2987675"/>
            <a:ext cx="385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VA</a:t>
            </a:r>
          </a:p>
        </p:txBody>
      </p:sp>
      <p:sp>
        <p:nvSpPr>
          <p:cNvPr id="124012" name="Text Box 112"/>
          <p:cNvSpPr txBox="1">
            <a:spLocks noChangeArrowheads="1"/>
          </p:cNvSpPr>
          <p:nvPr/>
        </p:nvSpPr>
        <p:spPr bwMode="auto">
          <a:xfrm>
            <a:off x="6248400" y="29543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WV</a:t>
            </a:r>
          </a:p>
        </p:txBody>
      </p:sp>
      <p:sp>
        <p:nvSpPr>
          <p:cNvPr id="124013" name="Text Box 113"/>
          <p:cNvSpPr txBox="1">
            <a:spLocks noChangeArrowheads="1"/>
          </p:cNvSpPr>
          <p:nvPr/>
        </p:nvSpPr>
        <p:spPr bwMode="auto">
          <a:xfrm>
            <a:off x="6477000" y="359568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SC</a:t>
            </a:r>
          </a:p>
        </p:txBody>
      </p:sp>
      <p:sp>
        <p:nvSpPr>
          <p:cNvPr id="124014" name="Text Box 114"/>
          <p:cNvSpPr txBox="1">
            <a:spLocks noChangeArrowheads="1"/>
          </p:cNvSpPr>
          <p:nvPr/>
        </p:nvSpPr>
        <p:spPr bwMode="auto">
          <a:xfrm>
            <a:off x="6172200" y="3895725"/>
            <a:ext cx="341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GA</a:t>
            </a:r>
          </a:p>
        </p:txBody>
      </p:sp>
      <p:sp>
        <p:nvSpPr>
          <p:cNvPr id="124015" name="Text Box 115"/>
          <p:cNvSpPr txBox="1">
            <a:spLocks noChangeArrowheads="1"/>
          </p:cNvSpPr>
          <p:nvPr/>
        </p:nvSpPr>
        <p:spPr bwMode="auto">
          <a:xfrm>
            <a:off x="6553200" y="4494213"/>
            <a:ext cx="309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FL</a:t>
            </a:r>
          </a:p>
        </p:txBody>
      </p:sp>
      <p:sp>
        <p:nvSpPr>
          <p:cNvPr id="124016" name="Text Box 116"/>
          <p:cNvSpPr txBox="1">
            <a:spLocks noChangeArrowheads="1"/>
          </p:cNvSpPr>
          <p:nvPr/>
        </p:nvSpPr>
        <p:spPr bwMode="auto">
          <a:xfrm>
            <a:off x="7391400" y="150653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ME</a:t>
            </a:r>
          </a:p>
        </p:txBody>
      </p:sp>
      <p:sp>
        <p:nvSpPr>
          <p:cNvPr id="124017" name="Text Box 117"/>
          <p:cNvSpPr txBox="1">
            <a:spLocks noChangeArrowheads="1"/>
          </p:cNvSpPr>
          <p:nvPr/>
        </p:nvSpPr>
        <p:spPr bwMode="auto">
          <a:xfrm>
            <a:off x="6781800" y="2055813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EF2F5"/>
              </a:buClr>
              <a:buFont typeface="Tahoma" pitchFamily="34" charset="0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NY</a:t>
            </a:r>
          </a:p>
        </p:txBody>
      </p:sp>
      <p:sp>
        <p:nvSpPr>
          <p:cNvPr id="124018" name="Text Box 118"/>
          <p:cNvSpPr txBox="1">
            <a:spLocks noChangeArrowheads="1"/>
          </p:cNvSpPr>
          <p:nvPr/>
        </p:nvSpPr>
        <p:spPr bwMode="auto">
          <a:xfrm>
            <a:off x="7005638" y="1233488"/>
            <a:ext cx="350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NH</a:t>
            </a:r>
          </a:p>
        </p:txBody>
      </p:sp>
      <p:sp>
        <p:nvSpPr>
          <p:cNvPr id="124019" name="Text Box 119"/>
          <p:cNvSpPr txBox="1">
            <a:spLocks noChangeArrowheads="1"/>
          </p:cNvSpPr>
          <p:nvPr/>
        </p:nvSpPr>
        <p:spPr bwMode="auto">
          <a:xfrm>
            <a:off x="7920038" y="1919288"/>
            <a:ext cx="35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</a:t>
            </a:r>
          </a:p>
        </p:txBody>
      </p:sp>
      <p:sp>
        <p:nvSpPr>
          <p:cNvPr id="124020" name="Text Box 120"/>
          <p:cNvSpPr txBox="1">
            <a:spLocks noChangeArrowheads="1"/>
          </p:cNvSpPr>
          <p:nvPr/>
        </p:nvSpPr>
        <p:spPr bwMode="auto">
          <a:xfrm>
            <a:off x="6664325" y="1430338"/>
            <a:ext cx="330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VT</a:t>
            </a:r>
          </a:p>
        </p:txBody>
      </p:sp>
      <p:sp>
        <p:nvSpPr>
          <p:cNvPr id="124021" name="Text Box 121"/>
          <p:cNvSpPr txBox="1">
            <a:spLocks noChangeArrowheads="1"/>
          </p:cNvSpPr>
          <p:nvPr/>
        </p:nvSpPr>
        <p:spPr bwMode="auto">
          <a:xfrm>
            <a:off x="7543800" y="2513013"/>
            <a:ext cx="319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NJ</a:t>
            </a:r>
          </a:p>
        </p:txBody>
      </p:sp>
      <p:sp>
        <p:nvSpPr>
          <p:cNvPr id="124022" name="Text Box 122"/>
          <p:cNvSpPr txBox="1">
            <a:spLocks noChangeArrowheads="1"/>
          </p:cNvSpPr>
          <p:nvPr/>
        </p:nvSpPr>
        <p:spPr bwMode="auto">
          <a:xfrm>
            <a:off x="7497763" y="281781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DE</a:t>
            </a:r>
          </a:p>
        </p:txBody>
      </p:sp>
      <p:sp>
        <p:nvSpPr>
          <p:cNvPr id="124023" name="Text Box 123"/>
          <p:cNvSpPr txBox="1">
            <a:spLocks noChangeArrowheads="1"/>
          </p:cNvSpPr>
          <p:nvPr/>
        </p:nvSpPr>
        <p:spPr bwMode="auto">
          <a:xfrm>
            <a:off x="7573963" y="3046413"/>
            <a:ext cx="365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MD</a:t>
            </a:r>
          </a:p>
        </p:txBody>
      </p:sp>
      <p:sp>
        <p:nvSpPr>
          <p:cNvPr id="124024" name="Text Box 124"/>
          <p:cNvSpPr txBox="1">
            <a:spLocks noChangeArrowheads="1"/>
          </p:cNvSpPr>
          <p:nvPr/>
        </p:nvSpPr>
        <p:spPr bwMode="auto">
          <a:xfrm>
            <a:off x="7848600" y="2209800"/>
            <a:ext cx="346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RI</a:t>
            </a:r>
          </a:p>
        </p:txBody>
      </p:sp>
      <p:sp>
        <p:nvSpPr>
          <p:cNvPr id="124025" name="Line 125"/>
          <p:cNvSpPr>
            <a:spLocks noChangeShapeType="1"/>
          </p:cNvSpPr>
          <p:nvPr/>
        </p:nvSpPr>
        <p:spPr bwMode="auto">
          <a:xfrm flipH="1" flipV="1">
            <a:off x="6929438" y="16160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26" name="Freeform 126"/>
          <p:cNvSpPr>
            <a:spLocks/>
          </p:cNvSpPr>
          <p:nvPr/>
        </p:nvSpPr>
        <p:spPr bwMode="auto">
          <a:xfrm>
            <a:off x="7234238" y="1463675"/>
            <a:ext cx="123825" cy="322263"/>
          </a:xfrm>
          <a:custGeom>
            <a:avLst/>
            <a:gdLst>
              <a:gd name="T0" fmla="*/ 196572160 w 78"/>
              <a:gd name="T1" fmla="*/ 511593351 h 203"/>
              <a:gd name="T2" fmla="*/ 0 w 78"/>
              <a:gd name="T3" fmla="*/ 0 h 203"/>
              <a:gd name="T4" fmla="*/ 0 60000 65536"/>
              <a:gd name="T5" fmla="*/ 0 60000 65536"/>
              <a:gd name="T6" fmla="*/ 0 w 78"/>
              <a:gd name="T7" fmla="*/ 0 h 203"/>
              <a:gd name="T8" fmla="*/ 78 w 78"/>
              <a:gd name="T9" fmla="*/ 203 h 2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203">
                <a:moveTo>
                  <a:pt x="78" y="20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27" name="Line 127"/>
          <p:cNvSpPr>
            <a:spLocks noChangeShapeType="1"/>
          </p:cNvSpPr>
          <p:nvPr/>
        </p:nvSpPr>
        <p:spPr bwMode="auto">
          <a:xfrm>
            <a:off x="7005638" y="2835275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28" name="Freeform 128"/>
          <p:cNvSpPr>
            <a:spLocks/>
          </p:cNvSpPr>
          <p:nvPr/>
        </p:nvSpPr>
        <p:spPr bwMode="auto">
          <a:xfrm>
            <a:off x="7199313" y="2830513"/>
            <a:ext cx="339725" cy="80962"/>
          </a:xfrm>
          <a:custGeom>
            <a:avLst/>
            <a:gdLst>
              <a:gd name="T0" fmla="*/ 0 w 214"/>
              <a:gd name="T1" fmla="*/ 0 h 51"/>
              <a:gd name="T2" fmla="*/ 539313482 w 214"/>
              <a:gd name="T3" fmla="*/ 128526392 h 51"/>
              <a:gd name="T4" fmla="*/ 0 60000 65536"/>
              <a:gd name="T5" fmla="*/ 0 60000 65536"/>
              <a:gd name="T6" fmla="*/ 0 w 214"/>
              <a:gd name="T7" fmla="*/ 0 h 51"/>
              <a:gd name="T8" fmla="*/ 214 w 214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" h="51">
                <a:moveTo>
                  <a:pt x="0" y="0"/>
                </a:moveTo>
                <a:lnTo>
                  <a:pt x="214" y="5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29" name="Freeform 129"/>
          <p:cNvSpPr>
            <a:spLocks/>
          </p:cNvSpPr>
          <p:nvPr/>
        </p:nvSpPr>
        <p:spPr bwMode="auto">
          <a:xfrm>
            <a:off x="7242175" y="2565400"/>
            <a:ext cx="377825" cy="42863"/>
          </a:xfrm>
          <a:custGeom>
            <a:avLst/>
            <a:gdLst>
              <a:gd name="T0" fmla="*/ 0 w 238"/>
              <a:gd name="T1" fmla="*/ 0 h 6"/>
              <a:gd name="T2" fmla="*/ 599797232 w 238"/>
              <a:gd name="T3" fmla="*/ 306206142 h 6"/>
              <a:gd name="T4" fmla="*/ 0 60000 65536"/>
              <a:gd name="T5" fmla="*/ 0 60000 65536"/>
              <a:gd name="T6" fmla="*/ 0 w 238"/>
              <a:gd name="T7" fmla="*/ 0 h 6"/>
              <a:gd name="T8" fmla="*/ 238 w 23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8" h="6">
                <a:moveTo>
                  <a:pt x="0" y="0"/>
                </a:moveTo>
                <a:lnTo>
                  <a:pt x="238" y="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0" name="Line 130"/>
          <p:cNvSpPr>
            <a:spLocks noChangeShapeType="1"/>
          </p:cNvSpPr>
          <p:nvPr/>
        </p:nvSpPr>
        <p:spPr bwMode="auto">
          <a:xfrm flipV="1">
            <a:off x="7462838" y="2073275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1" name="Line 131"/>
          <p:cNvSpPr>
            <a:spLocks noChangeShapeType="1"/>
          </p:cNvSpPr>
          <p:nvPr/>
        </p:nvSpPr>
        <p:spPr bwMode="auto">
          <a:xfrm>
            <a:off x="7386638" y="230187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2" name="Freeform 132"/>
          <p:cNvSpPr>
            <a:spLocks/>
          </p:cNvSpPr>
          <p:nvPr/>
        </p:nvSpPr>
        <p:spPr bwMode="auto">
          <a:xfrm>
            <a:off x="7504113" y="2278063"/>
            <a:ext cx="420687" cy="58737"/>
          </a:xfrm>
          <a:custGeom>
            <a:avLst/>
            <a:gdLst>
              <a:gd name="T0" fmla="*/ 0 w 265"/>
              <a:gd name="T1" fmla="*/ 0 h 37"/>
              <a:gd name="T2" fmla="*/ 667839710 w 265"/>
              <a:gd name="T3" fmla="*/ 93244180 h 37"/>
              <a:gd name="T4" fmla="*/ 0 60000 65536"/>
              <a:gd name="T5" fmla="*/ 0 60000 65536"/>
              <a:gd name="T6" fmla="*/ 0 w 265"/>
              <a:gd name="T7" fmla="*/ 0 h 37"/>
              <a:gd name="T8" fmla="*/ 265 w 265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5" h="37">
                <a:moveTo>
                  <a:pt x="0" y="0"/>
                </a:moveTo>
                <a:lnTo>
                  <a:pt x="265" y="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3" name="Freeform 133"/>
          <p:cNvSpPr>
            <a:spLocks/>
          </p:cNvSpPr>
          <p:nvPr/>
        </p:nvSpPr>
        <p:spPr bwMode="auto">
          <a:xfrm>
            <a:off x="7053263" y="2960688"/>
            <a:ext cx="642937" cy="407987"/>
          </a:xfrm>
          <a:custGeom>
            <a:avLst/>
            <a:gdLst>
              <a:gd name="T0" fmla="*/ 0 w 405"/>
              <a:gd name="T1" fmla="*/ 0 h 257"/>
              <a:gd name="T2" fmla="*/ 1020661783 w 405"/>
              <a:gd name="T3" fmla="*/ 647678460 h 257"/>
              <a:gd name="T4" fmla="*/ 0 60000 65536"/>
              <a:gd name="T5" fmla="*/ 0 60000 65536"/>
              <a:gd name="T6" fmla="*/ 0 w 405"/>
              <a:gd name="T7" fmla="*/ 0 h 257"/>
              <a:gd name="T8" fmla="*/ 405 w 405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5" h="257">
                <a:moveTo>
                  <a:pt x="0" y="0"/>
                </a:moveTo>
                <a:lnTo>
                  <a:pt x="405" y="2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4" name="Text Box 134"/>
          <p:cNvSpPr txBox="1">
            <a:spLocks noChangeArrowheads="1"/>
          </p:cNvSpPr>
          <p:nvPr/>
        </p:nvSpPr>
        <p:spPr bwMode="auto">
          <a:xfrm>
            <a:off x="7627938" y="3275013"/>
            <a:ext cx="342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DC</a:t>
            </a:r>
          </a:p>
        </p:txBody>
      </p:sp>
      <p:sp>
        <p:nvSpPr>
          <p:cNvPr id="124035" name="Text Box 135"/>
          <p:cNvSpPr txBox="1">
            <a:spLocks noChangeArrowheads="1"/>
          </p:cNvSpPr>
          <p:nvPr/>
        </p:nvSpPr>
        <p:spPr bwMode="auto">
          <a:xfrm>
            <a:off x="7696200" y="2362200"/>
            <a:ext cx="498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CT</a:t>
            </a:r>
          </a:p>
        </p:txBody>
      </p:sp>
      <p:sp>
        <p:nvSpPr>
          <p:cNvPr id="124036" name="Text Box 136"/>
          <p:cNvSpPr txBox="1">
            <a:spLocks noChangeArrowheads="1"/>
          </p:cNvSpPr>
          <p:nvPr/>
        </p:nvSpPr>
        <p:spPr bwMode="auto">
          <a:xfrm>
            <a:off x="4800600" y="5837238"/>
            <a:ext cx="313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&gt;20% Uninsured (21 states)</a:t>
            </a:r>
          </a:p>
        </p:txBody>
      </p:sp>
      <p:sp>
        <p:nvSpPr>
          <p:cNvPr id="124037" name="Text Box 137"/>
          <p:cNvSpPr txBox="1">
            <a:spLocks noChangeArrowheads="1"/>
          </p:cNvSpPr>
          <p:nvPr/>
        </p:nvSpPr>
        <p:spPr bwMode="auto">
          <a:xfrm>
            <a:off x="31750" y="6450013"/>
            <a:ext cx="831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Adults includes all individuals aged 19 to 64.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Arial" charset="0"/>
                <a:sym typeface="Tahoma" pitchFamily="34" charset="0"/>
              </a:rPr>
              <a:t>SOURCE: </a:t>
            </a: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KCMU/Urban Institute analysis of 2011 and 2012 ASEC Supplement to the CPS (two-year pooled data). </a:t>
            </a:r>
          </a:p>
        </p:txBody>
      </p:sp>
      <p:sp>
        <p:nvSpPr>
          <p:cNvPr id="124038" name="Freeform 140"/>
          <p:cNvSpPr>
            <a:spLocks noChangeAspect="1"/>
          </p:cNvSpPr>
          <p:nvPr/>
        </p:nvSpPr>
        <p:spPr bwMode="auto">
          <a:xfrm>
            <a:off x="3581400" y="2547938"/>
            <a:ext cx="1095375" cy="487362"/>
          </a:xfrm>
          <a:custGeom>
            <a:avLst/>
            <a:gdLst>
              <a:gd name="T0" fmla="*/ 19872781 w 695"/>
              <a:gd name="T1" fmla="*/ 0 h 313"/>
              <a:gd name="T2" fmla="*/ 0 w 695"/>
              <a:gd name="T3" fmla="*/ 501862965 h 313"/>
              <a:gd name="T4" fmla="*/ 389991287 w 695"/>
              <a:gd name="T5" fmla="*/ 511560375 h 313"/>
              <a:gd name="T6" fmla="*/ 385023488 w 695"/>
              <a:gd name="T7" fmla="*/ 758855231 h 313"/>
              <a:gd name="T8" fmla="*/ 911637344 w 695"/>
              <a:gd name="T9" fmla="*/ 751582174 h 313"/>
              <a:gd name="T10" fmla="*/ 1381118056 w 695"/>
              <a:gd name="T11" fmla="*/ 744309116 h 313"/>
              <a:gd name="T12" fmla="*/ 1726397866 w 695"/>
              <a:gd name="T13" fmla="*/ 751582174 h 313"/>
              <a:gd name="T14" fmla="*/ 1619585050 w 695"/>
              <a:gd name="T15" fmla="*/ 538229810 h 313"/>
              <a:gd name="T16" fmla="*/ 1545063327 w 695"/>
              <a:gd name="T17" fmla="*/ 339423463 h 313"/>
              <a:gd name="T18" fmla="*/ 1463091480 w 695"/>
              <a:gd name="T19" fmla="*/ 133345665 h 313"/>
              <a:gd name="T20" fmla="*/ 1266852359 w 695"/>
              <a:gd name="T21" fmla="*/ 2424353 h 313"/>
              <a:gd name="T22" fmla="*/ 1177427236 w 695"/>
              <a:gd name="T23" fmla="*/ 80006772 h 313"/>
              <a:gd name="T24" fmla="*/ 1070614815 w 695"/>
              <a:gd name="T25" fmla="*/ 24245088 h 313"/>
              <a:gd name="T26" fmla="*/ 601133905 w 695"/>
              <a:gd name="T27" fmla="*/ 9697413 h 313"/>
              <a:gd name="T28" fmla="*/ 19872781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39" name="Text Box 141"/>
          <p:cNvSpPr txBox="1">
            <a:spLocks noChangeArrowheads="1"/>
          </p:cNvSpPr>
          <p:nvPr/>
        </p:nvSpPr>
        <p:spPr bwMode="auto">
          <a:xfrm>
            <a:off x="3886200" y="27003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NE</a:t>
            </a:r>
          </a:p>
        </p:txBody>
      </p:sp>
      <p:pic>
        <p:nvPicPr>
          <p:cNvPr id="124040" name="Picture 142" descr="kfflogo-col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812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Health Insurance Coverage of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Workers, 2011</a:t>
            </a:r>
          </a:p>
        </p:txBody>
      </p:sp>
      <p:graphicFrame>
        <p:nvGraphicFramePr>
          <p:cNvPr id="12595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78000" y="1854200"/>
          <a:ext cx="60198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Chart" r:id="rId3" imgW="6017273" imgH="3609145" progId="Excel.Chart.8">
                  <p:embed/>
                </p:oleObj>
              </mc:Choice>
              <mc:Fallback>
                <p:oleObj name="Chart" r:id="rId3" imgW="6017273" imgH="3609145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854200"/>
                        <a:ext cx="6019800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981200" y="5410200"/>
            <a:ext cx="502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2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 Workers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0" y="6437313"/>
            <a:ext cx="8534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125959" name="Picture 5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1930400"/>
          <a:ext cx="71755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Chart" r:id="rId3" imgW="7175614" imgH="3846909" progId="Excel.Chart.8">
                  <p:embed/>
                </p:oleObj>
              </mc:Choice>
              <mc:Fallback>
                <p:oleObj name="Chart" r:id="rId3" imgW="7175614" imgH="3846909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930400"/>
                        <a:ext cx="7175500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8891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Poverty Level, 2011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685925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50419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28007" name="Text Box 9"/>
          <p:cNvSpPr txBox="1">
            <a:spLocks noChangeArrowheads="1"/>
          </p:cNvSpPr>
          <p:nvPr/>
        </p:nvSpPr>
        <p:spPr bwMode="auto">
          <a:xfrm>
            <a:off x="538163" y="4419600"/>
            <a:ext cx="165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128008" name="Text Box 10"/>
          <p:cNvSpPr txBox="1">
            <a:spLocks noChangeArrowheads="1"/>
          </p:cNvSpPr>
          <p:nvPr/>
        </p:nvSpPr>
        <p:spPr bwMode="auto">
          <a:xfrm>
            <a:off x="387350" y="342900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100% - 199%</a:t>
            </a:r>
          </a:p>
        </p:txBody>
      </p:sp>
      <p:sp>
        <p:nvSpPr>
          <p:cNvPr id="128009" name="Text Box 11"/>
          <p:cNvSpPr txBox="1">
            <a:spLocks noChangeArrowheads="1"/>
          </p:cNvSpPr>
          <p:nvPr/>
        </p:nvSpPr>
        <p:spPr bwMode="auto">
          <a:xfrm>
            <a:off x="387350" y="259080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200% - 399%</a:t>
            </a:r>
          </a:p>
        </p:txBody>
      </p:sp>
      <p:sp>
        <p:nvSpPr>
          <p:cNvPr id="128010" name="Text Box 12"/>
          <p:cNvSpPr txBox="1">
            <a:spLocks noChangeArrowheads="1"/>
          </p:cNvSpPr>
          <p:nvPr/>
        </p:nvSpPr>
        <p:spPr bwMode="auto">
          <a:xfrm>
            <a:off x="1071563" y="19812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400% +</a:t>
            </a:r>
          </a:p>
        </p:txBody>
      </p:sp>
      <p:sp>
        <p:nvSpPr>
          <p:cNvPr id="128011" name="Text Box 13"/>
          <p:cNvSpPr txBox="1">
            <a:spLocks noChangeArrowheads="1"/>
          </p:cNvSpPr>
          <p:nvPr/>
        </p:nvSpPr>
        <p:spPr bwMode="auto">
          <a:xfrm>
            <a:off x="0" y="6196013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The Federal Poverty Level for a family of four in 2011 was $22,350. Workers includes all workers aged 18-64.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128012" name="Picture 5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31788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Workers’ Health Insurance Coverage by Family Poverty Level,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3005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47825" y="1836738"/>
          <a:ext cx="8232775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r:id="rId4" imgW="8236410" imgH="3731075" progId="Excel.Chart.8">
                  <p:embed/>
                </p:oleObj>
              </mc:Choice>
              <mc:Fallback>
                <p:oleObj r:id="rId4" imgW="8236410" imgH="3731075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1836738"/>
                        <a:ext cx="8232775" cy="372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005763" y="51054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14.1 M 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8005763" y="42672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22.9 M 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8005763" y="35052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43.4 M 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8005763" y="26670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62.9 M 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951788" y="2209800"/>
            <a:ext cx="1166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123825" y="5095875"/>
            <a:ext cx="165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100%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-46038" y="4295775"/>
            <a:ext cx="18351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100% - 199%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-46038" y="3533775"/>
            <a:ext cx="18351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200% - 399%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642938" y="273367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400% +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-11113" y="6418263"/>
            <a:ext cx="868680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The Federal Poverty Level for a family of four in 2011 was $22,350. Workers includes all workers aged 18-64.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 </a:t>
            </a:r>
          </a:p>
        </p:txBody>
      </p:sp>
      <p:pic>
        <p:nvPicPr>
          <p:cNvPr id="130062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1701800"/>
          <a:ext cx="71755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r:id="rId4" imgW="7175614" imgH="4078577" progId="Excel.Chart.8">
                  <p:embed/>
                </p:oleObj>
              </mc:Choice>
              <mc:Fallback>
                <p:oleObj r:id="rId4" imgW="7175614" imgH="4078577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701800"/>
                        <a:ext cx="71755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667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Age Group, 2011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717675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045075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32103" name="Text Box 9"/>
          <p:cNvSpPr txBox="1">
            <a:spLocks noChangeArrowheads="1"/>
          </p:cNvSpPr>
          <p:nvPr/>
        </p:nvSpPr>
        <p:spPr bwMode="auto">
          <a:xfrm>
            <a:off x="1295400" y="4419600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18 - 25</a:t>
            </a:r>
          </a:p>
        </p:txBody>
      </p:sp>
      <p:sp>
        <p:nvSpPr>
          <p:cNvPr id="132104" name="Text Box 10"/>
          <p:cNvSpPr txBox="1">
            <a:spLocks noChangeArrowheads="1"/>
          </p:cNvSpPr>
          <p:nvPr/>
        </p:nvSpPr>
        <p:spPr bwMode="auto">
          <a:xfrm>
            <a:off x="1303338" y="3657600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26 - 34</a:t>
            </a:r>
          </a:p>
        </p:txBody>
      </p:sp>
      <p:sp>
        <p:nvSpPr>
          <p:cNvPr id="132105" name="Text Box 11"/>
          <p:cNvSpPr txBox="1">
            <a:spLocks noChangeArrowheads="1"/>
          </p:cNvSpPr>
          <p:nvPr/>
        </p:nvSpPr>
        <p:spPr bwMode="auto">
          <a:xfrm>
            <a:off x="1295400" y="2819400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35 - 44</a:t>
            </a:r>
          </a:p>
        </p:txBody>
      </p:sp>
      <p:sp>
        <p:nvSpPr>
          <p:cNvPr id="132106" name="Text Box 12"/>
          <p:cNvSpPr txBox="1">
            <a:spLocks noChangeArrowheads="1"/>
          </p:cNvSpPr>
          <p:nvPr/>
        </p:nvSpPr>
        <p:spPr bwMode="auto">
          <a:xfrm>
            <a:off x="1295400" y="1752600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55 - 64</a:t>
            </a:r>
          </a:p>
        </p:txBody>
      </p:sp>
      <p:sp>
        <p:nvSpPr>
          <p:cNvPr id="132107" name="Text Box 13"/>
          <p:cNvSpPr txBox="1">
            <a:spLocks noChangeArrowheads="1"/>
          </p:cNvSpPr>
          <p:nvPr/>
        </p:nvSpPr>
        <p:spPr bwMode="auto">
          <a:xfrm>
            <a:off x="914400" y="2209800"/>
            <a:ext cx="130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45 - 54</a:t>
            </a:r>
          </a:p>
        </p:txBody>
      </p:sp>
      <p:sp>
        <p:nvSpPr>
          <p:cNvPr id="132108" name="Text Box 14"/>
          <p:cNvSpPr txBox="1">
            <a:spLocks noChangeArrowheads="1"/>
          </p:cNvSpPr>
          <p:nvPr/>
        </p:nvSpPr>
        <p:spPr bwMode="auto">
          <a:xfrm>
            <a:off x="0" y="6364288"/>
            <a:ext cx="861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32109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87338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Age Group,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3414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549400" y="1397000"/>
          <a:ext cx="74168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r:id="rId4" imgW="7419475" imgH="4291956" progId="Excel.Chart.8">
                  <p:embed/>
                </p:oleObj>
              </mc:Choice>
              <mc:Fallback>
                <p:oleObj r:id="rId4" imgW="7419475" imgH="4291956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7000"/>
                        <a:ext cx="7416800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7548563" y="44958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29.5 M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548563" y="52578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21.9 M 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7548563" y="38100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32.2 M 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7548563" y="30480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34.6 M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7548563" y="23622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25.1 M 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7546975" y="19812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690563" y="5257800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18 - 25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690563" y="4495800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26 - 34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690563" y="3810000"/>
            <a:ext cx="99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35 - 44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685800" y="3124200"/>
            <a:ext cx="100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45 - 54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685800" y="2438400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55 - 64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0" y="6362700"/>
            <a:ext cx="861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34160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531938" y="1778000"/>
          <a:ext cx="71755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r:id="rId4" imgW="7175614" imgH="3999323" progId="Excel.Chart.8">
                  <p:embed/>
                </p:oleObj>
              </mc:Choice>
              <mc:Fallback>
                <p:oleObj r:id="rId4" imgW="7175614" imgH="3999323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778000"/>
                        <a:ext cx="717550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112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Education, 2011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255838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608638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76200" y="4321175"/>
            <a:ext cx="304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Less than high school</a:t>
            </a:r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0" y="6205538"/>
            <a:ext cx="83581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Some college category includes respondents with an associate’s degree. Workers includes all workers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aged 18-64.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36201" name="Text Box 11"/>
          <p:cNvSpPr txBox="1">
            <a:spLocks noChangeArrowheads="1"/>
          </p:cNvSpPr>
          <p:nvPr/>
        </p:nvSpPr>
        <p:spPr bwMode="auto">
          <a:xfrm>
            <a:off x="87313" y="3394075"/>
            <a:ext cx="304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High school graduate</a:t>
            </a:r>
          </a:p>
        </p:txBody>
      </p:sp>
      <p:sp>
        <p:nvSpPr>
          <p:cNvPr id="136202" name="Text Box 12"/>
          <p:cNvSpPr txBox="1">
            <a:spLocks noChangeArrowheads="1"/>
          </p:cNvSpPr>
          <p:nvPr/>
        </p:nvSpPr>
        <p:spPr bwMode="auto">
          <a:xfrm>
            <a:off x="1006475" y="2514600"/>
            <a:ext cx="2439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Some college</a:t>
            </a:r>
          </a:p>
        </p:txBody>
      </p:sp>
      <p:sp>
        <p:nvSpPr>
          <p:cNvPr id="136203" name="Text Box 13"/>
          <p:cNvSpPr txBox="1">
            <a:spLocks noChangeArrowheads="1"/>
          </p:cNvSpPr>
          <p:nvPr/>
        </p:nvSpPr>
        <p:spPr bwMode="auto">
          <a:xfrm>
            <a:off x="582613" y="1828800"/>
            <a:ext cx="2630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College graduate</a:t>
            </a:r>
          </a:p>
        </p:txBody>
      </p:sp>
      <p:pic>
        <p:nvPicPr>
          <p:cNvPr id="136204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65113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Education,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38243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931988" y="1397000"/>
          <a:ext cx="72612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Chart" r:id="rId3" imgW="7267766" imgH="4067294" progId="Excel.Chart.8">
                  <p:embed/>
                </p:oleObj>
              </mc:Choice>
              <mc:Fallback>
                <p:oleObj name="Chart" r:id="rId3" imgW="7267766" imgH="4067294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397000"/>
                        <a:ext cx="72612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6108700"/>
            <a:ext cx="81915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/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Some college category includes respondents with an associate’s degree. Workers includes all workers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aged 18-64. Data may not total 100% due to rounding.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7700963" y="41148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39.5 M 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7700963" y="49530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12.7 M 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700963" y="32766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43.6 M 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7700963" y="23622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47.5 M 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7623175" y="19050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554038" y="4814888"/>
            <a:ext cx="17033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Less than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high school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557213" y="3978275"/>
            <a:ext cx="17033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High school graduate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374650" y="3265488"/>
            <a:ext cx="2439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Some college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-36513" y="2438400"/>
            <a:ext cx="263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College graduate</a:t>
            </a:r>
          </a:p>
        </p:txBody>
      </p:sp>
      <p:pic>
        <p:nvPicPr>
          <p:cNvPr id="138254" name="Picture 5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44600" y="1778000"/>
          <a:ext cx="71755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Chart" r:id="rId3" imgW="7175614" imgH="4072481" progId="Excel.Chart.8">
                  <p:embed/>
                </p:oleObj>
              </mc:Choice>
              <mc:Fallback>
                <p:oleObj name="Chart" r:id="rId3" imgW="7175614" imgH="407248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778000"/>
                        <a:ext cx="71755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22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Family Work Status, 2011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9050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2578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40295" name="Text Box 9"/>
          <p:cNvSpPr txBox="1">
            <a:spLocks noChangeArrowheads="1"/>
          </p:cNvSpPr>
          <p:nvPr/>
        </p:nvSpPr>
        <p:spPr bwMode="auto">
          <a:xfrm>
            <a:off x="249238" y="3505200"/>
            <a:ext cx="21701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or two </a:t>
            </a:r>
          </a:p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full-time workers</a:t>
            </a:r>
          </a:p>
        </p:txBody>
      </p:sp>
      <p:sp>
        <p:nvSpPr>
          <p:cNvPr id="140296" name="Text Box 10"/>
          <p:cNvSpPr txBox="1">
            <a:spLocks noChangeArrowheads="1"/>
          </p:cNvSpPr>
          <p:nvPr/>
        </p:nvSpPr>
        <p:spPr bwMode="auto">
          <a:xfrm>
            <a:off x="558800" y="1905000"/>
            <a:ext cx="18621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part-time</a:t>
            </a:r>
          </a:p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or no workers</a:t>
            </a:r>
          </a:p>
        </p:txBody>
      </p:sp>
      <p:sp>
        <p:nvSpPr>
          <p:cNvPr id="140297" name="Text Box 12"/>
          <p:cNvSpPr txBox="1">
            <a:spLocks noChangeArrowheads="1"/>
          </p:cNvSpPr>
          <p:nvPr/>
        </p:nvSpPr>
        <p:spPr bwMode="auto">
          <a:xfrm>
            <a:off x="0" y="6224588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/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40298" name="Picture 5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2088"/>
            <a:ext cx="82296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Nonelderly’s Health Insurance Coverage by Family Work Status, 2011</a:t>
            </a:r>
          </a:p>
        </p:txBody>
      </p:sp>
      <p:graphicFrame>
        <p:nvGraphicFramePr>
          <p:cNvPr id="3174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39888" y="1538288"/>
          <a:ext cx="6194425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r:id="rId4" imgW="6194073" imgH="3913971" progId="Excel.Chart.8">
                  <p:embed/>
                </p:oleObj>
              </mc:Choice>
              <mc:Fallback>
                <p:oleObj r:id="rId4" imgW="6194073" imgH="3913971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538288"/>
                        <a:ext cx="6194425" cy="390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20"/>
          <p:cNvGrpSpPr>
            <a:grpSpLocks/>
          </p:cNvGrpSpPr>
          <p:nvPr/>
        </p:nvGrpSpPr>
        <p:grpSpPr bwMode="auto">
          <a:xfrm>
            <a:off x="7586663" y="2005013"/>
            <a:ext cx="1211262" cy="3324225"/>
            <a:chOff x="4779" y="1263"/>
            <a:chExt cx="763" cy="2094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4787" y="3125"/>
              <a:ext cx="64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Font typeface="Tahoma" pitchFamily="34" charset="0"/>
                <a:buNone/>
              </a:pPr>
              <a:r>
                <a:rPr lang="en-US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65.0 M </a:t>
              </a:r>
            </a:p>
          </p:txBody>
        </p:sp>
        <p:grpSp>
          <p:nvGrpSpPr>
            <p:cNvPr id="31750" name="Group 19"/>
            <p:cNvGrpSpPr>
              <a:grpSpLocks/>
            </p:cNvGrpSpPr>
            <p:nvPr/>
          </p:nvGrpSpPr>
          <p:grpSpPr bwMode="auto">
            <a:xfrm>
              <a:off x="4779" y="1263"/>
              <a:ext cx="763" cy="1579"/>
              <a:chOff x="4779" y="1263"/>
              <a:chExt cx="763" cy="1579"/>
            </a:xfrm>
          </p:grpSpPr>
          <p:sp>
            <p:nvSpPr>
              <p:cNvPr id="31751" name="Text Box 6"/>
              <p:cNvSpPr txBox="1">
                <a:spLocks noChangeArrowheads="1"/>
              </p:cNvSpPr>
              <p:nvPr/>
            </p:nvSpPr>
            <p:spPr bwMode="auto">
              <a:xfrm>
                <a:off x="4796" y="2610"/>
                <a:ext cx="739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buClr>
                    <a:srgbClr val="000000"/>
                  </a:buClr>
                  <a:buFont typeface="Tahoma" pitchFamily="34" charset="0"/>
                  <a:buNone/>
                </a:pPr>
                <a:r>
                  <a:rPr lang="en-US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138.4 M </a:t>
                </a:r>
              </a:p>
            </p:txBody>
          </p:sp>
          <p:sp>
            <p:nvSpPr>
              <p:cNvPr id="31752" name="Text Box 7"/>
              <p:cNvSpPr txBox="1">
                <a:spLocks noChangeArrowheads="1"/>
              </p:cNvSpPr>
              <p:nvPr/>
            </p:nvSpPr>
            <p:spPr bwMode="auto">
              <a:xfrm>
                <a:off x="4802" y="2071"/>
                <a:ext cx="64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buClr>
                    <a:srgbClr val="000000"/>
                  </a:buClr>
                  <a:buFont typeface="Tahoma" pitchFamily="34" charset="0"/>
                  <a:buNone/>
                </a:pPr>
                <a:r>
                  <a:rPr lang="en-US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23.7 M </a:t>
                </a:r>
              </a:p>
            </p:txBody>
          </p:sp>
          <p:sp>
            <p:nvSpPr>
              <p:cNvPr id="31753" name="Text Box 8"/>
              <p:cNvSpPr txBox="1">
                <a:spLocks noChangeArrowheads="1"/>
              </p:cNvSpPr>
              <p:nvPr/>
            </p:nvSpPr>
            <p:spPr bwMode="auto">
              <a:xfrm>
                <a:off x="4802" y="1547"/>
                <a:ext cx="64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buClr>
                    <a:srgbClr val="000000"/>
                  </a:buClr>
                  <a:buFont typeface="Tahoma" pitchFamily="34" charset="0"/>
                  <a:buNone/>
                </a:pPr>
                <a:r>
                  <a:rPr lang="en-US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39.3 M </a:t>
                </a:r>
              </a:p>
            </p:txBody>
          </p:sp>
          <p:sp>
            <p:nvSpPr>
              <p:cNvPr id="31754" name="Text Box 9"/>
              <p:cNvSpPr txBox="1">
                <a:spLocks noChangeArrowheads="1"/>
              </p:cNvSpPr>
              <p:nvPr/>
            </p:nvSpPr>
            <p:spPr bwMode="auto">
              <a:xfrm>
                <a:off x="4807" y="1263"/>
                <a:ext cx="73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buClr>
                    <a:srgbClr val="000000"/>
                  </a:buClr>
                  <a:buFont typeface="Tahoma" pitchFamily="34" charset="0"/>
                  <a:buNone/>
                </a:pPr>
                <a:r>
                  <a:rPr lang="en-US" b="1" u="sng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Number </a:t>
                </a:r>
              </a:p>
            </p:txBody>
          </p:sp>
        </p:grpSp>
      </p:grp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0" y="4835525"/>
            <a:ext cx="17208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Two full-time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workers</a:t>
            </a:r>
          </a:p>
        </p:txBody>
      </p:sp>
      <p:sp>
        <p:nvSpPr>
          <p:cNvPr id="31756" name="Text Box 15"/>
          <p:cNvSpPr txBox="1">
            <a:spLocks noChangeArrowheads="1"/>
          </p:cNvSpPr>
          <p:nvPr/>
        </p:nvSpPr>
        <p:spPr bwMode="auto">
          <a:xfrm>
            <a:off x="112713" y="4002088"/>
            <a:ext cx="1693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full-time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worker</a:t>
            </a:r>
          </a:p>
        </p:txBody>
      </p:sp>
      <p:sp>
        <p:nvSpPr>
          <p:cNvPr id="31757" name="Text Box 16"/>
          <p:cNvSpPr txBox="1">
            <a:spLocks noChangeArrowheads="1"/>
          </p:cNvSpPr>
          <p:nvPr/>
        </p:nvSpPr>
        <p:spPr bwMode="auto">
          <a:xfrm>
            <a:off x="-30163" y="3290888"/>
            <a:ext cx="186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part-time</a:t>
            </a:r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307975" y="247808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 workers</a:t>
            </a:r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>
            <a:off x="15875" y="6411913"/>
            <a:ext cx="86407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31760" name="Picture 21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01600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Family Work Status, 2011</a:t>
            </a:r>
          </a:p>
        </p:txBody>
      </p:sp>
      <p:graphicFrame>
        <p:nvGraphicFramePr>
          <p:cNvPr id="14233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25600" y="1473200"/>
          <a:ext cx="65278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r:id="rId4" imgW="6529382" imgH="4291956" progId="Excel.Chart.8">
                  <p:embed/>
                </p:oleObj>
              </mc:Choice>
              <mc:Fallback>
                <p:oleObj r:id="rId4" imgW="6529382" imgH="4291956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473200"/>
                        <a:ext cx="6527800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7481888" y="4419600"/>
            <a:ext cx="117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127.0 M 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548563" y="30480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16.3 M </a:t>
            </a:r>
          </a:p>
        </p:txBody>
      </p:sp>
      <p:sp>
        <p:nvSpPr>
          <p:cNvPr id="142342" name="Text Box 7"/>
          <p:cNvSpPr txBox="1">
            <a:spLocks noChangeArrowheads="1"/>
          </p:cNvSpPr>
          <p:nvPr/>
        </p:nvSpPr>
        <p:spPr bwMode="auto">
          <a:xfrm>
            <a:off x="7470775" y="25146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42343" name="Text Box 8"/>
          <p:cNvSpPr txBox="1">
            <a:spLocks noChangeArrowheads="1"/>
          </p:cNvSpPr>
          <p:nvPr/>
        </p:nvSpPr>
        <p:spPr bwMode="auto">
          <a:xfrm>
            <a:off x="290513" y="4114800"/>
            <a:ext cx="15192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One or two </a:t>
            </a:r>
          </a:p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full-time</a:t>
            </a:r>
            <a:b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workers</a:t>
            </a:r>
          </a:p>
        </p:txBody>
      </p:sp>
      <p:sp>
        <p:nvSpPr>
          <p:cNvPr id="142344" name="Text Box 9"/>
          <p:cNvSpPr txBox="1">
            <a:spLocks noChangeArrowheads="1"/>
          </p:cNvSpPr>
          <p:nvPr/>
        </p:nvSpPr>
        <p:spPr bwMode="auto">
          <a:xfrm>
            <a:off x="490538" y="2895600"/>
            <a:ext cx="12715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Only </a:t>
            </a:r>
          </a:p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part-time</a:t>
            </a:r>
          </a:p>
        </p:txBody>
      </p:sp>
      <p:sp>
        <p:nvSpPr>
          <p:cNvPr id="142345" name="Text Box 11"/>
          <p:cNvSpPr txBox="1">
            <a:spLocks noChangeArrowheads="1"/>
          </p:cNvSpPr>
          <p:nvPr/>
        </p:nvSpPr>
        <p:spPr bwMode="auto">
          <a:xfrm>
            <a:off x="0" y="640556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42346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44600" y="1473200"/>
          <a:ext cx="7058025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r:id="rId4" imgW="7059780" imgH="4304149" progId="Excel.Chart.8">
                  <p:embed/>
                </p:oleObj>
              </mc:Choice>
              <mc:Fallback>
                <p:oleObj r:id="rId4" imgW="7059780" imgH="4304149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473200"/>
                        <a:ext cx="7058025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4763"/>
            <a:ext cx="8763000" cy="1143001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Race and Ethnicity, 2011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828800" y="56388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5181600" y="56388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44391" name="Text Box 9"/>
          <p:cNvSpPr txBox="1">
            <a:spLocks noChangeArrowheads="1"/>
          </p:cNvSpPr>
          <p:nvPr/>
        </p:nvSpPr>
        <p:spPr bwMode="auto">
          <a:xfrm>
            <a:off x="-22225" y="6269038"/>
            <a:ext cx="853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American Indian category includes Aleutian Eskimos. Asian includes South Pacific Islander. Workers includes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all workers aged 18-64.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44392" name="Text Box 10"/>
          <p:cNvSpPr txBox="1">
            <a:spLocks noChangeArrowheads="1"/>
          </p:cNvSpPr>
          <p:nvPr/>
        </p:nvSpPr>
        <p:spPr bwMode="auto">
          <a:xfrm>
            <a:off x="1676400" y="2286000"/>
            <a:ext cx="70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144393" name="Text Box 11"/>
          <p:cNvSpPr txBox="1">
            <a:spLocks noChangeArrowheads="1"/>
          </p:cNvSpPr>
          <p:nvPr/>
        </p:nvSpPr>
        <p:spPr bwMode="auto">
          <a:xfrm>
            <a:off x="838200" y="1447800"/>
            <a:ext cx="181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 (2%)</a:t>
            </a:r>
          </a:p>
        </p:txBody>
      </p:sp>
      <p:sp>
        <p:nvSpPr>
          <p:cNvPr id="144394" name="Text Box 12"/>
          <p:cNvSpPr txBox="1">
            <a:spLocks noChangeArrowheads="1"/>
          </p:cNvSpPr>
          <p:nvPr/>
        </p:nvSpPr>
        <p:spPr bwMode="auto">
          <a:xfrm>
            <a:off x="1447800" y="4038600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144395" name="Text Box 13"/>
          <p:cNvSpPr txBox="1">
            <a:spLocks noChangeArrowheads="1"/>
          </p:cNvSpPr>
          <p:nvPr/>
        </p:nvSpPr>
        <p:spPr bwMode="auto">
          <a:xfrm>
            <a:off x="1295400" y="2895600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144396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1931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Am. Indian (1%)</a:t>
            </a:r>
          </a:p>
        </p:txBody>
      </p:sp>
      <p:sp>
        <p:nvSpPr>
          <p:cNvPr id="144397" name="Text Box 15"/>
          <p:cNvSpPr txBox="1">
            <a:spLocks noChangeArrowheads="1"/>
          </p:cNvSpPr>
          <p:nvPr/>
        </p:nvSpPr>
        <p:spPr bwMode="auto">
          <a:xfrm>
            <a:off x="1600200" y="1905000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144398" name="Text Box 16"/>
          <p:cNvSpPr txBox="1">
            <a:spLocks noChangeArrowheads="1"/>
          </p:cNvSpPr>
          <p:nvPr/>
        </p:nvSpPr>
        <p:spPr bwMode="auto">
          <a:xfrm>
            <a:off x="7086600" y="1600200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1%</a:t>
            </a:r>
          </a:p>
        </p:txBody>
      </p:sp>
      <p:sp>
        <p:nvSpPr>
          <p:cNvPr id="144399" name="Text Box 17"/>
          <p:cNvSpPr txBox="1">
            <a:spLocks noChangeArrowheads="1"/>
          </p:cNvSpPr>
          <p:nvPr/>
        </p:nvSpPr>
        <p:spPr bwMode="auto">
          <a:xfrm>
            <a:off x="7239000" y="1981200"/>
            <a:ext cx="596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1%</a:t>
            </a:r>
          </a:p>
        </p:txBody>
      </p:sp>
      <p:sp>
        <p:nvSpPr>
          <p:cNvPr id="144400" name="Line 18"/>
          <p:cNvSpPr>
            <a:spLocks noChangeShapeType="1"/>
          </p:cNvSpPr>
          <p:nvPr/>
        </p:nvSpPr>
        <p:spPr bwMode="auto">
          <a:xfrm flipH="1">
            <a:off x="6934200" y="175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401" name="Line 19"/>
          <p:cNvSpPr>
            <a:spLocks noChangeShapeType="1"/>
          </p:cNvSpPr>
          <p:nvPr/>
        </p:nvSpPr>
        <p:spPr bwMode="auto">
          <a:xfrm flipH="1" flipV="1">
            <a:off x="7086600" y="1981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44402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03" name="Line 18"/>
          <p:cNvSpPr>
            <a:spLocks noChangeShapeType="1"/>
          </p:cNvSpPr>
          <p:nvPr/>
        </p:nvSpPr>
        <p:spPr bwMode="auto">
          <a:xfrm>
            <a:off x="2209800" y="167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404" name="Line 18"/>
          <p:cNvSpPr>
            <a:spLocks noChangeShapeType="1"/>
          </p:cNvSpPr>
          <p:nvPr/>
        </p:nvSpPr>
        <p:spPr bwMode="auto">
          <a:xfrm>
            <a:off x="2057400" y="1828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98438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Race and Ethnicity, 2011</a:t>
            </a:r>
            <a:r>
              <a:rPr lang="en-US" sz="280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/>
            </a:r>
            <a:br>
              <a:rPr lang="en-US" sz="280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4643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27188" y="1092200"/>
          <a:ext cx="6529387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1" name="Chart" r:id="rId3" imgW="6533960" imgH="4553069" progId="Excel.Chart.8">
                  <p:embed/>
                </p:oleObj>
              </mc:Choice>
              <mc:Fallback>
                <p:oleObj name="Chart" r:id="rId3" imgW="6533960" imgH="4553069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1092200"/>
                        <a:ext cx="6529387" cy="454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7626350" y="464820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22.4 M 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7634288" y="525780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94.8 M 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7626350" y="403860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15.5 M 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7626350" y="3429000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7.8 M 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7626350" y="2819400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0.8 M 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7473950" y="1752600"/>
            <a:ext cx="1057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626350" y="2209800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2.0 M 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-1295400" y="4038600"/>
            <a:ext cx="3033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Black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-1219200" y="2209800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Multiracial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-990600" y="5257800"/>
            <a:ext cx="273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-990600" y="4648200"/>
            <a:ext cx="273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Hispanic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-914400" y="2819400"/>
            <a:ext cx="2693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Am. Indian</a:t>
            </a: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-1447800" y="3429000"/>
            <a:ext cx="315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Asian</a:t>
            </a:r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20638" y="6265863"/>
            <a:ext cx="853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American Indian category includes Aleutian Eskimos. Asian includes South Pacific Islander. Workers includes all workers aged 18-64. Data may not total 100% due to rounding. 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46450" name="Picture 18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863600" y="1320800"/>
          <a:ext cx="752475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r:id="rId4" imgW="7523116" imgH="4517528" progId="Excel.Chart.8">
                  <p:embed/>
                </p:oleObj>
              </mc:Choice>
              <mc:Fallback>
                <p:oleObj r:id="rId4" imgW="7523116" imgH="4517528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320800"/>
                        <a:ext cx="7524750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Citizenship Status, 2011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524000" y="57912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5105400" y="57912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48487" name="Text Box 9"/>
          <p:cNvSpPr txBox="1">
            <a:spLocks noChangeArrowheads="1"/>
          </p:cNvSpPr>
          <p:nvPr/>
        </p:nvSpPr>
        <p:spPr bwMode="auto">
          <a:xfrm>
            <a:off x="762000" y="35052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148488" name="Text Box 10"/>
          <p:cNvSpPr txBox="1">
            <a:spLocks noChangeArrowheads="1"/>
          </p:cNvSpPr>
          <p:nvPr/>
        </p:nvSpPr>
        <p:spPr bwMode="auto">
          <a:xfrm>
            <a:off x="252413" y="1447800"/>
            <a:ext cx="1841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in US for 0-4 years</a:t>
            </a:r>
          </a:p>
        </p:txBody>
      </p:sp>
      <p:sp>
        <p:nvSpPr>
          <p:cNvPr id="148489" name="Text Box 11"/>
          <p:cNvSpPr txBox="1">
            <a:spLocks noChangeArrowheads="1"/>
          </p:cNvSpPr>
          <p:nvPr/>
        </p:nvSpPr>
        <p:spPr bwMode="auto">
          <a:xfrm>
            <a:off x="628650" y="1905000"/>
            <a:ext cx="14081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</a:t>
            </a:r>
            <a:b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in US for 5 or </a:t>
            </a:r>
          </a:p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more years</a:t>
            </a:r>
          </a:p>
        </p:txBody>
      </p:sp>
      <p:sp>
        <p:nvSpPr>
          <p:cNvPr id="148490" name="Text Box 12"/>
          <p:cNvSpPr txBox="1">
            <a:spLocks noChangeArrowheads="1"/>
          </p:cNvSpPr>
          <p:nvPr/>
        </p:nvSpPr>
        <p:spPr bwMode="auto">
          <a:xfrm>
            <a:off x="0" y="6413500"/>
            <a:ext cx="853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Data may not total 100% due to rounding.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48491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4287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Citizenship Status,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5053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006600" y="1473200"/>
          <a:ext cx="5969000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1" r:id="rId4" imgW="5968501" imgH="4090771" progId="Excel.Chart.8">
                  <p:embed/>
                </p:oleObj>
              </mc:Choice>
              <mc:Fallback>
                <p:oleObj r:id="rId4" imgW="5968501" imgH="4090771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473200"/>
                        <a:ext cx="5969000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7700963" y="4953000"/>
            <a:ext cx="117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130.1 M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7785100" y="3810000"/>
            <a:ext cx="881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1.8 M 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710488" y="25146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11.4 M 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7546975" y="1981200"/>
            <a:ext cx="116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685800" y="502920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U.S. citizen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142875" y="3657600"/>
            <a:ext cx="20018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 in US </a:t>
            </a:r>
          </a:p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for 0-4 years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-31750" y="2438400"/>
            <a:ext cx="2133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Non-citizen in US</a:t>
            </a:r>
            <a:b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for 5 years or more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0" y="6415088"/>
            <a:ext cx="876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50540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44600" y="1552575"/>
          <a:ext cx="7466013" cy="421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2" name="Chart" r:id="rId3" imgW="7467505" imgH="4219456" progId="Excel.Chart.8">
                  <p:embed/>
                </p:oleObj>
              </mc:Choice>
              <mc:Fallback>
                <p:oleObj name="Chart" r:id="rId3" imgW="7467505" imgH="4219456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552575"/>
                        <a:ext cx="7466013" cy="421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350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Firm Size, 2011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9558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3086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52583" name="Text Box 9"/>
          <p:cNvSpPr txBox="1">
            <a:spLocks noChangeArrowheads="1"/>
          </p:cNvSpPr>
          <p:nvPr/>
        </p:nvSpPr>
        <p:spPr bwMode="auto">
          <a:xfrm>
            <a:off x="838200" y="44958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Self-employed</a:t>
            </a:r>
          </a:p>
        </p:txBody>
      </p:sp>
      <p:sp>
        <p:nvSpPr>
          <p:cNvPr id="152584" name="Text Box 10"/>
          <p:cNvSpPr txBox="1">
            <a:spLocks noChangeArrowheads="1"/>
          </p:cNvSpPr>
          <p:nvPr/>
        </p:nvSpPr>
        <p:spPr bwMode="auto">
          <a:xfrm>
            <a:off x="381000" y="36576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25-99</a:t>
            </a:r>
          </a:p>
        </p:txBody>
      </p:sp>
      <p:sp>
        <p:nvSpPr>
          <p:cNvPr id="152585" name="Text Box 11"/>
          <p:cNvSpPr txBox="1">
            <a:spLocks noChangeArrowheads="1"/>
          </p:cNvSpPr>
          <p:nvPr/>
        </p:nvSpPr>
        <p:spPr bwMode="auto">
          <a:xfrm>
            <a:off x="381000" y="26670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100 - 499</a:t>
            </a:r>
          </a:p>
        </p:txBody>
      </p:sp>
      <p:sp>
        <p:nvSpPr>
          <p:cNvPr id="152586" name="Text Box 12"/>
          <p:cNvSpPr txBox="1">
            <a:spLocks noChangeArrowheads="1"/>
          </p:cNvSpPr>
          <p:nvPr/>
        </p:nvSpPr>
        <p:spPr bwMode="auto">
          <a:xfrm>
            <a:off x="381000" y="24257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500 - 999</a:t>
            </a:r>
          </a:p>
        </p:txBody>
      </p:sp>
      <p:sp>
        <p:nvSpPr>
          <p:cNvPr id="152587" name="Text Box 13"/>
          <p:cNvSpPr txBox="1">
            <a:spLocks noChangeArrowheads="1"/>
          </p:cNvSpPr>
          <p:nvPr/>
        </p:nvSpPr>
        <p:spPr bwMode="auto">
          <a:xfrm>
            <a:off x="381000" y="16002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Public Sector</a:t>
            </a:r>
          </a:p>
        </p:txBody>
      </p:sp>
      <p:sp>
        <p:nvSpPr>
          <p:cNvPr id="152588" name="Text Box 14"/>
          <p:cNvSpPr txBox="1">
            <a:spLocks noChangeArrowheads="1"/>
          </p:cNvSpPr>
          <p:nvPr/>
        </p:nvSpPr>
        <p:spPr bwMode="auto">
          <a:xfrm>
            <a:off x="992188" y="1219200"/>
            <a:ext cx="130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Firm Size </a:t>
            </a:r>
          </a:p>
        </p:txBody>
      </p:sp>
      <p:sp>
        <p:nvSpPr>
          <p:cNvPr id="152589" name="Text Box 15"/>
          <p:cNvSpPr txBox="1">
            <a:spLocks noChangeArrowheads="1"/>
          </p:cNvSpPr>
          <p:nvPr/>
        </p:nvSpPr>
        <p:spPr bwMode="auto">
          <a:xfrm>
            <a:off x="381000" y="20574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1,000 +</a:t>
            </a:r>
          </a:p>
        </p:txBody>
      </p:sp>
      <p:sp>
        <p:nvSpPr>
          <p:cNvPr id="152590" name="Text Box 16"/>
          <p:cNvSpPr txBox="1">
            <a:spLocks noChangeArrowheads="1"/>
          </p:cNvSpPr>
          <p:nvPr/>
        </p:nvSpPr>
        <p:spPr bwMode="auto">
          <a:xfrm>
            <a:off x="0" y="6235700"/>
            <a:ext cx="8937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Self-employed includes only self-employed in firms with less than 25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workers. Of the self-employed with private coverage, approximately 90% work in firms with less than 10 employees.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52591" name="Picture 5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76213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Firm Size,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5462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601788" y="995363"/>
          <a:ext cx="706437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r:id="rId4" imgW="7065876" imgH="4718713" progId="Excel.Chart.8">
                  <p:embed/>
                </p:oleObj>
              </mc:Choice>
              <mc:Fallback>
                <p:oleObj r:id="rId4" imgW="7065876" imgH="4718713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995363"/>
                        <a:ext cx="706437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Text Box 5"/>
          <p:cNvSpPr txBox="1">
            <a:spLocks noChangeArrowheads="1"/>
          </p:cNvSpPr>
          <p:nvPr/>
        </p:nvSpPr>
        <p:spPr bwMode="auto">
          <a:xfrm>
            <a:off x="8053388" y="534511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12.1 M </a:t>
            </a:r>
          </a:p>
        </p:txBody>
      </p:sp>
      <p:sp>
        <p:nvSpPr>
          <p:cNvPr id="154629" name="Text Box 6"/>
          <p:cNvSpPr txBox="1">
            <a:spLocks noChangeArrowheads="1"/>
          </p:cNvSpPr>
          <p:nvPr/>
        </p:nvSpPr>
        <p:spPr bwMode="auto">
          <a:xfrm>
            <a:off x="8031163" y="405130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15.5 M </a:t>
            </a:r>
          </a:p>
        </p:txBody>
      </p:sp>
      <p:sp>
        <p:nvSpPr>
          <p:cNvPr id="154630" name="Text Box 7"/>
          <p:cNvSpPr txBox="1">
            <a:spLocks noChangeArrowheads="1"/>
          </p:cNvSpPr>
          <p:nvPr/>
        </p:nvSpPr>
        <p:spPr bwMode="auto">
          <a:xfrm>
            <a:off x="7989888" y="203993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20.8 M </a:t>
            </a:r>
          </a:p>
        </p:txBody>
      </p:sp>
      <p:sp>
        <p:nvSpPr>
          <p:cNvPr id="154631" name="Text Box 8"/>
          <p:cNvSpPr txBox="1">
            <a:spLocks noChangeArrowheads="1"/>
          </p:cNvSpPr>
          <p:nvPr/>
        </p:nvSpPr>
        <p:spPr bwMode="auto">
          <a:xfrm>
            <a:off x="7850188" y="1676400"/>
            <a:ext cx="106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</a:t>
            </a: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</a:p>
        </p:txBody>
      </p:sp>
      <p:sp>
        <p:nvSpPr>
          <p:cNvPr id="154632" name="Text Box 9"/>
          <p:cNvSpPr txBox="1">
            <a:spLocks noChangeArrowheads="1"/>
          </p:cNvSpPr>
          <p:nvPr/>
        </p:nvSpPr>
        <p:spPr bwMode="auto">
          <a:xfrm>
            <a:off x="0" y="53340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Self-employed</a:t>
            </a:r>
          </a:p>
        </p:txBody>
      </p:sp>
      <p:sp>
        <p:nvSpPr>
          <p:cNvPr id="154633" name="Text Box 10"/>
          <p:cNvSpPr txBox="1">
            <a:spLocks noChangeArrowheads="1"/>
          </p:cNvSpPr>
          <p:nvPr/>
        </p:nvSpPr>
        <p:spPr bwMode="auto">
          <a:xfrm>
            <a:off x="-434975" y="4664075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25-99</a:t>
            </a:r>
          </a:p>
        </p:txBody>
      </p:sp>
      <p:sp>
        <p:nvSpPr>
          <p:cNvPr id="154634" name="Text Box 12"/>
          <p:cNvSpPr txBox="1">
            <a:spLocks noChangeArrowheads="1"/>
          </p:cNvSpPr>
          <p:nvPr/>
        </p:nvSpPr>
        <p:spPr bwMode="auto">
          <a:xfrm>
            <a:off x="-423863" y="4030663"/>
            <a:ext cx="2033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100 - 499</a:t>
            </a:r>
          </a:p>
        </p:txBody>
      </p:sp>
      <p:sp>
        <p:nvSpPr>
          <p:cNvPr id="154635" name="Text Box 13"/>
          <p:cNvSpPr txBox="1">
            <a:spLocks noChangeArrowheads="1"/>
          </p:cNvSpPr>
          <p:nvPr/>
        </p:nvSpPr>
        <p:spPr bwMode="auto">
          <a:xfrm>
            <a:off x="-369888" y="205105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Public Sector</a:t>
            </a:r>
          </a:p>
        </p:txBody>
      </p:sp>
      <p:sp>
        <p:nvSpPr>
          <p:cNvPr id="154636" name="Text Box 14"/>
          <p:cNvSpPr txBox="1">
            <a:spLocks noChangeArrowheads="1"/>
          </p:cNvSpPr>
          <p:nvPr/>
        </p:nvSpPr>
        <p:spPr bwMode="auto">
          <a:xfrm>
            <a:off x="300038" y="1676400"/>
            <a:ext cx="117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Firm Size </a:t>
            </a:r>
          </a:p>
        </p:txBody>
      </p:sp>
      <p:sp>
        <p:nvSpPr>
          <p:cNvPr id="154637" name="Text Box 15"/>
          <p:cNvSpPr txBox="1">
            <a:spLocks noChangeArrowheads="1"/>
          </p:cNvSpPr>
          <p:nvPr/>
        </p:nvSpPr>
        <p:spPr bwMode="auto">
          <a:xfrm>
            <a:off x="-382588" y="271145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1,000 +</a:t>
            </a:r>
          </a:p>
        </p:txBody>
      </p:sp>
      <p:sp>
        <p:nvSpPr>
          <p:cNvPr id="154638" name="Text Box 16"/>
          <p:cNvSpPr txBox="1">
            <a:spLocks noChangeArrowheads="1"/>
          </p:cNvSpPr>
          <p:nvPr/>
        </p:nvSpPr>
        <p:spPr bwMode="auto">
          <a:xfrm>
            <a:off x="8134350" y="3370263"/>
            <a:ext cx="80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6.0 M </a:t>
            </a:r>
          </a:p>
        </p:txBody>
      </p:sp>
      <p:sp>
        <p:nvSpPr>
          <p:cNvPr id="154639" name="Text Box 17"/>
          <p:cNvSpPr txBox="1">
            <a:spLocks noChangeArrowheads="1"/>
          </p:cNvSpPr>
          <p:nvPr/>
        </p:nvSpPr>
        <p:spPr bwMode="auto">
          <a:xfrm>
            <a:off x="8004175" y="271780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43.1 M </a:t>
            </a:r>
          </a:p>
        </p:txBody>
      </p:sp>
      <p:sp>
        <p:nvSpPr>
          <p:cNvPr id="154640" name="Text Box 18"/>
          <p:cNvSpPr txBox="1">
            <a:spLocks noChangeArrowheads="1"/>
          </p:cNvSpPr>
          <p:nvPr/>
        </p:nvSpPr>
        <p:spPr bwMode="auto">
          <a:xfrm>
            <a:off x="0" y="6380163"/>
            <a:ext cx="8937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Self-employed includes only self-employed in firms with less than 25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workers. SOURCE: KCMU/Urban Institute analysis of 2012 ASEC Supplement to the CPS.</a:t>
            </a:r>
          </a:p>
        </p:txBody>
      </p:sp>
      <p:pic>
        <p:nvPicPr>
          <p:cNvPr id="154641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2" name="Text Box 12"/>
          <p:cNvSpPr txBox="1">
            <a:spLocks noChangeArrowheads="1"/>
          </p:cNvSpPr>
          <p:nvPr/>
        </p:nvSpPr>
        <p:spPr bwMode="auto">
          <a:xfrm>
            <a:off x="-434975" y="3370263"/>
            <a:ext cx="2033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500 - 999</a:t>
            </a:r>
          </a:p>
        </p:txBody>
      </p:sp>
      <p:sp>
        <p:nvSpPr>
          <p:cNvPr id="154643" name="Text Box 4"/>
          <p:cNvSpPr txBox="1">
            <a:spLocks noChangeArrowheads="1"/>
          </p:cNvSpPr>
          <p:nvPr/>
        </p:nvSpPr>
        <p:spPr bwMode="auto">
          <a:xfrm>
            <a:off x="8042275" y="4664075"/>
            <a:ext cx="87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45.7 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16000" y="1778000"/>
          <a:ext cx="71755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3" r:id="rId4" imgW="7175614" imgH="4060288" progId="Excel.Chart.8">
                  <p:embed/>
                </p:oleObj>
              </mc:Choice>
              <mc:Fallback>
                <p:oleObj r:id="rId4" imgW="7175614" imgH="4060288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778000"/>
                        <a:ext cx="71755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5563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Workers vs. All Workers,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Occupation, 2011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27.9 Million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51816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143.3 Million</a:t>
            </a:r>
          </a:p>
        </p:txBody>
      </p:sp>
      <p:sp>
        <p:nvSpPr>
          <p:cNvPr id="156679" name="Text Box 9"/>
          <p:cNvSpPr txBox="1">
            <a:spLocks noChangeArrowheads="1"/>
          </p:cNvSpPr>
          <p:nvPr/>
        </p:nvSpPr>
        <p:spPr bwMode="auto">
          <a:xfrm>
            <a:off x="762000" y="2971800"/>
            <a:ext cx="142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Blue Collar</a:t>
            </a:r>
          </a:p>
        </p:txBody>
      </p:sp>
      <p:sp>
        <p:nvSpPr>
          <p:cNvPr id="156680" name="Text Box 10"/>
          <p:cNvSpPr txBox="1">
            <a:spLocks noChangeArrowheads="1"/>
          </p:cNvSpPr>
          <p:nvPr/>
        </p:nvSpPr>
        <p:spPr bwMode="auto">
          <a:xfrm>
            <a:off x="609600" y="4572000"/>
            <a:ext cx="159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 Collar</a:t>
            </a:r>
          </a:p>
        </p:txBody>
      </p:sp>
      <p:sp>
        <p:nvSpPr>
          <p:cNvPr id="156681" name="Text Box 11"/>
          <p:cNvSpPr txBox="1">
            <a:spLocks noChangeArrowheads="1"/>
          </p:cNvSpPr>
          <p:nvPr/>
        </p:nvSpPr>
        <p:spPr bwMode="auto">
          <a:xfrm>
            <a:off x="0" y="6407150"/>
            <a:ext cx="891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156682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Occupation, 2011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sz="2800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158723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97000" y="1320800"/>
          <a:ext cx="7797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r:id="rId4" imgW="7797460" imgH="4060288" progId="Excel.Chart.8">
                  <p:embed/>
                </p:oleObj>
              </mc:Choice>
              <mc:Fallback>
                <p:oleObj r:id="rId4" imgW="7797460" imgH="406028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320800"/>
                        <a:ext cx="7797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-11113" y="6407150"/>
            <a:ext cx="861060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7878763" y="45720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55.3 M 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7847013" y="2514600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88.0 M 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7735888" y="1905000"/>
            <a:ext cx="1166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0" y="457200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White collar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152400" y="2590800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Blue collar</a:t>
            </a:r>
          </a:p>
        </p:txBody>
      </p:sp>
      <p:pic>
        <p:nvPicPr>
          <p:cNvPr id="158730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3"/>
            <a:ext cx="7696200" cy="9906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Workers' Health Insurance Coverage by Industry, 2011</a:t>
            </a:r>
          </a:p>
        </p:txBody>
      </p:sp>
      <p:graphicFrame>
        <p:nvGraphicFramePr>
          <p:cNvPr id="16077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44600" y="1092200"/>
          <a:ext cx="8178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4" r:id="rId4" imgW="8181541" imgH="5261304" progId="Excel.Chart.8">
                  <p:embed/>
                </p:oleObj>
              </mc:Choice>
              <mc:Fallback>
                <p:oleObj r:id="rId4" imgW="8181541" imgH="5261304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092200"/>
                        <a:ext cx="81788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0" y="6289675"/>
            <a:ext cx="8610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Workers includes all workers aged 18-64. “Information/Education” category includes communications. “Services” includes arts and entertainment.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Agriculture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0" y="495300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Construction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0" y="243840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Finance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0" y="1981200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Information/ education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-96838" y="4064000"/>
            <a:ext cx="153670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Professional and business services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0" y="160020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Public admin.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0" y="541020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Services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0" y="449580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Wholesale and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7543800" y="57912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2.0 M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7467600" y="49530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9.7 M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7467600" y="24384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9.4 M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7467600" y="28956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15.6 M</a:t>
            </a:r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7620000" y="2057400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16.2 M</a:t>
            </a:r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7696200" y="3276600"/>
            <a:ext cx="846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19.3 M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7696200" y="4114800"/>
            <a:ext cx="83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16.3 M</a:t>
            </a:r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7696200" y="1600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6.8 M</a:t>
            </a:r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7391400" y="54102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20.8 M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7543800" y="36576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7.1 M</a:t>
            </a: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7467600" y="45720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20.1 M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7702550" y="1219200"/>
            <a:ext cx="94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grpSp>
        <p:nvGrpSpPr>
          <p:cNvPr id="160793" name="Group 25"/>
          <p:cNvGrpSpPr>
            <a:grpSpLocks/>
          </p:cNvGrpSpPr>
          <p:nvPr/>
        </p:nvGrpSpPr>
        <p:grpSpPr bwMode="auto">
          <a:xfrm>
            <a:off x="0" y="3657600"/>
            <a:ext cx="1384300" cy="398463"/>
            <a:chOff x="0" y="2304"/>
            <a:chExt cx="872" cy="251"/>
          </a:xfrm>
        </p:grpSpPr>
        <p:sp>
          <p:nvSpPr>
            <p:cNvPr id="160794" name="Text Box 26"/>
            <p:cNvSpPr txBox="1">
              <a:spLocks noChangeArrowheads="1"/>
            </p:cNvSpPr>
            <p:nvPr/>
          </p:nvSpPr>
          <p:spPr bwMode="auto">
            <a:xfrm>
              <a:off x="0" y="2304"/>
              <a:ext cx="8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Clr>
                  <a:srgbClr val="000000"/>
                </a:buClr>
                <a:buFont typeface="Tahoma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Utilities, </a:t>
              </a:r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0" y="2381"/>
              <a:ext cx="8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Clr>
                  <a:srgbClr val="000000"/>
                </a:buClr>
                <a:buFont typeface="Tahoma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transportation </a:t>
              </a:r>
            </a:p>
          </p:txBody>
        </p:sp>
      </p:grp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0" y="464820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retail trade</a:t>
            </a:r>
          </a:p>
        </p:txBody>
      </p:sp>
      <p:grpSp>
        <p:nvGrpSpPr>
          <p:cNvPr id="160797" name="Group 29"/>
          <p:cNvGrpSpPr>
            <a:grpSpLocks/>
          </p:cNvGrpSpPr>
          <p:nvPr/>
        </p:nvGrpSpPr>
        <p:grpSpPr bwMode="auto">
          <a:xfrm>
            <a:off x="0" y="3200400"/>
            <a:ext cx="1384300" cy="417513"/>
            <a:chOff x="0" y="2016"/>
            <a:chExt cx="872" cy="263"/>
          </a:xfrm>
        </p:grpSpPr>
        <p:sp>
          <p:nvSpPr>
            <p:cNvPr id="160798" name="Text Box 30"/>
            <p:cNvSpPr txBox="1">
              <a:spLocks noChangeArrowheads="1"/>
            </p:cNvSpPr>
            <p:nvPr/>
          </p:nvSpPr>
          <p:spPr bwMode="auto">
            <a:xfrm>
              <a:off x="0" y="2016"/>
              <a:ext cx="8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Clr>
                  <a:srgbClr val="000000"/>
                </a:buClr>
                <a:buFont typeface="Tahoma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Health/</a:t>
              </a:r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0" y="2105"/>
              <a:ext cx="8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Clr>
                  <a:srgbClr val="000000"/>
                </a:buClr>
                <a:buFont typeface="Tahoma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social services</a:t>
              </a:r>
            </a:p>
          </p:txBody>
        </p:sp>
      </p:grpSp>
      <p:grpSp>
        <p:nvGrpSpPr>
          <p:cNvPr id="160800" name="Group 32"/>
          <p:cNvGrpSpPr>
            <a:grpSpLocks/>
          </p:cNvGrpSpPr>
          <p:nvPr/>
        </p:nvGrpSpPr>
        <p:grpSpPr bwMode="auto">
          <a:xfrm>
            <a:off x="0" y="2743200"/>
            <a:ext cx="1384300" cy="428625"/>
            <a:chOff x="0" y="1728"/>
            <a:chExt cx="872" cy="270"/>
          </a:xfrm>
        </p:grpSpPr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0" y="1728"/>
              <a:ext cx="8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Clr>
                  <a:srgbClr val="000000"/>
                </a:buClr>
                <a:buFont typeface="Tahoma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Mining/</a:t>
              </a:r>
            </a:p>
          </p:txBody>
        </p:sp>
        <p:sp>
          <p:nvSpPr>
            <p:cNvPr id="160802" name="Text Box 34"/>
            <p:cNvSpPr txBox="1">
              <a:spLocks noChangeArrowheads="1"/>
            </p:cNvSpPr>
            <p:nvPr/>
          </p:nvSpPr>
          <p:spPr bwMode="auto">
            <a:xfrm>
              <a:off x="0" y="1824"/>
              <a:ext cx="8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Clr>
                  <a:srgbClr val="000000"/>
                </a:buClr>
                <a:buFont typeface="Tahoma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manufacturing</a:t>
              </a:r>
            </a:p>
          </p:txBody>
        </p:sp>
      </p:grpSp>
      <p:pic>
        <p:nvPicPr>
          <p:cNvPr id="160803" name="Picture 5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06500" y="1565275"/>
          <a:ext cx="71755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r:id="rId4" imgW="7175614" imgH="4224894" progId="Excel.Chart.8">
                  <p:embed/>
                </p:oleObj>
              </mc:Choice>
              <mc:Fallback>
                <p:oleObj r:id="rId4" imgW="7175614" imgH="4224894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565275"/>
                        <a:ext cx="7175500" cy="422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6192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Nonelderly vs. All Nonelderly,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Household Type, 2011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en-US" sz="1200">
              <a:solidFill>
                <a:srgbClr val="000000"/>
              </a:solidFill>
              <a:cs typeface="Tahoma" pitchFamily="34" charset="0"/>
              <a:sym typeface="Tahoma" pitchFamily="34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-1588" y="6261100"/>
            <a:ext cx="85344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 Other households with children include families with at least three generations in a household, plus families in which adults are caring for children other than their own (e.g., a niece living with her aunt).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-277813" y="3000375"/>
            <a:ext cx="262572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Married, no children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-179388" y="3414713"/>
            <a:ext cx="25717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Other with children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03250" y="4270375"/>
            <a:ext cx="17859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 parents </a:t>
            </a:r>
          </a:p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with children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-420688" y="3762375"/>
            <a:ext cx="28321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parent with children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-441325" y="2044700"/>
            <a:ext cx="282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together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-363538" y="2541588"/>
            <a:ext cx="2732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alone</a:t>
            </a: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1890713" y="552608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47.9 Million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5205413" y="5526088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pic>
        <p:nvPicPr>
          <p:cNvPr id="33806" name="Picture 16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19100" y="74613"/>
            <a:ext cx="99822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Rates Among Selected Industry Groups, 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White vs. Blue Collar Jobs, 2011</a:t>
            </a:r>
          </a:p>
        </p:txBody>
      </p:sp>
      <p:graphicFrame>
        <p:nvGraphicFramePr>
          <p:cNvPr id="16281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076575" y="1700213"/>
          <a:ext cx="791845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0" name="Chart" r:id="rId3" imgW="7877270" imgH="4219456" progId="Excel.Chart.8">
                  <p:embed/>
                </p:oleObj>
              </mc:Choice>
              <mc:Fallback>
                <p:oleObj name="Chart" r:id="rId3" imgW="7877270" imgH="4219456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00213"/>
                        <a:ext cx="7918450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22098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Wholesale/Retail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(14%)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668338" y="4267200"/>
            <a:ext cx="26082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Services/Arts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Entertainment 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(15%)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685800" y="3500438"/>
            <a:ext cx="25415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Mining/Manufacturing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(11%)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2780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Health/Soc Services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(13%)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88975" y="1881188"/>
            <a:ext cx="26638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Information/Education/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Communication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(11% of jobs)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6248400" y="5638800"/>
            <a:ext cx="19192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Uninsured Rate for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All Workers = 19%</a:t>
            </a:r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5695950" y="1717675"/>
            <a:ext cx="0" cy="4419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-28575" y="6273800"/>
            <a:ext cx="8943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  White collar workers include all professionals and managers; 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all other workers classified as blue collar.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H="1">
            <a:off x="5810250" y="5943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829" name="Picture 13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reeform 2"/>
          <p:cNvSpPr>
            <a:spLocks noChangeAspect="1"/>
          </p:cNvSpPr>
          <p:nvPr/>
        </p:nvSpPr>
        <p:spPr bwMode="auto">
          <a:xfrm>
            <a:off x="7319963" y="1274763"/>
            <a:ext cx="493712" cy="706437"/>
          </a:xfrm>
          <a:custGeom>
            <a:avLst/>
            <a:gdLst>
              <a:gd name="T0" fmla="*/ 115147 w 313"/>
              <a:gd name="T1" fmla="*/ 22169 h 478"/>
              <a:gd name="T2" fmla="*/ 42589 w 313"/>
              <a:gd name="T3" fmla="*/ 152224 h 478"/>
              <a:gd name="T4" fmla="*/ 77290 w 313"/>
              <a:gd name="T5" fmla="*/ 200995 h 478"/>
              <a:gd name="T6" fmla="*/ 42589 w 313"/>
              <a:gd name="T7" fmla="*/ 260111 h 478"/>
              <a:gd name="T8" fmla="*/ 63094 w 313"/>
              <a:gd name="T9" fmla="*/ 279323 h 478"/>
              <a:gd name="T10" fmla="*/ 48898 w 313"/>
              <a:gd name="T11" fmla="*/ 319227 h 478"/>
              <a:gd name="T12" fmla="*/ 48898 w 313"/>
              <a:gd name="T13" fmla="*/ 385732 h 478"/>
              <a:gd name="T14" fmla="*/ 0 w 313"/>
              <a:gd name="T15" fmla="*/ 409379 h 478"/>
              <a:gd name="T16" fmla="*/ 18928 w 313"/>
              <a:gd name="T17" fmla="*/ 430069 h 478"/>
              <a:gd name="T18" fmla="*/ 123034 w 313"/>
              <a:gd name="T19" fmla="*/ 675401 h 478"/>
              <a:gd name="T20" fmla="*/ 205056 w 313"/>
              <a:gd name="T21" fmla="*/ 706437 h 478"/>
              <a:gd name="T22" fmla="*/ 200324 w 313"/>
              <a:gd name="T23" fmla="*/ 656188 h 478"/>
              <a:gd name="T24" fmla="*/ 239758 w 313"/>
              <a:gd name="T25" fmla="*/ 616285 h 478"/>
              <a:gd name="T26" fmla="*/ 225562 w 313"/>
              <a:gd name="T27" fmla="*/ 574904 h 478"/>
              <a:gd name="T28" fmla="*/ 326512 w 313"/>
              <a:gd name="T29" fmla="*/ 524655 h 478"/>
              <a:gd name="T30" fmla="*/ 331244 w 313"/>
              <a:gd name="T31" fmla="*/ 455194 h 478"/>
              <a:gd name="T32" fmla="*/ 391184 w 313"/>
              <a:gd name="T33" fmla="*/ 450760 h 478"/>
              <a:gd name="T34" fmla="*/ 436927 w 313"/>
              <a:gd name="T35" fmla="*/ 399034 h 478"/>
              <a:gd name="T36" fmla="*/ 493712 w 313"/>
              <a:gd name="T37" fmla="*/ 363564 h 478"/>
              <a:gd name="T38" fmla="*/ 493712 w 313"/>
              <a:gd name="T39" fmla="*/ 319227 h 478"/>
              <a:gd name="T40" fmla="*/ 416422 w 313"/>
              <a:gd name="T41" fmla="*/ 305926 h 478"/>
              <a:gd name="T42" fmla="*/ 402225 w 313"/>
              <a:gd name="T43" fmla="*/ 257155 h 478"/>
              <a:gd name="T44" fmla="*/ 324935 w 313"/>
              <a:gd name="T45" fmla="*/ 251243 h 478"/>
              <a:gd name="T46" fmla="*/ 261841 w 313"/>
              <a:gd name="T47" fmla="*/ 41381 h 478"/>
              <a:gd name="T48" fmla="*/ 233448 w 313"/>
              <a:gd name="T49" fmla="*/ 0 h 478"/>
              <a:gd name="T50" fmla="*/ 154581 w 313"/>
              <a:gd name="T51" fmla="*/ 17735 h 478"/>
              <a:gd name="T52" fmla="*/ 141962 w 313"/>
              <a:gd name="T53" fmla="*/ 36948 h 478"/>
              <a:gd name="T54" fmla="*/ 115147 w 313"/>
              <a:gd name="T55" fmla="*/ 22169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67" name="Freeform 3"/>
          <p:cNvSpPr>
            <a:spLocks noChangeAspect="1"/>
          </p:cNvSpPr>
          <p:nvPr/>
        </p:nvSpPr>
        <p:spPr bwMode="auto">
          <a:xfrm>
            <a:off x="6400800" y="2327275"/>
            <a:ext cx="746125" cy="482600"/>
          </a:xfrm>
          <a:custGeom>
            <a:avLst/>
            <a:gdLst>
              <a:gd name="T0" fmla="*/ 67830 w 473"/>
              <a:gd name="T1" fmla="*/ 70055 h 310"/>
              <a:gd name="T2" fmla="*/ 0 w 473"/>
              <a:gd name="T3" fmla="*/ 135439 h 310"/>
              <a:gd name="T4" fmla="*/ 37858 w 473"/>
              <a:gd name="T5" fmla="*/ 368955 h 310"/>
              <a:gd name="T6" fmla="*/ 67830 w 473"/>
              <a:gd name="T7" fmla="*/ 482600 h 310"/>
              <a:gd name="T8" fmla="*/ 195601 w 473"/>
              <a:gd name="T9" fmla="*/ 473259 h 310"/>
              <a:gd name="T10" fmla="*/ 665676 w 473"/>
              <a:gd name="T11" fmla="*/ 386080 h 310"/>
              <a:gd name="T12" fmla="*/ 698802 w 473"/>
              <a:gd name="T13" fmla="*/ 372069 h 310"/>
              <a:gd name="T14" fmla="*/ 746125 w 473"/>
              <a:gd name="T15" fmla="*/ 263095 h 310"/>
              <a:gd name="T16" fmla="*/ 675141 w 473"/>
              <a:gd name="T17" fmla="*/ 202381 h 310"/>
              <a:gd name="T18" fmla="*/ 712999 w 473"/>
              <a:gd name="T19" fmla="*/ 63828 h 310"/>
              <a:gd name="T20" fmla="*/ 659366 w 473"/>
              <a:gd name="T21" fmla="*/ 49817 h 310"/>
              <a:gd name="T22" fmla="*/ 659366 w 473"/>
              <a:gd name="T23" fmla="*/ 14011 h 310"/>
              <a:gd name="T24" fmla="*/ 635705 w 473"/>
              <a:gd name="T25" fmla="*/ 0 h 310"/>
              <a:gd name="T26" fmla="*/ 89914 w 473"/>
              <a:gd name="T27" fmla="*/ 99634 h 310"/>
              <a:gd name="T28" fmla="*/ 67830 w 473"/>
              <a:gd name="T29" fmla="*/ 70055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Freeform 4"/>
          <p:cNvSpPr>
            <a:spLocks noChangeAspect="1"/>
          </p:cNvSpPr>
          <p:nvPr/>
        </p:nvSpPr>
        <p:spPr bwMode="auto">
          <a:xfrm>
            <a:off x="7075488" y="2382838"/>
            <a:ext cx="198437" cy="385762"/>
          </a:xfrm>
          <a:custGeom>
            <a:avLst/>
            <a:gdLst>
              <a:gd name="T0" fmla="*/ 34925 w 125"/>
              <a:gd name="T1" fmla="*/ 3124 h 247"/>
              <a:gd name="T2" fmla="*/ 82550 w 125"/>
              <a:gd name="T3" fmla="*/ 0 h 247"/>
              <a:gd name="T4" fmla="*/ 177800 w 125"/>
              <a:gd name="T5" fmla="*/ 57786 h 247"/>
              <a:gd name="T6" fmla="*/ 163512 w 125"/>
              <a:gd name="T7" fmla="*/ 104640 h 247"/>
              <a:gd name="T8" fmla="*/ 196850 w 125"/>
              <a:gd name="T9" fmla="*/ 134314 h 247"/>
              <a:gd name="T10" fmla="*/ 198437 w 125"/>
              <a:gd name="T11" fmla="*/ 317043 h 247"/>
              <a:gd name="T12" fmla="*/ 165100 w 125"/>
              <a:gd name="T13" fmla="*/ 385762 h 247"/>
              <a:gd name="T14" fmla="*/ 128587 w 125"/>
              <a:gd name="T15" fmla="*/ 360773 h 247"/>
              <a:gd name="T16" fmla="*/ 87312 w 125"/>
              <a:gd name="T17" fmla="*/ 359212 h 247"/>
              <a:gd name="T18" fmla="*/ 19050 w 125"/>
              <a:gd name="T19" fmla="*/ 321729 h 247"/>
              <a:gd name="T20" fmla="*/ 71437 w 125"/>
              <a:gd name="T21" fmla="*/ 207718 h 247"/>
              <a:gd name="T22" fmla="*/ 0 w 125"/>
              <a:gd name="T23" fmla="*/ 146808 h 247"/>
              <a:gd name="T24" fmla="*/ 34925 w 125"/>
              <a:gd name="T25" fmla="*/ 3124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Freeform 5"/>
          <p:cNvSpPr>
            <a:spLocks noChangeAspect="1"/>
          </p:cNvSpPr>
          <p:nvPr/>
        </p:nvSpPr>
        <p:spPr bwMode="auto">
          <a:xfrm>
            <a:off x="7105650" y="1744663"/>
            <a:ext cx="220663" cy="401637"/>
          </a:xfrm>
          <a:custGeom>
            <a:avLst/>
            <a:gdLst>
              <a:gd name="T0" fmla="*/ 0 w 139"/>
              <a:gd name="T1" fmla="*/ 42195 h 257"/>
              <a:gd name="T2" fmla="*/ 161925 w 139"/>
              <a:gd name="T3" fmla="*/ 0 h 257"/>
              <a:gd name="T4" fmla="*/ 220663 w 139"/>
              <a:gd name="T5" fmla="*/ 109395 h 257"/>
              <a:gd name="T6" fmla="*/ 190500 w 139"/>
              <a:gd name="T7" fmla="*/ 137525 h 257"/>
              <a:gd name="T8" fmla="*/ 201613 w 139"/>
              <a:gd name="T9" fmla="*/ 379758 h 257"/>
              <a:gd name="T10" fmla="*/ 109538 w 139"/>
              <a:gd name="T11" fmla="*/ 401637 h 257"/>
              <a:gd name="T12" fmla="*/ 65088 w 139"/>
              <a:gd name="T13" fmla="*/ 301618 h 257"/>
              <a:gd name="T14" fmla="*/ 61913 w 139"/>
              <a:gd name="T15" fmla="*/ 182846 h 257"/>
              <a:gd name="T16" fmla="*/ 22225 w 139"/>
              <a:gd name="T17" fmla="*/ 146902 h 257"/>
              <a:gd name="T18" fmla="*/ 0 w 139"/>
              <a:gd name="T19" fmla="*/ 42195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Freeform 6"/>
          <p:cNvSpPr>
            <a:spLocks noChangeAspect="1"/>
          </p:cNvSpPr>
          <p:nvPr/>
        </p:nvSpPr>
        <p:spPr bwMode="auto">
          <a:xfrm>
            <a:off x="7212013" y="2055813"/>
            <a:ext cx="466725" cy="209550"/>
          </a:xfrm>
          <a:custGeom>
            <a:avLst/>
            <a:gdLst>
              <a:gd name="T0" fmla="*/ 0 w 296"/>
              <a:gd name="T1" fmla="*/ 84446 h 134"/>
              <a:gd name="T2" fmla="*/ 238093 w 296"/>
              <a:gd name="T3" fmla="*/ 25021 h 134"/>
              <a:gd name="T4" fmla="*/ 266475 w 296"/>
              <a:gd name="T5" fmla="*/ 28149 h 134"/>
              <a:gd name="T6" fmla="*/ 294857 w 296"/>
              <a:gd name="T7" fmla="*/ 0 h 134"/>
              <a:gd name="T8" fmla="*/ 318508 w 296"/>
              <a:gd name="T9" fmla="*/ 14074 h 134"/>
              <a:gd name="T10" fmla="*/ 290126 w 296"/>
              <a:gd name="T11" fmla="*/ 75063 h 134"/>
              <a:gd name="T12" fmla="*/ 339006 w 296"/>
              <a:gd name="T13" fmla="*/ 70371 h 134"/>
              <a:gd name="T14" fmla="*/ 367388 w 296"/>
              <a:gd name="T15" fmla="*/ 115722 h 134"/>
              <a:gd name="T16" fmla="*/ 400500 w 296"/>
              <a:gd name="T17" fmla="*/ 120413 h 134"/>
              <a:gd name="T18" fmla="*/ 424152 w 296"/>
              <a:gd name="T19" fmla="*/ 114158 h 134"/>
              <a:gd name="T20" fmla="*/ 424152 w 296"/>
              <a:gd name="T21" fmla="*/ 89137 h 134"/>
              <a:gd name="T22" fmla="*/ 383156 w 296"/>
              <a:gd name="T23" fmla="*/ 56297 h 134"/>
              <a:gd name="T24" fmla="*/ 414691 w 296"/>
              <a:gd name="T25" fmla="*/ 53169 h 134"/>
              <a:gd name="T26" fmla="*/ 466725 w 296"/>
              <a:gd name="T27" fmla="*/ 123541 h 134"/>
              <a:gd name="T28" fmla="*/ 416268 w 296"/>
              <a:gd name="T29" fmla="*/ 165763 h 134"/>
              <a:gd name="T30" fmla="*/ 361081 w 296"/>
              <a:gd name="T31" fmla="*/ 143870 h 134"/>
              <a:gd name="T32" fmla="*/ 324815 w 296"/>
              <a:gd name="T33" fmla="*/ 195476 h 134"/>
              <a:gd name="T34" fmla="*/ 253861 w 296"/>
              <a:gd name="T35" fmla="*/ 143870 h 134"/>
              <a:gd name="T36" fmla="*/ 18921 w 296"/>
              <a:gd name="T37" fmla="*/ 209550 h 134"/>
              <a:gd name="T38" fmla="*/ 0 w 296"/>
              <a:gd name="T39" fmla="*/ 84446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1" name="Freeform 7"/>
          <p:cNvSpPr>
            <a:spLocks noChangeAspect="1"/>
          </p:cNvSpPr>
          <p:nvPr/>
        </p:nvSpPr>
        <p:spPr bwMode="auto">
          <a:xfrm>
            <a:off x="7227888" y="2212975"/>
            <a:ext cx="242887" cy="184150"/>
          </a:xfrm>
          <a:custGeom>
            <a:avLst/>
            <a:gdLst>
              <a:gd name="T0" fmla="*/ 0 w 153"/>
              <a:gd name="T1" fmla="*/ 46818 h 118"/>
              <a:gd name="T2" fmla="*/ 187325 w 153"/>
              <a:gd name="T3" fmla="*/ 0 h 118"/>
              <a:gd name="T4" fmla="*/ 242887 w 153"/>
              <a:gd name="T5" fmla="*/ 84272 h 118"/>
              <a:gd name="T6" fmla="*/ 211137 w 153"/>
              <a:gd name="T7" fmla="*/ 121726 h 118"/>
              <a:gd name="T8" fmla="*/ 150812 w 153"/>
              <a:gd name="T9" fmla="*/ 107681 h 118"/>
              <a:gd name="T10" fmla="*/ 58737 w 153"/>
              <a:gd name="T11" fmla="*/ 184150 h 118"/>
              <a:gd name="T12" fmla="*/ 9525 w 153"/>
              <a:gd name="T13" fmla="*/ 145135 h 118"/>
              <a:gd name="T14" fmla="*/ 0 w 153"/>
              <a:gd name="T15" fmla="*/ 46818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872" name="Group 8"/>
          <p:cNvGrpSpPr>
            <a:grpSpLocks/>
          </p:cNvGrpSpPr>
          <p:nvPr/>
        </p:nvGrpSpPr>
        <p:grpSpPr bwMode="auto">
          <a:xfrm>
            <a:off x="6462713" y="1782763"/>
            <a:ext cx="1044575" cy="698500"/>
            <a:chOff x="4071" y="1123"/>
            <a:chExt cx="658" cy="440"/>
          </a:xfrm>
        </p:grpSpPr>
        <p:sp>
          <p:nvSpPr>
            <p:cNvPr id="164873" name="Freeform 9"/>
            <p:cNvSpPr>
              <a:spLocks noChangeAspect="1"/>
            </p:cNvSpPr>
            <p:nvPr/>
          </p:nvSpPr>
          <p:spPr bwMode="auto">
            <a:xfrm>
              <a:off x="4071" y="1123"/>
              <a:ext cx="521" cy="417"/>
            </a:xfrm>
            <a:custGeom>
              <a:avLst/>
              <a:gdLst>
                <a:gd name="T0" fmla="*/ 41 w 524"/>
                <a:gd name="T1" fmla="*/ 280 h 426"/>
                <a:gd name="T2" fmla="*/ 89 w 524"/>
                <a:gd name="T3" fmla="*/ 255 h 426"/>
                <a:gd name="T4" fmla="*/ 156 w 524"/>
                <a:gd name="T5" fmla="*/ 250 h 426"/>
                <a:gd name="T6" fmla="*/ 172 w 524"/>
                <a:gd name="T7" fmla="*/ 228 h 426"/>
                <a:gd name="T8" fmla="*/ 196 w 524"/>
                <a:gd name="T9" fmla="*/ 225 h 426"/>
                <a:gd name="T10" fmla="*/ 210 w 524"/>
                <a:gd name="T11" fmla="*/ 202 h 426"/>
                <a:gd name="T12" fmla="*/ 232 w 524"/>
                <a:gd name="T13" fmla="*/ 193 h 426"/>
                <a:gd name="T14" fmla="*/ 222 w 524"/>
                <a:gd name="T15" fmla="*/ 149 h 426"/>
                <a:gd name="T16" fmla="*/ 208 w 524"/>
                <a:gd name="T17" fmla="*/ 137 h 426"/>
                <a:gd name="T18" fmla="*/ 236 w 524"/>
                <a:gd name="T19" fmla="*/ 102 h 426"/>
                <a:gd name="T20" fmla="*/ 254 w 524"/>
                <a:gd name="T21" fmla="*/ 102 h 426"/>
                <a:gd name="T22" fmla="*/ 314 w 524"/>
                <a:gd name="T23" fmla="*/ 27 h 426"/>
                <a:gd name="T24" fmla="*/ 408 w 524"/>
                <a:gd name="T25" fmla="*/ 0 h 426"/>
                <a:gd name="T26" fmla="*/ 419 w 524"/>
                <a:gd name="T27" fmla="*/ 70 h 426"/>
                <a:gd name="T28" fmla="*/ 423 w 524"/>
                <a:gd name="T29" fmla="*/ 68 h 426"/>
                <a:gd name="T30" fmla="*/ 445 w 524"/>
                <a:gd name="T31" fmla="*/ 92 h 426"/>
                <a:gd name="T32" fmla="*/ 446 w 524"/>
                <a:gd name="T33" fmla="*/ 163 h 426"/>
                <a:gd name="T34" fmla="*/ 474 w 524"/>
                <a:gd name="T35" fmla="*/ 222 h 426"/>
                <a:gd name="T36" fmla="*/ 485 w 524"/>
                <a:gd name="T37" fmla="*/ 298 h 426"/>
                <a:gd name="T38" fmla="*/ 488 w 524"/>
                <a:gd name="T39" fmla="*/ 363 h 426"/>
                <a:gd name="T40" fmla="*/ 521 w 524"/>
                <a:gd name="T41" fmla="*/ 386 h 426"/>
                <a:gd name="T42" fmla="*/ 497 w 524"/>
                <a:gd name="T43" fmla="*/ 417 h 426"/>
                <a:gd name="T44" fmla="*/ 436 w 524"/>
                <a:gd name="T45" fmla="*/ 380 h 426"/>
                <a:gd name="T46" fmla="*/ 405 w 524"/>
                <a:gd name="T47" fmla="*/ 383 h 426"/>
                <a:gd name="T48" fmla="*/ 374 w 524"/>
                <a:gd name="T49" fmla="*/ 374 h 426"/>
                <a:gd name="T50" fmla="*/ 376 w 524"/>
                <a:gd name="T51" fmla="*/ 351 h 426"/>
                <a:gd name="T52" fmla="*/ 356 w 524"/>
                <a:gd name="T53" fmla="*/ 345 h 426"/>
                <a:gd name="T54" fmla="*/ 15 w 524"/>
                <a:gd name="T55" fmla="*/ 408 h 426"/>
                <a:gd name="T56" fmla="*/ 0 w 524"/>
                <a:gd name="T57" fmla="*/ 390 h 426"/>
                <a:gd name="T58" fmla="*/ 53 w 524"/>
                <a:gd name="T59" fmla="*/ 315 h 426"/>
                <a:gd name="T60" fmla="*/ 41 w 524"/>
                <a:gd name="T61" fmla="*/ 280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4" name="Freeform 10"/>
            <p:cNvSpPr>
              <a:spLocks noChangeAspect="1"/>
            </p:cNvSpPr>
            <p:nvPr/>
          </p:nvSpPr>
          <p:spPr bwMode="auto">
            <a:xfrm>
              <a:off x="4578" y="1474"/>
              <a:ext cx="151" cy="89"/>
            </a:xfrm>
            <a:custGeom>
              <a:avLst/>
              <a:gdLst>
                <a:gd name="T0" fmla="*/ 0 w 152"/>
                <a:gd name="T1" fmla="*/ 66 h 91"/>
                <a:gd name="T2" fmla="*/ 63 w 152"/>
                <a:gd name="T3" fmla="*/ 36 h 91"/>
                <a:gd name="T4" fmla="*/ 123 w 152"/>
                <a:gd name="T5" fmla="*/ 0 h 91"/>
                <a:gd name="T6" fmla="*/ 133 w 152"/>
                <a:gd name="T7" fmla="*/ 1 h 91"/>
                <a:gd name="T8" fmla="*/ 151 w 152"/>
                <a:gd name="T9" fmla="*/ 3 h 91"/>
                <a:gd name="T10" fmla="*/ 92 w 152"/>
                <a:gd name="T11" fmla="*/ 49 h 91"/>
                <a:gd name="T12" fmla="*/ 18 w 152"/>
                <a:gd name="T13" fmla="*/ 89 h 91"/>
                <a:gd name="T14" fmla="*/ 0 w 152"/>
                <a:gd name="T15" fmla="*/ 66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875" name="Freeform 11"/>
          <p:cNvSpPr>
            <a:spLocks noChangeAspect="1"/>
          </p:cNvSpPr>
          <p:nvPr/>
        </p:nvSpPr>
        <p:spPr bwMode="auto">
          <a:xfrm>
            <a:off x="7265988" y="1668463"/>
            <a:ext cx="257175" cy="449262"/>
          </a:xfrm>
          <a:custGeom>
            <a:avLst/>
            <a:gdLst>
              <a:gd name="T0" fmla="*/ 53975 w 162"/>
              <a:gd name="T1" fmla="*/ 0 h 289"/>
              <a:gd name="T2" fmla="*/ 0 w 162"/>
              <a:gd name="T3" fmla="*/ 79282 h 289"/>
              <a:gd name="T4" fmla="*/ 58738 w 162"/>
              <a:gd name="T5" fmla="*/ 183436 h 289"/>
              <a:gd name="T6" fmla="*/ 23812 w 162"/>
              <a:gd name="T7" fmla="*/ 211417 h 289"/>
              <a:gd name="T8" fmla="*/ 38100 w 162"/>
              <a:gd name="T9" fmla="*/ 449262 h 289"/>
              <a:gd name="T10" fmla="*/ 182562 w 162"/>
              <a:gd name="T11" fmla="*/ 415062 h 289"/>
              <a:gd name="T12" fmla="*/ 219075 w 162"/>
              <a:gd name="T13" fmla="*/ 415062 h 289"/>
              <a:gd name="T14" fmla="*/ 241300 w 162"/>
              <a:gd name="T15" fmla="*/ 388635 h 289"/>
              <a:gd name="T16" fmla="*/ 241300 w 162"/>
              <a:gd name="T17" fmla="*/ 345108 h 289"/>
              <a:gd name="T18" fmla="*/ 257175 w 162"/>
              <a:gd name="T19" fmla="*/ 317126 h 289"/>
              <a:gd name="T20" fmla="*/ 177800 w 162"/>
              <a:gd name="T21" fmla="*/ 282926 h 289"/>
              <a:gd name="T22" fmla="*/ 73025 w 162"/>
              <a:gd name="T23" fmla="*/ 21764 h 289"/>
              <a:gd name="T24" fmla="*/ 53975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6" name="Freeform 12"/>
          <p:cNvSpPr>
            <a:spLocks noChangeAspect="1"/>
          </p:cNvSpPr>
          <p:nvPr/>
        </p:nvSpPr>
        <p:spPr bwMode="auto">
          <a:xfrm>
            <a:off x="7415213" y="2197100"/>
            <a:ext cx="120650" cy="101600"/>
          </a:xfrm>
          <a:custGeom>
            <a:avLst/>
            <a:gdLst>
              <a:gd name="T0" fmla="*/ 0 w 77"/>
              <a:gd name="T1" fmla="*/ 15875 h 64"/>
              <a:gd name="T2" fmla="*/ 50140 w 77"/>
              <a:gd name="T3" fmla="*/ 0 h 64"/>
              <a:gd name="T4" fmla="*/ 120650 w 77"/>
              <a:gd name="T5" fmla="*/ 52387 h 64"/>
              <a:gd name="T6" fmla="*/ 106548 w 77"/>
              <a:gd name="T7" fmla="*/ 66675 h 64"/>
              <a:gd name="T8" fmla="*/ 72077 w 77"/>
              <a:gd name="T9" fmla="*/ 66675 h 64"/>
              <a:gd name="T10" fmla="*/ 54841 w 77"/>
              <a:gd name="T11" fmla="*/ 101600 h 64"/>
              <a:gd name="T12" fmla="*/ 0 w 77"/>
              <a:gd name="T13" fmla="*/ 15875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877" name="Group 13"/>
          <p:cNvGrpSpPr>
            <a:grpSpLocks noChangeAspect="1"/>
          </p:cNvGrpSpPr>
          <p:nvPr/>
        </p:nvGrpSpPr>
        <p:grpSpPr bwMode="auto">
          <a:xfrm>
            <a:off x="1909763" y="4495800"/>
            <a:ext cx="622300" cy="479425"/>
            <a:chOff x="1203" y="2832"/>
            <a:chExt cx="392" cy="302"/>
          </a:xfrm>
        </p:grpSpPr>
        <p:grpSp>
          <p:nvGrpSpPr>
            <p:cNvPr id="164878" name="Group 14" descr="Dotted grid"/>
            <p:cNvGrpSpPr>
              <a:grpSpLocks noChangeAspect="1"/>
            </p:cNvGrpSpPr>
            <p:nvPr/>
          </p:nvGrpSpPr>
          <p:grpSpPr bwMode="auto">
            <a:xfrm>
              <a:off x="1203" y="2832"/>
              <a:ext cx="392" cy="302"/>
              <a:chOff x="1203" y="2832"/>
              <a:chExt cx="392" cy="302"/>
            </a:xfrm>
          </p:grpSpPr>
          <p:sp>
            <p:nvSpPr>
              <p:cNvPr id="164879" name="Freeform 15"/>
              <p:cNvSpPr>
                <a:spLocks noChangeAspect="1"/>
              </p:cNvSpPr>
              <p:nvPr/>
            </p:nvSpPr>
            <p:spPr bwMode="auto">
              <a:xfrm>
                <a:off x="1203" y="2870"/>
                <a:ext cx="30" cy="4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0" name="Freeform 16"/>
              <p:cNvSpPr>
                <a:spLocks noChangeAspect="1"/>
              </p:cNvSpPr>
              <p:nvPr/>
            </p:nvSpPr>
            <p:spPr bwMode="auto">
              <a:xfrm>
                <a:off x="1246" y="2832"/>
                <a:ext cx="56" cy="55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1" name="Freeform 17"/>
              <p:cNvSpPr>
                <a:spLocks noChangeAspect="1"/>
              </p:cNvSpPr>
              <p:nvPr/>
            </p:nvSpPr>
            <p:spPr bwMode="auto">
              <a:xfrm>
                <a:off x="1299" y="2870"/>
                <a:ext cx="84" cy="62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2" name="Freeform 18"/>
              <p:cNvSpPr>
                <a:spLocks noChangeAspect="1"/>
              </p:cNvSpPr>
              <p:nvPr/>
            </p:nvSpPr>
            <p:spPr bwMode="auto">
              <a:xfrm>
                <a:off x="1385" y="2917"/>
                <a:ext cx="67" cy="33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3" name="Freeform 19"/>
              <p:cNvSpPr>
                <a:spLocks noChangeAspect="1"/>
              </p:cNvSpPr>
              <p:nvPr/>
            </p:nvSpPr>
            <p:spPr bwMode="auto">
              <a:xfrm>
                <a:off x="1405" y="2963"/>
                <a:ext cx="27" cy="2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4" name="Freeform 20"/>
              <p:cNvSpPr>
                <a:spLocks noChangeAspect="1"/>
              </p:cNvSpPr>
              <p:nvPr/>
            </p:nvSpPr>
            <p:spPr bwMode="auto">
              <a:xfrm>
                <a:off x="1435" y="2989"/>
                <a:ext cx="18" cy="23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5" name="Freeform 21"/>
              <p:cNvSpPr>
                <a:spLocks noChangeAspect="1"/>
              </p:cNvSpPr>
              <p:nvPr/>
            </p:nvSpPr>
            <p:spPr bwMode="auto">
              <a:xfrm>
                <a:off x="1482" y="3000"/>
                <a:ext cx="113" cy="134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86" name="Freeform 22"/>
            <p:cNvSpPr>
              <a:spLocks noChangeAspect="1"/>
            </p:cNvSpPr>
            <p:nvPr/>
          </p:nvSpPr>
          <p:spPr bwMode="auto">
            <a:xfrm>
              <a:off x="1441" y="2937"/>
              <a:ext cx="63" cy="53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887" name="Freeform 23"/>
          <p:cNvSpPr>
            <a:spLocks noChangeAspect="1"/>
          </p:cNvSpPr>
          <p:nvPr/>
        </p:nvSpPr>
        <p:spPr bwMode="auto">
          <a:xfrm>
            <a:off x="304800" y="3733800"/>
            <a:ext cx="1617663" cy="1577975"/>
          </a:xfrm>
          <a:custGeom>
            <a:avLst/>
            <a:gdLst>
              <a:gd name="T0" fmla="*/ 258291 w 1572"/>
              <a:gd name="T1" fmla="*/ 234689 h 1533"/>
              <a:gd name="T2" fmla="*/ 583470 w 1572"/>
              <a:gd name="T3" fmla="*/ 0 h 1533"/>
              <a:gd name="T4" fmla="*/ 737827 w 1572"/>
              <a:gd name="T5" fmla="*/ 41174 h 1533"/>
              <a:gd name="T6" fmla="*/ 812948 w 1572"/>
              <a:gd name="T7" fmla="*/ 116315 h 1533"/>
              <a:gd name="T8" fmla="*/ 1118575 w 1572"/>
              <a:gd name="T9" fmla="*/ 146166 h 1533"/>
              <a:gd name="T10" fmla="*/ 1127836 w 1572"/>
              <a:gd name="T11" fmla="*/ 926404 h 1533"/>
              <a:gd name="T12" fmla="*/ 1227654 w 1572"/>
              <a:gd name="T13" fmla="*/ 949049 h 1533"/>
              <a:gd name="T14" fmla="*/ 1273961 w 1572"/>
              <a:gd name="T15" fmla="*/ 1042719 h 1533"/>
              <a:gd name="T16" fmla="*/ 1343936 w 1572"/>
              <a:gd name="T17" fmla="*/ 1010810 h 1533"/>
              <a:gd name="T18" fmla="*/ 1491090 w 1572"/>
              <a:gd name="T19" fmla="*/ 1222854 h 1533"/>
              <a:gd name="T20" fmla="*/ 1617663 w 1572"/>
              <a:gd name="T21" fmla="*/ 1320641 h 1533"/>
              <a:gd name="T22" fmla="*/ 1612518 w 1572"/>
              <a:gd name="T23" fmla="*/ 1405046 h 1533"/>
              <a:gd name="T24" fmla="*/ 1453015 w 1572"/>
              <a:gd name="T25" fmla="*/ 1415340 h 1533"/>
              <a:gd name="T26" fmla="*/ 1383040 w 1572"/>
              <a:gd name="T27" fmla="*/ 1156976 h 1533"/>
              <a:gd name="T28" fmla="*/ 879836 w 1572"/>
              <a:gd name="T29" fmla="*/ 901700 h 1533"/>
              <a:gd name="T30" fmla="*/ 893213 w 1572"/>
              <a:gd name="T31" fmla="*/ 981988 h 1533"/>
              <a:gd name="T32" fmla="*/ 780018 w 1572"/>
              <a:gd name="T33" fmla="*/ 1085952 h 1533"/>
              <a:gd name="T34" fmla="*/ 761495 w 1572"/>
              <a:gd name="T35" fmla="*/ 1047866 h 1533"/>
              <a:gd name="T36" fmla="*/ 729595 w 1572"/>
              <a:gd name="T37" fmla="*/ 1047866 h 1533"/>
              <a:gd name="T38" fmla="*/ 639039 w 1572"/>
              <a:gd name="T39" fmla="*/ 1264027 h 1533"/>
              <a:gd name="T40" fmla="*/ 358109 w 1572"/>
              <a:gd name="T41" fmla="*/ 1477100 h 1533"/>
              <a:gd name="T42" fmla="*/ 80266 w 1572"/>
              <a:gd name="T43" fmla="*/ 1577975 h 1533"/>
              <a:gd name="T44" fmla="*/ 0 w 1572"/>
              <a:gd name="T45" fmla="*/ 1564594 h 1533"/>
              <a:gd name="T46" fmla="*/ 319005 w 1572"/>
              <a:gd name="T47" fmla="*/ 1382401 h 1533"/>
              <a:gd name="T48" fmla="*/ 358109 w 1572"/>
              <a:gd name="T49" fmla="*/ 1382401 h 1533"/>
              <a:gd name="T50" fmla="*/ 474391 w 1572"/>
              <a:gd name="T51" fmla="*/ 1241382 h 1533"/>
              <a:gd name="T52" fmla="*/ 526873 w 1572"/>
              <a:gd name="T53" fmla="*/ 1236235 h 1533"/>
              <a:gd name="T54" fmla="*/ 606109 w 1572"/>
              <a:gd name="T55" fmla="*/ 1129184 h 1533"/>
              <a:gd name="T56" fmla="*/ 578325 w 1572"/>
              <a:gd name="T57" fmla="*/ 1081834 h 1533"/>
              <a:gd name="T58" fmla="*/ 408532 w 1572"/>
              <a:gd name="T59" fmla="*/ 1104480 h 1533"/>
              <a:gd name="T60" fmla="*/ 292250 w 1572"/>
              <a:gd name="T61" fmla="*/ 835822 h 1533"/>
              <a:gd name="T62" fmla="*/ 358109 w 1572"/>
              <a:gd name="T63" fmla="*/ 714361 h 1533"/>
              <a:gd name="T64" fmla="*/ 465130 w 1572"/>
              <a:gd name="T65" fmla="*/ 672158 h 1533"/>
              <a:gd name="T66" fmla="*/ 427055 w 1572"/>
              <a:gd name="T67" fmla="*/ 564077 h 1533"/>
              <a:gd name="T68" fmla="*/ 314889 w 1572"/>
              <a:gd name="T69" fmla="*/ 615544 h 1533"/>
              <a:gd name="T70" fmla="*/ 230507 w 1572"/>
              <a:gd name="T71" fmla="*/ 460114 h 1533"/>
              <a:gd name="T72" fmla="*/ 324150 w 1572"/>
              <a:gd name="T73" fmla="*/ 423058 h 1533"/>
              <a:gd name="T74" fmla="*/ 408532 w 1572"/>
              <a:gd name="T75" fmla="*/ 465261 h 1533"/>
              <a:gd name="T76" fmla="*/ 446607 w 1572"/>
              <a:gd name="T77" fmla="*/ 441586 h 1533"/>
              <a:gd name="T78" fmla="*/ 376631 w 1572"/>
              <a:gd name="T79" fmla="*/ 309831 h 1533"/>
              <a:gd name="T80" fmla="*/ 253146 w 1572"/>
              <a:gd name="T81" fmla="*/ 300567 h 1533"/>
              <a:gd name="T82" fmla="*/ 258291 w 1572"/>
              <a:gd name="T83" fmla="*/ 234689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8" name="Freeform 24"/>
          <p:cNvSpPr>
            <a:spLocks noChangeAspect="1"/>
          </p:cNvSpPr>
          <p:nvPr/>
        </p:nvSpPr>
        <p:spPr bwMode="auto">
          <a:xfrm>
            <a:off x="1395413" y="1298575"/>
            <a:ext cx="836612" cy="604838"/>
          </a:xfrm>
          <a:custGeom>
            <a:avLst/>
            <a:gdLst>
              <a:gd name="T0" fmla="*/ 211521 w 530"/>
              <a:gd name="T1" fmla="*/ 0 h 389"/>
              <a:gd name="T2" fmla="*/ 383579 w 530"/>
              <a:gd name="T3" fmla="*/ 46646 h 389"/>
              <a:gd name="T4" fmla="*/ 514595 w 530"/>
              <a:gd name="T5" fmla="*/ 76188 h 389"/>
              <a:gd name="T6" fmla="*/ 577736 w 530"/>
              <a:gd name="T7" fmla="*/ 90181 h 389"/>
              <a:gd name="T8" fmla="*/ 644033 w 530"/>
              <a:gd name="T9" fmla="*/ 99511 h 389"/>
              <a:gd name="T10" fmla="*/ 730851 w 530"/>
              <a:gd name="T11" fmla="*/ 115059 h 389"/>
              <a:gd name="T12" fmla="*/ 836612 w 530"/>
              <a:gd name="T13" fmla="*/ 133717 h 389"/>
              <a:gd name="T14" fmla="*/ 768736 w 530"/>
              <a:gd name="T15" fmla="*/ 604838 h 389"/>
              <a:gd name="T16" fmla="*/ 443562 w 530"/>
              <a:gd name="T17" fmla="*/ 536424 h 389"/>
              <a:gd name="T18" fmla="*/ 399364 w 530"/>
              <a:gd name="T19" fmla="*/ 567522 h 389"/>
              <a:gd name="T20" fmla="*/ 340959 w 530"/>
              <a:gd name="T21" fmla="*/ 520876 h 389"/>
              <a:gd name="T22" fmla="*/ 288868 w 530"/>
              <a:gd name="T23" fmla="*/ 567522 h 389"/>
              <a:gd name="T24" fmla="*/ 241513 w 530"/>
              <a:gd name="T25" fmla="*/ 527095 h 389"/>
              <a:gd name="T26" fmla="*/ 107339 w 530"/>
              <a:gd name="T27" fmla="*/ 520876 h 389"/>
              <a:gd name="T28" fmla="*/ 126281 w 530"/>
              <a:gd name="T29" fmla="*/ 444688 h 389"/>
              <a:gd name="T30" fmla="*/ 29992 w 530"/>
              <a:gd name="T31" fmla="*/ 436914 h 389"/>
              <a:gd name="T32" fmla="*/ 20521 w 530"/>
              <a:gd name="T33" fmla="*/ 393378 h 389"/>
              <a:gd name="T34" fmla="*/ 39463 w 530"/>
              <a:gd name="T35" fmla="*/ 346732 h 389"/>
              <a:gd name="T36" fmla="*/ 15785 w 530"/>
              <a:gd name="T37" fmla="*/ 304751 h 389"/>
              <a:gd name="T38" fmla="*/ 17364 w 530"/>
              <a:gd name="T39" fmla="*/ 186582 h 389"/>
              <a:gd name="T40" fmla="*/ 0 w 530"/>
              <a:gd name="T41" fmla="*/ 96401 h 389"/>
              <a:gd name="T42" fmla="*/ 11050 w 530"/>
              <a:gd name="T43" fmla="*/ 62194 h 389"/>
              <a:gd name="T44" fmla="*/ 53669 w 530"/>
              <a:gd name="T45" fmla="*/ 76188 h 389"/>
              <a:gd name="T46" fmla="*/ 97868 w 530"/>
              <a:gd name="T47" fmla="*/ 129053 h 389"/>
              <a:gd name="T48" fmla="*/ 179950 w 530"/>
              <a:gd name="T49" fmla="*/ 141492 h 389"/>
              <a:gd name="T50" fmla="*/ 202050 w 530"/>
              <a:gd name="T51" fmla="*/ 185028 h 389"/>
              <a:gd name="T52" fmla="*/ 161008 w 530"/>
              <a:gd name="T53" fmla="*/ 185028 h 389"/>
              <a:gd name="T54" fmla="*/ 156273 w 530"/>
              <a:gd name="T55" fmla="*/ 222344 h 389"/>
              <a:gd name="T56" fmla="*/ 179950 w 530"/>
              <a:gd name="T57" fmla="*/ 227009 h 389"/>
              <a:gd name="T58" fmla="*/ 189422 w 530"/>
              <a:gd name="T59" fmla="*/ 264325 h 389"/>
              <a:gd name="T60" fmla="*/ 140488 w 530"/>
              <a:gd name="T61" fmla="*/ 290758 h 389"/>
              <a:gd name="T62" fmla="*/ 140488 w 530"/>
              <a:gd name="T63" fmla="*/ 317190 h 389"/>
              <a:gd name="T64" fmla="*/ 197314 w 530"/>
              <a:gd name="T65" fmla="*/ 317190 h 389"/>
              <a:gd name="T66" fmla="*/ 211521 w 530"/>
              <a:gd name="T67" fmla="*/ 251886 h 389"/>
              <a:gd name="T68" fmla="*/ 254141 w 530"/>
              <a:gd name="T69" fmla="*/ 213015 h 389"/>
              <a:gd name="T70" fmla="*/ 202050 w 530"/>
              <a:gd name="T71" fmla="*/ 110395 h 389"/>
              <a:gd name="T72" fmla="*/ 235198 w 530"/>
              <a:gd name="T73" fmla="*/ 77743 h 389"/>
              <a:gd name="T74" fmla="*/ 211521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9" name="Freeform 25"/>
          <p:cNvSpPr>
            <a:spLocks noChangeAspect="1"/>
          </p:cNvSpPr>
          <p:nvPr/>
        </p:nvSpPr>
        <p:spPr bwMode="auto">
          <a:xfrm>
            <a:off x="1196975" y="1736725"/>
            <a:ext cx="1044575" cy="784225"/>
          </a:xfrm>
          <a:custGeom>
            <a:avLst/>
            <a:gdLst>
              <a:gd name="T0" fmla="*/ 228797 w 662"/>
              <a:gd name="T1" fmla="*/ 0 h 505"/>
              <a:gd name="T2" fmla="*/ 198816 w 662"/>
              <a:gd name="T3" fmla="*/ 17082 h 505"/>
              <a:gd name="T4" fmla="*/ 179881 w 662"/>
              <a:gd name="T5" fmla="*/ 85411 h 505"/>
              <a:gd name="T6" fmla="*/ 160947 w 662"/>
              <a:gd name="T7" fmla="*/ 144422 h 505"/>
              <a:gd name="T8" fmla="*/ 146745 w 662"/>
              <a:gd name="T9" fmla="*/ 191009 h 505"/>
              <a:gd name="T10" fmla="*/ 127811 w 662"/>
              <a:gd name="T11" fmla="*/ 240703 h 505"/>
              <a:gd name="T12" fmla="*/ 105720 w 662"/>
              <a:gd name="T13" fmla="*/ 291949 h 505"/>
              <a:gd name="T14" fmla="*/ 78895 w 662"/>
              <a:gd name="T15" fmla="*/ 347854 h 505"/>
              <a:gd name="T16" fmla="*/ 41026 w 662"/>
              <a:gd name="T17" fmla="*/ 413077 h 505"/>
              <a:gd name="T18" fmla="*/ 0 w 662"/>
              <a:gd name="T19" fmla="*/ 475194 h 505"/>
              <a:gd name="T20" fmla="*/ 0 w 662"/>
              <a:gd name="T21" fmla="*/ 611851 h 505"/>
              <a:gd name="T22" fmla="*/ 585404 w 662"/>
              <a:gd name="T23" fmla="*/ 729873 h 505"/>
              <a:gd name="T24" fmla="*/ 856804 w 662"/>
              <a:gd name="T25" fmla="*/ 784225 h 505"/>
              <a:gd name="T26" fmla="*/ 913609 w 662"/>
              <a:gd name="T27" fmla="*/ 512464 h 505"/>
              <a:gd name="T28" fmla="*/ 948323 w 662"/>
              <a:gd name="T29" fmla="*/ 489170 h 505"/>
              <a:gd name="T30" fmla="*/ 915187 w 662"/>
              <a:gd name="T31" fmla="*/ 428606 h 505"/>
              <a:gd name="T32" fmla="*/ 932544 w 662"/>
              <a:gd name="T33" fmla="*/ 366489 h 505"/>
              <a:gd name="T34" fmla="*/ 1044575 w 662"/>
              <a:gd name="T35" fmla="*/ 262444 h 505"/>
              <a:gd name="T36" fmla="*/ 967258 w 662"/>
              <a:gd name="T37" fmla="*/ 167715 h 505"/>
              <a:gd name="T38" fmla="*/ 642208 w 662"/>
              <a:gd name="T39" fmla="*/ 99387 h 505"/>
              <a:gd name="T40" fmla="*/ 598027 w 662"/>
              <a:gd name="T41" fmla="*/ 127340 h 505"/>
              <a:gd name="T42" fmla="*/ 539644 w 662"/>
              <a:gd name="T43" fmla="*/ 80752 h 505"/>
              <a:gd name="T44" fmla="*/ 487574 w 662"/>
              <a:gd name="T45" fmla="*/ 130445 h 505"/>
              <a:gd name="T46" fmla="*/ 438658 w 662"/>
              <a:gd name="T47" fmla="*/ 80752 h 505"/>
              <a:gd name="T48" fmla="*/ 309270 w 662"/>
              <a:gd name="T49" fmla="*/ 83858 h 505"/>
              <a:gd name="T50" fmla="*/ 325049 w 662"/>
              <a:gd name="T51" fmla="*/ 7765 h 505"/>
              <a:gd name="T52" fmla="*/ 228797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0" name="Freeform 26"/>
          <p:cNvSpPr>
            <a:spLocks noChangeAspect="1"/>
          </p:cNvSpPr>
          <p:nvPr/>
        </p:nvSpPr>
        <p:spPr bwMode="auto">
          <a:xfrm>
            <a:off x="1112838" y="2344738"/>
            <a:ext cx="1100137" cy="1674812"/>
          </a:xfrm>
          <a:custGeom>
            <a:avLst/>
            <a:gdLst>
              <a:gd name="T0" fmla="*/ 83655 w 697"/>
              <a:gd name="T1" fmla="*/ 0 h 1077"/>
              <a:gd name="T2" fmla="*/ 590317 w 697"/>
              <a:gd name="T3" fmla="*/ 99525 h 1077"/>
              <a:gd name="T4" fmla="*/ 479830 w 697"/>
              <a:gd name="T5" fmla="*/ 592482 h 1077"/>
              <a:gd name="T6" fmla="*/ 1048050 w 697"/>
              <a:gd name="T7" fmla="*/ 1343582 h 1077"/>
              <a:gd name="T8" fmla="*/ 1100137 w 697"/>
              <a:gd name="T9" fmla="*/ 1438441 h 1077"/>
              <a:gd name="T10" fmla="*/ 1046472 w 697"/>
              <a:gd name="T11" fmla="*/ 1485093 h 1077"/>
              <a:gd name="T12" fmla="*/ 1011747 w 697"/>
              <a:gd name="T13" fmla="*/ 1569067 h 1077"/>
              <a:gd name="T14" fmla="*/ 978601 w 697"/>
              <a:gd name="T15" fmla="*/ 1617274 h 1077"/>
              <a:gd name="T16" fmla="*/ 1013326 w 697"/>
              <a:gd name="T17" fmla="*/ 1660816 h 1077"/>
              <a:gd name="T18" fmla="*/ 954925 w 697"/>
              <a:gd name="T19" fmla="*/ 1674812 h 1077"/>
              <a:gd name="T20" fmla="*/ 620307 w 697"/>
              <a:gd name="T21" fmla="*/ 1663927 h 1077"/>
              <a:gd name="T22" fmla="*/ 599788 w 697"/>
              <a:gd name="T23" fmla="*/ 1565957 h 1077"/>
              <a:gd name="T24" fmla="*/ 541387 w 697"/>
              <a:gd name="T25" fmla="*/ 1494423 h 1077"/>
              <a:gd name="T26" fmla="*/ 498771 w 697"/>
              <a:gd name="T27" fmla="*/ 1467987 h 1077"/>
              <a:gd name="T28" fmla="*/ 486144 w 697"/>
              <a:gd name="T29" fmla="*/ 1418225 h 1077"/>
              <a:gd name="T30" fmla="*/ 451419 w 697"/>
              <a:gd name="T31" fmla="*/ 1390234 h 1077"/>
              <a:gd name="T32" fmla="*/ 415116 w 697"/>
              <a:gd name="T33" fmla="*/ 1354467 h 1077"/>
              <a:gd name="T34" fmla="*/ 404068 w 697"/>
              <a:gd name="T35" fmla="*/ 1315590 h 1077"/>
              <a:gd name="T36" fmla="*/ 370921 w 697"/>
              <a:gd name="T37" fmla="*/ 1290709 h 1077"/>
              <a:gd name="T38" fmla="*/ 318835 w 697"/>
              <a:gd name="T39" fmla="*/ 1304705 h 1077"/>
              <a:gd name="T40" fmla="*/ 260434 w 697"/>
              <a:gd name="T41" fmla="*/ 1282934 h 1077"/>
              <a:gd name="T42" fmla="*/ 260434 w 697"/>
              <a:gd name="T43" fmla="*/ 1262718 h 1077"/>
              <a:gd name="T44" fmla="*/ 258856 w 697"/>
              <a:gd name="T45" fmla="*/ 1216066 h 1077"/>
              <a:gd name="T46" fmla="*/ 235180 w 697"/>
              <a:gd name="T47" fmla="*/ 1164748 h 1077"/>
              <a:gd name="T48" fmla="*/ 232023 w 697"/>
              <a:gd name="T49" fmla="*/ 1122761 h 1077"/>
              <a:gd name="T50" fmla="*/ 206769 w 697"/>
              <a:gd name="T51" fmla="*/ 1086995 h 1077"/>
              <a:gd name="T52" fmla="*/ 213083 w 697"/>
              <a:gd name="T53" fmla="*/ 1051228 h 1077"/>
              <a:gd name="T54" fmla="*/ 140477 w 697"/>
              <a:gd name="T55" fmla="*/ 965699 h 1077"/>
              <a:gd name="T56" fmla="*/ 140477 w 697"/>
              <a:gd name="T57" fmla="*/ 917492 h 1077"/>
              <a:gd name="T58" fmla="*/ 178358 w 697"/>
              <a:gd name="T59" fmla="*/ 898831 h 1077"/>
              <a:gd name="T60" fmla="*/ 178358 w 697"/>
              <a:gd name="T61" fmla="*/ 869285 h 1077"/>
              <a:gd name="T62" fmla="*/ 140477 w 697"/>
              <a:gd name="T63" fmla="*/ 859955 h 1077"/>
              <a:gd name="T64" fmla="*/ 124693 w 697"/>
              <a:gd name="T65" fmla="*/ 813302 h 1077"/>
              <a:gd name="T66" fmla="*/ 105752 w 697"/>
              <a:gd name="T67" fmla="*/ 732439 h 1077"/>
              <a:gd name="T68" fmla="*/ 159417 w 697"/>
              <a:gd name="T69" fmla="*/ 775981 h 1077"/>
              <a:gd name="T70" fmla="*/ 138898 w 697"/>
              <a:gd name="T71" fmla="*/ 718443 h 1077"/>
              <a:gd name="T72" fmla="*/ 178358 w 697"/>
              <a:gd name="T73" fmla="*/ 718443 h 1077"/>
              <a:gd name="T74" fmla="*/ 178358 w 697"/>
              <a:gd name="T75" fmla="*/ 676456 h 1077"/>
              <a:gd name="T76" fmla="*/ 138898 w 697"/>
              <a:gd name="T77" fmla="*/ 648465 h 1077"/>
              <a:gd name="T78" fmla="*/ 119958 w 697"/>
              <a:gd name="T79" fmla="*/ 687341 h 1077"/>
              <a:gd name="T80" fmla="*/ 83655 w 697"/>
              <a:gd name="T81" fmla="*/ 673346 h 1077"/>
              <a:gd name="T82" fmla="*/ 14206 w 697"/>
              <a:gd name="T83" fmla="*/ 486737 h 1077"/>
              <a:gd name="T84" fmla="*/ 33146 w 697"/>
              <a:gd name="T85" fmla="*/ 351446 h 1077"/>
              <a:gd name="T86" fmla="*/ 0 w 697"/>
              <a:gd name="T87" fmla="*/ 275248 h 1077"/>
              <a:gd name="T88" fmla="*/ 15784 w 697"/>
              <a:gd name="T89" fmla="*/ 217710 h 1077"/>
              <a:gd name="T90" fmla="*/ 50508 w 697"/>
              <a:gd name="T91" fmla="*/ 205269 h 1077"/>
              <a:gd name="T92" fmla="*/ 83655 w 697"/>
              <a:gd name="T93" fmla="*/ 113520 h 1077"/>
              <a:gd name="T94" fmla="*/ 83655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1" name="Freeform 27"/>
          <p:cNvSpPr>
            <a:spLocks noChangeAspect="1"/>
          </p:cNvSpPr>
          <p:nvPr/>
        </p:nvSpPr>
        <p:spPr bwMode="auto">
          <a:xfrm>
            <a:off x="1593850" y="2447925"/>
            <a:ext cx="830263" cy="1239838"/>
          </a:xfrm>
          <a:custGeom>
            <a:avLst/>
            <a:gdLst>
              <a:gd name="T0" fmla="*/ 105555 w 527"/>
              <a:gd name="T1" fmla="*/ 0 h 797"/>
              <a:gd name="T2" fmla="*/ 0 w 527"/>
              <a:gd name="T3" fmla="*/ 491579 h 797"/>
              <a:gd name="T4" fmla="*/ 565587 w 527"/>
              <a:gd name="T5" fmla="*/ 1239838 h 797"/>
              <a:gd name="T6" fmla="*/ 600247 w 527"/>
              <a:gd name="T7" fmla="*/ 1207170 h 797"/>
              <a:gd name="T8" fmla="*/ 598672 w 527"/>
              <a:gd name="T9" fmla="*/ 1059385 h 797"/>
              <a:gd name="T10" fmla="*/ 669567 w 527"/>
              <a:gd name="T11" fmla="*/ 1070274 h 797"/>
              <a:gd name="T12" fmla="*/ 742038 w 527"/>
              <a:gd name="T13" fmla="*/ 616030 h 797"/>
              <a:gd name="T14" fmla="*/ 790877 w 527"/>
              <a:gd name="T15" fmla="*/ 308015 h 797"/>
              <a:gd name="T16" fmla="*/ 805056 w 527"/>
              <a:gd name="T17" fmla="*/ 214677 h 797"/>
              <a:gd name="T18" fmla="*/ 830263 w 527"/>
              <a:gd name="T19" fmla="*/ 132229 h 797"/>
              <a:gd name="T20" fmla="*/ 456881 w 527"/>
              <a:gd name="T21" fmla="*/ 73115 h 797"/>
              <a:gd name="T22" fmla="*/ 105555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2" name="Freeform 28"/>
          <p:cNvSpPr>
            <a:spLocks noChangeAspect="1"/>
          </p:cNvSpPr>
          <p:nvPr/>
        </p:nvSpPr>
        <p:spPr bwMode="auto">
          <a:xfrm>
            <a:off x="2051050" y="1430338"/>
            <a:ext cx="750888" cy="1198562"/>
          </a:xfrm>
          <a:custGeom>
            <a:avLst/>
            <a:gdLst>
              <a:gd name="T0" fmla="*/ 181412 w 476"/>
              <a:gd name="T1" fmla="*/ 0 h 770"/>
              <a:gd name="T2" fmla="*/ 113580 w 476"/>
              <a:gd name="T3" fmla="*/ 468529 h 770"/>
              <a:gd name="T4" fmla="*/ 184567 w 476"/>
              <a:gd name="T5" fmla="*/ 568150 h 770"/>
              <a:gd name="T6" fmla="*/ 74142 w 476"/>
              <a:gd name="T7" fmla="*/ 672440 h 770"/>
              <a:gd name="T8" fmla="*/ 59945 w 476"/>
              <a:gd name="T9" fmla="*/ 744042 h 770"/>
              <a:gd name="T10" fmla="*/ 89917 w 476"/>
              <a:gd name="T11" fmla="*/ 795409 h 770"/>
              <a:gd name="T12" fmla="*/ 59945 w 476"/>
              <a:gd name="T13" fmla="*/ 820315 h 770"/>
              <a:gd name="T14" fmla="*/ 0 w 476"/>
              <a:gd name="T15" fmla="*/ 1091158 h 770"/>
              <a:gd name="T16" fmla="*/ 358092 w 476"/>
              <a:gd name="T17" fmla="*/ 1154978 h 770"/>
              <a:gd name="T18" fmla="*/ 697253 w 476"/>
              <a:gd name="T19" fmla="*/ 1198562 h 770"/>
              <a:gd name="T20" fmla="*/ 731958 w 476"/>
              <a:gd name="T21" fmla="*/ 951067 h 770"/>
              <a:gd name="T22" fmla="*/ 750888 w 476"/>
              <a:gd name="T23" fmla="*/ 814088 h 770"/>
              <a:gd name="T24" fmla="*/ 717761 w 476"/>
              <a:gd name="T25" fmla="*/ 764278 h 770"/>
              <a:gd name="T26" fmla="*/ 640463 w 476"/>
              <a:gd name="T27" fmla="*/ 778287 h 770"/>
              <a:gd name="T28" fmla="*/ 539504 w 476"/>
              <a:gd name="T29" fmla="*/ 790740 h 770"/>
              <a:gd name="T30" fmla="*/ 520574 w 476"/>
              <a:gd name="T31" fmla="*/ 678666 h 770"/>
              <a:gd name="T32" fmla="*/ 397529 w 476"/>
              <a:gd name="T33" fmla="*/ 588385 h 770"/>
              <a:gd name="T34" fmla="*/ 414881 w 476"/>
              <a:gd name="T35" fmla="*/ 530792 h 770"/>
              <a:gd name="T36" fmla="*/ 425924 w 476"/>
              <a:gd name="T37" fmla="*/ 428058 h 770"/>
              <a:gd name="T38" fmla="*/ 268174 w 476"/>
              <a:gd name="T39" fmla="*/ 208581 h 770"/>
              <a:gd name="T40" fmla="*/ 290259 w 476"/>
              <a:gd name="T41" fmla="*/ 14009 h 770"/>
              <a:gd name="T42" fmla="*/ 181412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3" name="Freeform 29"/>
          <p:cNvSpPr>
            <a:spLocks noChangeAspect="1"/>
          </p:cNvSpPr>
          <p:nvPr/>
        </p:nvSpPr>
        <p:spPr bwMode="auto">
          <a:xfrm>
            <a:off x="2282825" y="2582863"/>
            <a:ext cx="695325" cy="885825"/>
          </a:xfrm>
          <a:custGeom>
            <a:avLst/>
            <a:gdLst>
              <a:gd name="T0" fmla="*/ 129289 w 441"/>
              <a:gd name="T1" fmla="*/ 0 h 569"/>
              <a:gd name="T2" fmla="*/ 469857 w 441"/>
              <a:gd name="T3" fmla="*/ 46704 h 569"/>
              <a:gd name="T4" fmla="*/ 446206 w 441"/>
              <a:gd name="T5" fmla="*/ 216397 h 569"/>
              <a:gd name="T6" fmla="*/ 695325 w 441"/>
              <a:gd name="T7" fmla="*/ 239749 h 569"/>
              <a:gd name="T8" fmla="*/ 627527 w 441"/>
              <a:gd name="T9" fmla="*/ 885825 h 569"/>
              <a:gd name="T10" fmla="*/ 0 w 441"/>
              <a:gd name="T11" fmla="*/ 818882 h 569"/>
              <a:gd name="T12" fmla="*/ 63068 w 441"/>
              <a:gd name="T13" fmla="*/ 406327 h 569"/>
              <a:gd name="T14" fmla="*/ 129289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4" name="Freeform 30"/>
          <p:cNvSpPr>
            <a:spLocks noChangeAspect="1"/>
          </p:cNvSpPr>
          <p:nvPr/>
        </p:nvSpPr>
        <p:spPr bwMode="auto">
          <a:xfrm>
            <a:off x="2314575" y="1441450"/>
            <a:ext cx="1306513" cy="803275"/>
          </a:xfrm>
          <a:custGeom>
            <a:avLst/>
            <a:gdLst>
              <a:gd name="T0" fmla="*/ 22091 w 828"/>
              <a:gd name="T1" fmla="*/ 0 h 516"/>
              <a:gd name="T2" fmla="*/ 277713 w 828"/>
              <a:gd name="T3" fmla="*/ 32691 h 516"/>
              <a:gd name="T4" fmla="*/ 433926 w 828"/>
              <a:gd name="T5" fmla="*/ 52929 h 516"/>
              <a:gd name="T6" fmla="*/ 637477 w 828"/>
              <a:gd name="T7" fmla="*/ 74723 h 516"/>
              <a:gd name="T8" fmla="*/ 826827 w 828"/>
              <a:gd name="T9" fmla="*/ 93404 h 516"/>
              <a:gd name="T10" fmla="*/ 1153455 w 828"/>
              <a:gd name="T11" fmla="*/ 116755 h 516"/>
              <a:gd name="T12" fmla="*/ 1306513 w 828"/>
              <a:gd name="T13" fmla="*/ 127652 h 516"/>
              <a:gd name="T14" fmla="*/ 1301779 w 828"/>
              <a:gd name="T15" fmla="*/ 781481 h 516"/>
              <a:gd name="T16" fmla="*/ 501777 w 828"/>
              <a:gd name="T17" fmla="*/ 714541 h 516"/>
              <a:gd name="T18" fmla="*/ 484420 w 828"/>
              <a:gd name="T19" fmla="*/ 803275 h 516"/>
              <a:gd name="T20" fmla="*/ 454439 w 828"/>
              <a:gd name="T21" fmla="*/ 761243 h 516"/>
              <a:gd name="T22" fmla="*/ 381855 w 828"/>
              <a:gd name="T23" fmla="*/ 767470 h 516"/>
              <a:gd name="T24" fmla="*/ 276135 w 828"/>
              <a:gd name="T25" fmla="*/ 784594 h 516"/>
              <a:gd name="T26" fmla="*/ 257200 w 828"/>
              <a:gd name="T27" fmla="*/ 670952 h 516"/>
              <a:gd name="T28" fmla="*/ 132545 w 828"/>
              <a:gd name="T29" fmla="*/ 580662 h 516"/>
              <a:gd name="T30" fmla="*/ 151480 w 828"/>
              <a:gd name="T31" fmla="*/ 493485 h 516"/>
              <a:gd name="T32" fmla="*/ 162525 w 828"/>
              <a:gd name="T33" fmla="*/ 424989 h 516"/>
              <a:gd name="T34" fmla="*/ 0 w 828"/>
              <a:gd name="T35" fmla="*/ 199262 h 516"/>
              <a:gd name="T36" fmla="*/ 22091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5" name="Freeform 31"/>
          <p:cNvSpPr>
            <a:spLocks noChangeAspect="1"/>
          </p:cNvSpPr>
          <p:nvPr/>
        </p:nvSpPr>
        <p:spPr bwMode="auto">
          <a:xfrm>
            <a:off x="2720975" y="2149475"/>
            <a:ext cx="895350" cy="720725"/>
          </a:xfrm>
          <a:custGeom>
            <a:avLst/>
            <a:gdLst>
              <a:gd name="T0" fmla="*/ 86851 w 567"/>
              <a:gd name="T1" fmla="*/ 0 h 463"/>
              <a:gd name="T2" fmla="*/ 55269 w 567"/>
              <a:gd name="T3" fmla="*/ 267742 h 463"/>
              <a:gd name="T4" fmla="*/ 0 w 567"/>
              <a:gd name="T5" fmla="*/ 653789 h 463"/>
              <a:gd name="T6" fmla="*/ 258972 w 567"/>
              <a:gd name="T7" fmla="*/ 674026 h 463"/>
              <a:gd name="T8" fmla="*/ 863768 w 567"/>
              <a:gd name="T9" fmla="*/ 720725 h 463"/>
              <a:gd name="T10" fmla="*/ 895350 w 567"/>
              <a:gd name="T11" fmla="*/ 73162 h 463"/>
              <a:gd name="T12" fmla="*/ 86851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6" name="Freeform 32"/>
          <p:cNvSpPr>
            <a:spLocks noChangeAspect="1"/>
          </p:cNvSpPr>
          <p:nvPr/>
        </p:nvSpPr>
        <p:spPr bwMode="auto">
          <a:xfrm>
            <a:off x="2903538" y="2822575"/>
            <a:ext cx="930275" cy="682625"/>
          </a:xfrm>
          <a:custGeom>
            <a:avLst/>
            <a:gdLst>
              <a:gd name="T0" fmla="*/ 77260 w 590"/>
              <a:gd name="T1" fmla="*/ 0 h 439"/>
              <a:gd name="T2" fmla="*/ 29958 w 590"/>
              <a:gd name="T3" fmla="*/ 408953 h 439"/>
              <a:gd name="T4" fmla="*/ 0 w 590"/>
              <a:gd name="T5" fmla="*/ 645306 h 439"/>
              <a:gd name="T6" fmla="*/ 465138 w 590"/>
              <a:gd name="T7" fmla="*/ 668630 h 439"/>
              <a:gd name="T8" fmla="*/ 909777 w 590"/>
              <a:gd name="T9" fmla="*/ 682625 h 439"/>
              <a:gd name="T10" fmla="*/ 923968 w 590"/>
              <a:gd name="T11" fmla="*/ 363859 h 439"/>
              <a:gd name="T12" fmla="*/ 930275 w 590"/>
              <a:gd name="T13" fmla="*/ 49759 h 439"/>
              <a:gd name="T14" fmla="*/ 676420 w 590"/>
              <a:gd name="T15" fmla="*/ 45094 h 439"/>
              <a:gd name="T16" fmla="*/ 77260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7" name="Freeform 33"/>
          <p:cNvSpPr>
            <a:spLocks noChangeAspect="1"/>
          </p:cNvSpPr>
          <p:nvPr/>
        </p:nvSpPr>
        <p:spPr bwMode="auto">
          <a:xfrm>
            <a:off x="2065338" y="3395663"/>
            <a:ext cx="846137" cy="927100"/>
          </a:xfrm>
          <a:custGeom>
            <a:avLst/>
            <a:gdLst>
              <a:gd name="T0" fmla="*/ 214691 w 536"/>
              <a:gd name="T1" fmla="*/ 0 h 595"/>
              <a:gd name="T2" fmla="*/ 198905 w 536"/>
              <a:gd name="T3" fmla="*/ 121536 h 595"/>
              <a:gd name="T4" fmla="*/ 124710 w 536"/>
              <a:gd name="T5" fmla="*/ 107512 h 595"/>
              <a:gd name="T6" fmla="*/ 129446 w 536"/>
              <a:gd name="T7" fmla="*/ 263328 h 595"/>
              <a:gd name="T8" fmla="*/ 94717 w 536"/>
              <a:gd name="T9" fmla="*/ 292932 h 595"/>
              <a:gd name="T10" fmla="*/ 146811 w 536"/>
              <a:gd name="T11" fmla="*/ 387980 h 595"/>
              <a:gd name="T12" fmla="*/ 94717 w 536"/>
              <a:gd name="T13" fmla="*/ 430050 h 595"/>
              <a:gd name="T14" fmla="*/ 66302 w 536"/>
              <a:gd name="T15" fmla="*/ 500167 h 595"/>
              <a:gd name="T16" fmla="*/ 26836 w 536"/>
              <a:gd name="T17" fmla="*/ 567167 h 595"/>
              <a:gd name="T18" fmla="*/ 55251 w 536"/>
              <a:gd name="T19" fmla="*/ 606121 h 595"/>
              <a:gd name="T20" fmla="*/ 4736 w 536"/>
              <a:gd name="T21" fmla="*/ 623260 h 595"/>
              <a:gd name="T22" fmla="*/ 0 w 536"/>
              <a:gd name="T23" fmla="*/ 685586 h 595"/>
              <a:gd name="T24" fmla="*/ 475163 w 536"/>
              <a:gd name="T25" fmla="*/ 922426 h 595"/>
              <a:gd name="T26" fmla="*/ 743527 w 536"/>
              <a:gd name="T27" fmla="*/ 927100 h 595"/>
              <a:gd name="T28" fmla="*/ 846137 w 536"/>
              <a:gd name="T29" fmla="*/ 71675 h 595"/>
              <a:gd name="T30" fmla="*/ 214691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8" name="Freeform 34"/>
          <p:cNvSpPr>
            <a:spLocks noChangeAspect="1"/>
          </p:cNvSpPr>
          <p:nvPr/>
        </p:nvSpPr>
        <p:spPr bwMode="auto">
          <a:xfrm>
            <a:off x="2801938" y="3462338"/>
            <a:ext cx="896937" cy="876300"/>
          </a:xfrm>
          <a:custGeom>
            <a:avLst/>
            <a:gdLst>
              <a:gd name="T0" fmla="*/ 108959 w 568"/>
              <a:gd name="T1" fmla="*/ 0 h 563"/>
              <a:gd name="T2" fmla="*/ 896937 w 568"/>
              <a:gd name="T3" fmla="*/ 34243 h 563"/>
              <a:gd name="T4" fmla="*/ 859038 w 568"/>
              <a:gd name="T5" fmla="*/ 809371 h 563"/>
              <a:gd name="T6" fmla="*/ 603222 w 568"/>
              <a:gd name="T7" fmla="*/ 795363 h 563"/>
              <a:gd name="T8" fmla="*/ 363196 w 568"/>
              <a:gd name="T9" fmla="*/ 789137 h 563"/>
              <a:gd name="T10" fmla="*/ 363196 w 568"/>
              <a:gd name="T11" fmla="*/ 818710 h 563"/>
              <a:gd name="T12" fmla="*/ 162649 w 568"/>
              <a:gd name="T13" fmla="*/ 818710 h 563"/>
              <a:gd name="T14" fmla="*/ 150016 w 568"/>
              <a:gd name="T15" fmla="*/ 876300 h 563"/>
              <a:gd name="T16" fmla="*/ 0 w 568"/>
              <a:gd name="T17" fmla="*/ 857622 h 563"/>
              <a:gd name="T18" fmla="*/ 85272 w 568"/>
              <a:gd name="T19" fmla="*/ 202343 h 563"/>
              <a:gd name="T20" fmla="*/ 108959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Freeform 35"/>
          <p:cNvSpPr>
            <a:spLocks noChangeAspect="1"/>
          </p:cNvSpPr>
          <p:nvPr/>
        </p:nvSpPr>
        <p:spPr bwMode="auto">
          <a:xfrm>
            <a:off x="5103813" y="2538413"/>
            <a:ext cx="546100" cy="889000"/>
          </a:xfrm>
          <a:custGeom>
            <a:avLst/>
            <a:gdLst>
              <a:gd name="T0" fmla="*/ 101013 w 346"/>
              <a:gd name="T1" fmla="*/ 51378 h 571"/>
              <a:gd name="T2" fmla="*/ 413521 w 346"/>
              <a:gd name="T3" fmla="*/ 0 h 571"/>
              <a:gd name="T4" fmla="*/ 464027 w 346"/>
              <a:gd name="T5" fmla="*/ 108984 h 571"/>
              <a:gd name="T6" fmla="*/ 527160 w 346"/>
              <a:gd name="T7" fmla="*/ 563604 h 571"/>
              <a:gd name="T8" fmla="*/ 546100 w 346"/>
              <a:gd name="T9" fmla="*/ 624324 h 571"/>
              <a:gd name="T10" fmla="*/ 495594 w 346"/>
              <a:gd name="T11" fmla="*/ 744207 h 571"/>
              <a:gd name="T12" fmla="*/ 495594 w 346"/>
              <a:gd name="T13" fmla="*/ 828280 h 571"/>
              <a:gd name="T14" fmla="*/ 440352 w 346"/>
              <a:gd name="T15" fmla="*/ 818939 h 571"/>
              <a:gd name="T16" fmla="*/ 441931 w 346"/>
              <a:gd name="T17" fmla="*/ 889000 h 571"/>
              <a:gd name="T18" fmla="*/ 383533 w 346"/>
              <a:gd name="T19" fmla="*/ 860975 h 571"/>
              <a:gd name="T20" fmla="*/ 351966 w 346"/>
              <a:gd name="T21" fmla="*/ 870317 h 571"/>
              <a:gd name="T22" fmla="*/ 307773 w 346"/>
              <a:gd name="T23" fmla="*/ 862532 h 571"/>
              <a:gd name="T24" fmla="*/ 274628 w 346"/>
              <a:gd name="T25" fmla="*/ 756662 h 571"/>
              <a:gd name="T26" fmla="*/ 211495 w 346"/>
              <a:gd name="T27" fmla="*/ 723967 h 571"/>
              <a:gd name="T28" fmla="*/ 211495 w 346"/>
              <a:gd name="T29" fmla="*/ 610312 h 571"/>
              <a:gd name="T30" fmla="*/ 148362 w 346"/>
              <a:gd name="T31" fmla="*/ 624324 h 571"/>
              <a:gd name="T32" fmla="*/ 112061 w 346"/>
              <a:gd name="T33" fmla="*/ 540250 h 571"/>
              <a:gd name="T34" fmla="*/ 0 w 346"/>
              <a:gd name="T35" fmla="*/ 443722 h 571"/>
              <a:gd name="T36" fmla="*/ 82073 w 346"/>
              <a:gd name="T37" fmla="*/ 289587 h 571"/>
              <a:gd name="T38" fmla="*/ 58398 w 346"/>
              <a:gd name="T39" fmla="*/ 217968 h 571"/>
              <a:gd name="T40" fmla="*/ 140471 w 346"/>
              <a:gd name="T41" fmla="*/ 203956 h 571"/>
              <a:gd name="T42" fmla="*/ 148362 w 346"/>
              <a:gd name="T43" fmla="*/ 104313 h 571"/>
              <a:gd name="T44" fmla="*/ 101013 w 346"/>
              <a:gd name="T45" fmla="*/ 51378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Freeform 36"/>
          <p:cNvSpPr>
            <a:spLocks noChangeAspect="1"/>
          </p:cNvSpPr>
          <p:nvPr/>
        </p:nvSpPr>
        <p:spPr bwMode="auto">
          <a:xfrm>
            <a:off x="3617913" y="1570038"/>
            <a:ext cx="877887" cy="504825"/>
          </a:xfrm>
          <a:custGeom>
            <a:avLst/>
            <a:gdLst>
              <a:gd name="T0" fmla="*/ 3164 w 555"/>
              <a:gd name="T1" fmla="*/ 0 h 325"/>
              <a:gd name="T2" fmla="*/ 735527 w 555"/>
              <a:gd name="T3" fmla="*/ 15533 h 325"/>
              <a:gd name="T4" fmla="*/ 790889 w 555"/>
              <a:gd name="T5" fmla="*/ 164651 h 325"/>
              <a:gd name="T6" fmla="*/ 841506 w 555"/>
              <a:gd name="T7" fmla="*/ 278042 h 325"/>
              <a:gd name="T8" fmla="*/ 877887 w 555"/>
              <a:gd name="T9" fmla="*/ 462886 h 325"/>
              <a:gd name="T10" fmla="*/ 855742 w 555"/>
              <a:gd name="T11" fmla="*/ 504825 h 325"/>
              <a:gd name="T12" fmla="*/ 585258 w 555"/>
              <a:gd name="T13" fmla="*/ 497058 h 325"/>
              <a:gd name="T14" fmla="*/ 0 w 555"/>
              <a:gd name="T15" fmla="*/ 487739 h 325"/>
              <a:gd name="T16" fmla="*/ 3164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Freeform 37"/>
          <p:cNvSpPr>
            <a:spLocks noChangeAspect="1"/>
          </p:cNvSpPr>
          <p:nvPr/>
        </p:nvSpPr>
        <p:spPr bwMode="auto">
          <a:xfrm>
            <a:off x="3594100" y="2055813"/>
            <a:ext cx="920750" cy="592137"/>
          </a:xfrm>
          <a:custGeom>
            <a:avLst/>
            <a:gdLst>
              <a:gd name="T0" fmla="*/ 17373 w 583"/>
              <a:gd name="T1" fmla="*/ 0 h 380"/>
              <a:gd name="T2" fmla="*/ 14214 w 583"/>
              <a:gd name="T3" fmla="*/ 229064 h 380"/>
              <a:gd name="T4" fmla="*/ 0 w 583"/>
              <a:gd name="T5" fmla="*/ 498642 h 380"/>
              <a:gd name="T6" fmla="*/ 669636 w 583"/>
              <a:gd name="T7" fmla="*/ 507991 h 380"/>
              <a:gd name="T8" fmla="*/ 739127 w 583"/>
              <a:gd name="T9" fmla="*/ 545389 h 380"/>
              <a:gd name="T10" fmla="*/ 789665 w 583"/>
              <a:gd name="T11" fmla="*/ 493967 h 380"/>
              <a:gd name="T12" fmla="*/ 920750 w 583"/>
              <a:gd name="T13" fmla="*/ 592137 h 380"/>
              <a:gd name="T14" fmla="*/ 901798 w 583"/>
              <a:gd name="T15" fmla="*/ 489292 h 380"/>
              <a:gd name="T16" fmla="*/ 914433 w 583"/>
              <a:gd name="T17" fmla="*/ 411379 h 380"/>
              <a:gd name="T18" fmla="*/ 920750 w 583"/>
              <a:gd name="T19" fmla="*/ 141801 h 380"/>
              <a:gd name="T20" fmla="*/ 862315 w 583"/>
              <a:gd name="T21" fmla="*/ 84146 h 380"/>
              <a:gd name="T22" fmla="*/ 886005 w 583"/>
              <a:gd name="T23" fmla="*/ 9350 h 380"/>
              <a:gd name="T24" fmla="*/ 448530 w 583"/>
              <a:gd name="T25" fmla="*/ 6233 h 380"/>
              <a:gd name="T26" fmla="*/ 17373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Freeform 38"/>
          <p:cNvSpPr>
            <a:spLocks noChangeAspect="1"/>
          </p:cNvSpPr>
          <p:nvPr/>
        </p:nvSpPr>
        <p:spPr bwMode="auto">
          <a:xfrm>
            <a:off x="3581400" y="2547938"/>
            <a:ext cx="1095375" cy="487362"/>
          </a:xfrm>
          <a:custGeom>
            <a:avLst/>
            <a:gdLst>
              <a:gd name="T0" fmla="*/ 12609 w 695"/>
              <a:gd name="T1" fmla="*/ 0 h 313"/>
              <a:gd name="T2" fmla="*/ 0 w 695"/>
              <a:gd name="T3" fmla="*/ 322313 h 313"/>
              <a:gd name="T4" fmla="*/ 247444 w 695"/>
              <a:gd name="T5" fmla="*/ 328541 h 313"/>
              <a:gd name="T6" fmla="*/ 244292 w 695"/>
              <a:gd name="T7" fmla="*/ 487362 h 313"/>
              <a:gd name="T8" fmla="*/ 578421 w 695"/>
              <a:gd name="T9" fmla="*/ 482691 h 313"/>
              <a:gd name="T10" fmla="*/ 876300 w 695"/>
              <a:gd name="T11" fmla="*/ 478020 h 313"/>
              <a:gd name="T12" fmla="*/ 1095375 w 695"/>
              <a:gd name="T13" fmla="*/ 482691 h 313"/>
              <a:gd name="T14" fmla="*/ 1027604 w 695"/>
              <a:gd name="T15" fmla="*/ 345669 h 313"/>
              <a:gd name="T16" fmla="*/ 980321 w 695"/>
              <a:gd name="T17" fmla="*/ 217989 h 313"/>
              <a:gd name="T18" fmla="*/ 928311 w 695"/>
              <a:gd name="T19" fmla="*/ 85639 h 313"/>
              <a:gd name="T20" fmla="*/ 803800 w 695"/>
              <a:gd name="T21" fmla="*/ 1557 h 313"/>
              <a:gd name="T22" fmla="*/ 747061 w 695"/>
              <a:gd name="T23" fmla="*/ 51383 h 313"/>
              <a:gd name="T24" fmla="*/ 679290 w 695"/>
              <a:gd name="T25" fmla="*/ 15571 h 313"/>
              <a:gd name="T26" fmla="*/ 381411 w 695"/>
              <a:gd name="T27" fmla="*/ 6228 h 313"/>
              <a:gd name="T28" fmla="*/ 12609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Freeform 39"/>
          <p:cNvSpPr>
            <a:spLocks noChangeAspect="1"/>
          </p:cNvSpPr>
          <p:nvPr/>
        </p:nvSpPr>
        <p:spPr bwMode="auto">
          <a:xfrm>
            <a:off x="3813175" y="3022600"/>
            <a:ext cx="965200" cy="485775"/>
          </a:xfrm>
          <a:custGeom>
            <a:avLst/>
            <a:gdLst>
              <a:gd name="T0" fmla="*/ 9478 w 611"/>
              <a:gd name="T1" fmla="*/ 4671 h 312"/>
              <a:gd name="T2" fmla="*/ 6319 w 611"/>
              <a:gd name="T3" fmla="*/ 283369 h 312"/>
              <a:gd name="T4" fmla="*/ 0 w 611"/>
              <a:gd name="T5" fmla="*/ 481104 h 312"/>
              <a:gd name="T6" fmla="*/ 965200 w 611"/>
              <a:gd name="T7" fmla="*/ 485775 h 312"/>
              <a:gd name="T8" fmla="*/ 946244 w 611"/>
              <a:gd name="T9" fmla="*/ 231989 h 312"/>
              <a:gd name="T10" fmla="*/ 946244 w 611"/>
              <a:gd name="T11" fmla="*/ 137013 h 312"/>
              <a:gd name="T12" fmla="*/ 868838 w 611"/>
              <a:gd name="T13" fmla="*/ 79406 h 312"/>
              <a:gd name="T14" fmla="*/ 892534 w 611"/>
              <a:gd name="T15" fmla="*/ 28025 h 312"/>
              <a:gd name="T16" fmla="*/ 859360 w 611"/>
              <a:gd name="T17" fmla="*/ 0 h 312"/>
              <a:gd name="T18" fmla="*/ 421781 w 611"/>
              <a:gd name="T19" fmla="*/ 4671 h 312"/>
              <a:gd name="T20" fmla="*/ 9478 w 611"/>
              <a:gd name="T21" fmla="*/ 4671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Freeform 40"/>
          <p:cNvSpPr>
            <a:spLocks noChangeAspect="1"/>
          </p:cNvSpPr>
          <p:nvPr/>
        </p:nvSpPr>
        <p:spPr bwMode="auto">
          <a:xfrm>
            <a:off x="4351338" y="1508125"/>
            <a:ext cx="858837" cy="955675"/>
          </a:xfrm>
          <a:custGeom>
            <a:avLst/>
            <a:gdLst>
              <a:gd name="T0" fmla="*/ 0 w 545"/>
              <a:gd name="T1" fmla="*/ 74711 h 614"/>
              <a:gd name="T2" fmla="*/ 225346 w 545"/>
              <a:gd name="T3" fmla="*/ 74711 h 614"/>
              <a:gd name="T4" fmla="*/ 222195 w 545"/>
              <a:gd name="T5" fmla="*/ 0 h 614"/>
              <a:gd name="T6" fmla="*/ 272622 w 545"/>
              <a:gd name="T7" fmla="*/ 21791 h 614"/>
              <a:gd name="T8" fmla="*/ 282077 w 545"/>
              <a:gd name="T9" fmla="*/ 79380 h 614"/>
              <a:gd name="T10" fmla="*/ 389234 w 545"/>
              <a:gd name="T11" fmla="*/ 141639 h 614"/>
              <a:gd name="T12" fmla="*/ 422327 w 545"/>
              <a:gd name="T13" fmla="*/ 113623 h 614"/>
              <a:gd name="T14" fmla="*/ 485361 w 545"/>
              <a:gd name="T15" fmla="*/ 113623 h 614"/>
              <a:gd name="T16" fmla="*/ 535788 w 545"/>
              <a:gd name="T17" fmla="*/ 169656 h 614"/>
              <a:gd name="T18" fmla="*/ 568881 w 545"/>
              <a:gd name="T19" fmla="*/ 149421 h 614"/>
              <a:gd name="T20" fmla="*/ 661856 w 545"/>
              <a:gd name="T21" fmla="*/ 172769 h 614"/>
              <a:gd name="T22" fmla="*/ 694949 w 545"/>
              <a:gd name="T23" fmla="*/ 130744 h 614"/>
              <a:gd name="T24" fmla="*/ 753255 w 545"/>
              <a:gd name="T25" fmla="*/ 163430 h 614"/>
              <a:gd name="T26" fmla="*/ 858837 w 545"/>
              <a:gd name="T27" fmla="*/ 158760 h 614"/>
              <a:gd name="T28" fmla="*/ 688645 w 545"/>
              <a:gd name="T29" fmla="*/ 277052 h 614"/>
              <a:gd name="T30" fmla="*/ 603550 w 545"/>
              <a:gd name="T31" fmla="*/ 381336 h 614"/>
              <a:gd name="T32" fmla="*/ 619308 w 545"/>
              <a:gd name="T33" fmla="*/ 532314 h 614"/>
              <a:gd name="T34" fmla="*/ 561002 w 545"/>
              <a:gd name="T35" fmla="*/ 594573 h 614"/>
              <a:gd name="T36" fmla="*/ 584639 w 545"/>
              <a:gd name="T37" fmla="*/ 638154 h 614"/>
              <a:gd name="T38" fmla="*/ 584639 w 545"/>
              <a:gd name="T39" fmla="*/ 750220 h 614"/>
              <a:gd name="T40" fmla="*/ 642946 w 545"/>
              <a:gd name="T41" fmla="*/ 750220 h 614"/>
              <a:gd name="T42" fmla="*/ 729617 w 545"/>
              <a:gd name="T43" fmla="*/ 831157 h 614"/>
              <a:gd name="T44" fmla="*/ 765862 w 545"/>
              <a:gd name="T45" fmla="*/ 927658 h 614"/>
              <a:gd name="T46" fmla="*/ 157585 w 545"/>
              <a:gd name="T47" fmla="*/ 955675 h 614"/>
              <a:gd name="T48" fmla="*/ 159161 w 545"/>
              <a:gd name="T49" fmla="*/ 691074 h 614"/>
              <a:gd name="T50" fmla="*/ 105582 w 545"/>
              <a:gd name="T51" fmla="*/ 633485 h 614"/>
              <a:gd name="T52" fmla="*/ 124492 w 545"/>
              <a:gd name="T53" fmla="*/ 563444 h 614"/>
              <a:gd name="T54" fmla="*/ 143402 w 545"/>
              <a:gd name="T55" fmla="*/ 524532 h 614"/>
              <a:gd name="T56" fmla="*/ 105582 w 545"/>
              <a:gd name="T57" fmla="*/ 340868 h 614"/>
              <a:gd name="T58" fmla="*/ 53579 w 545"/>
              <a:gd name="T59" fmla="*/ 221019 h 614"/>
              <a:gd name="T60" fmla="*/ 0 w 545"/>
              <a:gd name="T61" fmla="*/ 74711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Freeform 41"/>
          <p:cNvSpPr>
            <a:spLocks noChangeAspect="1"/>
          </p:cNvSpPr>
          <p:nvPr/>
        </p:nvSpPr>
        <p:spPr bwMode="auto">
          <a:xfrm>
            <a:off x="4908550" y="1838325"/>
            <a:ext cx="654050" cy="754063"/>
          </a:xfrm>
          <a:custGeom>
            <a:avLst/>
            <a:gdLst>
              <a:gd name="T0" fmla="*/ 47281 w 415"/>
              <a:gd name="T1" fmla="*/ 51413 h 484"/>
              <a:gd name="T2" fmla="*/ 96137 w 415"/>
              <a:gd name="T3" fmla="*/ 43623 h 484"/>
              <a:gd name="T4" fmla="*/ 141842 w 415"/>
              <a:gd name="T5" fmla="*/ 43623 h 484"/>
              <a:gd name="T6" fmla="*/ 168635 w 415"/>
              <a:gd name="T7" fmla="*/ 0 h 484"/>
              <a:gd name="T8" fmla="*/ 190699 w 415"/>
              <a:gd name="T9" fmla="*/ 56087 h 484"/>
              <a:gd name="T10" fmla="*/ 261620 w 415"/>
              <a:gd name="T11" fmla="*/ 56087 h 484"/>
              <a:gd name="T12" fmla="*/ 297869 w 415"/>
              <a:gd name="T13" fmla="*/ 105943 h 484"/>
              <a:gd name="T14" fmla="*/ 371942 w 415"/>
              <a:gd name="T15" fmla="*/ 91921 h 484"/>
              <a:gd name="T16" fmla="*/ 420799 w 415"/>
              <a:gd name="T17" fmla="*/ 124639 h 484"/>
              <a:gd name="T18" fmla="*/ 512208 w 415"/>
              <a:gd name="T19" fmla="*/ 148008 h 484"/>
              <a:gd name="T20" fmla="*/ 529544 w 415"/>
              <a:gd name="T21" fmla="*/ 188516 h 484"/>
              <a:gd name="T22" fmla="*/ 575249 w 415"/>
              <a:gd name="T23" fmla="*/ 190074 h 484"/>
              <a:gd name="T24" fmla="*/ 561065 w 415"/>
              <a:gd name="T25" fmla="*/ 229023 h 484"/>
              <a:gd name="T26" fmla="*/ 578401 w 415"/>
              <a:gd name="T27" fmla="*/ 274205 h 484"/>
              <a:gd name="T28" fmla="*/ 546880 w 415"/>
              <a:gd name="T29" fmla="*/ 328734 h 484"/>
              <a:gd name="T30" fmla="*/ 568945 w 415"/>
              <a:gd name="T31" fmla="*/ 341198 h 484"/>
              <a:gd name="T32" fmla="*/ 620954 w 415"/>
              <a:gd name="T33" fmla="*/ 280437 h 484"/>
              <a:gd name="T34" fmla="*/ 617801 w 415"/>
              <a:gd name="T35" fmla="*/ 260183 h 484"/>
              <a:gd name="T36" fmla="*/ 639866 w 415"/>
              <a:gd name="T37" fmla="*/ 250835 h 484"/>
              <a:gd name="T38" fmla="*/ 654050 w 415"/>
              <a:gd name="T39" fmla="*/ 280437 h 484"/>
              <a:gd name="T40" fmla="*/ 613073 w 415"/>
              <a:gd name="T41" fmla="*/ 322502 h 484"/>
              <a:gd name="T42" fmla="*/ 597313 w 415"/>
              <a:gd name="T43" fmla="*/ 417539 h 484"/>
              <a:gd name="T44" fmla="*/ 597313 w 415"/>
              <a:gd name="T45" fmla="*/ 578011 h 484"/>
              <a:gd name="T46" fmla="*/ 620954 w 415"/>
              <a:gd name="T47" fmla="*/ 606055 h 484"/>
              <a:gd name="T48" fmla="*/ 611497 w 415"/>
              <a:gd name="T49" fmla="*/ 705766 h 484"/>
              <a:gd name="T50" fmla="*/ 301021 w 415"/>
              <a:gd name="T51" fmla="*/ 754063 h 484"/>
              <a:gd name="T52" fmla="*/ 223795 w 415"/>
              <a:gd name="T53" fmla="*/ 707324 h 484"/>
              <a:gd name="T54" fmla="*/ 239556 w 415"/>
              <a:gd name="T55" fmla="*/ 648120 h 484"/>
              <a:gd name="T56" fmla="*/ 201731 w 415"/>
              <a:gd name="T57" fmla="*/ 582685 h 484"/>
              <a:gd name="T58" fmla="*/ 168635 w 415"/>
              <a:gd name="T59" fmla="*/ 501670 h 484"/>
              <a:gd name="T60" fmla="*/ 81953 w 415"/>
              <a:gd name="T61" fmla="*/ 420655 h 484"/>
              <a:gd name="T62" fmla="*/ 28368 w 415"/>
              <a:gd name="T63" fmla="*/ 420655 h 484"/>
              <a:gd name="T64" fmla="*/ 28368 w 415"/>
              <a:gd name="T65" fmla="*/ 308480 h 484"/>
              <a:gd name="T66" fmla="*/ 0 w 415"/>
              <a:gd name="T67" fmla="*/ 266415 h 484"/>
              <a:gd name="T68" fmla="*/ 61465 w 415"/>
              <a:gd name="T69" fmla="*/ 202538 h 484"/>
              <a:gd name="T70" fmla="*/ 47281 w 415"/>
              <a:gd name="T71" fmla="*/ 51413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6" name="Freeform 42"/>
          <p:cNvSpPr>
            <a:spLocks noChangeAspect="1"/>
          </p:cNvSpPr>
          <p:nvPr/>
        </p:nvSpPr>
        <p:spPr bwMode="auto">
          <a:xfrm>
            <a:off x="4495800" y="2435225"/>
            <a:ext cx="757238" cy="487363"/>
          </a:xfrm>
          <a:custGeom>
            <a:avLst/>
            <a:gdLst>
              <a:gd name="T0" fmla="*/ 11020 w 481"/>
              <a:gd name="T1" fmla="*/ 24913 h 313"/>
              <a:gd name="T2" fmla="*/ 0 w 481"/>
              <a:gd name="T3" fmla="*/ 110552 h 313"/>
              <a:gd name="T4" fmla="*/ 15743 w 481"/>
              <a:gd name="T5" fmla="*/ 200862 h 313"/>
              <a:gd name="T6" fmla="*/ 86586 w 481"/>
              <a:gd name="T7" fmla="*/ 387710 h 313"/>
              <a:gd name="T8" fmla="*/ 125944 w 481"/>
              <a:gd name="T9" fmla="*/ 487363 h 313"/>
              <a:gd name="T10" fmla="*/ 571471 w 481"/>
              <a:gd name="T11" fmla="*/ 464007 h 313"/>
              <a:gd name="T12" fmla="*/ 645463 w 481"/>
              <a:gd name="T13" fmla="*/ 487363 h 313"/>
              <a:gd name="T14" fmla="*/ 689543 w 481"/>
              <a:gd name="T15" fmla="*/ 392382 h 313"/>
              <a:gd name="T16" fmla="*/ 673800 w 481"/>
              <a:gd name="T17" fmla="*/ 323871 h 313"/>
              <a:gd name="T18" fmla="*/ 747792 w 481"/>
              <a:gd name="T19" fmla="*/ 311414 h 313"/>
              <a:gd name="T20" fmla="*/ 757238 w 481"/>
              <a:gd name="T21" fmla="*/ 203976 h 313"/>
              <a:gd name="T22" fmla="*/ 713158 w 481"/>
              <a:gd name="T23" fmla="*/ 157264 h 313"/>
              <a:gd name="T24" fmla="*/ 636017 w 481"/>
              <a:gd name="T25" fmla="*/ 110552 h 313"/>
              <a:gd name="T26" fmla="*/ 651760 w 481"/>
              <a:gd name="T27" fmla="*/ 46712 h 313"/>
              <a:gd name="T28" fmla="*/ 618700 w 481"/>
              <a:gd name="T29" fmla="*/ 0 h 313"/>
              <a:gd name="T30" fmla="*/ 451824 w 481"/>
              <a:gd name="T31" fmla="*/ 6228 h 313"/>
              <a:gd name="T32" fmla="*/ 283374 w 481"/>
              <a:gd name="T33" fmla="*/ 14014 h 313"/>
              <a:gd name="T34" fmla="*/ 11020 w 481"/>
              <a:gd name="T35" fmla="*/ 24913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907" name="Group 43"/>
          <p:cNvGrpSpPr>
            <a:grpSpLocks/>
          </p:cNvGrpSpPr>
          <p:nvPr/>
        </p:nvGrpSpPr>
        <p:grpSpPr bwMode="auto">
          <a:xfrm>
            <a:off x="5165725" y="1730375"/>
            <a:ext cx="989013" cy="884238"/>
            <a:chOff x="3254" y="1090"/>
            <a:chExt cx="623" cy="557"/>
          </a:xfrm>
        </p:grpSpPr>
        <p:sp>
          <p:nvSpPr>
            <p:cNvPr id="164908" name="Freeform 44"/>
            <p:cNvSpPr>
              <a:spLocks noChangeAspect="1"/>
            </p:cNvSpPr>
            <p:nvPr/>
          </p:nvSpPr>
          <p:spPr bwMode="auto">
            <a:xfrm>
              <a:off x="3254" y="1090"/>
              <a:ext cx="442" cy="190"/>
            </a:xfrm>
            <a:custGeom>
              <a:avLst/>
              <a:gdLst>
                <a:gd name="T0" fmla="*/ 0 w 445"/>
                <a:gd name="T1" fmla="*/ 104 h 193"/>
                <a:gd name="T2" fmla="*/ 98 w 445"/>
                <a:gd name="T3" fmla="*/ 0 h 193"/>
                <a:gd name="T4" fmla="*/ 81 w 445"/>
                <a:gd name="T5" fmla="*/ 43 h 193"/>
                <a:gd name="T6" fmla="*/ 94 w 445"/>
                <a:gd name="T7" fmla="*/ 56 h 193"/>
                <a:gd name="T8" fmla="*/ 125 w 445"/>
                <a:gd name="T9" fmla="*/ 38 h 193"/>
                <a:gd name="T10" fmla="*/ 194 w 445"/>
                <a:gd name="T11" fmla="*/ 65 h 193"/>
                <a:gd name="T12" fmla="*/ 223 w 445"/>
                <a:gd name="T13" fmla="*/ 43 h 193"/>
                <a:gd name="T14" fmla="*/ 315 w 445"/>
                <a:gd name="T15" fmla="*/ 32 h 193"/>
                <a:gd name="T16" fmla="*/ 333 w 445"/>
                <a:gd name="T17" fmla="*/ 57 h 193"/>
                <a:gd name="T18" fmla="*/ 368 w 445"/>
                <a:gd name="T19" fmla="*/ 52 h 193"/>
                <a:gd name="T20" fmla="*/ 438 w 445"/>
                <a:gd name="T21" fmla="*/ 80 h 193"/>
                <a:gd name="T22" fmla="*/ 442 w 445"/>
                <a:gd name="T23" fmla="*/ 100 h 193"/>
                <a:gd name="T24" fmla="*/ 367 w 445"/>
                <a:gd name="T25" fmla="*/ 118 h 193"/>
                <a:gd name="T26" fmla="*/ 345 w 445"/>
                <a:gd name="T27" fmla="*/ 104 h 193"/>
                <a:gd name="T28" fmla="*/ 306 w 445"/>
                <a:gd name="T29" fmla="*/ 109 h 193"/>
                <a:gd name="T30" fmla="*/ 261 w 445"/>
                <a:gd name="T31" fmla="*/ 135 h 193"/>
                <a:gd name="T32" fmla="*/ 241 w 445"/>
                <a:gd name="T33" fmla="*/ 137 h 193"/>
                <a:gd name="T34" fmla="*/ 224 w 445"/>
                <a:gd name="T35" fmla="*/ 118 h 193"/>
                <a:gd name="T36" fmla="*/ 200 w 445"/>
                <a:gd name="T37" fmla="*/ 188 h 193"/>
                <a:gd name="T38" fmla="*/ 172 w 445"/>
                <a:gd name="T39" fmla="*/ 190 h 193"/>
                <a:gd name="T40" fmla="*/ 160 w 445"/>
                <a:gd name="T41" fmla="*/ 161 h 193"/>
                <a:gd name="T42" fmla="*/ 100 w 445"/>
                <a:gd name="T43" fmla="*/ 149 h 193"/>
                <a:gd name="T44" fmla="*/ 73 w 445"/>
                <a:gd name="T45" fmla="*/ 128 h 193"/>
                <a:gd name="T46" fmla="*/ 23 w 445"/>
                <a:gd name="T47" fmla="*/ 135 h 193"/>
                <a:gd name="T48" fmla="*/ 0 w 445"/>
                <a:gd name="T49" fmla="*/ 104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3B5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9" name="Freeform 45"/>
            <p:cNvSpPr>
              <a:spLocks noChangeAspect="1"/>
            </p:cNvSpPr>
            <p:nvPr/>
          </p:nvSpPr>
          <p:spPr bwMode="auto">
            <a:xfrm>
              <a:off x="3560" y="1224"/>
              <a:ext cx="317" cy="423"/>
            </a:xfrm>
            <a:custGeom>
              <a:avLst/>
              <a:gdLst>
                <a:gd name="T0" fmla="*/ 80 w 319"/>
                <a:gd name="T1" fmla="*/ 18 h 432"/>
                <a:gd name="T2" fmla="*/ 92 w 319"/>
                <a:gd name="T3" fmla="*/ 44 h 432"/>
                <a:gd name="T4" fmla="*/ 70 w 319"/>
                <a:gd name="T5" fmla="*/ 60 h 432"/>
                <a:gd name="T6" fmla="*/ 69 w 319"/>
                <a:gd name="T7" fmla="*/ 127 h 432"/>
                <a:gd name="T8" fmla="*/ 57 w 319"/>
                <a:gd name="T9" fmla="*/ 83 h 432"/>
                <a:gd name="T10" fmla="*/ 11 w 319"/>
                <a:gd name="T11" fmla="*/ 125 h 432"/>
                <a:gd name="T12" fmla="*/ 0 w 319"/>
                <a:gd name="T13" fmla="*/ 247 h 432"/>
                <a:gd name="T14" fmla="*/ 30 w 319"/>
                <a:gd name="T15" fmla="*/ 306 h 432"/>
                <a:gd name="T16" fmla="*/ 33 w 319"/>
                <a:gd name="T17" fmla="*/ 337 h 432"/>
                <a:gd name="T18" fmla="*/ 34 w 319"/>
                <a:gd name="T19" fmla="*/ 361 h 432"/>
                <a:gd name="T20" fmla="*/ 33 w 319"/>
                <a:gd name="T21" fmla="*/ 384 h 432"/>
                <a:gd name="T22" fmla="*/ 27 w 319"/>
                <a:gd name="T23" fmla="*/ 423 h 432"/>
                <a:gd name="T24" fmla="*/ 151 w 319"/>
                <a:gd name="T25" fmla="*/ 416 h 432"/>
                <a:gd name="T26" fmla="*/ 316 w 319"/>
                <a:gd name="T27" fmla="*/ 401 h 432"/>
                <a:gd name="T28" fmla="*/ 286 w 319"/>
                <a:gd name="T29" fmla="*/ 393 h 432"/>
                <a:gd name="T30" fmla="*/ 269 w 319"/>
                <a:gd name="T31" fmla="*/ 370 h 432"/>
                <a:gd name="T32" fmla="*/ 295 w 319"/>
                <a:gd name="T33" fmla="*/ 352 h 432"/>
                <a:gd name="T34" fmla="*/ 295 w 319"/>
                <a:gd name="T35" fmla="*/ 328 h 432"/>
                <a:gd name="T36" fmla="*/ 283 w 319"/>
                <a:gd name="T37" fmla="*/ 307 h 432"/>
                <a:gd name="T38" fmla="*/ 295 w 319"/>
                <a:gd name="T39" fmla="*/ 293 h 432"/>
                <a:gd name="T40" fmla="*/ 317 w 319"/>
                <a:gd name="T41" fmla="*/ 295 h 432"/>
                <a:gd name="T42" fmla="*/ 313 w 319"/>
                <a:gd name="T43" fmla="*/ 236 h 432"/>
                <a:gd name="T44" fmla="*/ 307 w 319"/>
                <a:gd name="T45" fmla="*/ 202 h 432"/>
                <a:gd name="T46" fmla="*/ 293 w 319"/>
                <a:gd name="T47" fmla="*/ 179 h 432"/>
                <a:gd name="T48" fmla="*/ 280 w 319"/>
                <a:gd name="T49" fmla="*/ 166 h 432"/>
                <a:gd name="T50" fmla="*/ 259 w 319"/>
                <a:gd name="T51" fmla="*/ 162 h 432"/>
                <a:gd name="T52" fmla="*/ 240 w 319"/>
                <a:gd name="T53" fmla="*/ 162 h 432"/>
                <a:gd name="T54" fmla="*/ 220 w 319"/>
                <a:gd name="T55" fmla="*/ 190 h 432"/>
                <a:gd name="T56" fmla="*/ 206 w 319"/>
                <a:gd name="T57" fmla="*/ 199 h 432"/>
                <a:gd name="T58" fmla="*/ 197 w 319"/>
                <a:gd name="T59" fmla="*/ 202 h 432"/>
                <a:gd name="T60" fmla="*/ 187 w 319"/>
                <a:gd name="T61" fmla="*/ 197 h 432"/>
                <a:gd name="T62" fmla="*/ 184 w 319"/>
                <a:gd name="T63" fmla="*/ 184 h 432"/>
                <a:gd name="T64" fmla="*/ 187 w 319"/>
                <a:gd name="T65" fmla="*/ 175 h 432"/>
                <a:gd name="T66" fmla="*/ 196 w 319"/>
                <a:gd name="T67" fmla="*/ 166 h 432"/>
                <a:gd name="T68" fmla="*/ 205 w 319"/>
                <a:gd name="T69" fmla="*/ 162 h 432"/>
                <a:gd name="T70" fmla="*/ 214 w 319"/>
                <a:gd name="T71" fmla="*/ 161 h 432"/>
                <a:gd name="T72" fmla="*/ 214 w 319"/>
                <a:gd name="T73" fmla="*/ 144 h 432"/>
                <a:gd name="T74" fmla="*/ 238 w 319"/>
                <a:gd name="T75" fmla="*/ 127 h 432"/>
                <a:gd name="T76" fmla="*/ 214 w 319"/>
                <a:gd name="T77" fmla="*/ 71 h 432"/>
                <a:gd name="T78" fmla="*/ 214 w 319"/>
                <a:gd name="T79" fmla="*/ 45 h 432"/>
                <a:gd name="T80" fmla="*/ 174 w 319"/>
                <a:gd name="T81" fmla="*/ 35 h 432"/>
                <a:gd name="T82" fmla="*/ 115 w 319"/>
                <a:gd name="T83" fmla="*/ 0 h 432"/>
                <a:gd name="T84" fmla="*/ 80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rgbClr val="003B5C">
                <a:alpha val="98822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910" name="Freeform 46"/>
          <p:cNvSpPr>
            <a:spLocks noChangeAspect="1"/>
          </p:cNvSpPr>
          <p:nvPr/>
        </p:nvSpPr>
        <p:spPr bwMode="auto">
          <a:xfrm>
            <a:off x="4619625" y="2898775"/>
            <a:ext cx="865188" cy="701675"/>
          </a:xfrm>
          <a:custGeom>
            <a:avLst/>
            <a:gdLst>
              <a:gd name="T0" fmla="*/ 0 w 548"/>
              <a:gd name="T1" fmla="*/ 23337 h 451"/>
              <a:gd name="T2" fmla="*/ 378914 w 548"/>
              <a:gd name="T3" fmla="*/ 0 h 451"/>
              <a:gd name="T4" fmla="*/ 457855 w 548"/>
              <a:gd name="T5" fmla="*/ 0 h 451"/>
              <a:gd name="T6" fmla="*/ 519429 w 548"/>
              <a:gd name="T7" fmla="*/ 20226 h 451"/>
              <a:gd name="T8" fmla="*/ 486274 w 548"/>
              <a:gd name="T9" fmla="*/ 80903 h 451"/>
              <a:gd name="T10" fmla="*/ 596790 w 548"/>
              <a:gd name="T11" fmla="*/ 180475 h 451"/>
              <a:gd name="T12" fmla="*/ 633103 w 548"/>
              <a:gd name="T13" fmla="*/ 264489 h 451"/>
              <a:gd name="T14" fmla="*/ 697834 w 548"/>
              <a:gd name="T15" fmla="*/ 242708 h 451"/>
              <a:gd name="T16" fmla="*/ 696255 w 548"/>
              <a:gd name="T17" fmla="*/ 360950 h 451"/>
              <a:gd name="T18" fmla="*/ 762565 w 548"/>
              <a:gd name="T19" fmla="*/ 396734 h 451"/>
              <a:gd name="T20" fmla="*/ 792563 w 548"/>
              <a:gd name="T21" fmla="*/ 500974 h 451"/>
              <a:gd name="T22" fmla="*/ 839927 w 548"/>
              <a:gd name="T23" fmla="*/ 510309 h 451"/>
              <a:gd name="T24" fmla="*/ 865188 w 548"/>
              <a:gd name="T25" fmla="*/ 553872 h 451"/>
              <a:gd name="T26" fmla="*/ 806772 w 548"/>
              <a:gd name="T27" fmla="*/ 614549 h 451"/>
              <a:gd name="T28" fmla="*/ 787826 w 548"/>
              <a:gd name="T29" fmla="*/ 683005 h 451"/>
              <a:gd name="T30" fmla="*/ 705728 w 548"/>
              <a:gd name="T31" fmla="*/ 701675 h 451"/>
              <a:gd name="T32" fmla="*/ 726253 w 548"/>
              <a:gd name="T33" fmla="*/ 625440 h 451"/>
              <a:gd name="T34" fmla="*/ 402597 w 548"/>
              <a:gd name="T35" fmla="*/ 653445 h 451"/>
              <a:gd name="T36" fmla="*/ 168933 w 548"/>
              <a:gd name="T37" fmla="*/ 681449 h 451"/>
              <a:gd name="T38" fmla="*/ 154723 w 548"/>
              <a:gd name="T39" fmla="*/ 606770 h 451"/>
              <a:gd name="T40" fmla="*/ 138935 w 548"/>
              <a:gd name="T41" fmla="*/ 382732 h 451"/>
              <a:gd name="T42" fmla="*/ 135778 w 548"/>
              <a:gd name="T43" fmla="*/ 259822 h 451"/>
              <a:gd name="T44" fmla="*/ 58416 w 548"/>
              <a:gd name="T45" fmla="*/ 203813 h 451"/>
              <a:gd name="T46" fmla="*/ 86835 w 548"/>
              <a:gd name="T47" fmla="*/ 152470 h 451"/>
              <a:gd name="T48" fmla="*/ 48943 w 548"/>
              <a:gd name="T49" fmla="*/ 124466 h 451"/>
              <a:gd name="T50" fmla="*/ 0 w 548"/>
              <a:gd name="T51" fmla="*/ 23337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1" name="Freeform 47"/>
          <p:cNvSpPr>
            <a:spLocks noChangeAspect="1"/>
          </p:cNvSpPr>
          <p:nvPr/>
        </p:nvSpPr>
        <p:spPr bwMode="auto">
          <a:xfrm>
            <a:off x="5567363" y="2600325"/>
            <a:ext cx="423862" cy="687388"/>
          </a:xfrm>
          <a:custGeom>
            <a:avLst/>
            <a:gdLst>
              <a:gd name="T0" fmla="*/ 0 w 268"/>
              <a:gd name="T1" fmla="*/ 48320 h 441"/>
              <a:gd name="T2" fmla="*/ 49029 w 268"/>
              <a:gd name="T3" fmla="*/ 74818 h 441"/>
              <a:gd name="T4" fmla="*/ 96476 w 268"/>
              <a:gd name="T5" fmla="*/ 70142 h 441"/>
              <a:gd name="T6" fmla="*/ 112292 w 268"/>
              <a:gd name="T7" fmla="*/ 56113 h 441"/>
              <a:gd name="T8" fmla="*/ 124944 w 268"/>
              <a:gd name="T9" fmla="*/ 14028 h 441"/>
              <a:gd name="T10" fmla="*/ 328967 w 268"/>
              <a:gd name="T11" fmla="*/ 0 h 441"/>
              <a:gd name="T12" fmla="*/ 423862 w 268"/>
              <a:gd name="T13" fmla="*/ 486315 h 441"/>
              <a:gd name="T14" fmla="*/ 415954 w 268"/>
              <a:gd name="T15" fmla="*/ 481639 h 441"/>
              <a:gd name="T16" fmla="*/ 346365 w 268"/>
              <a:gd name="T17" fmla="*/ 508137 h 441"/>
              <a:gd name="T18" fmla="*/ 295754 w 268"/>
              <a:gd name="T19" fmla="*/ 639068 h 441"/>
              <a:gd name="T20" fmla="*/ 223002 w 268"/>
              <a:gd name="T21" fmla="*/ 620364 h 441"/>
              <a:gd name="T22" fmla="*/ 137597 w 268"/>
              <a:gd name="T23" fmla="*/ 668684 h 441"/>
              <a:gd name="T24" fmla="*/ 26887 w 268"/>
              <a:gd name="T25" fmla="*/ 687388 h 441"/>
              <a:gd name="T26" fmla="*/ 77497 w 268"/>
              <a:gd name="T27" fmla="*/ 559574 h 441"/>
              <a:gd name="T28" fmla="*/ 55355 w 268"/>
              <a:gd name="T29" fmla="*/ 487874 h 441"/>
              <a:gd name="T30" fmla="*/ 0 w 268"/>
              <a:gd name="T31" fmla="*/ 48320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2" name="Freeform 48"/>
          <p:cNvSpPr>
            <a:spLocks noChangeAspect="1"/>
          </p:cNvSpPr>
          <p:nvPr/>
        </p:nvSpPr>
        <p:spPr bwMode="auto">
          <a:xfrm>
            <a:off x="5895975" y="2462213"/>
            <a:ext cx="546100" cy="619125"/>
          </a:xfrm>
          <a:custGeom>
            <a:avLst/>
            <a:gdLst>
              <a:gd name="T0" fmla="*/ 0 w 345"/>
              <a:gd name="T1" fmla="*/ 138448 h 398"/>
              <a:gd name="T2" fmla="*/ 245349 w 345"/>
              <a:gd name="T3" fmla="*/ 115114 h 398"/>
              <a:gd name="T4" fmla="*/ 297585 w 345"/>
              <a:gd name="T5" fmla="*/ 124447 h 398"/>
              <a:gd name="T6" fmla="*/ 413137 w 345"/>
              <a:gd name="T7" fmla="*/ 71557 h 398"/>
              <a:gd name="T8" fmla="*/ 438463 w 345"/>
              <a:gd name="T9" fmla="*/ 23334 h 398"/>
              <a:gd name="T10" fmla="*/ 508110 w 345"/>
              <a:gd name="T11" fmla="*/ 0 h 398"/>
              <a:gd name="T12" fmla="*/ 546100 w 345"/>
              <a:gd name="T13" fmla="*/ 233339 h 398"/>
              <a:gd name="T14" fmla="*/ 517608 w 345"/>
              <a:gd name="T15" fmla="*/ 259784 h 398"/>
              <a:gd name="T16" fmla="*/ 523939 w 345"/>
              <a:gd name="T17" fmla="*/ 421565 h 398"/>
              <a:gd name="T18" fmla="*/ 470121 w 345"/>
              <a:gd name="T19" fmla="*/ 435565 h 398"/>
              <a:gd name="T20" fmla="*/ 438463 w 345"/>
              <a:gd name="T21" fmla="*/ 525790 h 398"/>
              <a:gd name="T22" fmla="*/ 397307 w 345"/>
              <a:gd name="T23" fmla="*/ 514900 h 398"/>
              <a:gd name="T24" fmla="*/ 383061 w 345"/>
              <a:gd name="T25" fmla="*/ 619125 h 398"/>
              <a:gd name="T26" fmla="*/ 321328 w 345"/>
              <a:gd name="T27" fmla="*/ 574013 h 398"/>
              <a:gd name="T28" fmla="*/ 201028 w 345"/>
              <a:gd name="T29" fmla="*/ 602014 h 398"/>
              <a:gd name="T30" fmla="*/ 148792 w 345"/>
              <a:gd name="T31" fmla="*/ 563124 h 398"/>
              <a:gd name="T32" fmla="*/ 80728 w 345"/>
              <a:gd name="T33" fmla="*/ 560013 h 398"/>
              <a:gd name="T34" fmla="*/ 45904 w 345"/>
              <a:gd name="T35" fmla="*/ 387342 h 398"/>
              <a:gd name="T36" fmla="*/ 0 w 345"/>
              <a:gd name="T37" fmla="*/ 138448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3" name="Freeform 49"/>
          <p:cNvSpPr>
            <a:spLocks noChangeAspect="1"/>
          </p:cNvSpPr>
          <p:nvPr/>
        </p:nvSpPr>
        <p:spPr bwMode="auto">
          <a:xfrm>
            <a:off x="7061200" y="2700338"/>
            <a:ext cx="155575" cy="190500"/>
          </a:xfrm>
          <a:custGeom>
            <a:avLst/>
            <a:gdLst>
              <a:gd name="T0" fmla="*/ 0 w 98"/>
              <a:gd name="T1" fmla="*/ 12492 h 122"/>
              <a:gd name="T2" fmla="*/ 33338 w 98"/>
              <a:gd name="T3" fmla="*/ 0 h 122"/>
              <a:gd name="T4" fmla="*/ 104775 w 98"/>
              <a:gd name="T5" fmla="*/ 42160 h 122"/>
              <a:gd name="T6" fmla="*/ 104775 w 98"/>
              <a:gd name="T7" fmla="*/ 84320 h 122"/>
              <a:gd name="T8" fmla="*/ 153988 w 98"/>
              <a:gd name="T9" fmla="*/ 113988 h 122"/>
              <a:gd name="T10" fmla="*/ 155575 w 98"/>
              <a:gd name="T11" fmla="*/ 170201 h 122"/>
              <a:gd name="T12" fmla="*/ 76200 w 98"/>
              <a:gd name="T13" fmla="*/ 190500 h 122"/>
              <a:gd name="T14" fmla="*/ 0 w 98"/>
              <a:gd name="T15" fmla="*/ 12492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4" name="Freeform 50"/>
          <p:cNvSpPr>
            <a:spLocks noChangeAspect="1"/>
          </p:cNvSpPr>
          <p:nvPr/>
        </p:nvSpPr>
        <p:spPr bwMode="auto">
          <a:xfrm>
            <a:off x="3157538" y="3590925"/>
            <a:ext cx="1817687" cy="1660525"/>
          </a:xfrm>
          <a:custGeom>
            <a:avLst/>
            <a:gdLst>
              <a:gd name="T0" fmla="*/ 527003 w 1152"/>
              <a:gd name="T1" fmla="*/ 0 h 1067"/>
              <a:gd name="T2" fmla="*/ 929356 w 1152"/>
              <a:gd name="T3" fmla="*/ 14006 h 1067"/>
              <a:gd name="T4" fmla="*/ 929356 w 1152"/>
              <a:gd name="T5" fmla="*/ 315920 h 1067"/>
              <a:gd name="T6" fmla="*/ 1134476 w 1152"/>
              <a:gd name="T7" fmla="*/ 399958 h 1067"/>
              <a:gd name="T8" fmla="*/ 1189701 w 1152"/>
              <a:gd name="T9" fmla="*/ 371945 h 1067"/>
              <a:gd name="T10" fmla="*/ 1323819 w 1152"/>
              <a:gd name="T11" fmla="*/ 437308 h 1067"/>
              <a:gd name="T12" fmla="*/ 1404289 w 1152"/>
              <a:gd name="T13" fmla="*/ 432639 h 1067"/>
              <a:gd name="T14" fmla="*/ 1558919 w 1152"/>
              <a:gd name="T15" fmla="*/ 367276 h 1067"/>
              <a:gd name="T16" fmla="*/ 1648857 w 1152"/>
              <a:gd name="T17" fmla="*/ 429527 h 1067"/>
              <a:gd name="T18" fmla="*/ 1726172 w 1152"/>
              <a:gd name="T19" fmla="*/ 446645 h 1067"/>
              <a:gd name="T20" fmla="*/ 1726172 w 1152"/>
              <a:gd name="T21" fmla="*/ 690977 h 1067"/>
              <a:gd name="T22" fmla="*/ 1817687 w 1152"/>
              <a:gd name="T23" fmla="*/ 845047 h 1067"/>
              <a:gd name="T24" fmla="*/ 1797175 w 1152"/>
              <a:gd name="T25" fmla="*/ 1053585 h 1067"/>
              <a:gd name="T26" fmla="*/ 1697770 w 1152"/>
              <a:gd name="T27" fmla="*/ 1137623 h 1067"/>
              <a:gd name="T28" fmla="*/ 1677258 w 1152"/>
              <a:gd name="T29" fmla="*/ 1059810 h 1067"/>
              <a:gd name="T30" fmla="*/ 1648857 w 1152"/>
              <a:gd name="T31" fmla="*/ 1095604 h 1067"/>
              <a:gd name="T32" fmla="*/ 1669369 w 1152"/>
              <a:gd name="T33" fmla="*/ 1143848 h 1067"/>
              <a:gd name="T34" fmla="*/ 1494227 w 1152"/>
              <a:gd name="T35" fmla="*/ 1268348 h 1067"/>
              <a:gd name="T36" fmla="*/ 1451625 w 1152"/>
              <a:gd name="T37" fmla="*/ 1276130 h 1067"/>
              <a:gd name="T38" fmla="*/ 1360109 w 1152"/>
              <a:gd name="T39" fmla="*/ 1338380 h 1067"/>
              <a:gd name="T40" fmla="*/ 1360109 w 1152"/>
              <a:gd name="T41" fmla="*/ 1374174 h 1067"/>
              <a:gd name="T42" fmla="*/ 1331708 w 1152"/>
              <a:gd name="T43" fmla="*/ 1380399 h 1067"/>
              <a:gd name="T44" fmla="*/ 1352220 w 1152"/>
              <a:gd name="T45" fmla="*/ 1422418 h 1067"/>
              <a:gd name="T46" fmla="*/ 1303307 w 1152"/>
              <a:gd name="T47" fmla="*/ 1484668 h 1067"/>
              <a:gd name="T48" fmla="*/ 1331708 w 1152"/>
              <a:gd name="T49" fmla="*/ 1574931 h 1067"/>
              <a:gd name="T50" fmla="*/ 1360109 w 1152"/>
              <a:gd name="T51" fmla="*/ 1606056 h 1067"/>
              <a:gd name="T52" fmla="*/ 1352220 w 1152"/>
              <a:gd name="T53" fmla="*/ 1660525 h 1067"/>
              <a:gd name="T54" fmla="*/ 1281217 w 1152"/>
              <a:gd name="T55" fmla="*/ 1660525 h 1067"/>
              <a:gd name="T56" fmla="*/ 1218103 w 1152"/>
              <a:gd name="T57" fmla="*/ 1632512 h 1067"/>
              <a:gd name="T58" fmla="*/ 1175501 w 1152"/>
              <a:gd name="T59" fmla="*/ 1640294 h 1067"/>
              <a:gd name="T60" fmla="*/ 1035072 w 1152"/>
              <a:gd name="T61" fmla="*/ 1592049 h 1067"/>
              <a:gd name="T62" fmla="*/ 971958 w 1152"/>
              <a:gd name="T63" fmla="*/ 1400630 h 1067"/>
              <a:gd name="T64" fmla="*/ 872553 w 1152"/>
              <a:gd name="T65" fmla="*/ 1310367 h 1067"/>
              <a:gd name="T66" fmla="*/ 785771 w 1152"/>
              <a:gd name="T67" fmla="*/ 1143848 h 1067"/>
              <a:gd name="T68" fmla="*/ 746324 w 1152"/>
              <a:gd name="T69" fmla="*/ 1128285 h 1067"/>
              <a:gd name="T70" fmla="*/ 698989 w 1152"/>
              <a:gd name="T71" fmla="*/ 1086266 h 1067"/>
              <a:gd name="T72" fmla="*/ 653231 w 1152"/>
              <a:gd name="T73" fmla="*/ 1086266 h 1067"/>
              <a:gd name="T74" fmla="*/ 585384 w 1152"/>
              <a:gd name="T75" fmla="*/ 1072260 h 1067"/>
              <a:gd name="T76" fmla="*/ 533314 w 1152"/>
              <a:gd name="T77" fmla="*/ 1086266 h 1067"/>
              <a:gd name="T78" fmla="*/ 498602 w 1152"/>
              <a:gd name="T79" fmla="*/ 1168748 h 1067"/>
              <a:gd name="T80" fmla="*/ 444955 w 1152"/>
              <a:gd name="T81" fmla="*/ 1182754 h 1067"/>
              <a:gd name="T82" fmla="*/ 329771 w 1152"/>
              <a:gd name="T83" fmla="*/ 1118948 h 1067"/>
              <a:gd name="T84" fmla="*/ 261924 w 1152"/>
              <a:gd name="T85" fmla="*/ 1039579 h 1067"/>
              <a:gd name="T86" fmla="*/ 249301 w 1152"/>
              <a:gd name="T87" fmla="*/ 944647 h 1067"/>
              <a:gd name="T88" fmla="*/ 200387 w 1152"/>
              <a:gd name="T89" fmla="*/ 879285 h 1067"/>
              <a:gd name="T90" fmla="*/ 85204 w 1152"/>
              <a:gd name="T91" fmla="*/ 789022 h 1067"/>
              <a:gd name="T92" fmla="*/ 0 w 1152"/>
              <a:gd name="T93" fmla="*/ 694090 h 1067"/>
              <a:gd name="T94" fmla="*/ 0 w 1152"/>
              <a:gd name="T95" fmla="*/ 655184 h 1067"/>
              <a:gd name="T96" fmla="*/ 274546 w 1152"/>
              <a:gd name="T97" fmla="*/ 656740 h 1067"/>
              <a:gd name="T98" fmla="*/ 498602 w 1152"/>
              <a:gd name="T99" fmla="*/ 675415 h 1067"/>
              <a:gd name="T100" fmla="*/ 527003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5" name="Freeform 51"/>
          <p:cNvSpPr>
            <a:spLocks noChangeAspect="1"/>
          </p:cNvSpPr>
          <p:nvPr/>
        </p:nvSpPr>
        <p:spPr bwMode="auto">
          <a:xfrm>
            <a:off x="3684588" y="3495675"/>
            <a:ext cx="1125537" cy="533400"/>
          </a:xfrm>
          <a:custGeom>
            <a:avLst/>
            <a:gdLst>
              <a:gd name="T0" fmla="*/ 6314 w 713"/>
              <a:gd name="T1" fmla="*/ 0 h 343"/>
              <a:gd name="T2" fmla="*/ 0 w 713"/>
              <a:gd name="T3" fmla="*/ 94861 h 343"/>
              <a:gd name="T4" fmla="*/ 399384 w 713"/>
              <a:gd name="T5" fmla="*/ 108857 h 343"/>
              <a:gd name="T6" fmla="*/ 402541 w 713"/>
              <a:gd name="T7" fmla="*/ 413657 h 343"/>
              <a:gd name="T8" fmla="*/ 607758 w 713"/>
              <a:gd name="T9" fmla="*/ 496078 h 343"/>
              <a:gd name="T10" fmla="*/ 663009 w 713"/>
              <a:gd name="T11" fmla="*/ 466531 h 343"/>
              <a:gd name="T12" fmla="*/ 792454 w 713"/>
              <a:gd name="T13" fmla="*/ 533400 h 343"/>
              <a:gd name="T14" fmla="*/ 877698 w 713"/>
              <a:gd name="T15" fmla="*/ 531845 h 343"/>
              <a:gd name="T16" fmla="*/ 1032400 w 713"/>
              <a:gd name="T17" fmla="*/ 466531 h 343"/>
              <a:gd name="T18" fmla="*/ 1125537 w 713"/>
              <a:gd name="T19" fmla="*/ 528735 h 343"/>
              <a:gd name="T20" fmla="*/ 1125537 w 713"/>
              <a:gd name="T21" fmla="*/ 199053 h 343"/>
              <a:gd name="T22" fmla="*/ 1097122 w 713"/>
              <a:gd name="T23" fmla="*/ 7776 h 343"/>
              <a:gd name="T24" fmla="*/ 6314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6" name="Freeform 52"/>
          <p:cNvSpPr>
            <a:spLocks noChangeAspect="1"/>
          </p:cNvSpPr>
          <p:nvPr/>
        </p:nvSpPr>
        <p:spPr bwMode="auto">
          <a:xfrm>
            <a:off x="6583363" y="2713038"/>
            <a:ext cx="635000" cy="257175"/>
          </a:xfrm>
          <a:custGeom>
            <a:avLst/>
            <a:gdLst>
              <a:gd name="T0" fmla="*/ 0 w 403"/>
              <a:gd name="T1" fmla="*/ 87284 h 165"/>
              <a:gd name="T2" fmla="*/ 472705 w 403"/>
              <a:gd name="T3" fmla="*/ 0 h 165"/>
              <a:gd name="T4" fmla="*/ 549913 w 403"/>
              <a:gd name="T5" fmla="*/ 176126 h 165"/>
              <a:gd name="T6" fmla="*/ 631849 w 403"/>
              <a:gd name="T7" fmla="*/ 157422 h 165"/>
              <a:gd name="T8" fmla="*/ 635000 w 403"/>
              <a:gd name="T9" fmla="*/ 246265 h 165"/>
              <a:gd name="T10" fmla="*/ 568821 w 403"/>
              <a:gd name="T11" fmla="*/ 257175 h 165"/>
              <a:gd name="T12" fmla="*/ 510521 w 403"/>
              <a:gd name="T13" fmla="*/ 199505 h 165"/>
              <a:gd name="T14" fmla="*/ 472705 w 403"/>
              <a:gd name="T15" fmla="*/ 129367 h 165"/>
              <a:gd name="T16" fmla="*/ 466402 w 403"/>
              <a:gd name="T17" fmla="*/ 32731 h 165"/>
              <a:gd name="T18" fmla="*/ 438040 w 403"/>
              <a:gd name="T19" fmla="*/ 81049 h 165"/>
              <a:gd name="T20" fmla="*/ 471129 w 403"/>
              <a:gd name="T21" fmla="*/ 227561 h 165"/>
              <a:gd name="T22" fmla="*/ 332469 w 403"/>
              <a:gd name="T23" fmla="*/ 247823 h 165"/>
              <a:gd name="T24" fmla="*/ 327742 w 403"/>
              <a:gd name="T25" fmla="*/ 141836 h 165"/>
              <a:gd name="T26" fmla="*/ 242655 w 403"/>
              <a:gd name="T27" fmla="*/ 95077 h 165"/>
              <a:gd name="T28" fmla="*/ 170174 w 403"/>
              <a:gd name="T29" fmla="*/ 82608 h 165"/>
              <a:gd name="T30" fmla="*/ 18908 w 403"/>
              <a:gd name="T31" fmla="*/ 157422 h 165"/>
              <a:gd name="T32" fmla="*/ 0 w 403"/>
              <a:gd name="T33" fmla="*/ 87284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7" name="Freeform 53"/>
          <p:cNvSpPr>
            <a:spLocks noChangeAspect="1"/>
          </p:cNvSpPr>
          <p:nvPr/>
        </p:nvSpPr>
        <p:spPr bwMode="auto">
          <a:xfrm>
            <a:off x="4787900" y="3522663"/>
            <a:ext cx="633413" cy="582612"/>
          </a:xfrm>
          <a:custGeom>
            <a:avLst/>
            <a:gdLst>
              <a:gd name="T0" fmla="*/ 0 w 401"/>
              <a:gd name="T1" fmla="*/ 52965 h 374"/>
              <a:gd name="T2" fmla="*/ 249574 w 401"/>
              <a:gd name="T3" fmla="*/ 23367 h 374"/>
              <a:gd name="T4" fmla="*/ 557593 w 401"/>
              <a:gd name="T5" fmla="*/ 0 h 374"/>
              <a:gd name="T6" fmla="*/ 541797 w 401"/>
              <a:gd name="T7" fmla="*/ 76332 h 374"/>
              <a:gd name="T8" fmla="*/ 609719 w 401"/>
              <a:gd name="T9" fmla="*/ 59196 h 374"/>
              <a:gd name="T10" fmla="*/ 633413 w 401"/>
              <a:gd name="T11" fmla="*/ 110603 h 374"/>
              <a:gd name="T12" fmla="*/ 562332 w 401"/>
              <a:gd name="T13" fmla="*/ 157336 h 374"/>
              <a:gd name="T14" fmla="*/ 579707 w 401"/>
              <a:gd name="T15" fmla="*/ 238341 h 374"/>
              <a:gd name="T16" fmla="*/ 507046 w 401"/>
              <a:gd name="T17" fmla="*/ 373869 h 374"/>
              <a:gd name="T18" fmla="*/ 451761 w 401"/>
              <a:gd name="T19" fmla="*/ 456431 h 374"/>
              <a:gd name="T20" fmla="*/ 483353 w 401"/>
              <a:gd name="T21" fmla="*/ 563919 h 374"/>
              <a:gd name="T22" fmla="*/ 91616 w 401"/>
              <a:gd name="T23" fmla="*/ 582612 h 374"/>
              <a:gd name="T24" fmla="*/ 90036 w 401"/>
              <a:gd name="T25" fmla="*/ 517185 h 374"/>
              <a:gd name="T26" fmla="*/ 12637 w 401"/>
              <a:gd name="T27" fmla="*/ 503165 h 374"/>
              <a:gd name="T28" fmla="*/ 12637 w 401"/>
              <a:gd name="T29" fmla="*/ 157336 h 374"/>
              <a:gd name="T30" fmla="*/ 0 w 401"/>
              <a:gd name="T31" fmla="*/ 52965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8" name="Freeform 54"/>
          <p:cNvSpPr>
            <a:spLocks noChangeAspect="1"/>
          </p:cNvSpPr>
          <p:nvPr/>
        </p:nvSpPr>
        <p:spPr bwMode="auto">
          <a:xfrm>
            <a:off x="4879975" y="4083050"/>
            <a:ext cx="771525" cy="609600"/>
          </a:xfrm>
          <a:custGeom>
            <a:avLst/>
            <a:gdLst>
              <a:gd name="T0" fmla="*/ 0 w 489"/>
              <a:gd name="T1" fmla="*/ 13996 h 392"/>
              <a:gd name="T2" fmla="*/ 386551 w 489"/>
              <a:gd name="T3" fmla="*/ 0 h 392"/>
              <a:gd name="T4" fmla="*/ 454395 w 489"/>
              <a:gd name="T5" fmla="*/ 125963 h 392"/>
              <a:gd name="T6" fmla="*/ 396018 w 489"/>
              <a:gd name="T7" fmla="*/ 273698 h 392"/>
              <a:gd name="T8" fmla="*/ 377085 w 489"/>
              <a:gd name="T9" fmla="*/ 340567 h 392"/>
              <a:gd name="T10" fmla="*/ 635838 w 489"/>
              <a:gd name="T11" fmla="*/ 312576 h 392"/>
              <a:gd name="T12" fmla="*/ 651615 w 489"/>
              <a:gd name="T13" fmla="*/ 410547 h 392"/>
              <a:gd name="T14" fmla="*/ 574305 w 489"/>
              <a:gd name="T15" fmla="*/ 401216 h 392"/>
              <a:gd name="T16" fmla="*/ 539594 w 489"/>
              <a:gd name="T17" fmla="*/ 443204 h 392"/>
              <a:gd name="T18" fmla="*/ 579038 w 489"/>
              <a:gd name="T19" fmla="*/ 471196 h 392"/>
              <a:gd name="T20" fmla="*/ 650037 w 489"/>
              <a:gd name="T21" fmla="*/ 438539 h 392"/>
              <a:gd name="T22" fmla="*/ 651615 w 489"/>
              <a:gd name="T23" fmla="*/ 485192 h 392"/>
              <a:gd name="T24" fmla="*/ 694215 w 489"/>
              <a:gd name="T25" fmla="*/ 444759 h 392"/>
              <a:gd name="T26" fmla="*/ 722614 w 489"/>
              <a:gd name="T27" fmla="*/ 444759 h 392"/>
              <a:gd name="T28" fmla="*/ 689481 w 489"/>
              <a:gd name="T29" fmla="*/ 527180 h 392"/>
              <a:gd name="T30" fmla="*/ 752592 w 489"/>
              <a:gd name="T31" fmla="*/ 539620 h 392"/>
              <a:gd name="T32" fmla="*/ 771525 w 489"/>
              <a:gd name="T33" fmla="*/ 584718 h 392"/>
              <a:gd name="T34" fmla="*/ 743125 w 489"/>
              <a:gd name="T35" fmla="*/ 598714 h 392"/>
              <a:gd name="T36" fmla="*/ 703681 w 489"/>
              <a:gd name="T37" fmla="*/ 570722 h 392"/>
              <a:gd name="T38" fmla="*/ 627949 w 489"/>
              <a:gd name="T39" fmla="*/ 548951 h 392"/>
              <a:gd name="T40" fmla="*/ 645304 w 489"/>
              <a:gd name="T41" fmla="*/ 603380 h 392"/>
              <a:gd name="T42" fmla="*/ 607438 w 489"/>
              <a:gd name="T43" fmla="*/ 609600 h 392"/>
              <a:gd name="T44" fmla="*/ 575883 w 489"/>
              <a:gd name="T45" fmla="*/ 561392 h 392"/>
              <a:gd name="T46" fmla="*/ 558527 w 489"/>
              <a:gd name="T47" fmla="*/ 590939 h 392"/>
              <a:gd name="T48" fmla="*/ 444929 w 489"/>
              <a:gd name="T49" fmla="*/ 590939 h 392"/>
              <a:gd name="T50" fmla="*/ 444929 w 489"/>
              <a:gd name="T51" fmla="*/ 561392 h 392"/>
              <a:gd name="T52" fmla="*/ 402329 w 489"/>
              <a:gd name="T53" fmla="*/ 527180 h 392"/>
              <a:gd name="T54" fmla="*/ 317130 w 489"/>
              <a:gd name="T55" fmla="*/ 522514 h 392"/>
              <a:gd name="T56" fmla="*/ 388129 w 489"/>
              <a:gd name="T57" fmla="*/ 561392 h 392"/>
              <a:gd name="T58" fmla="*/ 290308 w 489"/>
              <a:gd name="T59" fmla="*/ 581608 h 392"/>
              <a:gd name="T60" fmla="*/ 134110 w 489"/>
              <a:gd name="T61" fmla="*/ 553616 h 392"/>
              <a:gd name="T62" fmla="*/ 75733 w 489"/>
              <a:gd name="T63" fmla="*/ 561392 h 392"/>
              <a:gd name="T64" fmla="*/ 96243 w 489"/>
              <a:gd name="T65" fmla="*/ 357673 h 392"/>
              <a:gd name="T66" fmla="*/ 3156 w 489"/>
              <a:gd name="T67" fmla="*/ 194388 h 392"/>
              <a:gd name="T68" fmla="*/ 0 w 489"/>
              <a:gd name="T69" fmla="*/ 13996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9" name="Freeform 55"/>
          <p:cNvSpPr>
            <a:spLocks noChangeAspect="1"/>
          </p:cNvSpPr>
          <p:nvPr/>
        </p:nvSpPr>
        <p:spPr bwMode="auto">
          <a:xfrm>
            <a:off x="5411788" y="3021013"/>
            <a:ext cx="958850" cy="525462"/>
          </a:xfrm>
          <a:custGeom>
            <a:avLst/>
            <a:gdLst>
              <a:gd name="T0" fmla="*/ 0 w 607"/>
              <a:gd name="T1" fmla="*/ 525462 h 337"/>
              <a:gd name="T2" fmla="*/ 233789 w 607"/>
              <a:gd name="T3" fmla="*/ 492718 h 337"/>
              <a:gd name="T4" fmla="*/ 233789 w 607"/>
              <a:gd name="T5" fmla="*/ 469330 h 337"/>
              <a:gd name="T6" fmla="*/ 796146 w 607"/>
              <a:gd name="T7" fmla="*/ 392927 h 337"/>
              <a:gd name="T8" fmla="*/ 805623 w 607"/>
              <a:gd name="T9" fmla="*/ 352387 h 337"/>
              <a:gd name="T10" fmla="*/ 887766 w 607"/>
              <a:gd name="T11" fmla="*/ 322762 h 337"/>
              <a:gd name="T12" fmla="*/ 897244 w 607"/>
              <a:gd name="T13" fmla="*/ 280662 h 337"/>
              <a:gd name="T14" fmla="*/ 931996 w 607"/>
              <a:gd name="T15" fmla="*/ 266629 h 337"/>
              <a:gd name="T16" fmla="*/ 958850 w 607"/>
              <a:gd name="T17" fmla="*/ 204260 h 337"/>
              <a:gd name="T18" fmla="*/ 881447 w 607"/>
              <a:gd name="T19" fmla="*/ 141890 h 337"/>
              <a:gd name="T20" fmla="*/ 867230 w 607"/>
              <a:gd name="T21" fmla="*/ 57692 h 337"/>
              <a:gd name="T22" fmla="*/ 805623 w 607"/>
              <a:gd name="T23" fmla="*/ 15592 h 337"/>
              <a:gd name="T24" fmla="*/ 680831 w 607"/>
              <a:gd name="T25" fmla="*/ 38981 h 337"/>
              <a:gd name="T26" fmla="*/ 622384 w 607"/>
              <a:gd name="T27" fmla="*/ 1559 h 337"/>
              <a:gd name="T28" fmla="*/ 565516 w 607"/>
              <a:gd name="T29" fmla="*/ 0 h 337"/>
              <a:gd name="T30" fmla="*/ 576574 w 607"/>
              <a:gd name="T31" fmla="*/ 57692 h 337"/>
              <a:gd name="T32" fmla="*/ 499171 w 607"/>
              <a:gd name="T33" fmla="*/ 87317 h 337"/>
              <a:gd name="T34" fmla="*/ 447042 w 607"/>
              <a:gd name="T35" fmla="*/ 218293 h 337"/>
              <a:gd name="T36" fmla="*/ 377537 w 607"/>
              <a:gd name="T37" fmla="*/ 196464 h 337"/>
              <a:gd name="T38" fmla="*/ 292236 w 607"/>
              <a:gd name="T39" fmla="*/ 246359 h 337"/>
              <a:gd name="T40" fmla="*/ 183240 w 607"/>
              <a:gd name="T41" fmla="*/ 265070 h 337"/>
              <a:gd name="T42" fmla="*/ 183240 w 607"/>
              <a:gd name="T43" fmla="*/ 338354 h 337"/>
              <a:gd name="T44" fmla="*/ 129532 w 607"/>
              <a:gd name="T45" fmla="*/ 336795 h 337"/>
              <a:gd name="T46" fmla="*/ 132691 w 607"/>
              <a:gd name="T47" fmla="*/ 402283 h 337"/>
              <a:gd name="T48" fmla="*/ 75823 w 607"/>
              <a:gd name="T49" fmla="*/ 375775 h 337"/>
              <a:gd name="T50" fmla="*/ 42651 w 607"/>
              <a:gd name="T51" fmla="*/ 388249 h 337"/>
              <a:gd name="T52" fmla="*/ 71084 w 607"/>
              <a:gd name="T53" fmla="*/ 431908 h 337"/>
              <a:gd name="T54" fmla="*/ 12637 w 607"/>
              <a:gd name="T55" fmla="*/ 489600 h 337"/>
              <a:gd name="T56" fmla="*/ 0 w 607"/>
              <a:gd name="T57" fmla="*/ 525462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0" name="Freeform 56"/>
          <p:cNvSpPr>
            <a:spLocks noChangeAspect="1"/>
          </p:cNvSpPr>
          <p:nvPr/>
        </p:nvSpPr>
        <p:spPr bwMode="auto">
          <a:xfrm>
            <a:off x="5340350" y="3359150"/>
            <a:ext cx="1101725" cy="396875"/>
          </a:xfrm>
          <a:custGeom>
            <a:avLst/>
            <a:gdLst>
              <a:gd name="T0" fmla="*/ 66198 w 699"/>
              <a:gd name="T1" fmla="*/ 182096 h 255"/>
              <a:gd name="T2" fmla="*/ 66198 w 699"/>
              <a:gd name="T3" fmla="*/ 188321 h 255"/>
              <a:gd name="T4" fmla="*/ 47284 w 699"/>
              <a:gd name="T5" fmla="*/ 225674 h 255"/>
              <a:gd name="T6" fmla="*/ 67774 w 699"/>
              <a:gd name="T7" fmla="*/ 277034 h 255"/>
              <a:gd name="T8" fmla="*/ 0 w 699"/>
              <a:gd name="T9" fmla="*/ 320613 h 255"/>
              <a:gd name="T10" fmla="*/ 14185 w 699"/>
              <a:gd name="T11" fmla="*/ 396875 h 255"/>
              <a:gd name="T12" fmla="*/ 302620 w 699"/>
              <a:gd name="T13" fmla="*/ 373529 h 255"/>
              <a:gd name="T14" fmla="*/ 646219 w 699"/>
              <a:gd name="T15" fmla="*/ 334620 h 255"/>
              <a:gd name="T16" fmla="*/ 818019 w 699"/>
              <a:gd name="T17" fmla="*/ 305049 h 255"/>
              <a:gd name="T18" fmla="*/ 852694 w 699"/>
              <a:gd name="T19" fmla="*/ 202328 h 255"/>
              <a:gd name="T20" fmla="*/ 914164 w 699"/>
              <a:gd name="T21" fmla="*/ 197659 h 255"/>
              <a:gd name="T22" fmla="*/ 1101725 w 699"/>
              <a:gd name="T23" fmla="*/ 0 h 255"/>
              <a:gd name="T24" fmla="*/ 857423 w 699"/>
              <a:gd name="T25" fmla="*/ 49804 h 255"/>
              <a:gd name="T26" fmla="*/ 288434 w 699"/>
              <a:gd name="T27" fmla="*/ 130735 h 255"/>
              <a:gd name="T28" fmla="*/ 293163 w 699"/>
              <a:gd name="T29" fmla="*/ 154081 h 255"/>
              <a:gd name="T30" fmla="*/ 66198 w 699"/>
              <a:gd name="T31" fmla="*/ 182096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1" name="Freeform 57"/>
          <p:cNvSpPr>
            <a:spLocks noChangeAspect="1"/>
          </p:cNvSpPr>
          <p:nvPr/>
        </p:nvSpPr>
        <p:spPr bwMode="auto">
          <a:xfrm>
            <a:off x="5240338" y="3725863"/>
            <a:ext cx="452437" cy="776287"/>
          </a:xfrm>
          <a:custGeom>
            <a:avLst/>
            <a:gdLst>
              <a:gd name="T0" fmla="*/ 127691 w 287"/>
              <a:gd name="T1" fmla="*/ 24891 h 499"/>
              <a:gd name="T2" fmla="*/ 59905 w 287"/>
              <a:gd name="T3" fmla="*/ 157124 h 499"/>
              <a:gd name="T4" fmla="*/ 0 w 287"/>
              <a:gd name="T5" fmla="*/ 242687 h 499"/>
              <a:gd name="T6" fmla="*/ 18917 w 287"/>
              <a:gd name="T7" fmla="*/ 345362 h 499"/>
              <a:gd name="T8" fmla="*/ 89857 w 287"/>
              <a:gd name="T9" fmla="*/ 483818 h 499"/>
              <a:gd name="T10" fmla="*/ 36258 w 287"/>
              <a:gd name="T11" fmla="*/ 625386 h 499"/>
              <a:gd name="T12" fmla="*/ 12611 w 287"/>
              <a:gd name="T13" fmla="*/ 700058 h 499"/>
              <a:gd name="T14" fmla="*/ 275876 w 287"/>
              <a:gd name="T15" fmla="*/ 668945 h 499"/>
              <a:gd name="T16" fmla="*/ 286911 w 287"/>
              <a:gd name="T17" fmla="*/ 765397 h 499"/>
              <a:gd name="T18" fmla="*/ 340510 w 287"/>
              <a:gd name="T19" fmla="*/ 776287 h 499"/>
              <a:gd name="T20" fmla="*/ 354698 w 287"/>
              <a:gd name="T21" fmla="*/ 728061 h 499"/>
              <a:gd name="T22" fmla="*/ 452437 w 287"/>
              <a:gd name="T23" fmla="*/ 714060 h 499"/>
              <a:gd name="T24" fmla="*/ 430367 w 287"/>
              <a:gd name="T25" fmla="*/ 555380 h 499"/>
              <a:gd name="T26" fmla="*/ 425638 w 287"/>
              <a:gd name="T27" fmla="*/ 0 h 499"/>
              <a:gd name="T28" fmla="*/ 127691 w 287"/>
              <a:gd name="T29" fmla="*/ 24891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2" name="Freeform 58"/>
          <p:cNvSpPr>
            <a:spLocks noChangeAspect="1"/>
          </p:cNvSpPr>
          <p:nvPr/>
        </p:nvSpPr>
        <p:spPr bwMode="auto">
          <a:xfrm>
            <a:off x="5664200" y="3687763"/>
            <a:ext cx="509588" cy="785812"/>
          </a:xfrm>
          <a:custGeom>
            <a:avLst/>
            <a:gdLst>
              <a:gd name="T0" fmla="*/ 0 w 323"/>
              <a:gd name="T1" fmla="*/ 38979 h 504"/>
              <a:gd name="T2" fmla="*/ 331311 w 323"/>
              <a:gd name="T3" fmla="*/ 0 h 504"/>
              <a:gd name="T4" fmla="*/ 437015 w 323"/>
              <a:gd name="T5" fmla="*/ 361723 h 504"/>
              <a:gd name="T6" fmla="*/ 509588 w 323"/>
              <a:gd name="T7" fmla="*/ 420971 h 504"/>
              <a:gd name="T8" fmla="*/ 451214 w 323"/>
              <a:gd name="T9" fmla="*/ 526993 h 504"/>
              <a:gd name="T10" fmla="*/ 508010 w 323"/>
              <a:gd name="T11" fmla="*/ 629897 h 504"/>
              <a:gd name="T12" fmla="*/ 168811 w 323"/>
              <a:gd name="T13" fmla="*/ 667317 h 504"/>
              <a:gd name="T14" fmla="*/ 183010 w 323"/>
              <a:gd name="T15" fmla="*/ 754629 h 504"/>
              <a:gd name="T16" fmla="*/ 134102 w 323"/>
              <a:gd name="T17" fmla="*/ 785812 h 504"/>
              <a:gd name="T18" fmla="*/ 93083 w 323"/>
              <a:gd name="T19" fmla="*/ 673553 h 504"/>
              <a:gd name="T20" fmla="*/ 69418 w 323"/>
              <a:gd name="T21" fmla="*/ 763984 h 504"/>
              <a:gd name="T22" fmla="*/ 28398 w 323"/>
              <a:gd name="T23" fmla="*/ 754629 h 504"/>
              <a:gd name="T24" fmla="*/ 14199 w 323"/>
              <a:gd name="T25" fmla="*/ 664198 h 504"/>
              <a:gd name="T26" fmla="*/ 1578 w 323"/>
              <a:gd name="T27" fmla="*/ 584682 h 504"/>
              <a:gd name="T28" fmla="*/ 0 w 323"/>
              <a:gd name="T29" fmla="*/ 38979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3" name="Freeform 59"/>
          <p:cNvSpPr>
            <a:spLocks noChangeAspect="1"/>
          </p:cNvSpPr>
          <p:nvPr/>
        </p:nvSpPr>
        <p:spPr bwMode="auto">
          <a:xfrm>
            <a:off x="5994400" y="3649663"/>
            <a:ext cx="706438" cy="722312"/>
          </a:xfrm>
          <a:custGeom>
            <a:avLst/>
            <a:gdLst>
              <a:gd name="T0" fmla="*/ 0 w 447"/>
              <a:gd name="T1" fmla="*/ 43682 h 463"/>
              <a:gd name="T2" fmla="*/ 6322 w 447"/>
              <a:gd name="T3" fmla="*/ 43682 h 463"/>
              <a:gd name="T4" fmla="*/ 172263 w 447"/>
              <a:gd name="T5" fmla="*/ 14041 h 463"/>
              <a:gd name="T6" fmla="*/ 317660 w 447"/>
              <a:gd name="T7" fmla="*/ 0 h 463"/>
              <a:gd name="T8" fmla="*/ 297115 w 447"/>
              <a:gd name="T9" fmla="*/ 35882 h 463"/>
              <a:gd name="T10" fmla="*/ 341366 w 447"/>
              <a:gd name="T11" fmla="*/ 35882 h 463"/>
              <a:gd name="T12" fmla="*/ 592649 w 447"/>
              <a:gd name="T13" fmla="*/ 260532 h 463"/>
              <a:gd name="T14" fmla="*/ 692214 w 447"/>
              <a:gd name="T15" fmla="*/ 404058 h 463"/>
              <a:gd name="T16" fmla="*/ 706438 w 447"/>
              <a:gd name="T17" fmla="*/ 502342 h 463"/>
              <a:gd name="T18" fmla="*/ 673250 w 447"/>
              <a:gd name="T19" fmla="*/ 524183 h 463"/>
              <a:gd name="T20" fmla="*/ 692214 w 447"/>
              <a:gd name="T21" fmla="*/ 622468 h 463"/>
              <a:gd name="T22" fmla="*/ 621097 w 447"/>
              <a:gd name="T23" fmla="*/ 627148 h 463"/>
              <a:gd name="T24" fmla="*/ 621097 w 447"/>
              <a:gd name="T25" fmla="*/ 711392 h 463"/>
              <a:gd name="T26" fmla="*/ 565783 w 447"/>
              <a:gd name="T27" fmla="*/ 669270 h 463"/>
              <a:gd name="T28" fmla="*/ 202291 w 447"/>
              <a:gd name="T29" fmla="*/ 722312 h 463"/>
              <a:gd name="T30" fmla="*/ 120110 w 447"/>
              <a:gd name="T31" fmla="*/ 566305 h 463"/>
              <a:gd name="T32" fmla="*/ 178585 w 447"/>
              <a:gd name="T33" fmla="*/ 460220 h 463"/>
              <a:gd name="T34" fmla="*/ 101146 w 447"/>
              <a:gd name="T35" fmla="*/ 405618 h 463"/>
              <a:gd name="T36" fmla="*/ 0 w 447"/>
              <a:gd name="T37" fmla="*/ 43682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4" name="Freeform 60"/>
          <p:cNvSpPr>
            <a:spLocks noChangeAspect="1"/>
          </p:cNvSpPr>
          <p:nvPr/>
        </p:nvSpPr>
        <p:spPr bwMode="auto">
          <a:xfrm>
            <a:off x="6292850" y="3551238"/>
            <a:ext cx="644525" cy="503237"/>
          </a:xfrm>
          <a:custGeom>
            <a:avLst/>
            <a:gdLst>
              <a:gd name="T0" fmla="*/ 23696 w 408"/>
              <a:gd name="T1" fmla="*/ 90365 h 323"/>
              <a:gd name="T2" fmla="*/ 74247 w 408"/>
              <a:gd name="T3" fmla="*/ 42066 h 323"/>
              <a:gd name="T4" fmla="*/ 268552 w 408"/>
              <a:gd name="T5" fmla="*/ 0 h 323"/>
              <a:gd name="T6" fmla="*/ 327002 w 408"/>
              <a:gd name="T7" fmla="*/ 28044 h 323"/>
              <a:gd name="T8" fmla="*/ 451799 w 408"/>
              <a:gd name="T9" fmla="*/ 7790 h 323"/>
              <a:gd name="T10" fmla="*/ 552901 w 408"/>
              <a:gd name="T11" fmla="*/ 79458 h 323"/>
              <a:gd name="T12" fmla="*/ 644525 w 408"/>
              <a:gd name="T13" fmla="*/ 133989 h 323"/>
              <a:gd name="T14" fmla="*/ 592394 w 408"/>
              <a:gd name="T15" fmla="*/ 285116 h 323"/>
              <a:gd name="T16" fmla="*/ 514988 w 408"/>
              <a:gd name="T17" fmla="*/ 363016 h 323"/>
              <a:gd name="T18" fmla="*/ 429683 w 408"/>
              <a:gd name="T19" fmla="*/ 384828 h 323"/>
              <a:gd name="T20" fmla="*/ 447060 w 408"/>
              <a:gd name="T21" fmla="*/ 445591 h 323"/>
              <a:gd name="T22" fmla="*/ 394930 w 408"/>
              <a:gd name="T23" fmla="*/ 503237 h 323"/>
              <a:gd name="T24" fmla="*/ 295407 w 408"/>
              <a:gd name="T25" fmla="*/ 363016 h 323"/>
              <a:gd name="T26" fmla="*/ 41073 w 408"/>
              <a:gd name="T27" fmla="*/ 133989 h 323"/>
              <a:gd name="T28" fmla="*/ 0 w 408"/>
              <a:gd name="T29" fmla="*/ 133989 h 323"/>
              <a:gd name="T30" fmla="*/ 23696 w 408"/>
              <a:gd name="T31" fmla="*/ 90365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5" name="Freeform 61"/>
          <p:cNvSpPr>
            <a:spLocks noChangeAspect="1"/>
          </p:cNvSpPr>
          <p:nvPr/>
        </p:nvSpPr>
        <p:spPr bwMode="auto">
          <a:xfrm>
            <a:off x="5834063" y="4270375"/>
            <a:ext cx="1206500" cy="808038"/>
          </a:xfrm>
          <a:custGeom>
            <a:avLst/>
            <a:gdLst>
              <a:gd name="T0" fmla="*/ 0 w 765"/>
              <a:gd name="T1" fmla="*/ 79403 h 519"/>
              <a:gd name="T2" fmla="*/ 331196 w 765"/>
              <a:gd name="T3" fmla="*/ 46707 h 519"/>
              <a:gd name="T4" fmla="*/ 367470 w 765"/>
              <a:gd name="T5" fmla="*/ 99642 h 519"/>
              <a:gd name="T6" fmla="*/ 722323 w 765"/>
              <a:gd name="T7" fmla="*/ 46707 h 519"/>
              <a:gd name="T8" fmla="*/ 782254 w 765"/>
              <a:gd name="T9" fmla="*/ 90301 h 519"/>
              <a:gd name="T10" fmla="*/ 782254 w 765"/>
              <a:gd name="T11" fmla="*/ 6228 h 519"/>
              <a:gd name="T12" fmla="*/ 777522 w 765"/>
              <a:gd name="T13" fmla="*/ 0 h 519"/>
              <a:gd name="T14" fmla="*/ 848493 w 765"/>
              <a:gd name="T15" fmla="*/ 4671 h 519"/>
              <a:gd name="T16" fmla="*/ 924195 w 765"/>
              <a:gd name="T17" fmla="*/ 129224 h 519"/>
              <a:gd name="T18" fmla="*/ 1044056 w 765"/>
              <a:gd name="T19" fmla="*/ 298927 h 519"/>
              <a:gd name="T20" fmla="*/ 1102410 w 765"/>
              <a:gd name="T21" fmla="*/ 445277 h 519"/>
              <a:gd name="T22" fmla="*/ 1192306 w 765"/>
              <a:gd name="T23" fmla="*/ 548033 h 519"/>
              <a:gd name="T24" fmla="*/ 1206500 w 765"/>
              <a:gd name="T25" fmla="*/ 695940 h 519"/>
              <a:gd name="T26" fmla="*/ 1178112 w 765"/>
              <a:gd name="T27" fmla="*/ 784684 h 519"/>
              <a:gd name="T28" fmla="*/ 1050365 w 765"/>
              <a:gd name="T29" fmla="*/ 808038 h 519"/>
              <a:gd name="T30" fmla="*/ 1029862 w 765"/>
              <a:gd name="T31" fmla="*/ 770672 h 519"/>
              <a:gd name="T32" fmla="*/ 939966 w 765"/>
              <a:gd name="T33" fmla="*/ 716180 h 519"/>
              <a:gd name="T34" fmla="*/ 911578 w 765"/>
              <a:gd name="T35" fmla="*/ 661688 h 519"/>
              <a:gd name="T36" fmla="*/ 887921 w 765"/>
              <a:gd name="T37" fmla="*/ 639891 h 519"/>
              <a:gd name="T38" fmla="*/ 873727 w 765"/>
              <a:gd name="T39" fmla="*/ 588513 h 519"/>
              <a:gd name="T40" fmla="*/ 853224 w 765"/>
              <a:gd name="T41" fmla="*/ 602525 h 519"/>
              <a:gd name="T42" fmla="*/ 782254 w 765"/>
              <a:gd name="T43" fmla="*/ 535578 h 519"/>
              <a:gd name="T44" fmla="*/ 799602 w 765"/>
              <a:gd name="T45" fmla="*/ 473302 h 519"/>
              <a:gd name="T46" fmla="*/ 782254 w 765"/>
              <a:gd name="T47" fmla="*/ 439050 h 519"/>
              <a:gd name="T48" fmla="*/ 761751 w 765"/>
              <a:gd name="T49" fmla="*/ 449948 h 519"/>
              <a:gd name="T50" fmla="*/ 763328 w 765"/>
              <a:gd name="T51" fmla="*/ 487314 h 519"/>
              <a:gd name="T52" fmla="*/ 741248 w 765"/>
              <a:gd name="T53" fmla="*/ 439050 h 519"/>
              <a:gd name="T54" fmla="*/ 742825 w 765"/>
              <a:gd name="T55" fmla="*/ 325395 h 519"/>
              <a:gd name="T56" fmla="*/ 698666 w 765"/>
              <a:gd name="T57" fmla="*/ 256891 h 519"/>
              <a:gd name="T58" fmla="*/ 585113 w 765"/>
              <a:gd name="T59" fmla="*/ 202399 h 519"/>
              <a:gd name="T60" fmla="*/ 528337 w 765"/>
              <a:gd name="T61" fmla="*/ 138565 h 519"/>
              <a:gd name="T62" fmla="*/ 465252 w 765"/>
              <a:gd name="T63" fmla="*/ 132338 h 519"/>
              <a:gd name="T64" fmla="*/ 440018 w 765"/>
              <a:gd name="T65" fmla="*/ 171260 h 519"/>
              <a:gd name="T66" fmla="*/ 345390 w 765"/>
              <a:gd name="T67" fmla="*/ 199285 h 519"/>
              <a:gd name="T68" fmla="*/ 291768 w 765"/>
              <a:gd name="T69" fmla="*/ 171260 h 519"/>
              <a:gd name="T70" fmla="*/ 263380 w 765"/>
              <a:gd name="T71" fmla="*/ 129224 h 519"/>
              <a:gd name="T72" fmla="*/ 86742 w 765"/>
              <a:gd name="T73" fmla="*/ 166590 h 519"/>
              <a:gd name="T74" fmla="*/ 48891 w 765"/>
              <a:gd name="T75" fmla="*/ 137008 h 519"/>
              <a:gd name="T76" fmla="*/ 9463 w 765"/>
              <a:gd name="T77" fmla="*/ 169704 h 519"/>
              <a:gd name="T78" fmla="*/ 0 w 765"/>
              <a:gd name="T79" fmla="*/ 79403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6" name="Freeform 62"/>
          <p:cNvSpPr>
            <a:spLocks noChangeAspect="1"/>
          </p:cNvSpPr>
          <p:nvPr/>
        </p:nvSpPr>
        <p:spPr bwMode="auto">
          <a:xfrm>
            <a:off x="6164263" y="3205163"/>
            <a:ext cx="1112837" cy="481012"/>
          </a:xfrm>
          <a:custGeom>
            <a:avLst/>
            <a:gdLst>
              <a:gd name="T0" fmla="*/ 37938 w 704"/>
              <a:gd name="T1" fmla="*/ 356074 h 308"/>
              <a:gd name="T2" fmla="*/ 0 w 704"/>
              <a:gd name="T3" fmla="*/ 459148 h 308"/>
              <a:gd name="T4" fmla="*/ 143847 w 704"/>
              <a:gd name="T5" fmla="*/ 445092 h 308"/>
              <a:gd name="T6" fmla="*/ 200753 w 704"/>
              <a:gd name="T7" fmla="*/ 398240 h 308"/>
              <a:gd name="T8" fmla="*/ 396764 w 704"/>
              <a:gd name="T9" fmla="*/ 346703 h 308"/>
              <a:gd name="T10" fmla="*/ 450509 w 704"/>
              <a:gd name="T11" fmla="*/ 374814 h 308"/>
              <a:gd name="T12" fmla="*/ 580130 w 704"/>
              <a:gd name="T13" fmla="*/ 356074 h 308"/>
              <a:gd name="T14" fmla="*/ 580130 w 704"/>
              <a:gd name="T15" fmla="*/ 363882 h 308"/>
              <a:gd name="T16" fmla="*/ 772979 w 704"/>
              <a:gd name="T17" fmla="*/ 481012 h 308"/>
              <a:gd name="T18" fmla="*/ 886792 w 704"/>
              <a:gd name="T19" fmla="*/ 446654 h 308"/>
              <a:gd name="T20" fmla="*/ 950021 w 704"/>
              <a:gd name="T21" fmla="*/ 313907 h 308"/>
              <a:gd name="T22" fmla="*/ 1060673 w 704"/>
              <a:gd name="T23" fmla="*/ 276426 h 308"/>
              <a:gd name="T24" fmla="*/ 1112837 w 704"/>
              <a:gd name="T25" fmla="*/ 179599 h 308"/>
              <a:gd name="T26" fmla="*/ 1109676 w 704"/>
              <a:gd name="T27" fmla="*/ 60907 h 308"/>
              <a:gd name="T28" fmla="*/ 1095449 w 704"/>
              <a:gd name="T29" fmla="*/ 157734 h 308"/>
              <a:gd name="T30" fmla="*/ 1035381 w 704"/>
              <a:gd name="T31" fmla="*/ 242068 h 308"/>
              <a:gd name="T32" fmla="*/ 1011670 w 704"/>
              <a:gd name="T33" fmla="*/ 235821 h 308"/>
              <a:gd name="T34" fmla="*/ 927891 w 704"/>
              <a:gd name="T35" fmla="*/ 257685 h 308"/>
              <a:gd name="T36" fmla="*/ 927891 w 704"/>
              <a:gd name="T37" fmla="*/ 231136 h 308"/>
              <a:gd name="T38" fmla="*/ 1011670 w 704"/>
              <a:gd name="T39" fmla="*/ 203025 h 308"/>
              <a:gd name="T40" fmla="*/ 935795 w 704"/>
              <a:gd name="T41" fmla="*/ 193654 h 308"/>
              <a:gd name="T42" fmla="*/ 1021154 w 704"/>
              <a:gd name="T43" fmla="*/ 167105 h 308"/>
              <a:gd name="T44" fmla="*/ 1052769 w 704"/>
              <a:gd name="T45" fmla="*/ 181160 h 308"/>
              <a:gd name="T46" fmla="*/ 1070157 w 704"/>
              <a:gd name="T47" fmla="*/ 89018 h 308"/>
              <a:gd name="T48" fmla="*/ 1048027 w 704"/>
              <a:gd name="T49" fmla="*/ 67154 h 308"/>
              <a:gd name="T50" fmla="*/ 946860 w 704"/>
              <a:gd name="T51" fmla="*/ 104636 h 308"/>
              <a:gd name="T52" fmla="*/ 950021 w 704"/>
              <a:gd name="T53" fmla="*/ 48414 h 308"/>
              <a:gd name="T54" fmla="*/ 992701 w 704"/>
              <a:gd name="T55" fmla="*/ 62469 h 308"/>
              <a:gd name="T56" fmla="*/ 1048027 w 704"/>
              <a:gd name="T57" fmla="*/ 20302 h 308"/>
              <a:gd name="T58" fmla="*/ 1017993 w 704"/>
              <a:gd name="T59" fmla="*/ 0 h 308"/>
              <a:gd name="T60" fmla="*/ 686039 w 704"/>
              <a:gd name="T61" fmla="*/ 74963 h 308"/>
              <a:gd name="T62" fmla="*/ 278209 w 704"/>
              <a:gd name="T63" fmla="*/ 156173 h 308"/>
              <a:gd name="T64" fmla="*/ 91683 w 704"/>
              <a:gd name="T65" fmla="*/ 354512 h 308"/>
              <a:gd name="T66" fmla="*/ 37938 w 704"/>
              <a:gd name="T67" fmla="*/ 356074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7" name="Freeform 63"/>
          <p:cNvSpPr>
            <a:spLocks noChangeAspect="1"/>
          </p:cNvSpPr>
          <p:nvPr/>
        </p:nvSpPr>
        <p:spPr bwMode="auto">
          <a:xfrm>
            <a:off x="6278563" y="2690813"/>
            <a:ext cx="550862" cy="568325"/>
          </a:xfrm>
          <a:custGeom>
            <a:avLst/>
            <a:gdLst>
              <a:gd name="T0" fmla="*/ 55244 w 349"/>
              <a:gd name="T1" fmla="*/ 297397 h 365"/>
              <a:gd name="T2" fmla="*/ 14206 w 349"/>
              <a:gd name="T3" fmla="*/ 286498 h 365"/>
              <a:gd name="T4" fmla="*/ 0 w 349"/>
              <a:gd name="T5" fmla="*/ 376807 h 365"/>
              <a:gd name="T6" fmla="*/ 14206 w 349"/>
              <a:gd name="T7" fmla="*/ 471788 h 365"/>
              <a:gd name="T8" fmla="*/ 93126 w 349"/>
              <a:gd name="T9" fmla="*/ 535627 h 365"/>
              <a:gd name="T10" fmla="*/ 112066 w 349"/>
              <a:gd name="T11" fmla="*/ 568325 h 365"/>
              <a:gd name="T12" fmla="*/ 213084 w 349"/>
              <a:gd name="T13" fmla="*/ 535627 h 365"/>
              <a:gd name="T14" fmla="*/ 333043 w 349"/>
              <a:gd name="T15" fmla="*/ 459331 h 365"/>
              <a:gd name="T16" fmla="*/ 369346 w 349"/>
              <a:gd name="T17" fmla="*/ 292726 h 365"/>
              <a:gd name="T18" fmla="*/ 446688 w 349"/>
              <a:gd name="T19" fmla="*/ 249129 h 365"/>
              <a:gd name="T20" fmla="*/ 489304 w 349"/>
              <a:gd name="T21" fmla="*/ 146363 h 365"/>
              <a:gd name="T22" fmla="*/ 550862 w 349"/>
              <a:gd name="T23" fmla="*/ 118336 h 365"/>
              <a:gd name="T24" fmla="*/ 470364 w 349"/>
              <a:gd name="T25" fmla="*/ 104323 h 365"/>
              <a:gd name="T26" fmla="*/ 331464 w 349"/>
              <a:gd name="T27" fmla="*/ 179061 h 365"/>
              <a:gd name="T28" fmla="*/ 309367 w 349"/>
              <a:gd name="T29" fmla="*/ 107437 h 365"/>
              <a:gd name="T30" fmla="*/ 189408 w 349"/>
              <a:gd name="T31" fmla="*/ 113665 h 365"/>
              <a:gd name="T32" fmla="*/ 162575 w 349"/>
              <a:gd name="T33" fmla="*/ 0 h 365"/>
              <a:gd name="T34" fmla="*/ 131007 w 349"/>
              <a:gd name="T35" fmla="*/ 31141 h 365"/>
              <a:gd name="T36" fmla="*/ 140478 w 349"/>
              <a:gd name="T37" fmla="*/ 193075 h 365"/>
              <a:gd name="T38" fmla="*/ 86812 w 349"/>
              <a:gd name="T39" fmla="*/ 207088 h 365"/>
              <a:gd name="T40" fmla="*/ 55244 w 349"/>
              <a:gd name="T41" fmla="*/ 29739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rgbClr val="003B5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55" name="Group 64"/>
          <p:cNvGrpSpPr>
            <a:grpSpLocks/>
          </p:cNvGrpSpPr>
          <p:nvPr/>
        </p:nvGrpSpPr>
        <p:grpSpPr bwMode="auto">
          <a:xfrm>
            <a:off x="6208713" y="2809875"/>
            <a:ext cx="1009650" cy="596900"/>
            <a:chOff x="3911" y="1540"/>
            <a:chExt cx="636" cy="376"/>
          </a:xfrm>
          <a:solidFill>
            <a:srgbClr val="FFFFFF"/>
          </a:solidFill>
        </p:grpSpPr>
        <p:sp>
          <p:nvSpPr>
            <p:cNvPr id="21626" name="Freeform 65"/>
            <p:cNvSpPr>
              <a:spLocks noChangeAspect="1"/>
            </p:cNvSpPr>
            <p:nvPr/>
          </p:nvSpPr>
          <p:spPr bwMode="auto">
            <a:xfrm>
              <a:off x="3911" y="1540"/>
              <a:ext cx="613" cy="376"/>
            </a:xfrm>
            <a:custGeom>
              <a:avLst/>
              <a:gdLst>
                <a:gd name="T0" fmla="*/ 102 w 616"/>
                <a:gd name="T1" fmla="*/ 268 h 383"/>
                <a:gd name="T2" fmla="*/ 84 w 616"/>
                <a:gd name="T3" fmla="*/ 307 h 383"/>
                <a:gd name="T4" fmla="*/ 59 w 616"/>
                <a:gd name="T5" fmla="*/ 318 h 383"/>
                <a:gd name="T6" fmla="*/ 57 w 616"/>
                <a:gd name="T7" fmla="*/ 343 h 383"/>
                <a:gd name="T8" fmla="*/ 3 w 616"/>
                <a:gd name="T9" fmla="*/ 362 h 383"/>
                <a:gd name="T10" fmla="*/ 0 w 616"/>
                <a:gd name="T11" fmla="*/ 383 h 383"/>
                <a:gd name="T12" fmla="*/ 147 w 616"/>
                <a:gd name="T13" fmla="*/ 358 h 383"/>
                <a:gd name="T14" fmla="*/ 412 w 616"/>
                <a:gd name="T15" fmla="*/ 303 h 383"/>
                <a:gd name="T16" fmla="*/ 616 w 616"/>
                <a:gd name="T17" fmla="*/ 254 h 383"/>
                <a:gd name="T18" fmla="*/ 616 w 616"/>
                <a:gd name="T19" fmla="*/ 215 h 383"/>
                <a:gd name="T20" fmla="*/ 594 w 616"/>
                <a:gd name="T21" fmla="*/ 203 h 383"/>
                <a:gd name="T22" fmla="*/ 576 w 616"/>
                <a:gd name="T23" fmla="*/ 222 h 383"/>
                <a:gd name="T24" fmla="*/ 565 w 616"/>
                <a:gd name="T25" fmla="*/ 170 h 383"/>
                <a:gd name="T26" fmla="*/ 576 w 616"/>
                <a:gd name="T27" fmla="*/ 124 h 383"/>
                <a:gd name="T28" fmla="*/ 500 w 616"/>
                <a:gd name="T29" fmla="*/ 90 h 383"/>
                <a:gd name="T30" fmla="*/ 448 w 616"/>
                <a:gd name="T31" fmla="*/ 99 h 383"/>
                <a:gd name="T32" fmla="*/ 446 w 616"/>
                <a:gd name="T33" fmla="*/ 27 h 383"/>
                <a:gd name="T34" fmla="*/ 393 w 616"/>
                <a:gd name="T35" fmla="*/ 0 h 383"/>
                <a:gd name="T36" fmla="*/ 352 w 616"/>
                <a:gd name="T37" fmla="*/ 17 h 383"/>
                <a:gd name="T38" fmla="*/ 325 w 616"/>
                <a:gd name="T39" fmla="*/ 84 h 383"/>
                <a:gd name="T40" fmla="*/ 278 w 616"/>
                <a:gd name="T41" fmla="*/ 111 h 383"/>
                <a:gd name="T42" fmla="*/ 258 w 616"/>
                <a:gd name="T43" fmla="*/ 216 h 383"/>
                <a:gd name="T44" fmla="*/ 181 w 616"/>
                <a:gd name="T45" fmla="*/ 268 h 383"/>
                <a:gd name="T46" fmla="*/ 118 w 616"/>
                <a:gd name="T47" fmla="*/ 289 h 383"/>
                <a:gd name="T48" fmla="*/ 102 w 616"/>
                <a:gd name="T49" fmla="*/ 268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solidFill>
              <a:srgbClr val="003B5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627" name="Freeform 66"/>
            <p:cNvSpPr>
              <a:spLocks noChangeAspect="1"/>
            </p:cNvSpPr>
            <p:nvPr/>
          </p:nvSpPr>
          <p:spPr bwMode="auto">
            <a:xfrm>
              <a:off x="4506" y="163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42 w 42"/>
                <a:gd name="T3" fmla="*/ 0 h 71"/>
                <a:gd name="T4" fmla="*/ 18 w 42"/>
                <a:gd name="T5" fmla="*/ 71 h 71"/>
                <a:gd name="T6" fmla="*/ 2 w 42"/>
                <a:gd name="T7" fmla="*/ 70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B5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64929" name="Rectangle 67"/>
          <p:cNvSpPr>
            <a:spLocks noChangeArrowheads="1"/>
          </p:cNvSpPr>
          <p:nvPr/>
        </p:nvSpPr>
        <p:spPr bwMode="auto">
          <a:xfrm>
            <a:off x="0" y="127000"/>
            <a:ext cx="9372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Uninsured Rates Among Workers </a:t>
            </a:r>
          </a:p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by State, 2010-2011</a:t>
            </a:r>
          </a:p>
        </p:txBody>
      </p:sp>
      <p:sp>
        <p:nvSpPr>
          <p:cNvPr id="164930" name="Rectangle 68"/>
          <p:cNvSpPr>
            <a:spLocks noChangeArrowheads="1"/>
          </p:cNvSpPr>
          <p:nvPr/>
        </p:nvSpPr>
        <p:spPr bwMode="auto">
          <a:xfrm>
            <a:off x="4648200" y="5667375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64931" name="Rectangle 69"/>
          <p:cNvSpPr>
            <a:spLocks noChangeArrowheads="1"/>
          </p:cNvSpPr>
          <p:nvPr/>
        </p:nvSpPr>
        <p:spPr bwMode="auto">
          <a:xfrm>
            <a:off x="4648200" y="53721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64932" name="Text Box 70"/>
          <p:cNvSpPr txBox="1">
            <a:spLocks noChangeArrowheads="1"/>
          </p:cNvSpPr>
          <p:nvPr/>
        </p:nvSpPr>
        <p:spPr bwMode="auto">
          <a:xfrm>
            <a:off x="4800600" y="5291138"/>
            <a:ext cx="3702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&lt;17% Uninsured (21 states &amp; DC)</a:t>
            </a:r>
          </a:p>
        </p:txBody>
      </p:sp>
      <p:sp>
        <p:nvSpPr>
          <p:cNvPr id="164933" name="Text Box 71"/>
          <p:cNvSpPr txBox="1">
            <a:spLocks noChangeArrowheads="1"/>
          </p:cNvSpPr>
          <p:nvPr/>
        </p:nvSpPr>
        <p:spPr bwMode="auto">
          <a:xfrm>
            <a:off x="4800600" y="5586413"/>
            <a:ext cx="3433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17 - 21% Uninsured (13 states)</a:t>
            </a:r>
          </a:p>
        </p:txBody>
      </p:sp>
      <p:sp>
        <p:nvSpPr>
          <p:cNvPr id="164934" name="Rectangle 72"/>
          <p:cNvSpPr>
            <a:spLocks noChangeArrowheads="1"/>
          </p:cNvSpPr>
          <p:nvPr/>
        </p:nvSpPr>
        <p:spPr bwMode="auto">
          <a:xfrm>
            <a:off x="4648200" y="596741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64935" name="Text Box 73"/>
          <p:cNvSpPr txBox="1">
            <a:spLocks noChangeArrowheads="1"/>
          </p:cNvSpPr>
          <p:nvPr/>
        </p:nvSpPr>
        <p:spPr bwMode="auto">
          <a:xfrm>
            <a:off x="1406525" y="5581650"/>
            <a:ext cx="272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National Average = 20%</a:t>
            </a:r>
          </a:p>
        </p:txBody>
      </p:sp>
      <p:sp>
        <p:nvSpPr>
          <p:cNvPr id="164936" name="Text Box 74"/>
          <p:cNvSpPr txBox="1">
            <a:spLocks noChangeArrowheads="1"/>
          </p:cNvSpPr>
          <p:nvPr/>
        </p:nvSpPr>
        <p:spPr bwMode="auto">
          <a:xfrm>
            <a:off x="0" y="6402388"/>
            <a:ext cx="8718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Workers includes all workers aged 18-64.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2011 and 2012 ASEC Supplement to the CPS (two-year pooled data).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1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64937" name="Text Box 75"/>
          <p:cNvSpPr txBox="1">
            <a:spLocks noChangeArrowheads="1"/>
          </p:cNvSpPr>
          <p:nvPr/>
        </p:nvSpPr>
        <p:spPr bwMode="auto">
          <a:xfrm>
            <a:off x="2286000" y="371633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AZ</a:t>
            </a:r>
          </a:p>
        </p:txBody>
      </p:sp>
      <p:sp>
        <p:nvSpPr>
          <p:cNvPr id="164938" name="Text Box 76"/>
          <p:cNvSpPr txBox="1">
            <a:spLocks noChangeArrowheads="1"/>
          </p:cNvSpPr>
          <p:nvPr/>
        </p:nvSpPr>
        <p:spPr bwMode="auto">
          <a:xfrm>
            <a:off x="1668463" y="15065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WA</a:t>
            </a:r>
          </a:p>
        </p:txBody>
      </p:sp>
      <p:sp>
        <p:nvSpPr>
          <p:cNvPr id="164939" name="Text Box 77"/>
          <p:cNvSpPr txBox="1">
            <a:spLocks noChangeArrowheads="1"/>
          </p:cNvSpPr>
          <p:nvPr/>
        </p:nvSpPr>
        <p:spPr bwMode="auto">
          <a:xfrm>
            <a:off x="2971800" y="2420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WY</a:t>
            </a:r>
          </a:p>
        </p:txBody>
      </p:sp>
      <p:sp>
        <p:nvSpPr>
          <p:cNvPr id="164940" name="Text Box 78"/>
          <p:cNvSpPr txBox="1">
            <a:spLocks noChangeArrowheads="1"/>
          </p:cNvSpPr>
          <p:nvPr/>
        </p:nvSpPr>
        <p:spPr bwMode="auto">
          <a:xfrm>
            <a:off x="2281238" y="2193925"/>
            <a:ext cx="461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ID</a:t>
            </a:r>
          </a:p>
        </p:txBody>
      </p:sp>
      <p:sp>
        <p:nvSpPr>
          <p:cNvPr id="164941" name="Text Box 79"/>
          <p:cNvSpPr txBox="1">
            <a:spLocks noChangeArrowheads="1"/>
          </p:cNvSpPr>
          <p:nvPr/>
        </p:nvSpPr>
        <p:spPr bwMode="auto">
          <a:xfrm>
            <a:off x="2465388" y="2954338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UT</a:t>
            </a:r>
          </a:p>
        </p:txBody>
      </p:sp>
      <p:sp>
        <p:nvSpPr>
          <p:cNvPr id="164942" name="Text Box 80"/>
          <p:cNvSpPr txBox="1">
            <a:spLocks noChangeArrowheads="1"/>
          </p:cNvSpPr>
          <p:nvPr/>
        </p:nvSpPr>
        <p:spPr bwMode="auto">
          <a:xfrm>
            <a:off x="1530350" y="203993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OR</a:t>
            </a:r>
          </a:p>
        </p:txBody>
      </p:sp>
      <p:sp>
        <p:nvSpPr>
          <p:cNvPr id="164943" name="Text Box 81"/>
          <p:cNvSpPr txBox="1">
            <a:spLocks noChangeArrowheads="1"/>
          </p:cNvSpPr>
          <p:nvPr/>
        </p:nvSpPr>
        <p:spPr bwMode="auto">
          <a:xfrm>
            <a:off x="1752600" y="2787650"/>
            <a:ext cx="461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NV</a:t>
            </a:r>
          </a:p>
        </p:txBody>
      </p:sp>
      <p:sp>
        <p:nvSpPr>
          <p:cNvPr id="164944" name="Text Box 82"/>
          <p:cNvSpPr txBox="1">
            <a:spLocks noChangeArrowheads="1"/>
          </p:cNvSpPr>
          <p:nvPr/>
        </p:nvSpPr>
        <p:spPr bwMode="auto">
          <a:xfrm>
            <a:off x="1295400" y="3108325"/>
            <a:ext cx="385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CA</a:t>
            </a:r>
          </a:p>
        </p:txBody>
      </p:sp>
      <p:sp>
        <p:nvSpPr>
          <p:cNvPr id="164945" name="Text Box 83"/>
          <p:cNvSpPr txBox="1">
            <a:spLocks noChangeArrowheads="1"/>
          </p:cNvSpPr>
          <p:nvPr/>
        </p:nvSpPr>
        <p:spPr bwMode="auto">
          <a:xfrm>
            <a:off x="2743200" y="1658938"/>
            <a:ext cx="352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MT</a:t>
            </a:r>
          </a:p>
        </p:txBody>
      </p:sp>
      <p:sp>
        <p:nvSpPr>
          <p:cNvPr id="164946" name="Text Box 84"/>
          <p:cNvSpPr txBox="1">
            <a:spLocks noChangeArrowheads="1"/>
          </p:cNvSpPr>
          <p:nvPr/>
        </p:nvSpPr>
        <p:spPr bwMode="auto">
          <a:xfrm>
            <a:off x="2438400" y="4859338"/>
            <a:ext cx="31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HI</a:t>
            </a:r>
          </a:p>
        </p:txBody>
      </p:sp>
      <p:sp>
        <p:nvSpPr>
          <p:cNvPr id="164947" name="Text Box 85"/>
          <p:cNvSpPr txBox="1">
            <a:spLocks noChangeArrowheads="1"/>
          </p:cNvSpPr>
          <p:nvPr/>
        </p:nvSpPr>
        <p:spPr bwMode="auto">
          <a:xfrm>
            <a:off x="866775" y="4173538"/>
            <a:ext cx="331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AK</a:t>
            </a:r>
          </a:p>
        </p:txBody>
      </p:sp>
      <p:sp>
        <p:nvSpPr>
          <p:cNvPr id="164948" name="Text Box 86"/>
          <p:cNvSpPr txBox="1">
            <a:spLocks noChangeArrowheads="1"/>
          </p:cNvSpPr>
          <p:nvPr/>
        </p:nvSpPr>
        <p:spPr bwMode="auto">
          <a:xfrm>
            <a:off x="4897438" y="367188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AR</a:t>
            </a:r>
          </a:p>
        </p:txBody>
      </p:sp>
      <p:sp>
        <p:nvSpPr>
          <p:cNvPr id="164949" name="Text Box 87"/>
          <p:cNvSpPr txBox="1">
            <a:spLocks noChangeArrowheads="1"/>
          </p:cNvSpPr>
          <p:nvPr/>
        </p:nvSpPr>
        <p:spPr bwMode="auto">
          <a:xfrm>
            <a:off x="5334000" y="397668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MS</a:t>
            </a:r>
          </a:p>
        </p:txBody>
      </p:sp>
      <p:sp>
        <p:nvSpPr>
          <p:cNvPr id="164950" name="Text Box 88"/>
          <p:cNvSpPr txBox="1">
            <a:spLocks noChangeArrowheads="1"/>
          </p:cNvSpPr>
          <p:nvPr/>
        </p:nvSpPr>
        <p:spPr bwMode="auto">
          <a:xfrm>
            <a:off x="4948238" y="4283075"/>
            <a:ext cx="385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LA</a:t>
            </a:r>
          </a:p>
        </p:txBody>
      </p:sp>
      <p:sp>
        <p:nvSpPr>
          <p:cNvPr id="164951" name="Text Box 89"/>
          <p:cNvSpPr txBox="1">
            <a:spLocks noChangeArrowheads="1"/>
          </p:cNvSpPr>
          <p:nvPr/>
        </p:nvSpPr>
        <p:spPr bwMode="auto">
          <a:xfrm>
            <a:off x="4495800" y="1903413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MN</a:t>
            </a:r>
          </a:p>
        </p:txBody>
      </p:sp>
      <p:sp>
        <p:nvSpPr>
          <p:cNvPr id="164952" name="Text Box 90"/>
          <p:cNvSpPr txBox="1">
            <a:spLocks noChangeArrowheads="1"/>
          </p:cNvSpPr>
          <p:nvPr/>
        </p:nvSpPr>
        <p:spPr bwMode="auto">
          <a:xfrm>
            <a:off x="3822700" y="1690688"/>
            <a:ext cx="352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ND</a:t>
            </a:r>
          </a:p>
        </p:txBody>
      </p:sp>
      <p:sp>
        <p:nvSpPr>
          <p:cNvPr id="164953" name="Text Box 91"/>
          <p:cNvSpPr txBox="1">
            <a:spLocks noChangeArrowheads="1"/>
          </p:cNvSpPr>
          <p:nvPr/>
        </p:nvSpPr>
        <p:spPr bwMode="auto">
          <a:xfrm>
            <a:off x="3206750" y="3062288"/>
            <a:ext cx="347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CO</a:t>
            </a:r>
          </a:p>
        </p:txBody>
      </p:sp>
      <p:sp>
        <p:nvSpPr>
          <p:cNvPr id="164954" name="Text Box 92"/>
          <p:cNvSpPr txBox="1">
            <a:spLocks noChangeArrowheads="1"/>
          </p:cNvSpPr>
          <p:nvPr/>
        </p:nvSpPr>
        <p:spPr bwMode="auto">
          <a:xfrm>
            <a:off x="4648200" y="2573338"/>
            <a:ext cx="30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IA</a:t>
            </a:r>
          </a:p>
        </p:txBody>
      </p:sp>
      <p:sp>
        <p:nvSpPr>
          <p:cNvPr id="164955" name="Text Box 93"/>
          <p:cNvSpPr txBox="1">
            <a:spLocks noChangeArrowheads="1"/>
          </p:cNvSpPr>
          <p:nvPr/>
        </p:nvSpPr>
        <p:spPr bwMode="auto">
          <a:xfrm>
            <a:off x="5070475" y="2132013"/>
            <a:ext cx="342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WI</a:t>
            </a:r>
          </a:p>
        </p:txBody>
      </p:sp>
      <p:sp>
        <p:nvSpPr>
          <p:cNvPr id="164956" name="Text Box 94"/>
          <p:cNvSpPr txBox="1">
            <a:spLocks noChangeArrowheads="1"/>
          </p:cNvSpPr>
          <p:nvPr/>
        </p:nvSpPr>
        <p:spPr bwMode="auto">
          <a:xfrm>
            <a:off x="3881438" y="268128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NE</a:t>
            </a:r>
          </a:p>
        </p:txBody>
      </p:sp>
      <p:sp>
        <p:nvSpPr>
          <p:cNvPr id="164957" name="Text Box 95"/>
          <p:cNvSpPr txBox="1">
            <a:spLocks noChangeArrowheads="1"/>
          </p:cNvSpPr>
          <p:nvPr/>
        </p:nvSpPr>
        <p:spPr bwMode="auto">
          <a:xfrm>
            <a:off x="3886200" y="2192338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SD</a:t>
            </a:r>
          </a:p>
        </p:txBody>
      </p:sp>
      <p:sp>
        <p:nvSpPr>
          <p:cNvPr id="164958" name="Text Box 96"/>
          <p:cNvSpPr txBox="1">
            <a:spLocks noChangeArrowheads="1"/>
          </p:cNvSpPr>
          <p:nvPr/>
        </p:nvSpPr>
        <p:spPr bwMode="auto">
          <a:xfrm>
            <a:off x="4795838" y="313848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MO</a:t>
            </a:r>
          </a:p>
        </p:txBody>
      </p:sp>
      <p:sp>
        <p:nvSpPr>
          <p:cNvPr id="164959" name="Text Box 97"/>
          <p:cNvSpPr txBox="1">
            <a:spLocks noChangeArrowheads="1"/>
          </p:cNvSpPr>
          <p:nvPr/>
        </p:nvSpPr>
        <p:spPr bwMode="auto">
          <a:xfrm>
            <a:off x="4038600" y="3124200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KS</a:t>
            </a:r>
          </a:p>
        </p:txBody>
      </p:sp>
      <p:sp>
        <p:nvSpPr>
          <p:cNvPr id="164960" name="Text Box 98"/>
          <p:cNvSpPr txBox="1">
            <a:spLocks noChangeArrowheads="1"/>
          </p:cNvSpPr>
          <p:nvPr/>
        </p:nvSpPr>
        <p:spPr bwMode="auto">
          <a:xfrm>
            <a:off x="5634038" y="3487738"/>
            <a:ext cx="33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TN</a:t>
            </a:r>
          </a:p>
        </p:txBody>
      </p:sp>
      <p:sp>
        <p:nvSpPr>
          <p:cNvPr id="164961" name="Text Box 99"/>
          <p:cNvSpPr txBox="1">
            <a:spLocks noChangeArrowheads="1"/>
          </p:cNvSpPr>
          <p:nvPr/>
        </p:nvSpPr>
        <p:spPr bwMode="auto">
          <a:xfrm>
            <a:off x="3048000" y="3748088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NM</a:t>
            </a:r>
          </a:p>
        </p:txBody>
      </p:sp>
      <p:sp>
        <p:nvSpPr>
          <p:cNvPr id="164962" name="Text Box 100"/>
          <p:cNvSpPr txBox="1">
            <a:spLocks noChangeArrowheads="1"/>
          </p:cNvSpPr>
          <p:nvPr/>
        </p:nvSpPr>
        <p:spPr bwMode="auto">
          <a:xfrm>
            <a:off x="4191000" y="3595688"/>
            <a:ext cx="346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OK</a:t>
            </a:r>
          </a:p>
        </p:txBody>
      </p:sp>
      <p:sp>
        <p:nvSpPr>
          <p:cNvPr id="164963" name="Text Box 101"/>
          <p:cNvSpPr txBox="1">
            <a:spLocks noChangeArrowheads="1"/>
          </p:cNvSpPr>
          <p:nvPr/>
        </p:nvSpPr>
        <p:spPr bwMode="auto">
          <a:xfrm>
            <a:off x="3962400" y="4189413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TX</a:t>
            </a:r>
          </a:p>
        </p:txBody>
      </p:sp>
      <p:sp>
        <p:nvSpPr>
          <p:cNvPr id="164964" name="Text Box 102"/>
          <p:cNvSpPr txBox="1">
            <a:spLocks noChangeArrowheads="1"/>
          </p:cNvSpPr>
          <p:nvPr/>
        </p:nvSpPr>
        <p:spPr bwMode="auto">
          <a:xfrm>
            <a:off x="5681663" y="394493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AL</a:t>
            </a:r>
          </a:p>
        </p:txBody>
      </p:sp>
      <p:sp>
        <p:nvSpPr>
          <p:cNvPr id="164965" name="Text Box 103"/>
          <p:cNvSpPr txBox="1">
            <a:spLocks noChangeArrowheads="1"/>
          </p:cNvSpPr>
          <p:nvPr/>
        </p:nvSpPr>
        <p:spPr bwMode="auto">
          <a:xfrm>
            <a:off x="5680075" y="2284413"/>
            <a:ext cx="325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MI</a:t>
            </a:r>
          </a:p>
        </p:txBody>
      </p:sp>
      <p:sp>
        <p:nvSpPr>
          <p:cNvPr id="164966" name="Text Box 104"/>
          <p:cNvSpPr txBox="1">
            <a:spLocks noChangeArrowheads="1"/>
          </p:cNvSpPr>
          <p:nvPr/>
        </p:nvSpPr>
        <p:spPr bwMode="auto">
          <a:xfrm>
            <a:off x="5273675" y="2817813"/>
            <a:ext cx="29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IL</a:t>
            </a:r>
          </a:p>
        </p:txBody>
      </p:sp>
      <p:sp>
        <p:nvSpPr>
          <p:cNvPr id="164967" name="Text Box 105"/>
          <p:cNvSpPr txBox="1">
            <a:spLocks noChangeArrowheads="1"/>
          </p:cNvSpPr>
          <p:nvPr/>
        </p:nvSpPr>
        <p:spPr bwMode="auto">
          <a:xfrm>
            <a:off x="5943600" y="2681288"/>
            <a:ext cx="357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OH</a:t>
            </a:r>
          </a:p>
        </p:txBody>
      </p:sp>
      <p:sp>
        <p:nvSpPr>
          <p:cNvPr id="164968" name="Text Box 106"/>
          <p:cNvSpPr txBox="1">
            <a:spLocks noChangeArrowheads="1"/>
          </p:cNvSpPr>
          <p:nvPr/>
        </p:nvSpPr>
        <p:spPr bwMode="auto">
          <a:xfrm>
            <a:off x="5632450" y="2801938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IN</a:t>
            </a:r>
          </a:p>
        </p:txBody>
      </p:sp>
      <p:sp>
        <p:nvSpPr>
          <p:cNvPr id="164969" name="Text Box 107"/>
          <p:cNvSpPr txBox="1">
            <a:spLocks noChangeArrowheads="1"/>
          </p:cNvSpPr>
          <p:nvPr/>
        </p:nvSpPr>
        <p:spPr bwMode="auto">
          <a:xfrm>
            <a:off x="5867400" y="313848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CFDFE"/>
              </a:buClr>
              <a:buFont typeface="Tahoma" pitchFamily="34" charset="0"/>
              <a:buNone/>
            </a:pPr>
            <a:r>
              <a:rPr lang="en-US" sz="1000">
                <a:solidFill>
                  <a:srgbClr val="FCFDFE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KY</a:t>
            </a:r>
          </a:p>
        </p:txBody>
      </p:sp>
      <p:sp>
        <p:nvSpPr>
          <p:cNvPr id="164970" name="Text Box 108"/>
          <p:cNvSpPr txBox="1">
            <a:spLocks noChangeArrowheads="1"/>
          </p:cNvSpPr>
          <p:nvPr/>
        </p:nvSpPr>
        <p:spPr bwMode="auto">
          <a:xfrm>
            <a:off x="6700838" y="32908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NC</a:t>
            </a:r>
          </a:p>
        </p:txBody>
      </p:sp>
      <p:sp>
        <p:nvSpPr>
          <p:cNvPr id="164971" name="Text Box 109"/>
          <p:cNvSpPr txBox="1">
            <a:spLocks noChangeArrowheads="1"/>
          </p:cNvSpPr>
          <p:nvPr/>
        </p:nvSpPr>
        <p:spPr bwMode="auto">
          <a:xfrm>
            <a:off x="6581775" y="2436813"/>
            <a:ext cx="327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PA</a:t>
            </a:r>
          </a:p>
        </p:txBody>
      </p:sp>
      <p:sp>
        <p:nvSpPr>
          <p:cNvPr id="164972" name="Text Box 110"/>
          <p:cNvSpPr txBox="1">
            <a:spLocks noChangeArrowheads="1"/>
          </p:cNvSpPr>
          <p:nvPr/>
        </p:nvSpPr>
        <p:spPr bwMode="auto">
          <a:xfrm>
            <a:off x="6700838" y="2987675"/>
            <a:ext cx="385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VA</a:t>
            </a:r>
          </a:p>
        </p:txBody>
      </p:sp>
      <p:sp>
        <p:nvSpPr>
          <p:cNvPr id="164973" name="Text Box 111"/>
          <p:cNvSpPr txBox="1">
            <a:spLocks noChangeArrowheads="1"/>
          </p:cNvSpPr>
          <p:nvPr/>
        </p:nvSpPr>
        <p:spPr bwMode="auto">
          <a:xfrm>
            <a:off x="6248400" y="29543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Tahoma" pitchFamily="34" charset="0"/>
              <a:buNone/>
            </a:pPr>
            <a:r>
              <a:rPr lang="en-US" sz="1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WV</a:t>
            </a:r>
          </a:p>
        </p:txBody>
      </p:sp>
      <p:sp>
        <p:nvSpPr>
          <p:cNvPr id="164974" name="Text Box 112"/>
          <p:cNvSpPr txBox="1">
            <a:spLocks noChangeArrowheads="1"/>
          </p:cNvSpPr>
          <p:nvPr/>
        </p:nvSpPr>
        <p:spPr bwMode="auto">
          <a:xfrm>
            <a:off x="6477000" y="3595688"/>
            <a:ext cx="32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SC</a:t>
            </a:r>
          </a:p>
        </p:txBody>
      </p:sp>
      <p:sp>
        <p:nvSpPr>
          <p:cNvPr id="164975" name="Text Box 113"/>
          <p:cNvSpPr txBox="1">
            <a:spLocks noChangeArrowheads="1"/>
          </p:cNvSpPr>
          <p:nvPr/>
        </p:nvSpPr>
        <p:spPr bwMode="auto">
          <a:xfrm>
            <a:off x="6172200" y="3895725"/>
            <a:ext cx="341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GA</a:t>
            </a:r>
          </a:p>
        </p:txBody>
      </p:sp>
      <p:sp>
        <p:nvSpPr>
          <p:cNvPr id="164976" name="Text Box 114"/>
          <p:cNvSpPr txBox="1">
            <a:spLocks noChangeArrowheads="1"/>
          </p:cNvSpPr>
          <p:nvPr/>
        </p:nvSpPr>
        <p:spPr bwMode="auto">
          <a:xfrm>
            <a:off x="6553200" y="4494213"/>
            <a:ext cx="309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FL</a:t>
            </a:r>
          </a:p>
        </p:txBody>
      </p:sp>
      <p:sp>
        <p:nvSpPr>
          <p:cNvPr id="164977" name="Text Box 115"/>
          <p:cNvSpPr txBox="1">
            <a:spLocks noChangeArrowheads="1"/>
          </p:cNvSpPr>
          <p:nvPr/>
        </p:nvSpPr>
        <p:spPr bwMode="auto">
          <a:xfrm>
            <a:off x="7391400" y="1506538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ME</a:t>
            </a:r>
          </a:p>
        </p:txBody>
      </p:sp>
      <p:sp>
        <p:nvSpPr>
          <p:cNvPr id="164978" name="Text Box 116"/>
          <p:cNvSpPr txBox="1">
            <a:spLocks noChangeArrowheads="1"/>
          </p:cNvSpPr>
          <p:nvPr/>
        </p:nvSpPr>
        <p:spPr bwMode="auto">
          <a:xfrm>
            <a:off x="6781800" y="2055813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NY</a:t>
            </a:r>
          </a:p>
        </p:txBody>
      </p:sp>
      <p:sp>
        <p:nvSpPr>
          <p:cNvPr id="164979" name="Text Box 117"/>
          <p:cNvSpPr txBox="1">
            <a:spLocks noChangeArrowheads="1"/>
          </p:cNvSpPr>
          <p:nvPr/>
        </p:nvSpPr>
        <p:spPr bwMode="auto">
          <a:xfrm>
            <a:off x="7005638" y="1233488"/>
            <a:ext cx="350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NH</a:t>
            </a:r>
          </a:p>
        </p:txBody>
      </p:sp>
      <p:sp>
        <p:nvSpPr>
          <p:cNvPr id="164980" name="Text Box 118"/>
          <p:cNvSpPr txBox="1">
            <a:spLocks noChangeArrowheads="1"/>
          </p:cNvSpPr>
          <p:nvPr/>
        </p:nvSpPr>
        <p:spPr bwMode="auto">
          <a:xfrm>
            <a:off x="7920038" y="1919288"/>
            <a:ext cx="35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</a:t>
            </a:r>
          </a:p>
        </p:txBody>
      </p:sp>
      <p:sp>
        <p:nvSpPr>
          <p:cNvPr id="164981" name="Text Box 119"/>
          <p:cNvSpPr txBox="1">
            <a:spLocks noChangeArrowheads="1"/>
          </p:cNvSpPr>
          <p:nvPr/>
        </p:nvSpPr>
        <p:spPr bwMode="auto">
          <a:xfrm>
            <a:off x="6664325" y="1430338"/>
            <a:ext cx="330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VT</a:t>
            </a:r>
          </a:p>
        </p:txBody>
      </p:sp>
      <p:sp>
        <p:nvSpPr>
          <p:cNvPr id="164982" name="Text Box 120"/>
          <p:cNvSpPr txBox="1">
            <a:spLocks noChangeArrowheads="1"/>
          </p:cNvSpPr>
          <p:nvPr/>
        </p:nvSpPr>
        <p:spPr bwMode="auto">
          <a:xfrm>
            <a:off x="7543800" y="2513013"/>
            <a:ext cx="319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NJ</a:t>
            </a:r>
          </a:p>
        </p:txBody>
      </p:sp>
      <p:sp>
        <p:nvSpPr>
          <p:cNvPr id="164983" name="Text Box 121"/>
          <p:cNvSpPr txBox="1">
            <a:spLocks noChangeArrowheads="1"/>
          </p:cNvSpPr>
          <p:nvPr/>
        </p:nvSpPr>
        <p:spPr bwMode="auto">
          <a:xfrm>
            <a:off x="7497763" y="281781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DE</a:t>
            </a:r>
          </a:p>
        </p:txBody>
      </p:sp>
      <p:sp>
        <p:nvSpPr>
          <p:cNvPr id="164984" name="Text Box 122"/>
          <p:cNvSpPr txBox="1">
            <a:spLocks noChangeArrowheads="1"/>
          </p:cNvSpPr>
          <p:nvPr/>
        </p:nvSpPr>
        <p:spPr bwMode="auto">
          <a:xfrm>
            <a:off x="7573963" y="3046413"/>
            <a:ext cx="365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MD</a:t>
            </a:r>
          </a:p>
        </p:txBody>
      </p:sp>
      <p:sp>
        <p:nvSpPr>
          <p:cNvPr id="164985" name="Text Box 123"/>
          <p:cNvSpPr txBox="1">
            <a:spLocks noChangeArrowheads="1"/>
          </p:cNvSpPr>
          <p:nvPr/>
        </p:nvSpPr>
        <p:spPr bwMode="auto">
          <a:xfrm>
            <a:off x="7848600" y="2209800"/>
            <a:ext cx="346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RI</a:t>
            </a:r>
          </a:p>
        </p:txBody>
      </p:sp>
      <p:sp>
        <p:nvSpPr>
          <p:cNvPr id="164986" name="Line 124"/>
          <p:cNvSpPr>
            <a:spLocks noChangeShapeType="1"/>
          </p:cNvSpPr>
          <p:nvPr/>
        </p:nvSpPr>
        <p:spPr bwMode="auto">
          <a:xfrm flipH="1" flipV="1">
            <a:off x="6929438" y="16160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87" name="Freeform 125"/>
          <p:cNvSpPr>
            <a:spLocks/>
          </p:cNvSpPr>
          <p:nvPr/>
        </p:nvSpPr>
        <p:spPr bwMode="auto">
          <a:xfrm>
            <a:off x="7234238" y="1463675"/>
            <a:ext cx="123825" cy="322263"/>
          </a:xfrm>
          <a:custGeom>
            <a:avLst/>
            <a:gdLst>
              <a:gd name="T0" fmla="*/ 123825 w 78"/>
              <a:gd name="T1" fmla="*/ 322263 h 203"/>
              <a:gd name="T2" fmla="*/ 0 w 78"/>
              <a:gd name="T3" fmla="*/ 0 h 203"/>
              <a:gd name="T4" fmla="*/ 0 60000 65536"/>
              <a:gd name="T5" fmla="*/ 0 60000 65536"/>
              <a:gd name="T6" fmla="*/ 0 w 78"/>
              <a:gd name="T7" fmla="*/ 0 h 203"/>
              <a:gd name="T8" fmla="*/ 78 w 78"/>
              <a:gd name="T9" fmla="*/ 203 h 2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203">
                <a:moveTo>
                  <a:pt x="78" y="20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88" name="Line 126"/>
          <p:cNvSpPr>
            <a:spLocks noChangeShapeType="1"/>
          </p:cNvSpPr>
          <p:nvPr/>
        </p:nvSpPr>
        <p:spPr bwMode="auto">
          <a:xfrm>
            <a:off x="7010400" y="2819400"/>
            <a:ext cx="604838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89" name="Freeform 127"/>
          <p:cNvSpPr>
            <a:spLocks/>
          </p:cNvSpPr>
          <p:nvPr/>
        </p:nvSpPr>
        <p:spPr bwMode="auto">
          <a:xfrm>
            <a:off x="7199313" y="2830513"/>
            <a:ext cx="339725" cy="80962"/>
          </a:xfrm>
          <a:custGeom>
            <a:avLst/>
            <a:gdLst>
              <a:gd name="T0" fmla="*/ 0 w 214"/>
              <a:gd name="T1" fmla="*/ 0 h 51"/>
              <a:gd name="T2" fmla="*/ 339725 w 214"/>
              <a:gd name="T3" fmla="*/ 80962 h 51"/>
              <a:gd name="T4" fmla="*/ 0 60000 65536"/>
              <a:gd name="T5" fmla="*/ 0 60000 65536"/>
              <a:gd name="T6" fmla="*/ 0 w 214"/>
              <a:gd name="T7" fmla="*/ 0 h 51"/>
              <a:gd name="T8" fmla="*/ 214 w 214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" h="51">
                <a:moveTo>
                  <a:pt x="0" y="0"/>
                </a:moveTo>
                <a:lnTo>
                  <a:pt x="214" y="5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90" name="Freeform 128"/>
          <p:cNvSpPr>
            <a:spLocks/>
          </p:cNvSpPr>
          <p:nvPr/>
        </p:nvSpPr>
        <p:spPr bwMode="auto">
          <a:xfrm>
            <a:off x="7242175" y="2598738"/>
            <a:ext cx="377825" cy="9525"/>
          </a:xfrm>
          <a:custGeom>
            <a:avLst/>
            <a:gdLst>
              <a:gd name="T0" fmla="*/ 0 w 238"/>
              <a:gd name="T1" fmla="*/ 0 h 6"/>
              <a:gd name="T2" fmla="*/ 377825 w 238"/>
              <a:gd name="T3" fmla="*/ 9525 h 6"/>
              <a:gd name="T4" fmla="*/ 0 60000 65536"/>
              <a:gd name="T5" fmla="*/ 0 60000 65536"/>
              <a:gd name="T6" fmla="*/ 0 w 238"/>
              <a:gd name="T7" fmla="*/ 0 h 6"/>
              <a:gd name="T8" fmla="*/ 238 w 23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8" h="6">
                <a:moveTo>
                  <a:pt x="0" y="0"/>
                </a:moveTo>
                <a:lnTo>
                  <a:pt x="238" y="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91" name="Line 129"/>
          <p:cNvSpPr>
            <a:spLocks noChangeShapeType="1"/>
          </p:cNvSpPr>
          <p:nvPr/>
        </p:nvSpPr>
        <p:spPr bwMode="auto">
          <a:xfrm flipV="1">
            <a:off x="7462838" y="2073275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92" name="Line 130"/>
          <p:cNvSpPr>
            <a:spLocks noChangeShapeType="1"/>
          </p:cNvSpPr>
          <p:nvPr/>
        </p:nvSpPr>
        <p:spPr bwMode="auto">
          <a:xfrm>
            <a:off x="7386638" y="230187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93" name="Freeform 131"/>
          <p:cNvSpPr>
            <a:spLocks/>
          </p:cNvSpPr>
          <p:nvPr/>
        </p:nvSpPr>
        <p:spPr bwMode="auto">
          <a:xfrm>
            <a:off x="7504113" y="2278063"/>
            <a:ext cx="420687" cy="58737"/>
          </a:xfrm>
          <a:custGeom>
            <a:avLst/>
            <a:gdLst>
              <a:gd name="T0" fmla="*/ 0 w 265"/>
              <a:gd name="T1" fmla="*/ 0 h 37"/>
              <a:gd name="T2" fmla="*/ 420687 w 265"/>
              <a:gd name="T3" fmla="*/ 58737 h 37"/>
              <a:gd name="T4" fmla="*/ 0 60000 65536"/>
              <a:gd name="T5" fmla="*/ 0 60000 65536"/>
              <a:gd name="T6" fmla="*/ 0 w 265"/>
              <a:gd name="T7" fmla="*/ 0 h 37"/>
              <a:gd name="T8" fmla="*/ 265 w 265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5" h="37">
                <a:moveTo>
                  <a:pt x="0" y="0"/>
                </a:moveTo>
                <a:lnTo>
                  <a:pt x="265" y="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94" name="Freeform 132"/>
          <p:cNvSpPr>
            <a:spLocks/>
          </p:cNvSpPr>
          <p:nvPr/>
        </p:nvSpPr>
        <p:spPr bwMode="auto">
          <a:xfrm>
            <a:off x="7053263" y="2960688"/>
            <a:ext cx="642937" cy="407987"/>
          </a:xfrm>
          <a:custGeom>
            <a:avLst/>
            <a:gdLst>
              <a:gd name="T0" fmla="*/ 0 w 405"/>
              <a:gd name="T1" fmla="*/ 0 h 257"/>
              <a:gd name="T2" fmla="*/ 642937 w 405"/>
              <a:gd name="T3" fmla="*/ 407987 h 257"/>
              <a:gd name="T4" fmla="*/ 0 60000 65536"/>
              <a:gd name="T5" fmla="*/ 0 60000 65536"/>
              <a:gd name="T6" fmla="*/ 0 w 405"/>
              <a:gd name="T7" fmla="*/ 0 h 257"/>
              <a:gd name="T8" fmla="*/ 405 w 405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5" h="257">
                <a:moveTo>
                  <a:pt x="0" y="0"/>
                </a:moveTo>
                <a:lnTo>
                  <a:pt x="405" y="2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95" name="Text Box 133"/>
          <p:cNvSpPr txBox="1">
            <a:spLocks noChangeArrowheads="1"/>
          </p:cNvSpPr>
          <p:nvPr/>
        </p:nvSpPr>
        <p:spPr bwMode="auto">
          <a:xfrm>
            <a:off x="7627938" y="3275013"/>
            <a:ext cx="342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DC</a:t>
            </a:r>
          </a:p>
        </p:txBody>
      </p:sp>
      <p:sp>
        <p:nvSpPr>
          <p:cNvPr id="164996" name="Text Box 134"/>
          <p:cNvSpPr txBox="1">
            <a:spLocks noChangeArrowheads="1"/>
          </p:cNvSpPr>
          <p:nvPr/>
        </p:nvSpPr>
        <p:spPr bwMode="auto">
          <a:xfrm>
            <a:off x="7696200" y="2362200"/>
            <a:ext cx="498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CT</a:t>
            </a:r>
          </a:p>
        </p:txBody>
      </p:sp>
      <p:sp>
        <p:nvSpPr>
          <p:cNvPr id="164997" name="Text Box 135"/>
          <p:cNvSpPr txBox="1">
            <a:spLocks noChangeArrowheads="1"/>
          </p:cNvSpPr>
          <p:nvPr/>
        </p:nvSpPr>
        <p:spPr bwMode="auto">
          <a:xfrm>
            <a:off x="4800600" y="5849938"/>
            <a:ext cx="3198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&gt;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21% Uninsured (16 states)</a:t>
            </a:r>
          </a:p>
        </p:txBody>
      </p:sp>
      <p:pic>
        <p:nvPicPr>
          <p:cNvPr id="164998" name="Picture 5" descr="kfflogo-col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81025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32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Nonelderly Health Insurance Coverage by Household Type, 2011</a:t>
            </a:r>
            <a:r>
              <a:rPr lang="en-US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/>
            </a:r>
            <a:br>
              <a:rPr lang="en-US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endParaRPr lang="en-US" b="1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351088" y="865188"/>
          <a:ext cx="7110412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Chart" r:id="rId3" imgW="7115175" imgH="4619506" progId="Excel.Chart.8">
                  <p:embed/>
                </p:oleObj>
              </mc:Choice>
              <mc:Fallback>
                <p:oleObj name="Chart" r:id="rId3" imgW="7115175" imgH="4619506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865188"/>
                        <a:ext cx="7110412" cy="461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807325" y="449738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35.7 M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773988" y="5062538"/>
            <a:ext cx="1062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105.4 M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826375" y="349091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56.5 M 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7835900" y="246221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34.0 M 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7831138" y="295433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20.7 M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808913" y="2087563"/>
            <a:ext cx="1057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Number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845425" y="3992563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14.2 M 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-561975" y="3468688"/>
            <a:ext cx="3033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Married, no children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-511175" y="3967163"/>
            <a:ext cx="297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Other with children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-257175" y="4962525"/>
            <a:ext cx="273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 parents with children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-273050" y="4448175"/>
            <a:ext cx="273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 parent with children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-244475" y="2500313"/>
            <a:ext cx="2693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together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-679450" y="2984500"/>
            <a:ext cx="315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Adults, living alone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-11113" y="6264275"/>
            <a:ext cx="85344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Other households with children include families with at least three generations in a household, plus families in which adults are caring for children other than their own (e.g., a niece living with her aunt). Data may not total 100% due to rounding. </a:t>
            </a:r>
            <a:b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35858" name="Picture 23" descr="kfflogo-col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41400" y="2006600"/>
          <a:ext cx="71755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r:id="rId4" imgW="7175614" imgH="3773751" progId="Excel.Chart.8">
                  <p:embed/>
                </p:oleObj>
              </mc:Choice>
              <mc:Fallback>
                <p:oleObj r:id="rId4" imgW="7175614" imgH="377375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06600"/>
                        <a:ext cx="71755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301625"/>
            <a:ext cx="8763000" cy="1143000"/>
          </a:xfrm>
        </p:spPr>
        <p:txBody>
          <a:bodyPr/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Uninsured Nonelderly vs. All Nonelderly,</a:t>
            </a:r>
            <a:b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</a:br>
            <a:r>
              <a:rPr lang="en-US" sz="2800" b="1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by Age Group, 2011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endParaRPr lang="en-US" sz="120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1255713" y="4060825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19 - 25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1349375" y="3521075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26 - 34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323975" y="2890838"/>
            <a:ext cx="904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35 - 44</a:t>
            </a: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1309688" y="2011363"/>
            <a:ext cx="904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55 - 64</a:t>
            </a:r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914400" y="2400300"/>
            <a:ext cx="130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45 - 54</a:t>
            </a:r>
          </a:p>
        </p:txBody>
      </p: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1778000" y="55626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47.9 Million</a:t>
            </a:r>
          </a:p>
        </p:txBody>
      </p:sp>
      <p:sp>
        <p:nvSpPr>
          <p:cNvPr id="37899" name="Text Box 16"/>
          <p:cNvSpPr txBox="1">
            <a:spLocks noChangeArrowheads="1"/>
          </p:cNvSpPr>
          <p:nvPr/>
        </p:nvSpPr>
        <p:spPr bwMode="auto">
          <a:xfrm>
            <a:off x="5143500" y="5562600"/>
            <a:ext cx="248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266.4 Million</a:t>
            </a:r>
          </a:p>
        </p:txBody>
      </p:sp>
      <p:sp>
        <p:nvSpPr>
          <p:cNvPr id="37900" name="Text Box 17"/>
          <p:cNvSpPr txBox="1">
            <a:spLocks noChangeArrowheads="1"/>
          </p:cNvSpPr>
          <p:nvPr/>
        </p:nvSpPr>
        <p:spPr bwMode="auto">
          <a:xfrm>
            <a:off x="1063625" y="4554538"/>
            <a:ext cx="1116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Under 19</a:t>
            </a:r>
          </a:p>
        </p:txBody>
      </p: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61913" y="6383338"/>
            <a:ext cx="7820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NOTES: Data may not total 100% due to rounding.</a:t>
            </a:r>
          </a:p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KCMU/Urban Institute analysis of 2012 ASEC Supplement to the CPS.</a:t>
            </a:r>
          </a:p>
        </p:txBody>
      </p:sp>
      <p:pic>
        <p:nvPicPr>
          <p:cNvPr id="37902" name="Picture 19" descr="kfflogo-col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63373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EEF2F5"/>
      </a:lt1>
      <a:dk2>
        <a:srgbClr val="000000"/>
      </a:dk2>
      <a:lt2>
        <a:srgbClr val="808080"/>
      </a:lt2>
      <a:accent1>
        <a:srgbClr val="FF6600"/>
      </a:accent1>
      <a:accent2>
        <a:srgbClr val="003B5C"/>
      </a:accent2>
      <a:accent3>
        <a:srgbClr val="F5F7F9"/>
      </a:accent3>
      <a:accent4>
        <a:srgbClr val="000000"/>
      </a:accent4>
      <a:accent5>
        <a:srgbClr val="FFB8AA"/>
      </a:accent5>
      <a:accent6>
        <a:srgbClr val="003553"/>
      </a:accent6>
      <a:hlink>
        <a:srgbClr val="808080"/>
      </a:hlink>
      <a:folHlink>
        <a:srgbClr val="FFC864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2DB9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99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EEF2F5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3B5C"/>
        </a:accent2>
        <a:accent3>
          <a:srgbClr val="F5F7F9"/>
        </a:accent3>
        <a:accent4>
          <a:srgbClr val="000000"/>
        </a:accent4>
        <a:accent5>
          <a:srgbClr val="FFB8AA"/>
        </a:accent5>
        <a:accent6>
          <a:srgbClr val="003553"/>
        </a:accent6>
        <a:hlink>
          <a:srgbClr val="808080"/>
        </a:hlink>
        <a:folHlink>
          <a:srgbClr val="FFC8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4126</Words>
  <Application>Microsoft Office PowerPoint</Application>
  <PresentationFormat>On-screen Show (4:3)</PresentationFormat>
  <Paragraphs>939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150" baseType="lpstr">
      <vt:lpstr>Arial</vt:lpstr>
      <vt:lpstr>Arial</vt:lpstr>
      <vt:lpstr>Tahoma</vt:lpstr>
      <vt:lpstr>Calibri</vt:lpstr>
      <vt:lpstr>Times New Roman</vt:lpstr>
      <vt:lpstr>Default Design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1_Blank Presentation</vt:lpstr>
      <vt:lpstr>Microsoft Excel Chart</vt:lpstr>
      <vt:lpstr>Microsoft Office Excel Chart</vt:lpstr>
      <vt:lpstr>Health Insurance Coverage of the Nonelderly Population, 2011</vt:lpstr>
      <vt:lpstr>PowerPoint Presentation</vt:lpstr>
      <vt:lpstr>Uninsured Nonelderly vs. All Nonelderly, by Family Poverty Level, 2011</vt:lpstr>
      <vt:lpstr>Nonelderly Health Insurance Coverage by Family Poverty Level, 2011 </vt:lpstr>
      <vt:lpstr>Uninsured Nonelderly vs. All Nonelderly, by Family Work Status, 2011</vt:lpstr>
      <vt:lpstr>Nonelderly’s Health Insurance Coverage by Family Work Status, 2011</vt:lpstr>
      <vt:lpstr>Uninsured Nonelderly vs. All Nonelderly, by Household Type, 2011</vt:lpstr>
      <vt:lpstr>Nonelderly Health Insurance Coverage by Household Type, 2011 </vt:lpstr>
      <vt:lpstr>Uninsured Nonelderly vs. All Nonelderly, by Age Group, 2011</vt:lpstr>
      <vt:lpstr>Nonelderly Health Insurance Coverage by Age Group, 2011 </vt:lpstr>
      <vt:lpstr>Uninsured Nonelderly vs. All Nonelderly, by Health Status, 2011</vt:lpstr>
      <vt:lpstr>Nonelderly Health Insurance Coverage by Health Status, 2011 </vt:lpstr>
      <vt:lpstr>Uninsured Nonelderly vs. All Nonelderly, by Race and Ethnicity, 2011</vt:lpstr>
      <vt:lpstr>Nonelderly Health Insurance Coverage by Race and Ethnicity, 2011 </vt:lpstr>
      <vt:lpstr>Uninsured Nonelderly vs. All Nonelderly, by Citizenship Status, 2011</vt:lpstr>
      <vt:lpstr>Nonelderly Health Insurance Coverage by Citizenship Status, 2011 </vt:lpstr>
      <vt:lpstr>PowerPoint Presentation</vt:lpstr>
      <vt:lpstr>Health Insurance Coverage of Children, 2011</vt:lpstr>
      <vt:lpstr>Uninsured Children vs. All Children, by Family Poverty Level, 2011</vt:lpstr>
      <vt:lpstr>Children’s Health Insurance Coverage by Family Poverty Level, 2011 </vt:lpstr>
      <vt:lpstr>Uninsured Children vs. All Children, by Family Work Status, 2011</vt:lpstr>
      <vt:lpstr>Children’s Health Insurance Coverage by Family Work Status, 2011</vt:lpstr>
      <vt:lpstr>PowerPoint Presentation</vt:lpstr>
      <vt:lpstr>Children’s Health Insurance Coverage by  Household Type, 2011</vt:lpstr>
      <vt:lpstr>Uninsured Children vs. All Children, by Age Group, 2011</vt:lpstr>
      <vt:lpstr>Children’s Health Insurance Coverage by Age Group, 2011 </vt:lpstr>
      <vt:lpstr>Uninsured Children vs. All Children, by Health Status, 2011</vt:lpstr>
      <vt:lpstr>Children’s Health Insurance Coverage by Health Status, 2011 </vt:lpstr>
      <vt:lpstr>Uninsured Children vs. All Children, by Race and Ethnicity, 2011</vt:lpstr>
      <vt:lpstr>Children’s Health Insurance Coverage by Race and Ethnicity, 2011 </vt:lpstr>
      <vt:lpstr>Uninsured Children vs. All Children, by Citizenship Status, 2011</vt:lpstr>
      <vt:lpstr>Children’s Health Insurance Coverage by Citizenship Status, 2011</vt:lpstr>
      <vt:lpstr>PowerPoint Presentation</vt:lpstr>
      <vt:lpstr>Health Insurance Coverage of Nonelderly Adults, 2011</vt:lpstr>
      <vt:lpstr>Uninsured Adults vs. All Adults, by Family Poverty Level, 2011</vt:lpstr>
      <vt:lpstr>Adults’ Health Insurance Coverage by Family Poverty Level, 2011 </vt:lpstr>
      <vt:lpstr>Uninsured Adults vs. All Adults, by Family Work Status, 2011</vt:lpstr>
      <vt:lpstr>Adults' Health Insurance Coverage by Family Work Status, 2011</vt:lpstr>
      <vt:lpstr>Uninsured Adults vs. All Adults, by Education, 2011</vt:lpstr>
      <vt:lpstr>Adults' Health Insurance Coverage by Education, 2011 </vt:lpstr>
      <vt:lpstr>Uninsured Adults vs. All Adults, by Household Type, 2011 </vt:lpstr>
      <vt:lpstr>Adults' Health Insurance Coverage by Household Type, 2011 </vt:lpstr>
      <vt:lpstr>Uninsured Adults vs. All Adults, by Age Group, 2011</vt:lpstr>
      <vt:lpstr>Adults' Health Insurance Coverage by Age Group, 2011 </vt:lpstr>
      <vt:lpstr>Uninsured Adults vs. All Adults, by Health Status, 2011</vt:lpstr>
      <vt:lpstr>Adults' Health Insurance Coverage by Health Status, 2011 </vt:lpstr>
      <vt:lpstr>Uninsured Adults vs. All Adults, by Race and Ethnicity, 2011</vt:lpstr>
      <vt:lpstr>Adults' Health Insurance Coverage by Race and Ethnicity, 2011</vt:lpstr>
      <vt:lpstr>Uninsured Adults vs. All Adults, by Citizenship Status, 2011</vt:lpstr>
      <vt:lpstr>Adults' Health Insurance Coverage by Citizenship Status, 2011 </vt:lpstr>
      <vt:lpstr>PowerPoint Presentation</vt:lpstr>
      <vt:lpstr>Health Insurance Coverage of Workers, 2011</vt:lpstr>
      <vt:lpstr>Uninsured Workers vs. All Workers, by Family Poverty Level, 2011</vt:lpstr>
      <vt:lpstr>Workers’ Health Insurance Coverage by Family Poverty Level, 2011 </vt:lpstr>
      <vt:lpstr>Uninsured Workers vs. All Workers, by Age Group, 2011</vt:lpstr>
      <vt:lpstr>Workers' Health Insurance Coverage by Age Group, 2011 </vt:lpstr>
      <vt:lpstr>Uninsured Workers vs. All Workers, by Education, 2011</vt:lpstr>
      <vt:lpstr>Workers' Health Insurance Coverage by Education, 2011 </vt:lpstr>
      <vt:lpstr>Uninsured Workers vs. All Workers, by Family Work Status, 2011</vt:lpstr>
      <vt:lpstr>Workers' Health Insurance Coverage by Family Work Status, 2011</vt:lpstr>
      <vt:lpstr>Uninsured Workers vs. All Workers, by Race and Ethnicity, 2011</vt:lpstr>
      <vt:lpstr>Workers' Health Insurance Coverage by Race and Ethnicity, 2011 </vt:lpstr>
      <vt:lpstr>Uninsured Workers vs. All Workers, by Citizenship Status, 2011</vt:lpstr>
      <vt:lpstr>Workers' Health Insurance Coverage by Citizenship Status, 2011 </vt:lpstr>
      <vt:lpstr>Uninsured Workers vs. All Workers, by Firm Size, 2011</vt:lpstr>
      <vt:lpstr>Workers' Health Insurance Coverage by Firm Size, 2011 </vt:lpstr>
      <vt:lpstr>Uninsured Workers vs. All Workers, by Occupation, 2011</vt:lpstr>
      <vt:lpstr>Workers' Health Insurance Coverage by Occupation, 2011 </vt:lpstr>
      <vt:lpstr>Workers' Health Insurance Coverage by Industry, 2011</vt:lpstr>
      <vt:lpstr>Uninsured Rates Among Selected Industry Groups,  White vs. Blue Collar Jobs, 2011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Lindsay O’Brien</dc:creator>
  <cp:lastModifiedBy>Lindsay O’Brien</cp:lastModifiedBy>
  <cp:revision>7</cp:revision>
  <dcterms:created xsi:type="dcterms:W3CDTF">2004-06-10T11:54:09Z</dcterms:created>
  <dcterms:modified xsi:type="dcterms:W3CDTF">2013-04-16T15:41:45Z</dcterms:modified>
</cp:coreProperties>
</file>