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3.xml" ContentType="application/vnd.openxmlformats-officedocument.theme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4" r:id="rId3"/>
    <p:sldMasterId id="2147483655" r:id="rId4"/>
    <p:sldMasterId id="2147483656" r:id="rId5"/>
    <p:sldMasterId id="2147483657" r:id="rId6"/>
    <p:sldMasterId id="2147483658" r:id="rId7"/>
    <p:sldMasterId id="2147483659" r:id="rId8"/>
    <p:sldMasterId id="2147483660" r:id="rId9"/>
    <p:sldMasterId id="2147483661" r:id="rId10"/>
    <p:sldMasterId id="2147483662" r:id="rId11"/>
    <p:sldMasterId id="2147483663" r:id="rId12"/>
    <p:sldMasterId id="2147483664" r:id="rId13"/>
    <p:sldMasterId id="2147483665" r:id="rId14"/>
    <p:sldMasterId id="2147483666" r:id="rId15"/>
    <p:sldMasterId id="2147483667" r:id="rId16"/>
    <p:sldMasterId id="2147483668" r:id="rId17"/>
    <p:sldMasterId id="2147483669" r:id="rId18"/>
    <p:sldMasterId id="2147483670" r:id="rId19"/>
    <p:sldMasterId id="2147483671" r:id="rId20"/>
    <p:sldMasterId id="2147483672" r:id="rId21"/>
    <p:sldMasterId id="2147483673" r:id="rId22"/>
    <p:sldMasterId id="2147483674" r:id="rId23"/>
    <p:sldMasterId id="2147483675" r:id="rId24"/>
  </p:sldMasterIdLst>
  <p:notesMasterIdLst>
    <p:notesMasterId r:id="rId48"/>
  </p:notesMasterIdLst>
  <p:handoutMasterIdLst>
    <p:handoutMasterId r:id="rId49"/>
  </p:handoutMasterIdLst>
  <p:sldIdLst>
    <p:sldId id="258" r:id="rId25"/>
    <p:sldId id="259" r:id="rId26"/>
    <p:sldId id="260" r:id="rId27"/>
    <p:sldId id="261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269" r:id="rId36"/>
    <p:sldId id="270" r:id="rId37"/>
    <p:sldId id="271" r:id="rId38"/>
    <p:sldId id="272" r:id="rId39"/>
    <p:sldId id="273" r:id="rId40"/>
    <p:sldId id="274" r:id="rId41"/>
    <p:sldId id="275" r:id="rId42"/>
    <p:sldId id="276" r:id="rId43"/>
    <p:sldId id="277" r:id="rId44"/>
    <p:sldId id="278" r:id="rId45"/>
    <p:sldId id="279" r:id="rId46"/>
    <p:sldId id="280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9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0.xml"/><Relationship Id="rId42" Type="http://schemas.openxmlformats.org/officeDocument/2006/relationships/slide" Target="slides/slide18.xml"/><Relationship Id="rId47" Type="http://schemas.openxmlformats.org/officeDocument/2006/relationships/slide" Target="slides/slide23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slide" Target="slides/slide9.xml"/><Relationship Id="rId38" Type="http://schemas.openxmlformats.org/officeDocument/2006/relationships/slide" Target="slides/slide14.xml"/><Relationship Id="rId46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5.xml"/><Relationship Id="rId41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8.xml"/><Relationship Id="rId37" Type="http://schemas.openxmlformats.org/officeDocument/2006/relationships/slide" Target="slides/slide13.xml"/><Relationship Id="rId40" Type="http://schemas.openxmlformats.org/officeDocument/2006/relationships/slide" Target="slides/slide16.xml"/><Relationship Id="rId45" Type="http://schemas.openxmlformats.org/officeDocument/2006/relationships/slide" Target="slides/slide21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36" Type="http://schemas.openxmlformats.org/officeDocument/2006/relationships/slide" Target="slides/slide12.xml"/><Relationship Id="rId49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7.xml"/><Relationship Id="rId44" Type="http://schemas.openxmlformats.org/officeDocument/2006/relationships/slide" Target="slides/slide2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slide" Target="slides/slide6.xml"/><Relationship Id="rId35" Type="http://schemas.openxmlformats.org/officeDocument/2006/relationships/slide" Target="slides/slide11.xml"/><Relationship Id="rId43" Type="http://schemas.openxmlformats.org/officeDocument/2006/relationships/slide" Target="slides/slide19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160714285714286E-2"/>
          <c:y val="7.3999999999999996E-2"/>
          <c:w val="0.9665178571428571"/>
          <c:h val="0.796000000000000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Medicaid or Other Public Coverage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All U.S.</c:v>
                </c:pt>
                <c:pt idx="1">
                  <c:v>Two or More Races</c:v>
                </c:pt>
                <c:pt idx="2">
                  <c:v>AI/AN</c:v>
                </c:pt>
                <c:pt idx="3">
                  <c:v>Black</c:v>
                </c:pt>
                <c:pt idx="4">
                  <c:v>Hispanic</c:v>
                </c:pt>
                <c:pt idx="5">
                  <c:v>NHOPI</c:v>
                </c:pt>
                <c:pt idx="6">
                  <c:v>Asian</c:v>
                </c:pt>
                <c:pt idx="7">
                  <c:v>White, Non-Hispanic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0.19800000000000001</c:v>
                </c:pt>
                <c:pt idx="1">
                  <c:v>0.30599999999999999</c:v>
                </c:pt>
                <c:pt idx="2">
                  <c:v>0.27800000000000002</c:v>
                </c:pt>
                <c:pt idx="3">
                  <c:v>0.32500000000000001</c:v>
                </c:pt>
                <c:pt idx="4">
                  <c:v>0.28499999999999998</c:v>
                </c:pt>
                <c:pt idx="5">
                  <c:v>0.23200000000000001</c:v>
                </c:pt>
                <c:pt idx="6">
                  <c:v>0.13800000000000001</c:v>
                </c:pt>
                <c:pt idx="7">
                  <c:v>0.14799999999999999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 Eligible (Income only)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All U.S.</c:v>
                </c:pt>
                <c:pt idx="1">
                  <c:v>Two or More Races</c:v>
                </c:pt>
                <c:pt idx="2">
                  <c:v>AI/AN</c:v>
                </c:pt>
                <c:pt idx="3">
                  <c:v>Black</c:v>
                </c:pt>
                <c:pt idx="4">
                  <c:v>Hispanic</c:v>
                </c:pt>
                <c:pt idx="5">
                  <c:v>NHOPI</c:v>
                </c:pt>
                <c:pt idx="6">
                  <c:v>Asian</c:v>
                </c:pt>
                <c:pt idx="7">
                  <c:v>White, Non-Hispanic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9.8900000000000002E-2</c:v>
                </c:pt>
                <c:pt idx="1">
                  <c:v>7.3999999999999996E-2</c:v>
                </c:pt>
                <c:pt idx="2">
                  <c:v>0.182</c:v>
                </c:pt>
                <c:pt idx="3">
                  <c:v>0.13800000000000001</c:v>
                </c:pt>
                <c:pt idx="4">
                  <c:v>0.19600000000000001</c:v>
                </c:pt>
                <c:pt idx="5">
                  <c:v>0.104</c:v>
                </c:pt>
                <c:pt idx="6">
                  <c:v>8.6999999999999994E-2</c:v>
                </c:pt>
                <c:pt idx="7">
                  <c:v>6.4000000000000001E-2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6"/>
        <c:overlap val="100"/>
        <c:axId val="78957952"/>
        <c:axId val="75404416"/>
      </c:barChart>
      <c:catAx>
        <c:axId val="7895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75404416"/>
        <c:crosses val="autoZero"/>
        <c:auto val="1"/>
        <c:lblAlgn val="ctr"/>
        <c:lblOffset val="100"/>
        <c:noMultiLvlLbl val="0"/>
      </c:catAx>
      <c:valAx>
        <c:axId val="75404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89579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9107142857142856E-2"/>
          <c:y val="1.6E-2"/>
          <c:w val="0.9006696428571429"/>
          <c:h val="6.4000000000000001E-2"/>
        </c:manualLayout>
      </c:layout>
      <c:overlay val="0"/>
      <c:txPr>
        <a:bodyPr/>
        <a:lstStyle/>
        <a:p>
          <a:pPr>
            <a:defRPr sz="1285" b="1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8EEACA-B304-474C-A0F5-3DA2CB31B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4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188DC1-B019-4649-9EA1-BB23018B2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3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3C0D3-66F7-4035-90B2-A4C09D78A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1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2B5A8-720A-4EC4-9191-358DDC801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9990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842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70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90696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1146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1689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40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8710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063112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23669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ADA7B-64CD-4944-AF32-1FB9993B2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2986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0777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5642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9446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031606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2826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2754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0573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35182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03186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6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165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06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174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1240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1454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15281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6848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2961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6471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650973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133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7030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65737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139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7140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08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6681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23192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0298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1412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2666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22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163441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297770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83845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184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2518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4497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920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432190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6345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500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25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1878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94056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142455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18012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9175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4189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5732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721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86387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79940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8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5716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9193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6740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303616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81460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32145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267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6136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06912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620039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1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984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6278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7967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99091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7671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67323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114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3130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2711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65474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2059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712192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036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24111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5763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818962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381559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06774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6535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9569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3255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90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163752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537221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97884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22578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8247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967185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5189899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54868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68651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29696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37658-AE98-48C6-A6AD-FE60BD40C2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0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57926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37367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270008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8788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685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6350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764540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801012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432480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9556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91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04944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22165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846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27174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46527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9511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7774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81607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227969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769472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19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28250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84176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59276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76250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392694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15050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1521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628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782956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8547117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0363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7694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723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35314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18460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69227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3928804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44914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7882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85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755519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140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8387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705516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30048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5972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36876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34683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5237712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201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47178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655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884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2784286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203256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714622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62207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49599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35161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58851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7767168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5499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13238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06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19094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02972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9542062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2902213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475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661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50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999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737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42533-A723-4793-AC0B-16E4BB9A9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557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240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960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56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410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635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035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10047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33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952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F2F38-9486-4400-8C3D-4A1638210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891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2604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9058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6611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087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2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014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889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2070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047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42525-8D25-4703-A46D-14615CC20E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116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235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4510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1760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95388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151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006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99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378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8935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6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7A432-7C7F-4290-BE32-E35D4D398C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39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275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795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1567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366686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1031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604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099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0279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229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12A8-57D5-4678-A2EC-4E413BD4FF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4985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2314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688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3570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5324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72333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1495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032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20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5844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B6372-3C0A-431C-8C3E-FDFE02F23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87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02333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702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733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6502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6106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677455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652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8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701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2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26B0C-B8E0-4138-81B7-FC76616EB1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7863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1994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7827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213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375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267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82264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65143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09202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4551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1.xml"/><Relationship Id="rId3" Type="http://schemas.openxmlformats.org/officeDocument/2006/relationships/slideLayout" Target="../slideLayouts/slideLayout256.xml"/><Relationship Id="rId7" Type="http://schemas.openxmlformats.org/officeDocument/2006/relationships/slideLayout" Target="../slideLayouts/slideLayout260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5.xml"/><Relationship Id="rId1" Type="http://schemas.openxmlformats.org/officeDocument/2006/relationships/slideLayout" Target="../slideLayouts/slideLayout254.xml"/><Relationship Id="rId6" Type="http://schemas.openxmlformats.org/officeDocument/2006/relationships/slideLayout" Target="../slideLayouts/slideLayout259.xml"/><Relationship Id="rId11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58.xml"/><Relationship Id="rId10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57.xml"/><Relationship Id="rId9" Type="http://schemas.openxmlformats.org/officeDocument/2006/relationships/slideLayout" Target="../slideLayouts/slideLayout26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6C894C-6120-4F00-A91E-009CCAD152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1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png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8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9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50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png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6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png"/><Relationship Id="rId5" Type="http://schemas.openxmlformats.org/officeDocument/2006/relationships/hyperlink" Target="http://data.bls.gov/PDQ/outside.jsp?survey=ln" TargetMode="Externa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7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png"/><Relationship Id="rId5" Type="http://schemas.openxmlformats.org/officeDocument/2006/relationships/hyperlink" Target="http://data.bls.gov/PDQ/outside.jsp?survey=ln" TargetMode="Externa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ensus.gov/hhes/socdemo/language/" TargetMode="External"/><Relationship Id="rId1" Type="http://schemas.openxmlformats.org/officeDocument/2006/relationships/slideLayout" Target="../slideLayouts/slideLayout18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9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.png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49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png"/><Relationship Id="rId4" Type="http://schemas.openxmlformats.org/officeDocument/2006/relationships/image" Target="../media/image1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60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hyperlink" Target="https://www.aamc.org/download/152934/data/enrollment_data_2010.pdf" TargetMode="External"/><Relationship Id="rId4" Type="http://schemas.openxmlformats.org/officeDocument/2006/relationships/image" Target="../media/image1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hyperlink" Target="http://www.ahrq.gov/qual/qrdr10/2_diabetes/T2_3_1-2.htm" TargetMode="Externa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8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9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0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76200" y="222250"/>
            <a:ext cx="9067800" cy="611188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solidFill>
                  <a:schemeClr val="tx1"/>
                </a:solidFill>
                <a:cs typeface="Tahoma" pitchFamily="34" charset="0"/>
                <a:sym typeface="Tahoma" pitchFamily="34" charset="0"/>
              </a:rPr>
              <a:t>Distribution of U.S. Population by Race/Ethnicity, 2010</a:t>
            </a:r>
          </a:p>
        </p:txBody>
      </p:sp>
      <p:graphicFrame>
        <p:nvGraphicFramePr>
          <p:cNvPr id="21507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07988" y="1185863"/>
          <a:ext cx="8528050" cy="491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Chart" r:id="rId3" imgW="8543925" imgH="4924349" progId="Excel.Chart.8">
                  <p:embed/>
                </p:oleObj>
              </mc:Choice>
              <mc:Fallback>
                <p:oleObj name="Chart" r:id="rId3" imgW="8543925" imgH="4924349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185863"/>
                        <a:ext cx="8528050" cy="491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859088" y="6110288"/>
            <a:ext cx="3773487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 U.S. Population = 308.7 million</a:t>
            </a: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58738" y="6573838"/>
            <a:ext cx="3454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2010 U.S. Census</a:t>
            </a:r>
          </a:p>
        </p:txBody>
      </p:sp>
      <p:pic>
        <p:nvPicPr>
          <p:cNvPr id="21510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>
          <a:xfrm>
            <a:off x="76200" y="274638"/>
            <a:ext cx="9067800" cy="58102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Median Income for Elderly Americans by Race and Ethnicity, 2010</a:t>
            </a:r>
          </a:p>
        </p:txBody>
      </p:sp>
      <p:graphicFrame>
        <p:nvGraphicFramePr>
          <p:cNvPr id="39939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11163" y="1247775"/>
          <a:ext cx="8313737" cy="519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Chart" r:id="rId3" imgW="8334375" imgH="5210048" progId="Excel.Chart.8">
                  <p:embed/>
                </p:oleObj>
              </mc:Choice>
              <mc:Fallback>
                <p:oleObj name="Chart" r:id="rId3" imgW="8334375" imgH="5210048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7775"/>
                        <a:ext cx="8313737" cy="519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-25400" y="6418263"/>
            <a:ext cx="64452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 2011 March Supplement, Current Population Survey.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</a:t>
            </a:r>
          </a:p>
        </p:txBody>
      </p:sp>
      <p:pic>
        <p:nvPicPr>
          <p:cNvPr id="39941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27025"/>
            <a:ext cx="9067800" cy="411163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Nonelderly Health Coverage by Race/Ethnicity, 2010</a:t>
            </a:r>
          </a:p>
        </p:txBody>
      </p:sp>
      <p:graphicFrame>
        <p:nvGraphicFramePr>
          <p:cNvPr id="41987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63513" y="1038225"/>
          <a:ext cx="8836025" cy="518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Chart" r:id="rId3" imgW="8839200" imgH="5181600" progId="Excel.Chart.8">
                  <p:embed/>
                </p:oleObj>
              </mc:Choice>
              <mc:Fallback>
                <p:oleObj name="Chart" r:id="rId3" imgW="8839200" imgH="518160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038225"/>
                        <a:ext cx="8836025" cy="5180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4925" y="6465888"/>
            <a:ext cx="64452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 2011 March Supplement, Current Population Survey. </a:t>
            </a:r>
            <a:b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</a:b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</a:t>
            </a:r>
          </a:p>
        </p:txBody>
      </p:sp>
      <p:sp>
        <p:nvSpPr>
          <p:cNvPr id="41989" name="TextBox 5"/>
          <p:cNvSpPr txBox="1">
            <a:spLocks noChangeArrowheads="1"/>
          </p:cNvSpPr>
          <p:nvPr/>
        </p:nvSpPr>
        <p:spPr bwMode="auto">
          <a:xfrm>
            <a:off x="319088" y="6091238"/>
            <a:ext cx="12049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266.0 Million</a:t>
            </a:r>
          </a:p>
        </p:txBody>
      </p:sp>
      <p:sp>
        <p:nvSpPr>
          <p:cNvPr id="41990" name="TextBox 6"/>
          <p:cNvSpPr txBox="1">
            <a:spLocks noChangeArrowheads="1"/>
          </p:cNvSpPr>
          <p:nvPr/>
        </p:nvSpPr>
        <p:spPr bwMode="auto">
          <a:xfrm>
            <a:off x="1458913" y="6084888"/>
            <a:ext cx="1196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165.7 Million</a:t>
            </a:r>
          </a:p>
        </p:txBody>
      </p:sp>
      <p:sp>
        <p:nvSpPr>
          <p:cNvPr id="41991" name="TextBox 7"/>
          <p:cNvSpPr txBox="1">
            <a:spLocks noChangeArrowheads="1"/>
          </p:cNvSpPr>
          <p:nvPr/>
        </p:nvSpPr>
        <p:spPr bwMode="auto">
          <a:xfrm>
            <a:off x="2489200" y="6084888"/>
            <a:ext cx="1168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12.6 Million</a:t>
            </a:r>
          </a:p>
        </p:txBody>
      </p:sp>
      <p:sp>
        <p:nvSpPr>
          <p:cNvPr id="41992" name="TextBox 8"/>
          <p:cNvSpPr txBox="1">
            <a:spLocks noChangeArrowheads="1"/>
          </p:cNvSpPr>
          <p:nvPr/>
        </p:nvSpPr>
        <p:spPr bwMode="auto">
          <a:xfrm>
            <a:off x="3548063" y="6099175"/>
            <a:ext cx="107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4.5 Million</a:t>
            </a:r>
          </a:p>
        </p:txBody>
      </p:sp>
      <p:sp>
        <p:nvSpPr>
          <p:cNvPr id="41993" name="TextBox 9"/>
          <p:cNvSpPr txBox="1">
            <a:spLocks noChangeArrowheads="1"/>
          </p:cNvSpPr>
          <p:nvPr/>
        </p:nvSpPr>
        <p:spPr bwMode="auto">
          <a:xfrm>
            <a:off x="4614863" y="6076950"/>
            <a:ext cx="107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0.7 Million</a:t>
            </a:r>
          </a:p>
        </p:txBody>
      </p:sp>
      <p:sp>
        <p:nvSpPr>
          <p:cNvPr id="41994" name="TextBox 10"/>
          <p:cNvSpPr txBox="1">
            <a:spLocks noChangeArrowheads="1"/>
          </p:cNvSpPr>
          <p:nvPr/>
        </p:nvSpPr>
        <p:spPr bwMode="auto">
          <a:xfrm>
            <a:off x="5675313" y="6076950"/>
            <a:ext cx="1182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33.7 Million</a:t>
            </a:r>
          </a:p>
        </p:txBody>
      </p:sp>
      <p:sp>
        <p:nvSpPr>
          <p:cNvPr id="41995" name="TextBox 11"/>
          <p:cNvSpPr txBox="1">
            <a:spLocks noChangeArrowheads="1"/>
          </p:cNvSpPr>
          <p:nvPr/>
        </p:nvSpPr>
        <p:spPr bwMode="auto">
          <a:xfrm>
            <a:off x="6764338" y="6062663"/>
            <a:ext cx="10731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1.7 Million</a:t>
            </a:r>
          </a:p>
        </p:txBody>
      </p:sp>
      <p:sp>
        <p:nvSpPr>
          <p:cNvPr id="41996" name="TextBox 12"/>
          <p:cNvSpPr txBox="1">
            <a:spLocks noChangeArrowheads="1"/>
          </p:cNvSpPr>
          <p:nvPr/>
        </p:nvSpPr>
        <p:spPr bwMode="auto">
          <a:xfrm>
            <a:off x="7794625" y="6048375"/>
            <a:ext cx="1196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47.0 Million</a:t>
            </a:r>
          </a:p>
        </p:txBody>
      </p:sp>
      <p:pic>
        <p:nvPicPr>
          <p:cNvPr id="41997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76200" y="260350"/>
            <a:ext cx="9067800" cy="668338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Health Coverage of Nonelderly Hispanics by Subgroup, 2010</a:t>
            </a:r>
          </a:p>
        </p:txBody>
      </p:sp>
      <p:graphicFrame>
        <p:nvGraphicFramePr>
          <p:cNvPr id="4403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09575" y="1339850"/>
          <a:ext cx="8316913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Chart" r:id="rId3" imgW="8334375" imgH="5153152" progId="Excel.Chart.8">
                  <p:embed/>
                </p:oleObj>
              </mc:Choice>
              <mc:Fallback>
                <p:oleObj name="Chart" r:id="rId3" imgW="8334375" imgH="515315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1339850"/>
                        <a:ext cx="8316913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extBox 5"/>
          <p:cNvSpPr txBox="1">
            <a:spLocks noChangeArrowheads="1"/>
          </p:cNvSpPr>
          <p:nvPr/>
        </p:nvSpPr>
        <p:spPr bwMode="auto">
          <a:xfrm>
            <a:off x="3175" y="6562725"/>
            <a:ext cx="7199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 of 2011 Current Population Survey.</a:t>
            </a:r>
          </a:p>
        </p:txBody>
      </p:sp>
      <p:cxnSp>
        <p:nvCxnSpPr>
          <p:cNvPr id="44037" name="Straight Connector 11"/>
          <p:cNvCxnSpPr>
            <a:cxnSpLocks noChangeShapeType="1"/>
          </p:cNvCxnSpPr>
          <p:nvPr/>
        </p:nvCxnSpPr>
        <p:spPr bwMode="auto">
          <a:xfrm flipH="1" flipV="1">
            <a:off x="1905000" y="1887538"/>
            <a:ext cx="0" cy="39798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</p:cxnSp>
      <p:pic>
        <p:nvPicPr>
          <p:cNvPr id="44038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>
          <a:xfrm>
            <a:off x="76200" y="274638"/>
            <a:ext cx="9067800" cy="58102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Health Coverage by Industry, 2010</a:t>
            </a:r>
          </a:p>
        </p:txBody>
      </p:sp>
      <p:graphicFrame>
        <p:nvGraphicFramePr>
          <p:cNvPr id="47107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47650" y="1168400"/>
          <a:ext cx="849630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Chart" r:id="rId3" imgW="8496300" imgH="5095850" progId="Excel.Chart.8">
                  <p:embed/>
                </p:oleObj>
              </mc:Choice>
              <mc:Fallback>
                <p:oleObj name="Chart" r:id="rId3" imgW="8496300" imgH="5095850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168400"/>
                        <a:ext cx="8496300" cy="509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Box 5"/>
          <p:cNvSpPr txBox="1">
            <a:spLocks noChangeArrowheads="1"/>
          </p:cNvSpPr>
          <p:nvPr/>
        </p:nvSpPr>
        <p:spPr bwMode="auto">
          <a:xfrm>
            <a:off x="73025" y="6564313"/>
            <a:ext cx="71993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 of 2011 Current Population Survey.</a:t>
            </a:r>
          </a:p>
        </p:txBody>
      </p:sp>
      <p:pic>
        <p:nvPicPr>
          <p:cNvPr id="47109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>
          <a:xfrm>
            <a:off x="76200" y="303213"/>
            <a:ext cx="9067800" cy="56832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Annual Unemployment Rate Ages 16 and Older by Race/Ethnicity, 2011</a:t>
            </a:r>
          </a:p>
        </p:txBody>
      </p:sp>
      <p:graphicFrame>
        <p:nvGraphicFramePr>
          <p:cNvPr id="4915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65138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Chart" r:id="rId3" imgW="8334375" imgH="4629302" progId="Excel.Chart.8">
                  <p:embed/>
                </p:oleObj>
              </mc:Choice>
              <mc:Fallback>
                <p:oleObj name="Chart" r:id="rId3" imgW="8334375" imgH="462930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1549400"/>
                        <a:ext cx="83312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5400" y="6427788"/>
            <a:ext cx="8262938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 Data are not seasonally adjusted, with the exception of Asian workers.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Labor Force Statistics</a:t>
            </a:r>
            <a:r>
              <a:rPr lang="en-US" sz="10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Bureau of Labor Statistics.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  <a:hlinkClick r:id="rId5"/>
              </a:rPr>
              <a:t>http://data.bls.gov/PDQ/outside.jsp?survey=ln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Accessed 1/20/12.</a:t>
            </a:r>
          </a:p>
        </p:txBody>
      </p:sp>
      <p:sp>
        <p:nvSpPr>
          <p:cNvPr id="49157" name="TextBox 6"/>
          <p:cNvSpPr txBox="1">
            <a:spLocks noChangeArrowheads="1"/>
          </p:cNvSpPr>
          <p:nvPr/>
        </p:nvSpPr>
        <p:spPr bwMode="auto">
          <a:xfrm>
            <a:off x="6240463" y="1379538"/>
            <a:ext cx="2133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Unemployed</a:t>
            </a:r>
          </a:p>
        </p:txBody>
      </p:sp>
      <p:pic>
        <p:nvPicPr>
          <p:cNvPr id="49158" name="Picture 6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>
          <a:xfrm>
            <a:off x="76200" y="255588"/>
            <a:ext cx="9067800" cy="56832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Annual Unemployment Rate Ages 16 and Older by Hispanic Ethnicity, 2011</a:t>
            </a:r>
          </a:p>
        </p:txBody>
      </p:sp>
      <p:graphicFrame>
        <p:nvGraphicFramePr>
          <p:cNvPr id="51203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65138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Chart" r:id="rId3" imgW="8334375" imgH="4629302" progId="Excel.Chart.8">
                  <p:embed/>
                </p:oleObj>
              </mc:Choice>
              <mc:Fallback>
                <p:oleObj name="Chart" r:id="rId3" imgW="8334375" imgH="462930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1549400"/>
                        <a:ext cx="83312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4450" y="6432550"/>
            <a:ext cx="826293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 Data are not seasonally adjusted, with the exception of Asian workers.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Labor Force Statistics</a:t>
            </a:r>
            <a:r>
              <a:rPr lang="en-US" sz="10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Bureau of Labor Statistics.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  <a:hlinkClick r:id="rId5"/>
              </a:rPr>
              <a:t>http://data.bls.gov/PDQ/outside.jsp?survey=ln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Accessed 1/20/12.</a:t>
            </a:r>
          </a:p>
        </p:txBody>
      </p:sp>
      <p:sp>
        <p:nvSpPr>
          <p:cNvPr id="51205" name="TextBox 6"/>
          <p:cNvSpPr txBox="1">
            <a:spLocks noChangeArrowheads="1"/>
          </p:cNvSpPr>
          <p:nvPr/>
        </p:nvSpPr>
        <p:spPr bwMode="auto">
          <a:xfrm>
            <a:off x="6240463" y="1379538"/>
            <a:ext cx="2133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Unemployed</a:t>
            </a:r>
          </a:p>
        </p:txBody>
      </p:sp>
      <p:pic>
        <p:nvPicPr>
          <p:cNvPr id="51206" name="Picture 6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5"/>
          <p:cNvSpPr>
            <a:spLocks noGrp="1"/>
          </p:cNvSpPr>
          <p:nvPr>
            <p:ph type="title" idx="4294967295"/>
          </p:nvPr>
        </p:nvSpPr>
        <p:spPr>
          <a:xfrm>
            <a:off x="76200" y="169863"/>
            <a:ext cx="9067800" cy="582612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Language Spoken at Home among U.S. Population 5 Years and Older, 2006-2008</a:t>
            </a:r>
          </a:p>
        </p:txBody>
      </p:sp>
      <p:graphicFrame>
        <p:nvGraphicFramePr>
          <p:cNvPr id="53251" name="Group 3"/>
          <p:cNvGraphicFramePr>
            <a:graphicFrameLocks noGrp="1"/>
          </p:cNvGraphicFramePr>
          <p:nvPr>
            <p:ph idx="4294967295"/>
          </p:nvPr>
        </p:nvGraphicFramePr>
        <p:xfrm>
          <a:off x="152400" y="1163638"/>
          <a:ext cx="8839200" cy="4957762"/>
        </p:xfrm>
        <a:graphic>
          <a:graphicData uri="http://schemas.openxmlformats.org/drawingml/2006/table">
            <a:tbl>
              <a:tblPr/>
              <a:tblGrid>
                <a:gridCol w="1766888"/>
                <a:gridCol w="1770062"/>
                <a:gridCol w="1766888"/>
                <a:gridCol w="1768475"/>
                <a:gridCol w="17668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Language Spoken at 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Number of Speakers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Percent of Non-English at Home Speakers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Number Who Speak English Less than “Very Well”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Percent Who Speak English Less than “Very Well”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Language Other than 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55,076,078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24,252,429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44%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Spanish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34,183,747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62%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16,120,772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Indo-European Language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10,347,377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3,405,878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Asian or Pacific Island Language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8,267,977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4,041,963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49%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0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African Languages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710,214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234,509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6244D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244D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6FC"/>
                    </a:solidFill>
                  </a:tcPr>
                </a:tc>
              </a:tr>
            </a:tbl>
          </a:graphicData>
        </a:graphic>
      </p:graphicFrame>
      <p:sp>
        <p:nvSpPr>
          <p:cNvPr id="53295" name="Rectangle 8"/>
          <p:cNvSpPr>
            <a:spLocks noChangeArrowheads="1"/>
          </p:cNvSpPr>
          <p:nvPr/>
        </p:nvSpPr>
        <p:spPr bwMode="auto">
          <a:xfrm>
            <a:off x="87313" y="6540500"/>
            <a:ext cx="70691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U.S. Census Bureau, 2006-2008 American Community Survey.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  <a:hlinkClick r:id="rId2"/>
              </a:rPr>
              <a:t>http://www.census.gov/hhes/socdemo/language/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</a:t>
            </a:r>
          </a:p>
        </p:txBody>
      </p:sp>
      <p:pic>
        <p:nvPicPr>
          <p:cNvPr id="53296" name="Picture 6" descr="kfflogo-col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07988" y="1227138"/>
          <a:ext cx="8326437" cy="489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Chart" r:id="rId3" imgW="8334375" imgH="4895901" progId="Excel.Chart.8">
                  <p:embed/>
                </p:oleObj>
              </mc:Choice>
              <mc:Fallback>
                <p:oleObj name="Chart" r:id="rId3" imgW="8334375" imgH="4895901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227138"/>
                        <a:ext cx="8326437" cy="489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1654175" y="5919788"/>
            <a:ext cx="613568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 Nonelderly Uninsured Below 138% FPL = 26.3 million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3513" y="160338"/>
            <a:ext cx="8777287" cy="66833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Distribution of Nonelderly Uninsured Below 138% FPL by Race/Ethnicity, 2010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0800" y="6465888"/>
            <a:ext cx="64452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 2011 March Supplement, Current Population Survey.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</a:t>
            </a:r>
          </a:p>
        </p:txBody>
      </p:sp>
      <p:pic>
        <p:nvPicPr>
          <p:cNvPr id="55302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>
          <a:xfrm>
            <a:off x="76200" y="203200"/>
            <a:ext cx="9067800" cy="769938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Current and Projected Nonelderly Medicaid Coverage Rates by Race/Ethnicity, 2010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46063" y="1171575"/>
          <a:ext cx="862965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0800" y="6437313"/>
            <a:ext cx="64452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 2011 March Supplement, Current Population Survey.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</a:t>
            </a:r>
          </a:p>
        </p:txBody>
      </p:sp>
      <p:pic>
        <p:nvPicPr>
          <p:cNvPr id="57349" name="Picture 6" descr="kfflogo-col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74638"/>
            <a:ext cx="9067800" cy="66833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Coverage Restrictions for Immigrants Under Current Reform Proposals</a:t>
            </a:r>
          </a:p>
        </p:txBody>
      </p:sp>
      <p:graphicFrame>
        <p:nvGraphicFramePr>
          <p:cNvPr id="59418" name="Group 26"/>
          <p:cNvGraphicFramePr>
            <a:graphicFrameLocks noGrp="1"/>
          </p:cNvGraphicFramePr>
          <p:nvPr>
            <p:ph idx="4294967295"/>
          </p:nvPr>
        </p:nvGraphicFramePr>
        <p:xfrm>
          <a:off x="381000" y="1546225"/>
          <a:ext cx="8328025" cy="4491038"/>
        </p:xfrm>
        <a:graphic>
          <a:graphicData uri="http://schemas.openxmlformats.org/drawingml/2006/table">
            <a:tbl>
              <a:tblPr/>
              <a:tblGrid>
                <a:gridCol w="1965325"/>
                <a:gridCol w="63627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Helvetica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Tahoma" pitchFamily="34" charset="0"/>
                        <a:sym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F2F5"/>
                        </a:buClr>
                        <a:buSzTx/>
                        <a:buFont typeface="Helvetica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  <a:cs typeface="Tahoma" pitchFamily="34" charset="0"/>
                        <a:sym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EEF2F5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Lawfully Residing Immigrants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EEF2F5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" pitchFamily="34" charset="0"/>
                        <a:sym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Continue to be subject to “five-year bar” on Medicaid (state option to eliminate bar for pregnant women and/or children).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Eligible for subsidies for exchange coverage on same basis as citizens.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May receive subsidies while subject to “five-year bar.”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Must verify citizenship status (and income) to receive subsidies.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F2F5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Undocumented Immigrants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Continue to be barred from Medicaid.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Not eligible for subsidies to purchase exchange coverage.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ahoma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sym typeface="Tahoma" pitchFamily="34" charset="0"/>
                        </a:rPr>
                        <a:t>Prohibited from purchasing coverage thru exchange; can buy on individual market.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9416" name="Picture 6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76200" y="160338"/>
            <a:ext cx="9067800" cy="56673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Distribution of Hispanic Americans, 2010</a:t>
            </a:r>
          </a:p>
        </p:txBody>
      </p:sp>
      <p:graphicFrame>
        <p:nvGraphicFramePr>
          <p:cNvPr id="2355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77825" y="1317625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Chart" r:id="rId3" imgW="8334375" imgH="4629302" progId="Excel.Chart.8">
                  <p:embed/>
                </p:oleObj>
              </mc:Choice>
              <mc:Fallback>
                <p:oleObj name="Chart" r:id="rId3" imgW="8334375" imgH="462930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317625"/>
                        <a:ext cx="83312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58738" y="6516688"/>
            <a:ext cx="3454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2010 U.S. Census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2497138" y="6110288"/>
            <a:ext cx="47307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 U.S. Hispanic Population = 50.5 million</a:t>
            </a:r>
          </a:p>
        </p:txBody>
      </p:sp>
      <p:pic>
        <p:nvPicPr>
          <p:cNvPr id="23558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7000"/>
            <a:ext cx="9144000" cy="585788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Nonelderly Persons of Color, by State, 2010</a:t>
            </a:r>
          </a:p>
        </p:txBody>
      </p:sp>
      <p:grpSp>
        <p:nvGrpSpPr>
          <p:cNvPr id="61443" name="Group 6"/>
          <p:cNvGrpSpPr>
            <a:grpSpLocks noChangeAspect="1"/>
          </p:cNvGrpSpPr>
          <p:nvPr/>
        </p:nvGrpSpPr>
        <p:grpSpPr bwMode="auto">
          <a:xfrm>
            <a:off x="2241550" y="4649788"/>
            <a:ext cx="636588" cy="504825"/>
            <a:chOff x="1412" y="2929"/>
            <a:chExt cx="401" cy="318"/>
          </a:xfrm>
        </p:grpSpPr>
        <p:grpSp>
          <p:nvGrpSpPr>
            <p:cNvPr id="61444" name="Group 7" descr="Dotted grid"/>
            <p:cNvGrpSpPr>
              <a:grpSpLocks noChangeAspect="1"/>
            </p:cNvGrpSpPr>
            <p:nvPr/>
          </p:nvGrpSpPr>
          <p:grpSpPr bwMode="auto">
            <a:xfrm>
              <a:off x="1412" y="2929"/>
              <a:ext cx="401" cy="318"/>
              <a:chOff x="1412" y="2929"/>
              <a:chExt cx="401" cy="318"/>
            </a:xfrm>
          </p:grpSpPr>
          <p:sp>
            <p:nvSpPr>
              <p:cNvPr id="61445" name="Freeform 8"/>
              <p:cNvSpPr>
                <a:spLocks noChangeAspect="1"/>
              </p:cNvSpPr>
              <p:nvPr/>
            </p:nvSpPr>
            <p:spPr bwMode="auto">
              <a:xfrm>
                <a:off x="1412" y="2969"/>
                <a:ext cx="31" cy="4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6" name="Freeform 9"/>
              <p:cNvSpPr>
                <a:spLocks noChangeAspect="1"/>
              </p:cNvSpPr>
              <p:nvPr/>
            </p:nvSpPr>
            <p:spPr bwMode="auto">
              <a:xfrm>
                <a:off x="1456" y="2929"/>
                <a:ext cx="58" cy="58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rgbClr val="00008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10"/>
              <p:cNvSpPr>
                <a:spLocks noChangeAspect="1"/>
              </p:cNvSpPr>
              <p:nvPr/>
            </p:nvSpPr>
            <p:spPr bwMode="auto">
              <a:xfrm>
                <a:off x="1510" y="2969"/>
                <a:ext cx="86" cy="65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8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11"/>
              <p:cNvSpPr>
                <a:spLocks noChangeAspect="1"/>
              </p:cNvSpPr>
              <p:nvPr/>
            </p:nvSpPr>
            <p:spPr bwMode="auto">
              <a:xfrm>
                <a:off x="1599" y="3018"/>
                <a:ext cx="68" cy="35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rgbClr val="00008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Freeform 12"/>
              <p:cNvSpPr>
                <a:spLocks noChangeAspect="1"/>
              </p:cNvSpPr>
              <p:nvPr/>
            </p:nvSpPr>
            <p:spPr bwMode="auto">
              <a:xfrm>
                <a:off x="1619" y="3067"/>
                <a:ext cx="28" cy="25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0" name="Freeform 13"/>
              <p:cNvSpPr>
                <a:spLocks noChangeAspect="1"/>
              </p:cNvSpPr>
              <p:nvPr/>
            </p:nvSpPr>
            <p:spPr bwMode="auto">
              <a:xfrm>
                <a:off x="1649" y="3094"/>
                <a:ext cx="19" cy="25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1" name="Freeform 14"/>
              <p:cNvSpPr>
                <a:spLocks noChangeAspect="1"/>
              </p:cNvSpPr>
              <p:nvPr/>
            </p:nvSpPr>
            <p:spPr bwMode="auto">
              <a:xfrm>
                <a:off x="1697" y="3106"/>
                <a:ext cx="116" cy="141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8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52" name="Freeform 15"/>
            <p:cNvSpPr>
              <a:spLocks noChangeAspect="1"/>
            </p:cNvSpPr>
            <p:nvPr/>
          </p:nvSpPr>
          <p:spPr bwMode="auto">
            <a:xfrm>
              <a:off x="1656" y="3040"/>
              <a:ext cx="64" cy="5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8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3" name="Freeform 16"/>
          <p:cNvSpPr>
            <a:spLocks noChangeAspect="1"/>
          </p:cNvSpPr>
          <p:nvPr/>
        </p:nvSpPr>
        <p:spPr bwMode="auto">
          <a:xfrm>
            <a:off x="1714500" y="1271588"/>
            <a:ext cx="915988" cy="682625"/>
          </a:xfrm>
          <a:custGeom>
            <a:avLst/>
            <a:gdLst>
              <a:gd name="T0" fmla="*/ 134 w 530"/>
              <a:gd name="T1" fmla="*/ 0 h 389"/>
              <a:gd name="T2" fmla="*/ 243 w 530"/>
              <a:gd name="T3" fmla="*/ 30 h 389"/>
              <a:gd name="T4" fmla="*/ 326 w 530"/>
              <a:gd name="T5" fmla="*/ 49 h 389"/>
              <a:gd name="T6" fmla="*/ 366 w 530"/>
              <a:gd name="T7" fmla="*/ 58 h 389"/>
              <a:gd name="T8" fmla="*/ 408 w 530"/>
              <a:gd name="T9" fmla="*/ 64 h 389"/>
              <a:gd name="T10" fmla="*/ 463 w 530"/>
              <a:gd name="T11" fmla="*/ 74 h 389"/>
              <a:gd name="T12" fmla="*/ 530 w 530"/>
              <a:gd name="T13" fmla="*/ 86 h 389"/>
              <a:gd name="T14" fmla="*/ 487 w 530"/>
              <a:gd name="T15" fmla="*/ 389 h 389"/>
              <a:gd name="T16" fmla="*/ 281 w 530"/>
              <a:gd name="T17" fmla="*/ 345 h 389"/>
              <a:gd name="T18" fmla="*/ 253 w 530"/>
              <a:gd name="T19" fmla="*/ 365 h 389"/>
              <a:gd name="T20" fmla="*/ 216 w 530"/>
              <a:gd name="T21" fmla="*/ 335 h 389"/>
              <a:gd name="T22" fmla="*/ 183 w 530"/>
              <a:gd name="T23" fmla="*/ 365 h 389"/>
              <a:gd name="T24" fmla="*/ 153 w 530"/>
              <a:gd name="T25" fmla="*/ 339 h 389"/>
              <a:gd name="T26" fmla="*/ 68 w 530"/>
              <a:gd name="T27" fmla="*/ 335 h 389"/>
              <a:gd name="T28" fmla="*/ 80 w 530"/>
              <a:gd name="T29" fmla="*/ 286 h 389"/>
              <a:gd name="T30" fmla="*/ 19 w 530"/>
              <a:gd name="T31" fmla="*/ 281 h 389"/>
              <a:gd name="T32" fmla="*/ 13 w 530"/>
              <a:gd name="T33" fmla="*/ 253 h 389"/>
              <a:gd name="T34" fmla="*/ 25 w 530"/>
              <a:gd name="T35" fmla="*/ 223 h 389"/>
              <a:gd name="T36" fmla="*/ 10 w 530"/>
              <a:gd name="T37" fmla="*/ 196 h 389"/>
              <a:gd name="T38" fmla="*/ 11 w 530"/>
              <a:gd name="T39" fmla="*/ 120 h 389"/>
              <a:gd name="T40" fmla="*/ 0 w 530"/>
              <a:gd name="T41" fmla="*/ 62 h 389"/>
              <a:gd name="T42" fmla="*/ 7 w 530"/>
              <a:gd name="T43" fmla="*/ 40 h 389"/>
              <a:gd name="T44" fmla="*/ 34 w 530"/>
              <a:gd name="T45" fmla="*/ 49 h 389"/>
              <a:gd name="T46" fmla="*/ 62 w 530"/>
              <a:gd name="T47" fmla="*/ 83 h 389"/>
              <a:gd name="T48" fmla="*/ 114 w 530"/>
              <a:gd name="T49" fmla="*/ 91 h 389"/>
              <a:gd name="T50" fmla="*/ 128 w 530"/>
              <a:gd name="T51" fmla="*/ 119 h 389"/>
              <a:gd name="T52" fmla="*/ 102 w 530"/>
              <a:gd name="T53" fmla="*/ 119 h 389"/>
              <a:gd name="T54" fmla="*/ 99 w 530"/>
              <a:gd name="T55" fmla="*/ 143 h 389"/>
              <a:gd name="T56" fmla="*/ 114 w 530"/>
              <a:gd name="T57" fmla="*/ 146 h 389"/>
              <a:gd name="T58" fmla="*/ 120 w 530"/>
              <a:gd name="T59" fmla="*/ 170 h 389"/>
              <a:gd name="T60" fmla="*/ 89 w 530"/>
              <a:gd name="T61" fmla="*/ 187 h 389"/>
              <a:gd name="T62" fmla="*/ 89 w 530"/>
              <a:gd name="T63" fmla="*/ 204 h 389"/>
              <a:gd name="T64" fmla="*/ 125 w 530"/>
              <a:gd name="T65" fmla="*/ 204 h 389"/>
              <a:gd name="T66" fmla="*/ 134 w 530"/>
              <a:gd name="T67" fmla="*/ 162 h 389"/>
              <a:gd name="T68" fmla="*/ 161 w 530"/>
              <a:gd name="T69" fmla="*/ 137 h 389"/>
              <a:gd name="T70" fmla="*/ 128 w 530"/>
              <a:gd name="T71" fmla="*/ 71 h 389"/>
              <a:gd name="T72" fmla="*/ 149 w 530"/>
              <a:gd name="T73" fmla="*/ 50 h 389"/>
              <a:gd name="T74" fmla="*/ 134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Freeform 17"/>
          <p:cNvSpPr>
            <a:spLocks noChangeAspect="1"/>
          </p:cNvSpPr>
          <p:nvPr/>
        </p:nvSpPr>
        <p:spPr bwMode="auto">
          <a:xfrm>
            <a:off x="1539875" y="1758950"/>
            <a:ext cx="1068388" cy="827088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rgbClr val="99CC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Freeform 18"/>
          <p:cNvSpPr>
            <a:spLocks noChangeAspect="1"/>
          </p:cNvSpPr>
          <p:nvPr/>
        </p:nvSpPr>
        <p:spPr bwMode="auto">
          <a:xfrm>
            <a:off x="1425575" y="2373313"/>
            <a:ext cx="1125538" cy="1763712"/>
          </a:xfrm>
          <a:custGeom>
            <a:avLst/>
            <a:gdLst>
              <a:gd name="T0" fmla="*/ 53 w 697"/>
              <a:gd name="T1" fmla="*/ 0 h 1077"/>
              <a:gd name="T2" fmla="*/ 374 w 697"/>
              <a:gd name="T3" fmla="*/ 64 h 1077"/>
              <a:gd name="T4" fmla="*/ 304 w 697"/>
              <a:gd name="T5" fmla="*/ 381 h 1077"/>
              <a:gd name="T6" fmla="*/ 664 w 697"/>
              <a:gd name="T7" fmla="*/ 864 h 1077"/>
              <a:gd name="T8" fmla="*/ 697 w 697"/>
              <a:gd name="T9" fmla="*/ 925 h 1077"/>
              <a:gd name="T10" fmla="*/ 663 w 697"/>
              <a:gd name="T11" fmla="*/ 955 h 1077"/>
              <a:gd name="T12" fmla="*/ 641 w 697"/>
              <a:gd name="T13" fmla="*/ 1009 h 1077"/>
              <a:gd name="T14" fmla="*/ 620 w 697"/>
              <a:gd name="T15" fmla="*/ 1040 h 1077"/>
              <a:gd name="T16" fmla="*/ 642 w 697"/>
              <a:gd name="T17" fmla="*/ 1068 h 1077"/>
              <a:gd name="T18" fmla="*/ 605 w 697"/>
              <a:gd name="T19" fmla="*/ 1077 h 1077"/>
              <a:gd name="T20" fmla="*/ 393 w 697"/>
              <a:gd name="T21" fmla="*/ 1070 h 1077"/>
              <a:gd name="T22" fmla="*/ 380 w 697"/>
              <a:gd name="T23" fmla="*/ 1007 h 1077"/>
              <a:gd name="T24" fmla="*/ 343 w 697"/>
              <a:gd name="T25" fmla="*/ 961 h 1077"/>
              <a:gd name="T26" fmla="*/ 316 w 697"/>
              <a:gd name="T27" fmla="*/ 944 h 1077"/>
              <a:gd name="T28" fmla="*/ 308 w 697"/>
              <a:gd name="T29" fmla="*/ 912 h 1077"/>
              <a:gd name="T30" fmla="*/ 286 w 697"/>
              <a:gd name="T31" fmla="*/ 894 h 1077"/>
              <a:gd name="T32" fmla="*/ 263 w 697"/>
              <a:gd name="T33" fmla="*/ 871 h 1077"/>
              <a:gd name="T34" fmla="*/ 256 w 697"/>
              <a:gd name="T35" fmla="*/ 846 h 1077"/>
              <a:gd name="T36" fmla="*/ 235 w 697"/>
              <a:gd name="T37" fmla="*/ 830 h 1077"/>
              <a:gd name="T38" fmla="*/ 202 w 697"/>
              <a:gd name="T39" fmla="*/ 839 h 1077"/>
              <a:gd name="T40" fmla="*/ 165 w 697"/>
              <a:gd name="T41" fmla="*/ 825 h 1077"/>
              <a:gd name="T42" fmla="*/ 165 w 697"/>
              <a:gd name="T43" fmla="*/ 812 h 1077"/>
              <a:gd name="T44" fmla="*/ 164 w 697"/>
              <a:gd name="T45" fmla="*/ 782 h 1077"/>
              <a:gd name="T46" fmla="*/ 149 w 697"/>
              <a:gd name="T47" fmla="*/ 749 h 1077"/>
              <a:gd name="T48" fmla="*/ 147 w 697"/>
              <a:gd name="T49" fmla="*/ 722 h 1077"/>
              <a:gd name="T50" fmla="*/ 131 w 697"/>
              <a:gd name="T51" fmla="*/ 699 h 1077"/>
              <a:gd name="T52" fmla="*/ 135 w 697"/>
              <a:gd name="T53" fmla="*/ 676 h 1077"/>
              <a:gd name="T54" fmla="*/ 89 w 697"/>
              <a:gd name="T55" fmla="*/ 621 h 1077"/>
              <a:gd name="T56" fmla="*/ 89 w 697"/>
              <a:gd name="T57" fmla="*/ 590 h 1077"/>
              <a:gd name="T58" fmla="*/ 113 w 697"/>
              <a:gd name="T59" fmla="*/ 578 h 1077"/>
              <a:gd name="T60" fmla="*/ 113 w 697"/>
              <a:gd name="T61" fmla="*/ 559 h 1077"/>
              <a:gd name="T62" fmla="*/ 89 w 697"/>
              <a:gd name="T63" fmla="*/ 553 h 1077"/>
              <a:gd name="T64" fmla="*/ 79 w 697"/>
              <a:gd name="T65" fmla="*/ 523 h 1077"/>
              <a:gd name="T66" fmla="*/ 67 w 697"/>
              <a:gd name="T67" fmla="*/ 471 h 1077"/>
              <a:gd name="T68" fmla="*/ 101 w 697"/>
              <a:gd name="T69" fmla="*/ 499 h 1077"/>
              <a:gd name="T70" fmla="*/ 88 w 697"/>
              <a:gd name="T71" fmla="*/ 462 h 1077"/>
              <a:gd name="T72" fmla="*/ 113 w 697"/>
              <a:gd name="T73" fmla="*/ 462 h 1077"/>
              <a:gd name="T74" fmla="*/ 113 w 697"/>
              <a:gd name="T75" fmla="*/ 435 h 1077"/>
              <a:gd name="T76" fmla="*/ 88 w 697"/>
              <a:gd name="T77" fmla="*/ 417 h 1077"/>
              <a:gd name="T78" fmla="*/ 76 w 697"/>
              <a:gd name="T79" fmla="*/ 442 h 1077"/>
              <a:gd name="T80" fmla="*/ 53 w 697"/>
              <a:gd name="T81" fmla="*/ 433 h 1077"/>
              <a:gd name="T82" fmla="*/ 9 w 697"/>
              <a:gd name="T83" fmla="*/ 313 h 1077"/>
              <a:gd name="T84" fmla="*/ 21 w 697"/>
              <a:gd name="T85" fmla="*/ 226 h 1077"/>
              <a:gd name="T86" fmla="*/ 0 w 697"/>
              <a:gd name="T87" fmla="*/ 177 h 1077"/>
              <a:gd name="T88" fmla="*/ 10 w 697"/>
              <a:gd name="T89" fmla="*/ 140 h 1077"/>
              <a:gd name="T90" fmla="*/ 32 w 697"/>
              <a:gd name="T91" fmla="*/ 132 h 1077"/>
              <a:gd name="T92" fmla="*/ 53 w 697"/>
              <a:gd name="T93" fmla="*/ 73 h 1077"/>
              <a:gd name="T94" fmla="*/ 53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6" name="Freeform 19"/>
          <p:cNvSpPr>
            <a:spLocks noChangeAspect="1"/>
          </p:cNvSpPr>
          <p:nvPr/>
        </p:nvSpPr>
        <p:spPr bwMode="auto">
          <a:xfrm>
            <a:off x="1917700" y="2481263"/>
            <a:ext cx="849313" cy="1306512"/>
          </a:xfrm>
          <a:custGeom>
            <a:avLst/>
            <a:gdLst>
              <a:gd name="T0" fmla="*/ 67 w 527"/>
              <a:gd name="T1" fmla="*/ 0 h 797"/>
              <a:gd name="T2" fmla="*/ 0 w 527"/>
              <a:gd name="T3" fmla="*/ 316 h 797"/>
              <a:gd name="T4" fmla="*/ 359 w 527"/>
              <a:gd name="T5" fmla="*/ 797 h 797"/>
              <a:gd name="T6" fmla="*/ 381 w 527"/>
              <a:gd name="T7" fmla="*/ 776 h 797"/>
              <a:gd name="T8" fmla="*/ 380 w 527"/>
              <a:gd name="T9" fmla="*/ 681 h 797"/>
              <a:gd name="T10" fmla="*/ 425 w 527"/>
              <a:gd name="T11" fmla="*/ 688 h 797"/>
              <a:gd name="T12" fmla="*/ 471 w 527"/>
              <a:gd name="T13" fmla="*/ 396 h 797"/>
              <a:gd name="T14" fmla="*/ 502 w 527"/>
              <a:gd name="T15" fmla="*/ 198 h 797"/>
              <a:gd name="T16" fmla="*/ 511 w 527"/>
              <a:gd name="T17" fmla="*/ 138 h 797"/>
              <a:gd name="T18" fmla="*/ 527 w 527"/>
              <a:gd name="T19" fmla="*/ 85 h 797"/>
              <a:gd name="T20" fmla="*/ 290 w 527"/>
              <a:gd name="T21" fmla="*/ 47 h 797"/>
              <a:gd name="T22" fmla="*/ 6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7" name="Freeform 20"/>
          <p:cNvSpPr>
            <a:spLocks noChangeAspect="1"/>
          </p:cNvSpPr>
          <p:nvPr/>
        </p:nvSpPr>
        <p:spPr bwMode="auto">
          <a:xfrm>
            <a:off x="2386013" y="1409700"/>
            <a:ext cx="768350" cy="1263650"/>
          </a:xfrm>
          <a:custGeom>
            <a:avLst/>
            <a:gdLst>
              <a:gd name="T0" fmla="*/ 115 w 476"/>
              <a:gd name="T1" fmla="*/ 0 h 770"/>
              <a:gd name="T2" fmla="*/ 72 w 476"/>
              <a:gd name="T3" fmla="*/ 301 h 770"/>
              <a:gd name="T4" fmla="*/ 117 w 476"/>
              <a:gd name="T5" fmla="*/ 365 h 770"/>
              <a:gd name="T6" fmla="*/ 47 w 476"/>
              <a:gd name="T7" fmla="*/ 432 h 770"/>
              <a:gd name="T8" fmla="*/ 38 w 476"/>
              <a:gd name="T9" fmla="*/ 478 h 770"/>
              <a:gd name="T10" fmla="*/ 57 w 476"/>
              <a:gd name="T11" fmla="*/ 511 h 770"/>
              <a:gd name="T12" fmla="*/ 38 w 476"/>
              <a:gd name="T13" fmla="*/ 527 h 770"/>
              <a:gd name="T14" fmla="*/ 0 w 476"/>
              <a:gd name="T15" fmla="*/ 701 h 770"/>
              <a:gd name="T16" fmla="*/ 227 w 476"/>
              <a:gd name="T17" fmla="*/ 742 h 770"/>
              <a:gd name="T18" fmla="*/ 442 w 476"/>
              <a:gd name="T19" fmla="*/ 770 h 770"/>
              <a:gd name="T20" fmla="*/ 464 w 476"/>
              <a:gd name="T21" fmla="*/ 611 h 770"/>
              <a:gd name="T22" fmla="*/ 476 w 476"/>
              <a:gd name="T23" fmla="*/ 523 h 770"/>
              <a:gd name="T24" fmla="*/ 455 w 476"/>
              <a:gd name="T25" fmla="*/ 491 h 770"/>
              <a:gd name="T26" fmla="*/ 406 w 476"/>
              <a:gd name="T27" fmla="*/ 500 h 770"/>
              <a:gd name="T28" fmla="*/ 342 w 476"/>
              <a:gd name="T29" fmla="*/ 508 h 770"/>
              <a:gd name="T30" fmla="*/ 330 w 476"/>
              <a:gd name="T31" fmla="*/ 436 h 770"/>
              <a:gd name="T32" fmla="*/ 252 w 476"/>
              <a:gd name="T33" fmla="*/ 378 h 770"/>
              <a:gd name="T34" fmla="*/ 263 w 476"/>
              <a:gd name="T35" fmla="*/ 341 h 770"/>
              <a:gd name="T36" fmla="*/ 270 w 476"/>
              <a:gd name="T37" fmla="*/ 275 h 770"/>
              <a:gd name="T38" fmla="*/ 170 w 476"/>
              <a:gd name="T39" fmla="*/ 134 h 770"/>
              <a:gd name="T40" fmla="*/ 184 w 476"/>
              <a:gd name="T41" fmla="*/ 9 h 770"/>
              <a:gd name="T42" fmla="*/ 115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8" name="Freeform 21"/>
          <p:cNvSpPr>
            <a:spLocks noChangeAspect="1"/>
          </p:cNvSpPr>
          <p:nvPr/>
        </p:nvSpPr>
        <p:spPr bwMode="auto">
          <a:xfrm>
            <a:off x="2622550" y="2624138"/>
            <a:ext cx="712788" cy="933450"/>
          </a:xfrm>
          <a:custGeom>
            <a:avLst/>
            <a:gdLst>
              <a:gd name="T0" fmla="*/ 82 w 441"/>
              <a:gd name="T1" fmla="*/ 0 h 569"/>
              <a:gd name="T2" fmla="*/ 298 w 441"/>
              <a:gd name="T3" fmla="*/ 30 h 569"/>
              <a:gd name="T4" fmla="*/ 283 w 441"/>
              <a:gd name="T5" fmla="*/ 139 h 569"/>
              <a:gd name="T6" fmla="*/ 441 w 441"/>
              <a:gd name="T7" fmla="*/ 154 h 569"/>
              <a:gd name="T8" fmla="*/ 398 w 441"/>
              <a:gd name="T9" fmla="*/ 569 h 569"/>
              <a:gd name="T10" fmla="*/ 0 w 441"/>
              <a:gd name="T11" fmla="*/ 526 h 569"/>
              <a:gd name="T12" fmla="*/ 40 w 441"/>
              <a:gd name="T13" fmla="*/ 261 h 569"/>
              <a:gd name="T14" fmla="*/ 82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Freeform 22"/>
          <p:cNvSpPr>
            <a:spLocks noChangeAspect="1"/>
          </p:cNvSpPr>
          <p:nvPr/>
        </p:nvSpPr>
        <p:spPr bwMode="auto">
          <a:xfrm>
            <a:off x="2655888" y="1422400"/>
            <a:ext cx="1336675" cy="846138"/>
          </a:xfrm>
          <a:custGeom>
            <a:avLst/>
            <a:gdLst>
              <a:gd name="T0" fmla="*/ 14 w 828"/>
              <a:gd name="T1" fmla="*/ 0 h 516"/>
              <a:gd name="T2" fmla="*/ 176 w 828"/>
              <a:gd name="T3" fmla="*/ 21 h 516"/>
              <a:gd name="T4" fmla="*/ 275 w 828"/>
              <a:gd name="T5" fmla="*/ 34 h 516"/>
              <a:gd name="T6" fmla="*/ 404 w 828"/>
              <a:gd name="T7" fmla="*/ 48 h 516"/>
              <a:gd name="T8" fmla="*/ 524 w 828"/>
              <a:gd name="T9" fmla="*/ 60 h 516"/>
              <a:gd name="T10" fmla="*/ 731 w 828"/>
              <a:gd name="T11" fmla="*/ 75 h 516"/>
              <a:gd name="T12" fmla="*/ 828 w 828"/>
              <a:gd name="T13" fmla="*/ 82 h 516"/>
              <a:gd name="T14" fmla="*/ 825 w 828"/>
              <a:gd name="T15" fmla="*/ 502 h 516"/>
              <a:gd name="T16" fmla="*/ 318 w 828"/>
              <a:gd name="T17" fmla="*/ 459 h 516"/>
              <a:gd name="T18" fmla="*/ 307 w 828"/>
              <a:gd name="T19" fmla="*/ 516 h 516"/>
              <a:gd name="T20" fmla="*/ 288 w 828"/>
              <a:gd name="T21" fmla="*/ 489 h 516"/>
              <a:gd name="T22" fmla="*/ 242 w 828"/>
              <a:gd name="T23" fmla="*/ 493 h 516"/>
              <a:gd name="T24" fmla="*/ 175 w 828"/>
              <a:gd name="T25" fmla="*/ 504 h 516"/>
              <a:gd name="T26" fmla="*/ 163 w 828"/>
              <a:gd name="T27" fmla="*/ 431 h 516"/>
              <a:gd name="T28" fmla="*/ 84 w 828"/>
              <a:gd name="T29" fmla="*/ 373 h 516"/>
              <a:gd name="T30" fmla="*/ 96 w 828"/>
              <a:gd name="T31" fmla="*/ 317 h 516"/>
              <a:gd name="T32" fmla="*/ 103 w 828"/>
              <a:gd name="T33" fmla="*/ 273 h 516"/>
              <a:gd name="T34" fmla="*/ 0 w 828"/>
              <a:gd name="T35" fmla="*/ 128 h 516"/>
              <a:gd name="T36" fmla="*/ 14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bg1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Freeform 23"/>
          <p:cNvSpPr>
            <a:spLocks noChangeAspect="1"/>
          </p:cNvSpPr>
          <p:nvPr/>
        </p:nvSpPr>
        <p:spPr bwMode="auto">
          <a:xfrm>
            <a:off x="3071813" y="2166938"/>
            <a:ext cx="915987" cy="760412"/>
          </a:xfrm>
          <a:custGeom>
            <a:avLst/>
            <a:gdLst>
              <a:gd name="T0" fmla="*/ 55 w 567"/>
              <a:gd name="T1" fmla="*/ 0 h 463"/>
              <a:gd name="T2" fmla="*/ 35 w 567"/>
              <a:gd name="T3" fmla="*/ 172 h 463"/>
              <a:gd name="T4" fmla="*/ 0 w 567"/>
              <a:gd name="T5" fmla="*/ 420 h 463"/>
              <a:gd name="T6" fmla="*/ 164 w 567"/>
              <a:gd name="T7" fmla="*/ 433 h 463"/>
              <a:gd name="T8" fmla="*/ 547 w 567"/>
              <a:gd name="T9" fmla="*/ 463 h 463"/>
              <a:gd name="T10" fmla="*/ 567 w 567"/>
              <a:gd name="T11" fmla="*/ 47 h 463"/>
              <a:gd name="T12" fmla="*/ 55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Freeform 24"/>
          <p:cNvSpPr>
            <a:spLocks noChangeAspect="1"/>
          </p:cNvSpPr>
          <p:nvPr/>
        </p:nvSpPr>
        <p:spPr bwMode="auto">
          <a:xfrm>
            <a:off x="3259138" y="2876550"/>
            <a:ext cx="950912" cy="719138"/>
          </a:xfrm>
          <a:custGeom>
            <a:avLst/>
            <a:gdLst>
              <a:gd name="T0" fmla="*/ 49 w 590"/>
              <a:gd name="T1" fmla="*/ 0 h 439"/>
              <a:gd name="T2" fmla="*/ 19 w 590"/>
              <a:gd name="T3" fmla="*/ 263 h 439"/>
              <a:gd name="T4" fmla="*/ 0 w 590"/>
              <a:gd name="T5" fmla="*/ 415 h 439"/>
              <a:gd name="T6" fmla="*/ 295 w 590"/>
              <a:gd name="T7" fmla="*/ 430 h 439"/>
              <a:gd name="T8" fmla="*/ 577 w 590"/>
              <a:gd name="T9" fmla="*/ 439 h 439"/>
              <a:gd name="T10" fmla="*/ 586 w 590"/>
              <a:gd name="T11" fmla="*/ 234 h 439"/>
              <a:gd name="T12" fmla="*/ 590 w 590"/>
              <a:gd name="T13" fmla="*/ 32 h 439"/>
              <a:gd name="T14" fmla="*/ 429 w 590"/>
              <a:gd name="T15" fmla="*/ 29 h 439"/>
              <a:gd name="T16" fmla="*/ 49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2" name="Freeform 25"/>
          <p:cNvSpPr>
            <a:spLocks noChangeAspect="1"/>
          </p:cNvSpPr>
          <p:nvPr/>
        </p:nvSpPr>
        <p:spPr bwMode="auto">
          <a:xfrm>
            <a:off x="2400300" y="3479800"/>
            <a:ext cx="866775" cy="976313"/>
          </a:xfrm>
          <a:custGeom>
            <a:avLst/>
            <a:gdLst>
              <a:gd name="T0" fmla="*/ 136 w 536"/>
              <a:gd name="T1" fmla="*/ 0 h 595"/>
              <a:gd name="T2" fmla="*/ 126 w 536"/>
              <a:gd name="T3" fmla="*/ 78 h 595"/>
              <a:gd name="T4" fmla="*/ 79 w 536"/>
              <a:gd name="T5" fmla="*/ 69 h 595"/>
              <a:gd name="T6" fmla="*/ 82 w 536"/>
              <a:gd name="T7" fmla="*/ 169 h 595"/>
              <a:gd name="T8" fmla="*/ 60 w 536"/>
              <a:gd name="T9" fmla="*/ 188 h 595"/>
              <a:gd name="T10" fmla="*/ 93 w 536"/>
              <a:gd name="T11" fmla="*/ 249 h 595"/>
              <a:gd name="T12" fmla="*/ 60 w 536"/>
              <a:gd name="T13" fmla="*/ 276 h 595"/>
              <a:gd name="T14" fmla="*/ 42 w 536"/>
              <a:gd name="T15" fmla="*/ 321 h 595"/>
              <a:gd name="T16" fmla="*/ 17 w 536"/>
              <a:gd name="T17" fmla="*/ 364 h 595"/>
              <a:gd name="T18" fmla="*/ 35 w 536"/>
              <a:gd name="T19" fmla="*/ 389 h 595"/>
              <a:gd name="T20" fmla="*/ 3 w 536"/>
              <a:gd name="T21" fmla="*/ 400 h 595"/>
              <a:gd name="T22" fmla="*/ 0 w 536"/>
              <a:gd name="T23" fmla="*/ 440 h 595"/>
              <a:gd name="T24" fmla="*/ 301 w 536"/>
              <a:gd name="T25" fmla="*/ 592 h 595"/>
              <a:gd name="T26" fmla="*/ 471 w 536"/>
              <a:gd name="T27" fmla="*/ 595 h 595"/>
              <a:gd name="T28" fmla="*/ 536 w 536"/>
              <a:gd name="T29" fmla="*/ 46 h 595"/>
              <a:gd name="T30" fmla="*/ 136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3" name="Freeform 26"/>
          <p:cNvSpPr>
            <a:spLocks noChangeAspect="1"/>
          </p:cNvSpPr>
          <p:nvPr/>
        </p:nvSpPr>
        <p:spPr bwMode="auto">
          <a:xfrm>
            <a:off x="3154363" y="3551238"/>
            <a:ext cx="917575" cy="922337"/>
          </a:xfrm>
          <a:custGeom>
            <a:avLst/>
            <a:gdLst>
              <a:gd name="T0" fmla="*/ 69 w 568"/>
              <a:gd name="T1" fmla="*/ 0 h 563"/>
              <a:gd name="T2" fmla="*/ 568 w 568"/>
              <a:gd name="T3" fmla="*/ 22 h 563"/>
              <a:gd name="T4" fmla="*/ 544 w 568"/>
              <a:gd name="T5" fmla="*/ 520 h 563"/>
              <a:gd name="T6" fmla="*/ 382 w 568"/>
              <a:gd name="T7" fmla="*/ 511 h 563"/>
              <a:gd name="T8" fmla="*/ 230 w 568"/>
              <a:gd name="T9" fmla="*/ 507 h 563"/>
              <a:gd name="T10" fmla="*/ 230 w 568"/>
              <a:gd name="T11" fmla="*/ 526 h 563"/>
              <a:gd name="T12" fmla="*/ 103 w 568"/>
              <a:gd name="T13" fmla="*/ 526 h 563"/>
              <a:gd name="T14" fmla="*/ 95 w 568"/>
              <a:gd name="T15" fmla="*/ 563 h 563"/>
              <a:gd name="T16" fmla="*/ 0 w 568"/>
              <a:gd name="T17" fmla="*/ 551 h 563"/>
              <a:gd name="T18" fmla="*/ 54 w 568"/>
              <a:gd name="T19" fmla="*/ 130 h 563"/>
              <a:gd name="T20" fmla="*/ 69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4" name="Freeform 27"/>
          <p:cNvSpPr>
            <a:spLocks noChangeAspect="1"/>
          </p:cNvSpPr>
          <p:nvPr/>
        </p:nvSpPr>
        <p:spPr bwMode="auto">
          <a:xfrm>
            <a:off x="3989388" y="1557338"/>
            <a:ext cx="898525" cy="531812"/>
          </a:xfrm>
          <a:custGeom>
            <a:avLst/>
            <a:gdLst>
              <a:gd name="T0" fmla="*/ 2 w 555"/>
              <a:gd name="T1" fmla="*/ 0 h 325"/>
              <a:gd name="T2" fmla="*/ 465 w 555"/>
              <a:gd name="T3" fmla="*/ 10 h 325"/>
              <a:gd name="T4" fmla="*/ 500 w 555"/>
              <a:gd name="T5" fmla="*/ 106 h 325"/>
              <a:gd name="T6" fmla="*/ 532 w 555"/>
              <a:gd name="T7" fmla="*/ 179 h 325"/>
              <a:gd name="T8" fmla="*/ 555 w 555"/>
              <a:gd name="T9" fmla="*/ 298 h 325"/>
              <a:gd name="T10" fmla="*/ 541 w 555"/>
              <a:gd name="T11" fmla="*/ 325 h 325"/>
              <a:gd name="T12" fmla="*/ 370 w 555"/>
              <a:gd name="T13" fmla="*/ 320 h 325"/>
              <a:gd name="T14" fmla="*/ 0 w 555"/>
              <a:gd name="T15" fmla="*/ 314 h 325"/>
              <a:gd name="T16" fmla="*/ 2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5" name="Freeform 28"/>
          <p:cNvSpPr>
            <a:spLocks noChangeAspect="1"/>
          </p:cNvSpPr>
          <p:nvPr/>
        </p:nvSpPr>
        <p:spPr bwMode="auto">
          <a:xfrm>
            <a:off x="3965575" y="2068513"/>
            <a:ext cx="942975" cy="623887"/>
          </a:xfrm>
          <a:custGeom>
            <a:avLst/>
            <a:gdLst>
              <a:gd name="T0" fmla="*/ 11 w 583"/>
              <a:gd name="T1" fmla="*/ 0 h 380"/>
              <a:gd name="T2" fmla="*/ 9 w 583"/>
              <a:gd name="T3" fmla="*/ 147 h 380"/>
              <a:gd name="T4" fmla="*/ 0 w 583"/>
              <a:gd name="T5" fmla="*/ 320 h 380"/>
              <a:gd name="T6" fmla="*/ 424 w 583"/>
              <a:gd name="T7" fmla="*/ 326 h 380"/>
              <a:gd name="T8" fmla="*/ 468 w 583"/>
              <a:gd name="T9" fmla="*/ 350 h 380"/>
              <a:gd name="T10" fmla="*/ 500 w 583"/>
              <a:gd name="T11" fmla="*/ 317 h 380"/>
              <a:gd name="T12" fmla="*/ 583 w 583"/>
              <a:gd name="T13" fmla="*/ 380 h 380"/>
              <a:gd name="T14" fmla="*/ 571 w 583"/>
              <a:gd name="T15" fmla="*/ 314 h 380"/>
              <a:gd name="T16" fmla="*/ 579 w 583"/>
              <a:gd name="T17" fmla="*/ 264 h 380"/>
              <a:gd name="T18" fmla="*/ 583 w 583"/>
              <a:gd name="T19" fmla="*/ 91 h 380"/>
              <a:gd name="T20" fmla="*/ 546 w 583"/>
              <a:gd name="T21" fmla="*/ 54 h 380"/>
              <a:gd name="T22" fmla="*/ 561 w 583"/>
              <a:gd name="T23" fmla="*/ 6 h 380"/>
              <a:gd name="T24" fmla="*/ 284 w 583"/>
              <a:gd name="T25" fmla="*/ 4 h 380"/>
              <a:gd name="T26" fmla="*/ 11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6" name="Freeform 29"/>
          <p:cNvSpPr>
            <a:spLocks noChangeAspect="1"/>
          </p:cNvSpPr>
          <p:nvPr/>
        </p:nvSpPr>
        <p:spPr bwMode="auto">
          <a:xfrm>
            <a:off x="3952875" y="2587625"/>
            <a:ext cx="1120775" cy="512763"/>
          </a:xfrm>
          <a:custGeom>
            <a:avLst/>
            <a:gdLst>
              <a:gd name="T0" fmla="*/ 8 w 695"/>
              <a:gd name="T1" fmla="*/ 0 h 313"/>
              <a:gd name="T2" fmla="*/ 0 w 695"/>
              <a:gd name="T3" fmla="*/ 207 h 313"/>
              <a:gd name="T4" fmla="*/ 157 w 695"/>
              <a:gd name="T5" fmla="*/ 211 h 313"/>
              <a:gd name="T6" fmla="*/ 155 w 695"/>
              <a:gd name="T7" fmla="*/ 313 h 313"/>
              <a:gd name="T8" fmla="*/ 367 w 695"/>
              <a:gd name="T9" fmla="*/ 310 h 313"/>
              <a:gd name="T10" fmla="*/ 556 w 695"/>
              <a:gd name="T11" fmla="*/ 307 h 313"/>
              <a:gd name="T12" fmla="*/ 695 w 695"/>
              <a:gd name="T13" fmla="*/ 310 h 313"/>
              <a:gd name="T14" fmla="*/ 652 w 695"/>
              <a:gd name="T15" fmla="*/ 222 h 313"/>
              <a:gd name="T16" fmla="*/ 622 w 695"/>
              <a:gd name="T17" fmla="*/ 140 h 313"/>
              <a:gd name="T18" fmla="*/ 589 w 695"/>
              <a:gd name="T19" fmla="*/ 55 h 313"/>
              <a:gd name="T20" fmla="*/ 510 w 695"/>
              <a:gd name="T21" fmla="*/ 1 h 313"/>
              <a:gd name="T22" fmla="*/ 474 w 695"/>
              <a:gd name="T23" fmla="*/ 33 h 313"/>
              <a:gd name="T24" fmla="*/ 431 w 695"/>
              <a:gd name="T25" fmla="*/ 10 h 313"/>
              <a:gd name="T26" fmla="*/ 242 w 695"/>
              <a:gd name="T27" fmla="*/ 4 h 313"/>
              <a:gd name="T28" fmla="*/ 8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7" name="Freeform 30"/>
          <p:cNvSpPr>
            <a:spLocks noChangeAspect="1"/>
          </p:cNvSpPr>
          <p:nvPr/>
        </p:nvSpPr>
        <p:spPr bwMode="auto">
          <a:xfrm>
            <a:off x="4189413" y="3087688"/>
            <a:ext cx="987425" cy="511175"/>
          </a:xfrm>
          <a:custGeom>
            <a:avLst/>
            <a:gdLst>
              <a:gd name="T0" fmla="*/ 6 w 611"/>
              <a:gd name="T1" fmla="*/ 3 h 312"/>
              <a:gd name="T2" fmla="*/ 4 w 611"/>
              <a:gd name="T3" fmla="*/ 182 h 312"/>
              <a:gd name="T4" fmla="*/ 0 w 611"/>
              <a:gd name="T5" fmla="*/ 309 h 312"/>
              <a:gd name="T6" fmla="*/ 611 w 611"/>
              <a:gd name="T7" fmla="*/ 312 h 312"/>
              <a:gd name="T8" fmla="*/ 599 w 611"/>
              <a:gd name="T9" fmla="*/ 149 h 312"/>
              <a:gd name="T10" fmla="*/ 599 w 611"/>
              <a:gd name="T11" fmla="*/ 88 h 312"/>
              <a:gd name="T12" fmla="*/ 550 w 611"/>
              <a:gd name="T13" fmla="*/ 51 h 312"/>
              <a:gd name="T14" fmla="*/ 565 w 611"/>
              <a:gd name="T15" fmla="*/ 18 h 312"/>
              <a:gd name="T16" fmla="*/ 544 w 611"/>
              <a:gd name="T17" fmla="*/ 0 h 312"/>
              <a:gd name="T18" fmla="*/ 267 w 611"/>
              <a:gd name="T19" fmla="*/ 3 h 312"/>
              <a:gd name="T20" fmla="*/ 6 w 611"/>
              <a:gd name="T21" fmla="*/ 3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8" name="Freeform 31"/>
          <p:cNvSpPr>
            <a:spLocks noChangeAspect="1"/>
          </p:cNvSpPr>
          <p:nvPr/>
        </p:nvSpPr>
        <p:spPr bwMode="auto">
          <a:xfrm>
            <a:off x="4740275" y="1492250"/>
            <a:ext cx="879475" cy="1006475"/>
          </a:xfrm>
          <a:custGeom>
            <a:avLst/>
            <a:gdLst>
              <a:gd name="T0" fmla="*/ 0 w 545"/>
              <a:gd name="T1" fmla="*/ 48 h 614"/>
              <a:gd name="T2" fmla="*/ 143 w 545"/>
              <a:gd name="T3" fmla="*/ 48 h 614"/>
              <a:gd name="T4" fmla="*/ 141 w 545"/>
              <a:gd name="T5" fmla="*/ 0 h 614"/>
              <a:gd name="T6" fmla="*/ 173 w 545"/>
              <a:gd name="T7" fmla="*/ 14 h 614"/>
              <a:gd name="T8" fmla="*/ 179 w 545"/>
              <a:gd name="T9" fmla="*/ 51 h 614"/>
              <a:gd name="T10" fmla="*/ 247 w 545"/>
              <a:gd name="T11" fmla="*/ 91 h 614"/>
              <a:gd name="T12" fmla="*/ 268 w 545"/>
              <a:gd name="T13" fmla="*/ 73 h 614"/>
              <a:gd name="T14" fmla="*/ 308 w 545"/>
              <a:gd name="T15" fmla="*/ 73 h 614"/>
              <a:gd name="T16" fmla="*/ 340 w 545"/>
              <a:gd name="T17" fmla="*/ 109 h 614"/>
              <a:gd name="T18" fmla="*/ 361 w 545"/>
              <a:gd name="T19" fmla="*/ 96 h 614"/>
              <a:gd name="T20" fmla="*/ 420 w 545"/>
              <a:gd name="T21" fmla="*/ 111 h 614"/>
              <a:gd name="T22" fmla="*/ 441 w 545"/>
              <a:gd name="T23" fmla="*/ 84 h 614"/>
              <a:gd name="T24" fmla="*/ 478 w 545"/>
              <a:gd name="T25" fmla="*/ 105 h 614"/>
              <a:gd name="T26" fmla="*/ 545 w 545"/>
              <a:gd name="T27" fmla="*/ 102 h 614"/>
              <a:gd name="T28" fmla="*/ 437 w 545"/>
              <a:gd name="T29" fmla="*/ 178 h 614"/>
              <a:gd name="T30" fmla="*/ 383 w 545"/>
              <a:gd name="T31" fmla="*/ 245 h 614"/>
              <a:gd name="T32" fmla="*/ 393 w 545"/>
              <a:gd name="T33" fmla="*/ 342 h 614"/>
              <a:gd name="T34" fmla="*/ 356 w 545"/>
              <a:gd name="T35" fmla="*/ 382 h 614"/>
              <a:gd name="T36" fmla="*/ 371 w 545"/>
              <a:gd name="T37" fmla="*/ 410 h 614"/>
              <a:gd name="T38" fmla="*/ 371 w 545"/>
              <a:gd name="T39" fmla="*/ 482 h 614"/>
              <a:gd name="T40" fmla="*/ 408 w 545"/>
              <a:gd name="T41" fmla="*/ 482 h 614"/>
              <a:gd name="T42" fmla="*/ 463 w 545"/>
              <a:gd name="T43" fmla="*/ 534 h 614"/>
              <a:gd name="T44" fmla="*/ 486 w 545"/>
              <a:gd name="T45" fmla="*/ 596 h 614"/>
              <a:gd name="T46" fmla="*/ 100 w 545"/>
              <a:gd name="T47" fmla="*/ 614 h 614"/>
              <a:gd name="T48" fmla="*/ 101 w 545"/>
              <a:gd name="T49" fmla="*/ 444 h 614"/>
              <a:gd name="T50" fmla="*/ 67 w 545"/>
              <a:gd name="T51" fmla="*/ 407 h 614"/>
              <a:gd name="T52" fmla="*/ 79 w 545"/>
              <a:gd name="T53" fmla="*/ 362 h 614"/>
              <a:gd name="T54" fmla="*/ 91 w 545"/>
              <a:gd name="T55" fmla="*/ 337 h 614"/>
              <a:gd name="T56" fmla="*/ 67 w 545"/>
              <a:gd name="T57" fmla="*/ 219 h 614"/>
              <a:gd name="T58" fmla="*/ 34 w 545"/>
              <a:gd name="T59" fmla="*/ 142 h 614"/>
              <a:gd name="T60" fmla="*/ 0 w 545"/>
              <a:gd name="T61" fmla="*/ 48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9" name="Freeform 32"/>
          <p:cNvSpPr>
            <a:spLocks noChangeAspect="1"/>
          </p:cNvSpPr>
          <p:nvPr/>
        </p:nvSpPr>
        <p:spPr bwMode="auto">
          <a:xfrm>
            <a:off x="5310188" y="1839913"/>
            <a:ext cx="669925" cy="793750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0" name="Freeform 33"/>
          <p:cNvSpPr>
            <a:spLocks noChangeAspect="1"/>
          </p:cNvSpPr>
          <p:nvPr/>
        </p:nvSpPr>
        <p:spPr bwMode="auto">
          <a:xfrm>
            <a:off x="4887913" y="2468563"/>
            <a:ext cx="776287" cy="512762"/>
          </a:xfrm>
          <a:custGeom>
            <a:avLst/>
            <a:gdLst>
              <a:gd name="T0" fmla="*/ 7 w 481"/>
              <a:gd name="T1" fmla="*/ 16 h 313"/>
              <a:gd name="T2" fmla="*/ 0 w 481"/>
              <a:gd name="T3" fmla="*/ 71 h 313"/>
              <a:gd name="T4" fmla="*/ 10 w 481"/>
              <a:gd name="T5" fmla="*/ 129 h 313"/>
              <a:gd name="T6" fmla="*/ 55 w 481"/>
              <a:gd name="T7" fmla="*/ 249 h 313"/>
              <a:gd name="T8" fmla="*/ 80 w 481"/>
              <a:gd name="T9" fmla="*/ 313 h 313"/>
              <a:gd name="T10" fmla="*/ 363 w 481"/>
              <a:gd name="T11" fmla="*/ 298 h 313"/>
              <a:gd name="T12" fmla="*/ 410 w 481"/>
              <a:gd name="T13" fmla="*/ 313 h 313"/>
              <a:gd name="T14" fmla="*/ 438 w 481"/>
              <a:gd name="T15" fmla="*/ 252 h 313"/>
              <a:gd name="T16" fmla="*/ 428 w 481"/>
              <a:gd name="T17" fmla="*/ 208 h 313"/>
              <a:gd name="T18" fmla="*/ 475 w 481"/>
              <a:gd name="T19" fmla="*/ 200 h 313"/>
              <a:gd name="T20" fmla="*/ 481 w 481"/>
              <a:gd name="T21" fmla="*/ 131 h 313"/>
              <a:gd name="T22" fmla="*/ 453 w 481"/>
              <a:gd name="T23" fmla="*/ 101 h 313"/>
              <a:gd name="T24" fmla="*/ 404 w 481"/>
              <a:gd name="T25" fmla="*/ 71 h 313"/>
              <a:gd name="T26" fmla="*/ 414 w 481"/>
              <a:gd name="T27" fmla="*/ 30 h 313"/>
              <a:gd name="T28" fmla="*/ 393 w 481"/>
              <a:gd name="T29" fmla="*/ 0 h 313"/>
              <a:gd name="T30" fmla="*/ 287 w 481"/>
              <a:gd name="T31" fmla="*/ 4 h 313"/>
              <a:gd name="T32" fmla="*/ 180 w 481"/>
              <a:gd name="T33" fmla="*/ 9 h 313"/>
              <a:gd name="T34" fmla="*/ 7 w 481"/>
              <a:gd name="T35" fmla="*/ 16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71" name="Group 34"/>
          <p:cNvGrpSpPr>
            <a:grpSpLocks/>
          </p:cNvGrpSpPr>
          <p:nvPr/>
        </p:nvGrpSpPr>
        <p:grpSpPr bwMode="auto">
          <a:xfrm>
            <a:off x="5573713" y="1725613"/>
            <a:ext cx="1012825" cy="931862"/>
            <a:chOff x="3511" y="1087"/>
            <a:chExt cx="638" cy="587"/>
          </a:xfrm>
        </p:grpSpPr>
        <p:sp>
          <p:nvSpPr>
            <p:cNvPr id="61472" name="Freeform 35"/>
            <p:cNvSpPr>
              <a:spLocks noChangeAspect="1"/>
            </p:cNvSpPr>
            <p:nvPr/>
          </p:nvSpPr>
          <p:spPr bwMode="auto">
            <a:xfrm>
              <a:off x="3511" y="1087"/>
              <a:ext cx="453" cy="200"/>
            </a:xfrm>
            <a:custGeom>
              <a:avLst/>
              <a:gdLst>
                <a:gd name="T0" fmla="*/ 0 w 445"/>
                <a:gd name="T1" fmla="*/ 106 h 193"/>
                <a:gd name="T2" fmla="*/ 99 w 445"/>
                <a:gd name="T3" fmla="*/ 0 h 193"/>
                <a:gd name="T4" fmla="*/ 82 w 445"/>
                <a:gd name="T5" fmla="*/ 44 h 193"/>
                <a:gd name="T6" fmla="*/ 95 w 445"/>
                <a:gd name="T7" fmla="*/ 57 h 193"/>
                <a:gd name="T8" fmla="*/ 126 w 445"/>
                <a:gd name="T9" fmla="*/ 39 h 193"/>
                <a:gd name="T10" fmla="*/ 195 w 445"/>
                <a:gd name="T11" fmla="*/ 66 h 193"/>
                <a:gd name="T12" fmla="*/ 225 w 445"/>
                <a:gd name="T13" fmla="*/ 44 h 193"/>
                <a:gd name="T14" fmla="*/ 317 w 445"/>
                <a:gd name="T15" fmla="*/ 32 h 193"/>
                <a:gd name="T16" fmla="*/ 335 w 445"/>
                <a:gd name="T17" fmla="*/ 58 h 193"/>
                <a:gd name="T18" fmla="*/ 371 w 445"/>
                <a:gd name="T19" fmla="*/ 53 h 193"/>
                <a:gd name="T20" fmla="*/ 441 w 445"/>
                <a:gd name="T21" fmla="*/ 81 h 193"/>
                <a:gd name="T22" fmla="*/ 445 w 445"/>
                <a:gd name="T23" fmla="*/ 102 h 193"/>
                <a:gd name="T24" fmla="*/ 369 w 445"/>
                <a:gd name="T25" fmla="*/ 120 h 193"/>
                <a:gd name="T26" fmla="*/ 347 w 445"/>
                <a:gd name="T27" fmla="*/ 106 h 193"/>
                <a:gd name="T28" fmla="*/ 308 w 445"/>
                <a:gd name="T29" fmla="*/ 111 h 193"/>
                <a:gd name="T30" fmla="*/ 263 w 445"/>
                <a:gd name="T31" fmla="*/ 137 h 193"/>
                <a:gd name="T32" fmla="*/ 243 w 445"/>
                <a:gd name="T33" fmla="*/ 139 h 193"/>
                <a:gd name="T34" fmla="*/ 226 w 445"/>
                <a:gd name="T35" fmla="*/ 120 h 193"/>
                <a:gd name="T36" fmla="*/ 201 w 445"/>
                <a:gd name="T37" fmla="*/ 191 h 193"/>
                <a:gd name="T38" fmla="*/ 173 w 445"/>
                <a:gd name="T39" fmla="*/ 193 h 193"/>
                <a:gd name="T40" fmla="*/ 161 w 445"/>
                <a:gd name="T41" fmla="*/ 164 h 193"/>
                <a:gd name="T42" fmla="*/ 101 w 445"/>
                <a:gd name="T43" fmla="*/ 151 h 193"/>
                <a:gd name="T44" fmla="*/ 73 w 445"/>
                <a:gd name="T45" fmla="*/ 130 h 193"/>
                <a:gd name="T46" fmla="*/ 23 w 445"/>
                <a:gd name="T47" fmla="*/ 137 h 193"/>
                <a:gd name="T48" fmla="*/ 0 w 445"/>
                <a:gd name="T49" fmla="*/ 106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99CC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3" name="Freeform 36"/>
            <p:cNvSpPr>
              <a:spLocks noChangeAspect="1"/>
            </p:cNvSpPr>
            <p:nvPr/>
          </p:nvSpPr>
          <p:spPr bwMode="auto">
            <a:xfrm>
              <a:off x="3824" y="1228"/>
              <a:ext cx="325" cy="446"/>
            </a:xfrm>
            <a:custGeom>
              <a:avLst/>
              <a:gdLst>
                <a:gd name="T0" fmla="*/ 81 w 319"/>
                <a:gd name="T1" fmla="*/ 18 h 432"/>
                <a:gd name="T2" fmla="*/ 93 w 319"/>
                <a:gd name="T3" fmla="*/ 45 h 432"/>
                <a:gd name="T4" fmla="*/ 70 w 319"/>
                <a:gd name="T5" fmla="*/ 61 h 432"/>
                <a:gd name="T6" fmla="*/ 69 w 319"/>
                <a:gd name="T7" fmla="*/ 130 h 432"/>
                <a:gd name="T8" fmla="*/ 57 w 319"/>
                <a:gd name="T9" fmla="*/ 85 h 432"/>
                <a:gd name="T10" fmla="*/ 11 w 319"/>
                <a:gd name="T11" fmla="*/ 128 h 432"/>
                <a:gd name="T12" fmla="*/ 0 w 319"/>
                <a:gd name="T13" fmla="*/ 252 h 432"/>
                <a:gd name="T14" fmla="*/ 30 w 319"/>
                <a:gd name="T15" fmla="*/ 313 h 432"/>
                <a:gd name="T16" fmla="*/ 33 w 319"/>
                <a:gd name="T17" fmla="*/ 344 h 432"/>
                <a:gd name="T18" fmla="*/ 34 w 319"/>
                <a:gd name="T19" fmla="*/ 369 h 432"/>
                <a:gd name="T20" fmla="*/ 33 w 319"/>
                <a:gd name="T21" fmla="*/ 392 h 432"/>
                <a:gd name="T22" fmla="*/ 27 w 319"/>
                <a:gd name="T23" fmla="*/ 432 h 432"/>
                <a:gd name="T24" fmla="*/ 152 w 319"/>
                <a:gd name="T25" fmla="*/ 425 h 432"/>
                <a:gd name="T26" fmla="*/ 318 w 319"/>
                <a:gd name="T27" fmla="*/ 410 h 432"/>
                <a:gd name="T28" fmla="*/ 288 w 319"/>
                <a:gd name="T29" fmla="*/ 401 h 432"/>
                <a:gd name="T30" fmla="*/ 271 w 319"/>
                <a:gd name="T31" fmla="*/ 378 h 432"/>
                <a:gd name="T32" fmla="*/ 297 w 319"/>
                <a:gd name="T33" fmla="*/ 359 h 432"/>
                <a:gd name="T34" fmla="*/ 297 w 319"/>
                <a:gd name="T35" fmla="*/ 335 h 432"/>
                <a:gd name="T36" fmla="*/ 285 w 319"/>
                <a:gd name="T37" fmla="*/ 314 h 432"/>
                <a:gd name="T38" fmla="*/ 297 w 319"/>
                <a:gd name="T39" fmla="*/ 299 h 432"/>
                <a:gd name="T40" fmla="*/ 319 w 319"/>
                <a:gd name="T41" fmla="*/ 301 h 432"/>
                <a:gd name="T42" fmla="*/ 315 w 319"/>
                <a:gd name="T43" fmla="*/ 241 h 432"/>
                <a:gd name="T44" fmla="*/ 309 w 319"/>
                <a:gd name="T45" fmla="*/ 206 h 432"/>
                <a:gd name="T46" fmla="*/ 295 w 319"/>
                <a:gd name="T47" fmla="*/ 183 h 432"/>
                <a:gd name="T48" fmla="*/ 282 w 319"/>
                <a:gd name="T49" fmla="*/ 170 h 432"/>
                <a:gd name="T50" fmla="*/ 261 w 319"/>
                <a:gd name="T51" fmla="*/ 165 h 432"/>
                <a:gd name="T52" fmla="*/ 242 w 319"/>
                <a:gd name="T53" fmla="*/ 165 h 432"/>
                <a:gd name="T54" fmla="*/ 221 w 319"/>
                <a:gd name="T55" fmla="*/ 194 h 432"/>
                <a:gd name="T56" fmla="*/ 207 w 319"/>
                <a:gd name="T57" fmla="*/ 203 h 432"/>
                <a:gd name="T58" fmla="*/ 198 w 319"/>
                <a:gd name="T59" fmla="*/ 206 h 432"/>
                <a:gd name="T60" fmla="*/ 188 w 319"/>
                <a:gd name="T61" fmla="*/ 201 h 432"/>
                <a:gd name="T62" fmla="*/ 185 w 319"/>
                <a:gd name="T63" fmla="*/ 188 h 432"/>
                <a:gd name="T64" fmla="*/ 188 w 319"/>
                <a:gd name="T65" fmla="*/ 179 h 432"/>
                <a:gd name="T66" fmla="*/ 197 w 319"/>
                <a:gd name="T67" fmla="*/ 170 h 432"/>
                <a:gd name="T68" fmla="*/ 206 w 319"/>
                <a:gd name="T69" fmla="*/ 165 h 432"/>
                <a:gd name="T70" fmla="*/ 215 w 319"/>
                <a:gd name="T71" fmla="*/ 164 h 432"/>
                <a:gd name="T72" fmla="*/ 215 w 319"/>
                <a:gd name="T73" fmla="*/ 147 h 432"/>
                <a:gd name="T74" fmla="*/ 239 w 319"/>
                <a:gd name="T75" fmla="*/ 130 h 432"/>
                <a:gd name="T76" fmla="*/ 215 w 319"/>
                <a:gd name="T77" fmla="*/ 73 h 432"/>
                <a:gd name="T78" fmla="*/ 215 w 319"/>
                <a:gd name="T79" fmla="*/ 46 h 432"/>
                <a:gd name="T80" fmla="*/ 175 w 319"/>
                <a:gd name="T81" fmla="*/ 36 h 432"/>
                <a:gd name="T82" fmla="*/ 116 w 319"/>
                <a:gd name="T83" fmla="*/ 0 h 432"/>
                <a:gd name="T84" fmla="*/ 81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solidFill>
              <a:srgbClr val="99CC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4" name="Freeform 37"/>
          <p:cNvSpPr>
            <a:spLocks noChangeAspect="1"/>
          </p:cNvSpPr>
          <p:nvPr/>
        </p:nvSpPr>
        <p:spPr bwMode="auto">
          <a:xfrm>
            <a:off x="5014913" y="2957513"/>
            <a:ext cx="885825" cy="738187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5" name="Freeform 38"/>
          <p:cNvSpPr>
            <a:spLocks noChangeAspect="1"/>
          </p:cNvSpPr>
          <p:nvPr/>
        </p:nvSpPr>
        <p:spPr bwMode="auto">
          <a:xfrm>
            <a:off x="5984875" y="2643188"/>
            <a:ext cx="433388" cy="723900"/>
          </a:xfrm>
          <a:custGeom>
            <a:avLst/>
            <a:gdLst>
              <a:gd name="T0" fmla="*/ 0 w 268"/>
              <a:gd name="T1" fmla="*/ 31 h 441"/>
              <a:gd name="T2" fmla="*/ 31 w 268"/>
              <a:gd name="T3" fmla="*/ 48 h 441"/>
              <a:gd name="T4" fmla="*/ 61 w 268"/>
              <a:gd name="T5" fmla="*/ 45 h 441"/>
              <a:gd name="T6" fmla="*/ 71 w 268"/>
              <a:gd name="T7" fmla="*/ 36 h 441"/>
              <a:gd name="T8" fmla="*/ 79 w 268"/>
              <a:gd name="T9" fmla="*/ 9 h 441"/>
              <a:gd name="T10" fmla="*/ 208 w 268"/>
              <a:gd name="T11" fmla="*/ 0 h 441"/>
              <a:gd name="T12" fmla="*/ 268 w 268"/>
              <a:gd name="T13" fmla="*/ 312 h 441"/>
              <a:gd name="T14" fmla="*/ 263 w 268"/>
              <a:gd name="T15" fmla="*/ 309 h 441"/>
              <a:gd name="T16" fmla="*/ 219 w 268"/>
              <a:gd name="T17" fmla="*/ 326 h 441"/>
              <a:gd name="T18" fmla="*/ 187 w 268"/>
              <a:gd name="T19" fmla="*/ 410 h 441"/>
              <a:gd name="T20" fmla="*/ 141 w 268"/>
              <a:gd name="T21" fmla="*/ 398 h 441"/>
              <a:gd name="T22" fmla="*/ 87 w 268"/>
              <a:gd name="T23" fmla="*/ 429 h 441"/>
              <a:gd name="T24" fmla="*/ 17 w 268"/>
              <a:gd name="T25" fmla="*/ 441 h 441"/>
              <a:gd name="T26" fmla="*/ 49 w 268"/>
              <a:gd name="T27" fmla="*/ 359 h 441"/>
              <a:gd name="T28" fmla="*/ 35 w 268"/>
              <a:gd name="T29" fmla="*/ 313 h 441"/>
              <a:gd name="T30" fmla="*/ 0 w 268"/>
              <a:gd name="T31" fmla="*/ 31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rgbClr val="99CCFF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76" name="Freeform 39"/>
          <p:cNvSpPr>
            <a:spLocks noChangeAspect="1"/>
          </p:cNvSpPr>
          <p:nvPr/>
        </p:nvSpPr>
        <p:spPr bwMode="auto">
          <a:xfrm>
            <a:off x="6321425" y="2497138"/>
            <a:ext cx="558800" cy="652462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7" name="Freeform 40"/>
          <p:cNvSpPr>
            <a:spLocks noChangeAspect="1"/>
          </p:cNvSpPr>
          <p:nvPr/>
        </p:nvSpPr>
        <p:spPr bwMode="auto">
          <a:xfrm>
            <a:off x="7778750" y="1214438"/>
            <a:ext cx="506413" cy="785812"/>
          </a:xfrm>
          <a:custGeom>
            <a:avLst/>
            <a:gdLst>
              <a:gd name="T0" fmla="*/ 73 w 313"/>
              <a:gd name="T1" fmla="*/ 15 h 478"/>
              <a:gd name="T2" fmla="*/ 27 w 313"/>
              <a:gd name="T3" fmla="*/ 103 h 478"/>
              <a:gd name="T4" fmla="*/ 49 w 313"/>
              <a:gd name="T5" fmla="*/ 136 h 478"/>
              <a:gd name="T6" fmla="*/ 27 w 313"/>
              <a:gd name="T7" fmla="*/ 176 h 478"/>
              <a:gd name="T8" fmla="*/ 40 w 313"/>
              <a:gd name="T9" fmla="*/ 189 h 478"/>
              <a:gd name="T10" fmla="*/ 31 w 313"/>
              <a:gd name="T11" fmla="*/ 216 h 478"/>
              <a:gd name="T12" fmla="*/ 31 w 313"/>
              <a:gd name="T13" fmla="*/ 261 h 478"/>
              <a:gd name="T14" fmla="*/ 0 w 313"/>
              <a:gd name="T15" fmla="*/ 277 h 478"/>
              <a:gd name="T16" fmla="*/ 12 w 313"/>
              <a:gd name="T17" fmla="*/ 291 h 478"/>
              <a:gd name="T18" fmla="*/ 78 w 313"/>
              <a:gd name="T19" fmla="*/ 457 h 478"/>
              <a:gd name="T20" fmla="*/ 130 w 313"/>
              <a:gd name="T21" fmla="*/ 478 h 478"/>
              <a:gd name="T22" fmla="*/ 127 w 313"/>
              <a:gd name="T23" fmla="*/ 444 h 478"/>
              <a:gd name="T24" fmla="*/ 152 w 313"/>
              <a:gd name="T25" fmla="*/ 417 h 478"/>
              <a:gd name="T26" fmla="*/ 143 w 313"/>
              <a:gd name="T27" fmla="*/ 389 h 478"/>
              <a:gd name="T28" fmla="*/ 207 w 313"/>
              <a:gd name="T29" fmla="*/ 355 h 478"/>
              <a:gd name="T30" fmla="*/ 210 w 313"/>
              <a:gd name="T31" fmla="*/ 308 h 478"/>
              <a:gd name="T32" fmla="*/ 248 w 313"/>
              <a:gd name="T33" fmla="*/ 305 h 478"/>
              <a:gd name="T34" fmla="*/ 277 w 313"/>
              <a:gd name="T35" fmla="*/ 270 h 478"/>
              <a:gd name="T36" fmla="*/ 313 w 313"/>
              <a:gd name="T37" fmla="*/ 246 h 478"/>
              <a:gd name="T38" fmla="*/ 313 w 313"/>
              <a:gd name="T39" fmla="*/ 216 h 478"/>
              <a:gd name="T40" fmla="*/ 264 w 313"/>
              <a:gd name="T41" fmla="*/ 207 h 478"/>
              <a:gd name="T42" fmla="*/ 255 w 313"/>
              <a:gd name="T43" fmla="*/ 174 h 478"/>
              <a:gd name="T44" fmla="*/ 206 w 313"/>
              <a:gd name="T45" fmla="*/ 170 h 478"/>
              <a:gd name="T46" fmla="*/ 166 w 313"/>
              <a:gd name="T47" fmla="*/ 28 h 478"/>
              <a:gd name="T48" fmla="*/ 148 w 313"/>
              <a:gd name="T49" fmla="*/ 0 h 478"/>
              <a:gd name="T50" fmla="*/ 98 w 313"/>
              <a:gd name="T51" fmla="*/ 12 h 478"/>
              <a:gd name="T52" fmla="*/ 90 w 313"/>
              <a:gd name="T53" fmla="*/ 25 h 478"/>
              <a:gd name="T54" fmla="*/ 73 w 313"/>
              <a:gd name="T55" fmla="*/ 15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8" name="Freeform 41"/>
          <p:cNvSpPr>
            <a:spLocks noChangeAspect="1"/>
          </p:cNvSpPr>
          <p:nvPr/>
        </p:nvSpPr>
        <p:spPr bwMode="auto">
          <a:xfrm>
            <a:off x="6838950" y="2354263"/>
            <a:ext cx="763588" cy="509587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rgbClr val="99CC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9" name="Freeform 42"/>
          <p:cNvSpPr>
            <a:spLocks noChangeAspect="1"/>
          </p:cNvSpPr>
          <p:nvPr/>
        </p:nvSpPr>
        <p:spPr bwMode="auto">
          <a:xfrm>
            <a:off x="7529513" y="2413000"/>
            <a:ext cx="203200" cy="406400"/>
          </a:xfrm>
          <a:custGeom>
            <a:avLst/>
            <a:gdLst>
              <a:gd name="T0" fmla="*/ 22 w 125"/>
              <a:gd name="T1" fmla="*/ 2 h 247"/>
              <a:gd name="T2" fmla="*/ 52 w 125"/>
              <a:gd name="T3" fmla="*/ 0 h 247"/>
              <a:gd name="T4" fmla="*/ 112 w 125"/>
              <a:gd name="T5" fmla="*/ 37 h 247"/>
              <a:gd name="T6" fmla="*/ 103 w 125"/>
              <a:gd name="T7" fmla="*/ 67 h 247"/>
              <a:gd name="T8" fmla="*/ 124 w 125"/>
              <a:gd name="T9" fmla="*/ 86 h 247"/>
              <a:gd name="T10" fmla="*/ 125 w 125"/>
              <a:gd name="T11" fmla="*/ 203 h 247"/>
              <a:gd name="T12" fmla="*/ 104 w 125"/>
              <a:gd name="T13" fmla="*/ 247 h 247"/>
              <a:gd name="T14" fmla="*/ 81 w 125"/>
              <a:gd name="T15" fmla="*/ 231 h 247"/>
              <a:gd name="T16" fmla="*/ 55 w 125"/>
              <a:gd name="T17" fmla="*/ 230 h 247"/>
              <a:gd name="T18" fmla="*/ 12 w 125"/>
              <a:gd name="T19" fmla="*/ 206 h 247"/>
              <a:gd name="T20" fmla="*/ 45 w 125"/>
              <a:gd name="T21" fmla="*/ 133 h 247"/>
              <a:gd name="T22" fmla="*/ 0 w 125"/>
              <a:gd name="T23" fmla="*/ 94 h 247"/>
              <a:gd name="T24" fmla="*/ 22 w 125"/>
              <a:gd name="T25" fmla="*/ 2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0" name="Freeform 43"/>
          <p:cNvSpPr>
            <a:spLocks noChangeAspect="1"/>
          </p:cNvSpPr>
          <p:nvPr/>
        </p:nvSpPr>
        <p:spPr bwMode="auto">
          <a:xfrm>
            <a:off x="7559675" y="1741488"/>
            <a:ext cx="225425" cy="422275"/>
          </a:xfrm>
          <a:custGeom>
            <a:avLst/>
            <a:gdLst>
              <a:gd name="T0" fmla="*/ 0 w 139"/>
              <a:gd name="T1" fmla="*/ 27 h 257"/>
              <a:gd name="T2" fmla="*/ 102 w 139"/>
              <a:gd name="T3" fmla="*/ 0 h 257"/>
              <a:gd name="T4" fmla="*/ 139 w 139"/>
              <a:gd name="T5" fmla="*/ 70 h 257"/>
              <a:gd name="T6" fmla="*/ 120 w 139"/>
              <a:gd name="T7" fmla="*/ 88 h 257"/>
              <a:gd name="T8" fmla="*/ 127 w 139"/>
              <a:gd name="T9" fmla="*/ 243 h 257"/>
              <a:gd name="T10" fmla="*/ 69 w 139"/>
              <a:gd name="T11" fmla="*/ 257 h 257"/>
              <a:gd name="T12" fmla="*/ 41 w 139"/>
              <a:gd name="T13" fmla="*/ 193 h 257"/>
              <a:gd name="T14" fmla="*/ 39 w 139"/>
              <a:gd name="T15" fmla="*/ 117 h 257"/>
              <a:gd name="T16" fmla="*/ 14 w 139"/>
              <a:gd name="T17" fmla="*/ 94 h 257"/>
              <a:gd name="T18" fmla="*/ 0 w 139"/>
              <a:gd name="T19" fmla="*/ 2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1" name="Freeform 44"/>
          <p:cNvSpPr>
            <a:spLocks noChangeAspect="1"/>
          </p:cNvSpPr>
          <p:nvPr/>
        </p:nvSpPr>
        <p:spPr bwMode="auto">
          <a:xfrm>
            <a:off x="7669213" y="2068513"/>
            <a:ext cx="477837" cy="220662"/>
          </a:xfrm>
          <a:custGeom>
            <a:avLst/>
            <a:gdLst>
              <a:gd name="T0" fmla="*/ 0 w 296"/>
              <a:gd name="T1" fmla="*/ 54 h 134"/>
              <a:gd name="T2" fmla="*/ 151 w 296"/>
              <a:gd name="T3" fmla="*/ 16 h 134"/>
              <a:gd name="T4" fmla="*/ 169 w 296"/>
              <a:gd name="T5" fmla="*/ 18 h 134"/>
              <a:gd name="T6" fmla="*/ 187 w 296"/>
              <a:gd name="T7" fmla="*/ 0 h 134"/>
              <a:gd name="T8" fmla="*/ 202 w 296"/>
              <a:gd name="T9" fmla="*/ 9 h 134"/>
              <a:gd name="T10" fmla="*/ 184 w 296"/>
              <a:gd name="T11" fmla="*/ 48 h 134"/>
              <a:gd name="T12" fmla="*/ 215 w 296"/>
              <a:gd name="T13" fmla="*/ 45 h 134"/>
              <a:gd name="T14" fmla="*/ 233 w 296"/>
              <a:gd name="T15" fmla="*/ 74 h 134"/>
              <a:gd name="T16" fmla="*/ 254 w 296"/>
              <a:gd name="T17" fmla="*/ 77 h 134"/>
              <a:gd name="T18" fmla="*/ 269 w 296"/>
              <a:gd name="T19" fmla="*/ 73 h 134"/>
              <a:gd name="T20" fmla="*/ 269 w 296"/>
              <a:gd name="T21" fmla="*/ 57 h 134"/>
              <a:gd name="T22" fmla="*/ 243 w 296"/>
              <a:gd name="T23" fmla="*/ 36 h 134"/>
              <a:gd name="T24" fmla="*/ 263 w 296"/>
              <a:gd name="T25" fmla="*/ 34 h 134"/>
              <a:gd name="T26" fmla="*/ 296 w 296"/>
              <a:gd name="T27" fmla="*/ 79 h 134"/>
              <a:gd name="T28" fmla="*/ 264 w 296"/>
              <a:gd name="T29" fmla="*/ 106 h 134"/>
              <a:gd name="T30" fmla="*/ 229 w 296"/>
              <a:gd name="T31" fmla="*/ 92 h 134"/>
              <a:gd name="T32" fmla="*/ 206 w 296"/>
              <a:gd name="T33" fmla="*/ 125 h 134"/>
              <a:gd name="T34" fmla="*/ 161 w 296"/>
              <a:gd name="T35" fmla="*/ 92 h 134"/>
              <a:gd name="T36" fmla="*/ 12 w 296"/>
              <a:gd name="T37" fmla="*/ 134 h 134"/>
              <a:gd name="T38" fmla="*/ 0 w 296"/>
              <a:gd name="T39" fmla="*/ 54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2" name="Freeform 45"/>
          <p:cNvSpPr>
            <a:spLocks noChangeAspect="1"/>
          </p:cNvSpPr>
          <p:nvPr/>
        </p:nvSpPr>
        <p:spPr bwMode="auto">
          <a:xfrm>
            <a:off x="7685088" y="2235200"/>
            <a:ext cx="247650" cy="193675"/>
          </a:xfrm>
          <a:custGeom>
            <a:avLst/>
            <a:gdLst>
              <a:gd name="T0" fmla="*/ 0 w 153"/>
              <a:gd name="T1" fmla="*/ 30 h 118"/>
              <a:gd name="T2" fmla="*/ 118 w 153"/>
              <a:gd name="T3" fmla="*/ 0 h 118"/>
              <a:gd name="T4" fmla="*/ 153 w 153"/>
              <a:gd name="T5" fmla="*/ 54 h 118"/>
              <a:gd name="T6" fmla="*/ 133 w 153"/>
              <a:gd name="T7" fmla="*/ 78 h 118"/>
              <a:gd name="T8" fmla="*/ 95 w 153"/>
              <a:gd name="T9" fmla="*/ 69 h 118"/>
              <a:gd name="T10" fmla="*/ 37 w 153"/>
              <a:gd name="T11" fmla="*/ 118 h 118"/>
              <a:gd name="T12" fmla="*/ 6 w 153"/>
              <a:gd name="T13" fmla="*/ 93 h 118"/>
              <a:gd name="T14" fmla="*/ 0 w 153"/>
              <a:gd name="T15" fmla="*/ 30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83" name="Group 46"/>
          <p:cNvGrpSpPr>
            <a:grpSpLocks/>
          </p:cNvGrpSpPr>
          <p:nvPr/>
        </p:nvGrpSpPr>
        <p:grpSpPr bwMode="auto">
          <a:xfrm>
            <a:off x="6900863" y="1781175"/>
            <a:ext cx="1069975" cy="736600"/>
            <a:chOff x="4347" y="1122"/>
            <a:chExt cx="674" cy="464"/>
          </a:xfrm>
        </p:grpSpPr>
        <p:sp>
          <p:nvSpPr>
            <p:cNvPr id="61484" name="Freeform 47"/>
            <p:cNvSpPr>
              <a:spLocks noChangeAspect="1"/>
            </p:cNvSpPr>
            <p:nvPr/>
          </p:nvSpPr>
          <p:spPr bwMode="auto">
            <a:xfrm>
              <a:off x="4347" y="1122"/>
              <a:ext cx="534" cy="440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solidFill>
              <a:srgbClr val="000080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5" name="Freeform 48"/>
            <p:cNvSpPr>
              <a:spLocks noChangeAspect="1"/>
            </p:cNvSpPr>
            <p:nvPr/>
          </p:nvSpPr>
          <p:spPr bwMode="auto">
            <a:xfrm>
              <a:off x="4866" y="1492"/>
              <a:ext cx="155" cy="94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chemeClr val="accent2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86" name="Freeform 49"/>
          <p:cNvSpPr>
            <a:spLocks noChangeAspect="1"/>
          </p:cNvSpPr>
          <p:nvPr/>
        </p:nvSpPr>
        <p:spPr bwMode="auto">
          <a:xfrm>
            <a:off x="7723188" y="1660525"/>
            <a:ext cx="263525" cy="473075"/>
          </a:xfrm>
          <a:custGeom>
            <a:avLst/>
            <a:gdLst>
              <a:gd name="T0" fmla="*/ 34 w 162"/>
              <a:gd name="T1" fmla="*/ 0 h 289"/>
              <a:gd name="T2" fmla="*/ 0 w 162"/>
              <a:gd name="T3" fmla="*/ 51 h 289"/>
              <a:gd name="T4" fmla="*/ 37 w 162"/>
              <a:gd name="T5" fmla="*/ 118 h 289"/>
              <a:gd name="T6" fmla="*/ 15 w 162"/>
              <a:gd name="T7" fmla="*/ 136 h 289"/>
              <a:gd name="T8" fmla="*/ 24 w 162"/>
              <a:gd name="T9" fmla="*/ 289 h 289"/>
              <a:gd name="T10" fmla="*/ 115 w 162"/>
              <a:gd name="T11" fmla="*/ 267 h 289"/>
              <a:gd name="T12" fmla="*/ 138 w 162"/>
              <a:gd name="T13" fmla="*/ 267 h 289"/>
              <a:gd name="T14" fmla="*/ 152 w 162"/>
              <a:gd name="T15" fmla="*/ 250 h 289"/>
              <a:gd name="T16" fmla="*/ 152 w 162"/>
              <a:gd name="T17" fmla="*/ 222 h 289"/>
              <a:gd name="T18" fmla="*/ 162 w 162"/>
              <a:gd name="T19" fmla="*/ 204 h 289"/>
              <a:gd name="T20" fmla="*/ 112 w 162"/>
              <a:gd name="T21" fmla="*/ 182 h 289"/>
              <a:gd name="T22" fmla="*/ 46 w 162"/>
              <a:gd name="T23" fmla="*/ 14 h 289"/>
              <a:gd name="T24" fmla="*/ 34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7" name="Freeform 50"/>
          <p:cNvSpPr>
            <a:spLocks noChangeAspect="1"/>
          </p:cNvSpPr>
          <p:nvPr/>
        </p:nvSpPr>
        <p:spPr bwMode="auto">
          <a:xfrm>
            <a:off x="7877175" y="2217738"/>
            <a:ext cx="122238" cy="106362"/>
          </a:xfrm>
          <a:custGeom>
            <a:avLst/>
            <a:gdLst>
              <a:gd name="T0" fmla="*/ 0 w 77"/>
              <a:gd name="T1" fmla="*/ 10 h 64"/>
              <a:gd name="T2" fmla="*/ 32 w 77"/>
              <a:gd name="T3" fmla="*/ 0 h 64"/>
              <a:gd name="T4" fmla="*/ 77 w 77"/>
              <a:gd name="T5" fmla="*/ 33 h 64"/>
              <a:gd name="T6" fmla="*/ 68 w 77"/>
              <a:gd name="T7" fmla="*/ 42 h 64"/>
              <a:gd name="T8" fmla="*/ 46 w 77"/>
              <a:gd name="T9" fmla="*/ 42 h 64"/>
              <a:gd name="T10" fmla="*/ 35 w 77"/>
              <a:gd name="T11" fmla="*/ 64 h 64"/>
              <a:gd name="T12" fmla="*/ 0 w 77"/>
              <a:gd name="T13" fmla="*/ 10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8" name="Freeform 51"/>
          <p:cNvSpPr>
            <a:spLocks noChangeAspect="1"/>
          </p:cNvSpPr>
          <p:nvPr/>
        </p:nvSpPr>
        <p:spPr bwMode="auto">
          <a:xfrm>
            <a:off x="7513638" y="2747963"/>
            <a:ext cx="160337" cy="200025"/>
          </a:xfrm>
          <a:custGeom>
            <a:avLst/>
            <a:gdLst>
              <a:gd name="T0" fmla="*/ 0 w 98"/>
              <a:gd name="T1" fmla="*/ 8 h 122"/>
              <a:gd name="T2" fmla="*/ 21 w 98"/>
              <a:gd name="T3" fmla="*/ 0 h 122"/>
              <a:gd name="T4" fmla="*/ 66 w 98"/>
              <a:gd name="T5" fmla="*/ 27 h 122"/>
              <a:gd name="T6" fmla="*/ 66 w 98"/>
              <a:gd name="T7" fmla="*/ 54 h 122"/>
              <a:gd name="T8" fmla="*/ 97 w 98"/>
              <a:gd name="T9" fmla="*/ 73 h 122"/>
              <a:gd name="T10" fmla="*/ 98 w 98"/>
              <a:gd name="T11" fmla="*/ 109 h 122"/>
              <a:gd name="T12" fmla="*/ 48 w 98"/>
              <a:gd name="T13" fmla="*/ 122 h 122"/>
              <a:gd name="T14" fmla="*/ 0 w 98"/>
              <a:gd name="T15" fmla="*/ 8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rgbClr val="3366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9" name="Freeform 52"/>
          <p:cNvSpPr>
            <a:spLocks noChangeAspect="1"/>
          </p:cNvSpPr>
          <p:nvPr/>
        </p:nvSpPr>
        <p:spPr bwMode="auto">
          <a:xfrm>
            <a:off x="7024688" y="2760663"/>
            <a:ext cx="650875" cy="271462"/>
          </a:xfrm>
          <a:custGeom>
            <a:avLst/>
            <a:gdLst>
              <a:gd name="T0" fmla="*/ 0 w 403"/>
              <a:gd name="T1" fmla="*/ 56 h 165"/>
              <a:gd name="T2" fmla="*/ 300 w 403"/>
              <a:gd name="T3" fmla="*/ 0 h 165"/>
              <a:gd name="T4" fmla="*/ 349 w 403"/>
              <a:gd name="T5" fmla="*/ 113 h 165"/>
              <a:gd name="T6" fmla="*/ 401 w 403"/>
              <a:gd name="T7" fmla="*/ 101 h 165"/>
              <a:gd name="T8" fmla="*/ 403 w 403"/>
              <a:gd name="T9" fmla="*/ 158 h 165"/>
              <a:gd name="T10" fmla="*/ 361 w 403"/>
              <a:gd name="T11" fmla="*/ 165 h 165"/>
              <a:gd name="T12" fmla="*/ 324 w 403"/>
              <a:gd name="T13" fmla="*/ 128 h 165"/>
              <a:gd name="T14" fmla="*/ 300 w 403"/>
              <a:gd name="T15" fmla="*/ 83 h 165"/>
              <a:gd name="T16" fmla="*/ 296 w 403"/>
              <a:gd name="T17" fmla="*/ 21 h 165"/>
              <a:gd name="T18" fmla="*/ 278 w 403"/>
              <a:gd name="T19" fmla="*/ 52 h 165"/>
              <a:gd name="T20" fmla="*/ 299 w 403"/>
              <a:gd name="T21" fmla="*/ 146 h 165"/>
              <a:gd name="T22" fmla="*/ 211 w 403"/>
              <a:gd name="T23" fmla="*/ 159 h 165"/>
              <a:gd name="T24" fmla="*/ 208 w 403"/>
              <a:gd name="T25" fmla="*/ 91 h 165"/>
              <a:gd name="T26" fmla="*/ 154 w 403"/>
              <a:gd name="T27" fmla="*/ 61 h 165"/>
              <a:gd name="T28" fmla="*/ 108 w 403"/>
              <a:gd name="T29" fmla="*/ 53 h 165"/>
              <a:gd name="T30" fmla="*/ 12 w 403"/>
              <a:gd name="T31" fmla="*/ 101 h 165"/>
              <a:gd name="T32" fmla="*/ 0 w 403"/>
              <a:gd name="T33" fmla="*/ 56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0" name="Freeform 53"/>
          <p:cNvSpPr>
            <a:spLocks noChangeAspect="1"/>
          </p:cNvSpPr>
          <p:nvPr/>
        </p:nvSpPr>
        <p:spPr bwMode="auto">
          <a:xfrm>
            <a:off x="4057650" y="3586163"/>
            <a:ext cx="1152525" cy="561975"/>
          </a:xfrm>
          <a:custGeom>
            <a:avLst/>
            <a:gdLst>
              <a:gd name="T0" fmla="*/ 4 w 713"/>
              <a:gd name="T1" fmla="*/ 0 h 343"/>
              <a:gd name="T2" fmla="*/ 0 w 713"/>
              <a:gd name="T3" fmla="*/ 61 h 343"/>
              <a:gd name="T4" fmla="*/ 253 w 713"/>
              <a:gd name="T5" fmla="*/ 70 h 343"/>
              <a:gd name="T6" fmla="*/ 255 w 713"/>
              <a:gd name="T7" fmla="*/ 266 h 343"/>
              <a:gd name="T8" fmla="*/ 385 w 713"/>
              <a:gd name="T9" fmla="*/ 319 h 343"/>
              <a:gd name="T10" fmla="*/ 420 w 713"/>
              <a:gd name="T11" fmla="*/ 300 h 343"/>
              <a:gd name="T12" fmla="*/ 502 w 713"/>
              <a:gd name="T13" fmla="*/ 343 h 343"/>
              <a:gd name="T14" fmla="*/ 556 w 713"/>
              <a:gd name="T15" fmla="*/ 342 h 343"/>
              <a:gd name="T16" fmla="*/ 654 w 713"/>
              <a:gd name="T17" fmla="*/ 300 h 343"/>
              <a:gd name="T18" fmla="*/ 713 w 713"/>
              <a:gd name="T19" fmla="*/ 340 h 343"/>
              <a:gd name="T20" fmla="*/ 713 w 713"/>
              <a:gd name="T21" fmla="*/ 128 h 343"/>
              <a:gd name="T22" fmla="*/ 695 w 713"/>
              <a:gd name="T23" fmla="*/ 5 h 343"/>
              <a:gd name="T24" fmla="*/ 4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1" name="Freeform 54"/>
          <p:cNvSpPr>
            <a:spLocks noChangeAspect="1"/>
          </p:cNvSpPr>
          <p:nvPr/>
        </p:nvSpPr>
        <p:spPr bwMode="auto">
          <a:xfrm>
            <a:off x="5187950" y="3614738"/>
            <a:ext cx="647700" cy="612775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2" name="Freeform 55"/>
          <p:cNvSpPr>
            <a:spLocks noChangeAspect="1"/>
          </p:cNvSpPr>
          <p:nvPr/>
        </p:nvSpPr>
        <p:spPr bwMode="auto">
          <a:xfrm>
            <a:off x="5281613" y="4203700"/>
            <a:ext cx="788987" cy="642938"/>
          </a:xfrm>
          <a:custGeom>
            <a:avLst/>
            <a:gdLst>
              <a:gd name="T0" fmla="*/ 0 w 489"/>
              <a:gd name="T1" fmla="*/ 9 h 392"/>
              <a:gd name="T2" fmla="*/ 245 w 489"/>
              <a:gd name="T3" fmla="*/ 0 h 392"/>
              <a:gd name="T4" fmla="*/ 288 w 489"/>
              <a:gd name="T5" fmla="*/ 81 h 392"/>
              <a:gd name="T6" fmla="*/ 251 w 489"/>
              <a:gd name="T7" fmla="*/ 176 h 392"/>
              <a:gd name="T8" fmla="*/ 239 w 489"/>
              <a:gd name="T9" fmla="*/ 219 h 392"/>
              <a:gd name="T10" fmla="*/ 403 w 489"/>
              <a:gd name="T11" fmla="*/ 201 h 392"/>
              <a:gd name="T12" fmla="*/ 413 w 489"/>
              <a:gd name="T13" fmla="*/ 264 h 392"/>
              <a:gd name="T14" fmla="*/ 364 w 489"/>
              <a:gd name="T15" fmla="*/ 258 h 392"/>
              <a:gd name="T16" fmla="*/ 342 w 489"/>
              <a:gd name="T17" fmla="*/ 285 h 392"/>
              <a:gd name="T18" fmla="*/ 367 w 489"/>
              <a:gd name="T19" fmla="*/ 303 h 392"/>
              <a:gd name="T20" fmla="*/ 412 w 489"/>
              <a:gd name="T21" fmla="*/ 282 h 392"/>
              <a:gd name="T22" fmla="*/ 413 w 489"/>
              <a:gd name="T23" fmla="*/ 312 h 392"/>
              <a:gd name="T24" fmla="*/ 440 w 489"/>
              <a:gd name="T25" fmla="*/ 286 h 392"/>
              <a:gd name="T26" fmla="*/ 458 w 489"/>
              <a:gd name="T27" fmla="*/ 286 h 392"/>
              <a:gd name="T28" fmla="*/ 437 w 489"/>
              <a:gd name="T29" fmla="*/ 339 h 392"/>
              <a:gd name="T30" fmla="*/ 477 w 489"/>
              <a:gd name="T31" fmla="*/ 347 h 392"/>
              <a:gd name="T32" fmla="*/ 489 w 489"/>
              <a:gd name="T33" fmla="*/ 376 h 392"/>
              <a:gd name="T34" fmla="*/ 471 w 489"/>
              <a:gd name="T35" fmla="*/ 385 h 392"/>
              <a:gd name="T36" fmla="*/ 446 w 489"/>
              <a:gd name="T37" fmla="*/ 367 h 392"/>
              <a:gd name="T38" fmla="*/ 398 w 489"/>
              <a:gd name="T39" fmla="*/ 353 h 392"/>
              <a:gd name="T40" fmla="*/ 409 w 489"/>
              <a:gd name="T41" fmla="*/ 388 h 392"/>
              <a:gd name="T42" fmla="*/ 385 w 489"/>
              <a:gd name="T43" fmla="*/ 392 h 392"/>
              <a:gd name="T44" fmla="*/ 365 w 489"/>
              <a:gd name="T45" fmla="*/ 361 h 392"/>
              <a:gd name="T46" fmla="*/ 354 w 489"/>
              <a:gd name="T47" fmla="*/ 380 h 392"/>
              <a:gd name="T48" fmla="*/ 282 w 489"/>
              <a:gd name="T49" fmla="*/ 380 h 392"/>
              <a:gd name="T50" fmla="*/ 282 w 489"/>
              <a:gd name="T51" fmla="*/ 361 h 392"/>
              <a:gd name="T52" fmla="*/ 255 w 489"/>
              <a:gd name="T53" fmla="*/ 339 h 392"/>
              <a:gd name="T54" fmla="*/ 201 w 489"/>
              <a:gd name="T55" fmla="*/ 336 h 392"/>
              <a:gd name="T56" fmla="*/ 246 w 489"/>
              <a:gd name="T57" fmla="*/ 361 h 392"/>
              <a:gd name="T58" fmla="*/ 184 w 489"/>
              <a:gd name="T59" fmla="*/ 374 h 392"/>
              <a:gd name="T60" fmla="*/ 85 w 489"/>
              <a:gd name="T61" fmla="*/ 356 h 392"/>
              <a:gd name="T62" fmla="*/ 48 w 489"/>
              <a:gd name="T63" fmla="*/ 361 h 392"/>
              <a:gd name="T64" fmla="*/ 61 w 489"/>
              <a:gd name="T65" fmla="*/ 230 h 392"/>
              <a:gd name="T66" fmla="*/ 2 w 489"/>
              <a:gd name="T67" fmla="*/ 125 h 392"/>
              <a:gd name="T68" fmla="*/ 0 w 489"/>
              <a:gd name="T69" fmla="*/ 9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3" name="Freeform 56"/>
          <p:cNvSpPr>
            <a:spLocks noChangeAspect="1"/>
          </p:cNvSpPr>
          <p:nvPr/>
        </p:nvSpPr>
        <p:spPr bwMode="auto">
          <a:xfrm>
            <a:off x="5826125" y="3086100"/>
            <a:ext cx="981075" cy="552450"/>
          </a:xfrm>
          <a:custGeom>
            <a:avLst/>
            <a:gdLst>
              <a:gd name="T0" fmla="*/ 0 w 607"/>
              <a:gd name="T1" fmla="*/ 337 h 337"/>
              <a:gd name="T2" fmla="*/ 148 w 607"/>
              <a:gd name="T3" fmla="*/ 316 h 337"/>
              <a:gd name="T4" fmla="*/ 148 w 607"/>
              <a:gd name="T5" fmla="*/ 301 h 337"/>
              <a:gd name="T6" fmla="*/ 504 w 607"/>
              <a:gd name="T7" fmla="*/ 252 h 337"/>
              <a:gd name="T8" fmla="*/ 510 w 607"/>
              <a:gd name="T9" fmla="*/ 226 h 337"/>
              <a:gd name="T10" fmla="*/ 562 w 607"/>
              <a:gd name="T11" fmla="*/ 207 h 337"/>
              <a:gd name="T12" fmla="*/ 568 w 607"/>
              <a:gd name="T13" fmla="*/ 180 h 337"/>
              <a:gd name="T14" fmla="*/ 590 w 607"/>
              <a:gd name="T15" fmla="*/ 171 h 337"/>
              <a:gd name="T16" fmla="*/ 607 w 607"/>
              <a:gd name="T17" fmla="*/ 131 h 337"/>
              <a:gd name="T18" fmla="*/ 558 w 607"/>
              <a:gd name="T19" fmla="*/ 91 h 337"/>
              <a:gd name="T20" fmla="*/ 549 w 607"/>
              <a:gd name="T21" fmla="*/ 37 h 337"/>
              <a:gd name="T22" fmla="*/ 510 w 607"/>
              <a:gd name="T23" fmla="*/ 10 h 337"/>
              <a:gd name="T24" fmla="*/ 431 w 607"/>
              <a:gd name="T25" fmla="*/ 25 h 337"/>
              <a:gd name="T26" fmla="*/ 394 w 607"/>
              <a:gd name="T27" fmla="*/ 1 h 337"/>
              <a:gd name="T28" fmla="*/ 358 w 607"/>
              <a:gd name="T29" fmla="*/ 0 h 337"/>
              <a:gd name="T30" fmla="*/ 365 w 607"/>
              <a:gd name="T31" fmla="*/ 37 h 337"/>
              <a:gd name="T32" fmla="*/ 316 w 607"/>
              <a:gd name="T33" fmla="*/ 56 h 337"/>
              <a:gd name="T34" fmla="*/ 283 w 607"/>
              <a:gd name="T35" fmla="*/ 140 h 337"/>
              <a:gd name="T36" fmla="*/ 239 w 607"/>
              <a:gd name="T37" fmla="*/ 126 h 337"/>
              <a:gd name="T38" fmla="*/ 185 w 607"/>
              <a:gd name="T39" fmla="*/ 158 h 337"/>
              <a:gd name="T40" fmla="*/ 116 w 607"/>
              <a:gd name="T41" fmla="*/ 170 h 337"/>
              <a:gd name="T42" fmla="*/ 116 w 607"/>
              <a:gd name="T43" fmla="*/ 217 h 337"/>
              <a:gd name="T44" fmla="*/ 82 w 607"/>
              <a:gd name="T45" fmla="*/ 216 h 337"/>
              <a:gd name="T46" fmla="*/ 84 w 607"/>
              <a:gd name="T47" fmla="*/ 258 h 337"/>
              <a:gd name="T48" fmla="*/ 48 w 607"/>
              <a:gd name="T49" fmla="*/ 241 h 337"/>
              <a:gd name="T50" fmla="*/ 27 w 607"/>
              <a:gd name="T51" fmla="*/ 249 h 337"/>
              <a:gd name="T52" fmla="*/ 45 w 607"/>
              <a:gd name="T53" fmla="*/ 277 h 337"/>
              <a:gd name="T54" fmla="*/ 8 w 607"/>
              <a:gd name="T55" fmla="*/ 314 h 337"/>
              <a:gd name="T56" fmla="*/ 0 w 607"/>
              <a:gd name="T57" fmla="*/ 33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4" name="Freeform 57"/>
          <p:cNvSpPr>
            <a:spLocks noChangeAspect="1"/>
          </p:cNvSpPr>
          <p:nvPr/>
        </p:nvSpPr>
        <p:spPr bwMode="auto">
          <a:xfrm>
            <a:off x="5762625" y="3441700"/>
            <a:ext cx="1127125" cy="417513"/>
          </a:xfrm>
          <a:custGeom>
            <a:avLst/>
            <a:gdLst>
              <a:gd name="T0" fmla="*/ 42 w 699"/>
              <a:gd name="T1" fmla="*/ 117 h 255"/>
              <a:gd name="T2" fmla="*/ 42 w 699"/>
              <a:gd name="T3" fmla="*/ 121 h 255"/>
              <a:gd name="T4" fmla="*/ 30 w 699"/>
              <a:gd name="T5" fmla="*/ 145 h 255"/>
              <a:gd name="T6" fmla="*/ 43 w 699"/>
              <a:gd name="T7" fmla="*/ 178 h 255"/>
              <a:gd name="T8" fmla="*/ 0 w 699"/>
              <a:gd name="T9" fmla="*/ 206 h 255"/>
              <a:gd name="T10" fmla="*/ 9 w 699"/>
              <a:gd name="T11" fmla="*/ 255 h 255"/>
              <a:gd name="T12" fmla="*/ 192 w 699"/>
              <a:gd name="T13" fmla="*/ 240 h 255"/>
              <a:gd name="T14" fmla="*/ 410 w 699"/>
              <a:gd name="T15" fmla="*/ 215 h 255"/>
              <a:gd name="T16" fmla="*/ 519 w 699"/>
              <a:gd name="T17" fmla="*/ 196 h 255"/>
              <a:gd name="T18" fmla="*/ 541 w 699"/>
              <a:gd name="T19" fmla="*/ 130 h 255"/>
              <a:gd name="T20" fmla="*/ 580 w 699"/>
              <a:gd name="T21" fmla="*/ 127 h 255"/>
              <a:gd name="T22" fmla="*/ 699 w 699"/>
              <a:gd name="T23" fmla="*/ 0 h 255"/>
              <a:gd name="T24" fmla="*/ 544 w 699"/>
              <a:gd name="T25" fmla="*/ 32 h 255"/>
              <a:gd name="T26" fmla="*/ 183 w 699"/>
              <a:gd name="T27" fmla="*/ 84 h 255"/>
              <a:gd name="T28" fmla="*/ 186 w 699"/>
              <a:gd name="T29" fmla="*/ 99 h 255"/>
              <a:gd name="T30" fmla="*/ 42 w 699"/>
              <a:gd name="T31" fmla="*/ 11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5" name="Freeform 58"/>
          <p:cNvSpPr>
            <a:spLocks noChangeAspect="1"/>
          </p:cNvSpPr>
          <p:nvPr/>
        </p:nvSpPr>
        <p:spPr bwMode="auto">
          <a:xfrm>
            <a:off x="5649913" y="3827463"/>
            <a:ext cx="463550" cy="817562"/>
          </a:xfrm>
          <a:custGeom>
            <a:avLst/>
            <a:gdLst>
              <a:gd name="T0" fmla="*/ 81 w 287"/>
              <a:gd name="T1" fmla="*/ 16 h 499"/>
              <a:gd name="T2" fmla="*/ 38 w 287"/>
              <a:gd name="T3" fmla="*/ 101 h 499"/>
              <a:gd name="T4" fmla="*/ 0 w 287"/>
              <a:gd name="T5" fmla="*/ 156 h 499"/>
              <a:gd name="T6" fmla="*/ 12 w 287"/>
              <a:gd name="T7" fmla="*/ 222 h 499"/>
              <a:gd name="T8" fmla="*/ 57 w 287"/>
              <a:gd name="T9" fmla="*/ 311 h 499"/>
              <a:gd name="T10" fmla="*/ 23 w 287"/>
              <a:gd name="T11" fmla="*/ 402 h 499"/>
              <a:gd name="T12" fmla="*/ 8 w 287"/>
              <a:gd name="T13" fmla="*/ 450 h 499"/>
              <a:gd name="T14" fmla="*/ 175 w 287"/>
              <a:gd name="T15" fmla="*/ 430 h 499"/>
              <a:gd name="T16" fmla="*/ 182 w 287"/>
              <a:gd name="T17" fmla="*/ 492 h 499"/>
              <a:gd name="T18" fmla="*/ 216 w 287"/>
              <a:gd name="T19" fmla="*/ 499 h 499"/>
              <a:gd name="T20" fmla="*/ 225 w 287"/>
              <a:gd name="T21" fmla="*/ 468 h 499"/>
              <a:gd name="T22" fmla="*/ 287 w 287"/>
              <a:gd name="T23" fmla="*/ 459 h 499"/>
              <a:gd name="T24" fmla="*/ 273 w 287"/>
              <a:gd name="T25" fmla="*/ 357 h 499"/>
              <a:gd name="T26" fmla="*/ 270 w 287"/>
              <a:gd name="T27" fmla="*/ 0 h 499"/>
              <a:gd name="T28" fmla="*/ 81 w 287"/>
              <a:gd name="T29" fmla="*/ 16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6" name="Freeform 59"/>
          <p:cNvSpPr>
            <a:spLocks noChangeAspect="1"/>
          </p:cNvSpPr>
          <p:nvPr/>
        </p:nvSpPr>
        <p:spPr bwMode="auto">
          <a:xfrm>
            <a:off x="6084888" y="3787775"/>
            <a:ext cx="520700" cy="827088"/>
          </a:xfrm>
          <a:custGeom>
            <a:avLst/>
            <a:gdLst>
              <a:gd name="T0" fmla="*/ 0 w 323"/>
              <a:gd name="T1" fmla="*/ 25 h 504"/>
              <a:gd name="T2" fmla="*/ 210 w 323"/>
              <a:gd name="T3" fmla="*/ 0 h 504"/>
              <a:gd name="T4" fmla="*/ 277 w 323"/>
              <a:gd name="T5" fmla="*/ 232 h 504"/>
              <a:gd name="T6" fmla="*/ 323 w 323"/>
              <a:gd name="T7" fmla="*/ 270 h 504"/>
              <a:gd name="T8" fmla="*/ 286 w 323"/>
              <a:gd name="T9" fmla="*/ 338 h 504"/>
              <a:gd name="T10" fmla="*/ 322 w 323"/>
              <a:gd name="T11" fmla="*/ 404 h 504"/>
              <a:gd name="T12" fmla="*/ 107 w 323"/>
              <a:gd name="T13" fmla="*/ 428 h 504"/>
              <a:gd name="T14" fmla="*/ 116 w 323"/>
              <a:gd name="T15" fmla="*/ 484 h 504"/>
              <a:gd name="T16" fmla="*/ 85 w 323"/>
              <a:gd name="T17" fmla="*/ 504 h 504"/>
              <a:gd name="T18" fmla="*/ 59 w 323"/>
              <a:gd name="T19" fmla="*/ 432 h 504"/>
              <a:gd name="T20" fmla="*/ 44 w 323"/>
              <a:gd name="T21" fmla="*/ 490 h 504"/>
              <a:gd name="T22" fmla="*/ 18 w 323"/>
              <a:gd name="T23" fmla="*/ 484 h 504"/>
              <a:gd name="T24" fmla="*/ 9 w 323"/>
              <a:gd name="T25" fmla="*/ 426 h 504"/>
              <a:gd name="T26" fmla="*/ 1 w 323"/>
              <a:gd name="T27" fmla="*/ 375 h 504"/>
              <a:gd name="T28" fmla="*/ 0 w 323"/>
              <a:gd name="T29" fmla="*/ 25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7" name="Freeform 60"/>
          <p:cNvSpPr>
            <a:spLocks noChangeAspect="1"/>
          </p:cNvSpPr>
          <p:nvPr/>
        </p:nvSpPr>
        <p:spPr bwMode="auto">
          <a:xfrm>
            <a:off x="6423025" y="3748088"/>
            <a:ext cx="722313" cy="760412"/>
          </a:xfrm>
          <a:custGeom>
            <a:avLst/>
            <a:gdLst>
              <a:gd name="T0" fmla="*/ 0 w 447"/>
              <a:gd name="T1" fmla="*/ 28 h 463"/>
              <a:gd name="T2" fmla="*/ 4 w 447"/>
              <a:gd name="T3" fmla="*/ 28 h 463"/>
              <a:gd name="T4" fmla="*/ 109 w 447"/>
              <a:gd name="T5" fmla="*/ 9 h 463"/>
              <a:gd name="T6" fmla="*/ 201 w 447"/>
              <a:gd name="T7" fmla="*/ 0 h 463"/>
              <a:gd name="T8" fmla="*/ 188 w 447"/>
              <a:gd name="T9" fmla="*/ 23 h 463"/>
              <a:gd name="T10" fmla="*/ 216 w 447"/>
              <a:gd name="T11" fmla="*/ 23 h 463"/>
              <a:gd name="T12" fmla="*/ 375 w 447"/>
              <a:gd name="T13" fmla="*/ 167 h 463"/>
              <a:gd name="T14" fmla="*/ 438 w 447"/>
              <a:gd name="T15" fmla="*/ 259 h 463"/>
              <a:gd name="T16" fmla="*/ 447 w 447"/>
              <a:gd name="T17" fmla="*/ 322 h 463"/>
              <a:gd name="T18" fmla="*/ 426 w 447"/>
              <a:gd name="T19" fmla="*/ 336 h 463"/>
              <a:gd name="T20" fmla="*/ 438 w 447"/>
              <a:gd name="T21" fmla="*/ 399 h 463"/>
              <a:gd name="T22" fmla="*/ 393 w 447"/>
              <a:gd name="T23" fmla="*/ 402 h 463"/>
              <a:gd name="T24" fmla="*/ 393 w 447"/>
              <a:gd name="T25" fmla="*/ 456 h 463"/>
              <a:gd name="T26" fmla="*/ 358 w 447"/>
              <a:gd name="T27" fmla="*/ 429 h 463"/>
              <a:gd name="T28" fmla="*/ 128 w 447"/>
              <a:gd name="T29" fmla="*/ 463 h 463"/>
              <a:gd name="T30" fmla="*/ 76 w 447"/>
              <a:gd name="T31" fmla="*/ 363 h 463"/>
              <a:gd name="T32" fmla="*/ 113 w 447"/>
              <a:gd name="T33" fmla="*/ 295 h 463"/>
              <a:gd name="T34" fmla="*/ 64 w 447"/>
              <a:gd name="T35" fmla="*/ 260 h 463"/>
              <a:gd name="T36" fmla="*/ 0 w 447"/>
              <a:gd name="T37" fmla="*/ 28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8" name="Freeform 61"/>
          <p:cNvSpPr>
            <a:spLocks noChangeAspect="1"/>
          </p:cNvSpPr>
          <p:nvPr/>
        </p:nvSpPr>
        <p:spPr bwMode="auto">
          <a:xfrm>
            <a:off x="6727825" y="3643313"/>
            <a:ext cx="660400" cy="530225"/>
          </a:xfrm>
          <a:custGeom>
            <a:avLst/>
            <a:gdLst>
              <a:gd name="T0" fmla="*/ 15 w 408"/>
              <a:gd name="T1" fmla="*/ 58 h 323"/>
              <a:gd name="T2" fmla="*/ 47 w 408"/>
              <a:gd name="T3" fmla="*/ 27 h 323"/>
              <a:gd name="T4" fmla="*/ 170 w 408"/>
              <a:gd name="T5" fmla="*/ 0 h 323"/>
              <a:gd name="T6" fmla="*/ 207 w 408"/>
              <a:gd name="T7" fmla="*/ 18 h 323"/>
              <a:gd name="T8" fmla="*/ 286 w 408"/>
              <a:gd name="T9" fmla="*/ 5 h 323"/>
              <a:gd name="T10" fmla="*/ 350 w 408"/>
              <a:gd name="T11" fmla="*/ 51 h 323"/>
              <a:gd name="T12" fmla="*/ 408 w 408"/>
              <a:gd name="T13" fmla="*/ 86 h 323"/>
              <a:gd name="T14" fmla="*/ 375 w 408"/>
              <a:gd name="T15" fmla="*/ 183 h 323"/>
              <a:gd name="T16" fmla="*/ 326 w 408"/>
              <a:gd name="T17" fmla="*/ 233 h 323"/>
              <a:gd name="T18" fmla="*/ 272 w 408"/>
              <a:gd name="T19" fmla="*/ 247 h 323"/>
              <a:gd name="T20" fmla="*/ 283 w 408"/>
              <a:gd name="T21" fmla="*/ 286 h 323"/>
              <a:gd name="T22" fmla="*/ 250 w 408"/>
              <a:gd name="T23" fmla="*/ 323 h 323"/>
              <a:gd name="T24" fmla="*/ 187 w 408"/>
              <a:gd name="T25" fmla="*/ 233 h 323"/>
              <a:gd name="T26" fmla="*/ 26 w 408"/>
              <a:gd name="T27" fmla="*/ 86 h 323"/>
              <a:gd name="T28" fmla="*/ 0 w 408"/>
              <a:gd name="T29" fmla="*/ 86 h 323"/>
              <a:gd name="T30" fmla="*/ 15 w 408"/>
              <a:gd name="T31" fmla="*/ 58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99" name="Freeform 62"/>
          <p:cNvSpPr>
            <a:spLocks noChangeAspect="1"/>
          </p:cNvSpPr>
          <p:nvPr/>
        </p:nvSpPr>
        <p:spPr bwMode="auto">
          <a:xfrm>
            <a:off x="6257925" y="4402138"/>
            <a:ext cx="1235075" cy="850900"/>
          </a:xfrm>
          <a:custGeom>
            <a:avLst/>
            <a:gdLst>
              <a:gd name="T0" fmla="*/ 0 w 765"/>
              <a:gd name="T1" fmla="*/ 51 h 519"/>
              <a:gd name="T2" fmla="*/ 210 w 765"/>
              <a:gd name="T3" fmla="*/ 30 h 519"/>
              <a:gd name="T4" fmla="*/ 233 w 765"/>
              <a:gd name="T5" fmla="*/ 64 h 519"/>
              <a:gd name="T6" fmla="*/ 458 w 765"/>
              <a:gd name="T7" fmla="*/ 30 h 519"/>
              <a:gd name="T8" fmla="*/ 496 w 765"/>
              <a:gd name="T9" fmla="*/ 58 h 519"/>
              <a:gd name="T10" fmla="*/ 496 w 765"/>
              <a:gd name="T11" fmla="*/ 4 h 519"/>
              <a:gd name="T12" fmla="*/ 493 w 765"/>
              <a:gd name="T13" fmla="*/ 0 h 519"/>
              <a:gd name="T14" fmla="*/ 538 w 765"/>
              <a:gd name="T15" fmla="*/ 3 h 519"/>
              <a:gd name="T16" fmla="*/ 586 w 765"/>
              <a:gd name="T17" fmla="*/ 83 h 519"/>
              <a:gd name="T18" fmla="*/ 662 w 765"/>
              <a:gd name="T19" fmla="*/ 192 h 519"/>
              <a:gd name="T20" fmla="*/ 699 w 765"/>
              <a:gd name="T21" fmla="*/ 286 h 519"/>
              <a:gd name="T22" fmla="*/ 756 w 765"/>
              <a:gd name="T23" fmla="*/ 352 h 519"/>
              <a:gd name="T24" fmla="*/ 765 w 765"/>
              <a:gd name="T25" fmla="*/ 447 h 519"/>
              <a:gd name="T26" fmla="*/ 747 w 765"/>
              <a:gd name="T27" fmla="*/ 504 h 519"/>
              <a:gd name="T28" fmla="*/ 666 w 765"/>
              <a:gd name="T29" fmla="*/ 519 h 519"/>
              <a:gd name="T30" fmla="*/ 653 w 765"/>
              <a:gd name="T31" fmla="*/ 495 h 519"/>
              <a:gd name="T32" fmla="*/ 596 w 765"/>
              <a:gd name="T33" fmla="*/ 460 h 519"/>
              <a:gd name="T34" fmla="*/ 578 w 765"/>
              <a:gd name="T35" fmla="*/ 425 h 519"/>
              <a:gd name="T36" fmla="*/ 563 w 765"/>
              <a:gd name="T37" fmla="*/ 411 h 519"/>
              <a:gd name="T38" fmla="*/ 554 w 765"/>
              <a:gd name="T39" fmla="*/ 378 h 519"/>
              <a:gd name="T40" fmla="*/ 541 w 765"/>
              <a:gd name="T41" fmla="*/ 387 h 519"/>
              <a:gd name="T42" fmla="*/ 496 w 765"/>
              <a:gd name="T43" fmla="*/ 344 h 519"/>
              <a:gd name="T44" fmla="*/ 507 w 765"/>
              <a:gd name="T45" fmla="*/ 304 h 519"/>
              <a:gd name="T46" fmla="*/ 496 w 765"/>
              <a:gd name="T47" fmla="*/ 282 h 519"/>
              <a:gd name="T48" fmla="*/ 483 w 765"/>
              <a:gd name="T49" fmla="*/ 289 h 519"/>
              <a:gd name="T50" fmla="*/ 484 w 765"/>
              <a:gd name="T51" fmla="*/ 313 h 519"/>
              <a:gd name="T52" fmla="*/ 470 w 765"/>
              <a:gd name="T53" fmla="*/ 282 h 519"/>
              <a:gd name="T54" fmla="*/ 471 w 765"/>
              <a:gd name="T55" fmla="*/ 209 h 519"/>
              <a:gd name="T56" fmla="*/ 443 w 765"/>
              <a:gd name="T57" fmla="*/ 165 h 519"/>
              <a:gd name="T58" fmla="*/ 371 w 765"/>
              <a:gd name="T59" fmla="*/ 130 h 519"/>
              <a:gd name="T60" fmla="*/ 335 w 765"/>
              <a:gd name="T61" fmla="*/ 89 h 519"/>
              <a:gd name="T62" fmla="*/ 295 w 765"/>
              <a:gd name="T63" fmla="*/ 85 h 519"/>
              <a:gd name="T64" fmla="*/ 279 w 765"/>
              <a:gd name="T65" fmla="*/ 110 h 519"/>
              <a:gd name="T66" fmla="*/ 219 w 765"/>
              <a:gd name="T67" fmla="*/ 128 h 519"/>
              <a:gd name="T68" fmla="*/ 185 w 765"/>
              <a:gd name="T69" fmla="*/ 110 h 519"/>
              <a:gd name="T70" fmla="*/ 167 w 765"/>
              <a:gd name="T71" fmla="*/ 83 h 519"/>
              <a:gd name="T72" fmla="*/ 55 w 765"/>
              <a:gd name="T73" fmla="*/ 107 h 519"/>
              <a:gd name="T74" fmla="*/ 31 w 765"/>
              <a:gd name="T75" fmla="*/ 88 h 519"/>
              <a:gd name="T76" fmla="*/ 6 w 765"/>
              <a:gd name="T77" fmla="*/ 109 h 519"/>
              <a:gd name="T78" fmla="*/ 0 w 765"/>
              <a:gd name="T79" fmla="*/ 51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00" name="Freeform 63"/>
          <p:cNvSpPr>
            <a:spLocks noChangeAspect="1"/>
          </p:cNvSpPr>
          <p:nvPr/>
        </p:nvSpPr>
        <p:spPr bwMode="auto">
          <a:xfrm>
            <a:off x="6596063" y="3279775"/>
            <a:ext cx="1139825" cy="506413"/>
          </a:xfrm>
          <a:custGeom>
            <a:avLst/>
            <a:gdLst>
              <a:gd name="T0" fmla="*/ 24 w 704"/>
              <a:gd name="T1" fmla="*/ 228 h 308"/>
              <a:gd name="T2" fmla="*/ 0 w 704"/>
              <a:gd name="T3" fmla="*/ 294 h 308"/>
              <a:gd name="T4" fmla="*/ 91 w 704"/>
              <a:gd name="T5" fmla="*/ 285 h 308"/>
              <a:gd name="T6" fmla="*/ 127 w 704"/>
              <a:gd name="T7" fmla="*/ 255 h 308"/>
              <a:gd name="T8" fmla="*/ 251 w 704"/>
              <a:gd name="T9" fmla="*/ 222 h 308"/>
              <a:gd name="T10" fmla="*/ 285 w 704"/>
              <a:gd name="T11" fmla="*/ 240 h 308"/>
              <a:gd name="T12" fmla="*/ 367 w 704"/>
              <a:gd name="T13" fmla="*/ 228 h 308"/>
              <a:gd name="T14" fmla="*/ 367 w 704"/>
              <a:gd name="T15" fmla="*/ 233 h 308"/>
              <a:gd name="T16" fmla="*/ 489 w 704"/>
              <a:gd name="T17" fmla="*/ 308 h 308"/>
              <a:gd name="T18" fmla="*/ 561 w 704"/>
              <a:gd name="T19" fmla="*/ 286 h 308"/>
              <a:gd name="T20" fmla="*/ 601 w 704"/>
              <a:gd name="T21" fmla="*/ 201 h 308"/>
              <a:gd name="T22" fmla="*/ 671 w 704"/>
              <a:gd name="T23" fmla="*/ 177 h 308"/>
              <a:gd name="T24" fmla="*/ 704 w 704"/>
              <a:gd name="T25" fmla="*/ 115 h 308"/>
              <a:gd name="T26" fmla="*/ 702 w 704"/>
              <a:gd name="T27" fmla="*/ 39 h 308"/>
              <a:gd name="T28" fmla="*/ 693 w 704"/>
              <a:gd name="T29" fmla="*/ 101 h 308"/>
              <a:gd name="T30" fmla="*/ 655 w 704"/>
              <a:gd name="T31" fmla="*/ 155 h 308"/>
              <a:gd name="T32" fmla="*/ 640 w 704"/>
              <a:gd name="T33" fmla="*/ 151 h 308"/>
              <a:gd name="T34" fmla="*/ 587 w 704"/>
              <a:gd name="T35" fmla="*/ 165 h 308"/>
              <a:gd name="T36" fmla="*/ 587 w 704"/>
              <a:gd name="T37" fmla="*/ 148 h 308"/>
              <a:gd name="T38" fmla="*/ 640 w 704"/>
              <a:gd name="T39" fmla="*/ 130 h 308"/>
              <a:gd name="T40" fmla="*/ 592 w 704"/>
              <a:gd name="T41" fmla="*/ 124 h 308"/>
              <a:gd name="T42" fmla="*/ 646 w 704"/>
              <a:gd name="T43" fmla="*/ 107 h 308"/>
              <a:gd name="T44" fmla="*/ 666 w 704"/>
              <a:gd name="T45" fmla="*/ 116 h 308"/>
              <a:gd name="T46" fmla="*/ 677 w 704"/>
              <a:gd name="T47" fmla="*/ 57 h 308"/>
              <a:gd name="T48" fmla="*/ 663 w 704"/>
              <a:gd name="T49" fmla="*/ 43 h 308"/>
              <a:gd name="T50" fmla="*/ 599 w 704"/>
              <a:gd name="T51" fmla="*/ 67 h 308"/>
              <a:gd name="T52" fmla="*/ 601 w 704"/>
              <a:gd name="T53" fmla="*/ 31 h 308"/>
              <a:gd name="T54" fmla="*/ 628 w 704"/>
              <a:gd name="T55" fmla="*/ 40 h 308"/>
              <a:gd name="T56" fmla="*/ 663 w 704"/>
              <a:gd name="T57" fmla="*/ 13 h 308"/>
              <a:gd name="T58" fmla="*/ 644 w 704"/>
              <a:gd name="T59" fmla="*/ 0 h 308"/>
              <a:gd name="T60" fmla="*/ 434 w 704"/>
              <a:gd name="T61" fmla="*/ 48 h 308"/>
              <a:gd name="T62" fmla="*/ 176 w 704"/>
              <a:gd name="T63" fmla="*/ 100 h 308"/>
              <a:gd name="T64" fmla="*/ 58 w 704"/>
              <a:gd name="T65" fmla="*/ 227 h 308"/>
              <a:gd name="T66" fmla="*/ 24 w 704"/>
              <a:gd name="T67" fmla="*/ 228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1" name="Freeform 64"/>
          <p:cNvSpPr>
            <a:spLocks noChangeAspect="1"/>
          </p:cNvSpPr>
          <p:nvPr/>
        </p:nvSpPr>
        <p:spPr bwMode="auto">
          <a:xfrm>
            <a:off x="6713538" y="2738438"/>
            <a:ext cx="563562" cy="598487"/>
          </a:xfrm>
          <a:custGeom>
            <a:avLst/>
            <a:gdLst>
              <a:gd name="T0" fmla="*/ 35 w 349"/>
              <a:gd name="T1" fmla="*/ 191 h 365"/>
              <a:gd name="T2" fmla="*/ 9 w 349"/>
              <a:gd name="T3" fmla="*/ 184 h 365"/>
              <a:gd name="T4" fmla="*/ 0 w 349"/>
              <a:gd name="T5" fmla="*/ 242 h 365"/>
              <a:gd name="T6" fmla="*/ 9 w 349"/>
              <a:gd name="T7" fmla="*/ 303 h 365"/>
              <a:gd name="T8" fmla="*/ 59 w 349"/>
              <a:gd name="T9" fmla="*/ 344 h 365"/>
              <a:gd name="T10" fmla="*/ 71 w 349"/>
              <a:gd name="T11" fmla="*/ 365 h 365"/>
              <a:gd name="T12" fmla="*/ 135 w 349"/>
              <a:gd name="T13" fmla="*/ 344 h 365"/>
              <a:gd name="T14" fmla="*/ 211 w 349"/>
              <a:gd name="T15" fmla="*/ 295 h 365"/>
              <a:gd name="T16" fmla="*/ 234 w 349"/>
              <a:gd name="T17" fmla="*/ 188 h 365"/>
              <a:gd name="T18" fmla="*/ 283 w 349"/>
              <a:gd name="T19" fmla="*/ 160 h 365"/>
              <a:gd name="T20" fmla="*/ 310 w 349"/>
              <a:gd name="T21" fmla="*/ 94 h 365"/>
              <a:gd name="T22" fmla="*/ 349 w 349"/>
              <a:gd name="T23" fmla="*/ 76 h 365"/>
              <a:gd name="T24" fmla="*/ 298 w 349"/>
              <a:gd name="T25" fmla="*/ 67 h 365"/>
              <a:gd name="T26" fmla="*/ 210 w 349"/>
              <a:gd name="T27" fmla="*/ 115 h 365"/>
              <a:gd name="T28" fmla="*/ 196 w 349"/>
              <a:gd name="T29" fmla="*/ 69 h 365"/>
              <a:gd name="T30" fmla="*/ 120 w 349"/>
              <a:gd name="T31" fmla="*/ 73 h 365"/>
              <a:gd name="T32" fmla="*/ 103 w 349"/>
              <a:gd name="T33" fmla="*/ 0 h 365"/>
              <a:gd name="T34" fmla="*/ 83 w 349"/>
              <a:gd name="T35" fmla="*/ 20 h 365"/>
              <a:gd name="T36" fmla="*/ 89 w 349"/>
              <a:gd name="T37" fmla="*/ 124 h 365"/>
              <a:gd name="T38" fmla="*/ 55 w 349"/>
              <a:gd name="T39" fmla="*/ 133 h 365"/>
              <a:gd name="T40" fmla="*/ 35 w 349"/>
              <a:gd name="T41" fmla="*/ 191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bg1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02" name="Group 65"/>
          <p:cNvGrpSpPr>
            <a:grpSpLocks/>
          </p:cNvGrpSpPr>
          <p:nvPr/>
        </p:nvGrpSpPr>
        <p:grpSpPr bwMode="auto">
          <a:xfrm>
            <a:off x="6642100" y="2863850"/>
            <a:ext cx="1033463" cy="628650"/>
            <a:chOff x="4184" y="1804"/>
            <a:chExt cx="651" cy="396"/>
          </a:xfrm>
        </p:grpSpPr>
        <p:sp>
          <p:nvSpPr>
            <p:cNvPr id="61503" name="Freeform 66"/>
            <p:cNvSpPr>
              <a:spLocks noChangeAspect="1"/>
            </p:cNvSpPr>
            <p:nvPr/>
          </p:nvSpPr>
          <p:spPr bwMode="auto">
            <a:xfrm>
              <a:off x="4184" y="1804"/>
              <a:ext cx="627" cy="396"/>
            </a:xfrm>
            <a:custGeom>
              <a:avLst/>
              <a:gdLst>
                <a:gd name="T0" fmla="*/ 102 w 616"/>
                <a:gd name="T1" fmla="*/ 268 h 383"/>
                <a:gd name="T2" fmla="*/ 84 w 616"/>
                <a:gd name="T3" fmla="*/ 307 h 383"/>
                <a:gd name="T4" fmla="*/ 59 w 616"/>
                <a:gd name="T5" fmla="*/ 318 h 383"/>
                <a:gd name="T6" fmla="*/ 57 w 616"/>
                <a:gd name="T7" fmla="*/ 343 h 383"/>
                <a:gd name="T8" fmla="*/ 3 w 616"/>
                <a:gd name="T9" fmla="*/ 362 h 383"/>
                <a:gd name="T10" fmla="*/ 0 w 616"/>
                <a:gd name="T11" fmla="*/ 383 h 383"/>
                <a:gd name="T12" fmla="*/ 147 w 616"/>
                <a:gd name="T13" fmla="*/ 358 h 383"/>
                <a:gd name="T14" fmla="*/ 412 w 616"/>
                <a:gd name="T15" fmla="*/ 303 h 383"/>
                <a:gd name="T16" fmla="*/ 616 w 616"/>
                <a:gd name="T17" fmla="*/ 254 h 383"/>
                <a:gd name="T18" fmla="*/ 616 w 616"/>
                <a:gd name="T19" fmla="*/ 215 h 383"/>
                <a:gd name="T20" fmla="*/ 594 w 616"/>
                <a:gd name="T21" fmla="*/ 203 h 383"/>
                <a:gd name="T22" fmla="*/ 576 w 616"/>
                <a:gd name="T23" fmla="*/ 222 h 383"/>
                <a:gd name="T24" fmla="*/ 565 w 616"/>
                <a:gd name="T25" fmla="*/ 170 h 383"/>
                <a:gd name="T26" fmla="*/ 576 w 616"/>
                <a:gd name="T27" fmla="*/ 124 h 383"/>
                <a:gd name="T28" fmla="*/ 500 w 616"/>
                <a:gd name="T29" fmla="*/ 90 h 383"/>
                <a:gd name="T30" fmla="*/ 448 w 616"/>
                <a:gd name="T31" fmla="*/ 99 h 383"/>
                <a:gd name="T32" fmla="*/ 446 w 616"/>
                <a:gd name="T33" fmla="*/ 27 h 383"/>
                <a:gd name="T34" fmla="*/ 393 w 616"/>
                <a:gd name="T35" fmla="*/ 0 h 383"/>
                <a:gd name="T36" fmla="*/ 352 w 616"/>
                <a:gd name="T37" fmla="*/ 17 h 383"/>
                <a:gd name="T38" fmla="*/ 325 w 616"/>
                <a:gd name="T39" fmla="*/ 84 h 383"/>
                <a:gd name="T40" fmla="*/ 278 w 616"/>
                <a:gd name="T41" fmla="*/ 111 h 383"/>
                <a:gd name="T42" fmla="*/ 258 w 616"/>
                <a:gd name="T43" fmla="*/ 216 h 383"/>
                <a:gd name="T44" fmla="*/ 181 w 616"/>
                <a:gd name="T45" fmla="*/ 268 h 383"/>
                <a:gd name="T46" fmla="*/ 118 w 616"/>
                <a:gd name="T47" fmla="*/ 289 h 383"/>
                <a:gd name="T48" fmla="*/ 102 w 616"/>
                <a:gd name="T49" fmla="*/ 268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solidFill>
              <a:srgbClr val="3366FF"/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4" name="Freeform 67"/>
            <p:cNvSpPr>
              <a:spLocks noChangeAspect="1"/>
            </p:cNvSpPr>
            <p:nvPr/>
          </p:nvSpPr>
          <p:spPr bwMode="auto">
            <a:xfrm>
              <a:off x="4793" y="1903"/>
              <a:ext cx="42" cy="73"/>
            </a:xfrm>
            <a:custGeom>
              <a:avLst/>
              <a:gdLst>
                <a:gd name="T0" fmla="*/ 0 w 42"/>
                <a:gd name="T1" fmla="*/ 6 h 71"/>
                <a:gd name="T2" fmla="*/ 42 w 42"/>
                <a:gd name="T3" fmla="*/ 0 h 71"/>
                <a:gd name="T4" fmla="*/ 18 w 42"/>
                <a:gd name="T5" fmla="*/ 71 h 71"/>
                <a:gd name="T6" fmla="*/ 2 w 42"/>
                <a:gd name="T7" fmla="*/ 70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2"/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05" name="Text Box 68"/>
          <p:cNvSpPr txBox="1">
            <a:spLocks noChangeArrowheads="1"/>
          </p:cNvSpPr>
          <p:nvPr/>
        </p:nvSpPr>
        <p:spPr bwMode="auto">
          <a:xfrm>
            <a:off x="2705100" y="3862388"/>
            <a:ext cx="3286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AZ</a:t>
            </a:r>
          </a:p>
        </p:txBody>
      </p:sp>
      <p:sp>
        <p:nvSpPr>
          <p:cNvPr id="61506" name="Text Box 69"/>
          <p:cNvSpPr txBox="1">
            <a:spLocks noChangeArrowheads="1"/>
          </p:cNvSpPr>
          <p:nvPr/>
        </p:nvSpPr>
        <p:spPr bwMode="auto">
          <a:xfrm>
            <a:off x="5278438" y="3783013"/>
            <a:ext cx="336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AR</a:t>
            </a:r>
          </a:p>
        </p:txBody>
      </p:sp>
      <p:sp>
        <p:nvSpPr>
          <p:cNvPr id="61507" name="Text Box 70"/>
          <p:cNvSpPr txBox="1">
            <a:spLocks noChangeArrowheads="1"/>
          </p:cNvSpPr>
          <p:nvPr/>
        </p:nvSpPr>
        <p:spPr bwMode="auto">
          <a:xfrm>
            <a:off x="5680075" y="4103688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MS</a:t>
            </a:r>
          </a:p>
        </p:txBody>
      </p:sp>
      <p:sp>
        <p:nvSpPr>
          <p:cNvPr id="61508" name="Text Box 71"/>
          <p:cNvSpPr txBox="1">
            <a:spLocks noChangeArrowheads="1"/>
          </p:cNvSpPr>
          <p:nvPr/>
        </p:nvSpPr>
        <p:spPr bwMode="auto">
          <a:xfrm>
            <a:off x="5356225" y="4424363"/>
            <a:ext cx="3952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LA</a:t>
            </a:r>
          </a:p>
        </p:txBody>
      </p:sp>
      <p:sp>
        <p:nvSpPr>
          <p:cNvPr id="61509" name="Text Box 72"/>
          <p:cNvSpPr txBox="1">
            <a:spLocks noChangeArrowheads="1"/>
          </p:cNvSpPr>
          <p:nvPr/>
        </p:nvSpPr>
        <p:spPr bwMode="auto">
          <a:xfrm>
            <a:off x="2001838" y="1455738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WA</a:t>
            </a:r>
          </a:p>
        </p:txBody>
      </p:sp>
      <p:sp>
        <p:nvSpPr>
          <p:cNvPr id="61510" name="Text Box 73"/>
          <p:cNvSpPr txBox="1">
            <a:spLocks noChangeArrowheads="1"/>
          </p:cNvSpPr>
          <p:nvPr/>
        </p:nvSpPr>
        <p:spPr bwMode="auto">
          <a:xfrm>
            <a:off x="4924425" y="1920875"/>
            <a:ext cx="3635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MN</a:t>
            </a:r>
          </a:p>
        </p:txBody>
      </p:sp>
      <p:sp>
        <p:nvSpPr>
          <p:cNvPr id="61511" name="Text Box 74"/>
          <p:cNvSpPr txBox="1">
            <a:spLocks noChangeArrowheads="1"/>
          </p:cNvSpPr>
          <p:nvPr/>
        </p:nvSpPr>
        <p:spPr bwMode="auto">
          <a:xfrm>
            <a:off x="4186238" y="1695450"/>
            <a:ext cx="352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ND</a:t>
            </a:r>
          </a:p>
        </p:txBody>
      </p:sp>
      <p:sp>
        <p:nvSpPr>
          <p:cNvPr id="61512" name="Text Box 75"/>
          <p:cNvSpPr txBox="1">
            <a:spLocks noChangeArrowheads="1"/>
          </p:cNvSpPr>
          <p:nvPr/>
        </p:nvSpPr>
        <p:spPr bwMode="auto">
          <a:xfrm>
            <a:off x="3328988" y="2417763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WY</a:t>
            </a:r>
          </a:p>
        </p:txBody>
      </p:sp>
      <p:sp>
        <p:nvSpPr>
          <p:cNvPr id="61513" name="Text Box 76"/>
          <p:cNvSpPr txBox="1">
            <a:spLocks noChangeArrowheads="1"/>
          </p:cNvSpPr>
          <p:nvPr/>
        </p:nvSpPr>
        <p:spPr bwMode="auto">
          <a:xfrm>
            <a:off x="2547938" y="2178050"/>
            <a:ext cx="473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ID</a:t>
            </a:r>
          </a:p>
        </p:txBody>
      </p:sp>
      <p:sp>
        <p:nvSpPr>
          <p:cNvPr id="61514" name="Text Box 77"/>
          <p:cNvSpPr txBox="1">
            <a:spLocks noChangeArrowheads="1"/>
          </p:cNvSpPr>
          <p:nvPr/>
        </p:nvSpPr>
        <p:spPr bwMode="auto">
          <a:xfrm>
            <a:off x="2817813" y="3043238"/>
            <a:ext cx="3381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UT</a:t>
            </a:r>
          </a:p>
        </p:txBody>
      </p:sp>
      <p:sp>
        <p:nvSpPr>
          <p:cNvPr id="61515" name="Text Box 78"/>
          <p:cNvSpPr txBox="1">
            <a:spLocks noChangeArrowheads="1"/>
          </p:cNvSpPr>
          <p:nvPr/>
        </p:nvSpPr>
        <p:spPr bwMode="auto">
          <a:xfrm>
            <a:off x="3562350" y="3140075"/>
            <a:ext cx="3476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CO</a:t>
            </a:r>
          </a:p>
        </p:txBody>
      </p:sp>
      <p:sp>
        <p:nvSpPr>
          <p:cNvPr id="61516" name="Text Box 79"/>
          <p:cNvSpPr txBox="1">
            <a:spLocks noChangeArrowheads="1"/>
          </p:cNvSpPr>
          <p:nvPr/>
        </p:nvSpPr>
        <p:spPr bwMode="auto">
          <a:xfrm>
            <a:off x="1846263" y="2017713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OR</a:t>
            </a:r>
          </a:p>
        </p:txBody>
      </p:sp>
      <p:sp>
        <p:nvSpPr>
          <p:cNvPr id="61517" name="Text Box 80"/>
          <p:cNvSpPr txBox="1">
            <a:spLocks noChangeArrowheads="1"/>
          </p:cNvSpPr>
          <p:nvPr/>
        </p:nvSpPr>
        <p:spPr bwMode="auto">
          <a:xfrm>
            <a:off x="2159000" y="2882900"/>
            <a:ext cx="471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NV</a:t>
            </a:r>
          </a:p>
        </p:txBody>
      </p:sp>
      <p:sp>
        <p:nvSpPr>
          <p:cNvPr id="61518" name="Text Box 81"/>
          <p:cNvSpPr txBox="1">
            <a:spLocks noChangeArrowheads="1"/>
          </p:cNvSpPr>
          <p:nvPr/>
        </p:nvSpPr>
        <p:spPr bwMode="auto">
          <a:xfrm>
            <a:off x="1690688" y="3221038"/>
            <a:ext cx="3952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CA</a:t>
            </a:r>
          </a:p>
        </p:txBody>
      </p:sp>
      <p:sp>
        <p:nvSpPr>
          <p:cNvPr id="61519" name="Text Box 82"/>
          <p:cNvSpPr txBox="1">
            <a:spLocks noChangeArrowheads="1"/>
          </p:cNvSpPr>
          <p:nvPr/>
        </p:nvSpPr>
        <p:spPr bwMode="auto">
          <a:xfrm>
            <a:off x="3171825" y="1695450"/>
            <a:ext cx="352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MT</a:t>
            </a:r>
          </a:p>
        </p:txBody>
      </p:sp>
      <p:sp>
        <p:nvSpPr>
          <p:cNvPr id="61520" name="Text Box 83"/>
          <p:cNvSpPr txBox="1">
            <a:spLocks noChangeArrowheads="1"/>
          </p:cNvSpPr>
          <p:nvPr/>
        </p:nvSpPr>
        <p:spPr bwMode="auto">
          <a:xfrm>
            <a:off x="5122863" y="2579688"/>
            <a:ext cx="304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IA</a:t>
            </a:r>
          </a:p>
        </p:txBody>
      </p:sp>
      <p:sp>
        <p:nvSpPr>
          <p:cNvPr id="61521" name="Text Box 84"/>
          <p:cNvSpPr txBox="1">
            <a:spLocks noChangeArrowheads="1"/>
          </p:cNvSpPr>
          <p:nvPr/>
        </p:nvSpPr>
        <p:spPr bwMode="auto">
          <a:xfrm>
            <a:off x="5511800" y="2178050"/>
            <a:ext cx="342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WI</a:t>
            </a:r>
          </a:p>
        </p:txBody>
      </p:sp>
      <p:sp>
        <p:nvSpPr>
          <p:cNvPr id="61522" name="Text Box 85"/>
          <p:cNvSpPr txBox="1">
            <a:spLocks noChangeArrowheads="1"/>
          </p:cNvSpPr>
          <p:nvPr/>
        </p:nvSpPr>
        <p:spPr bwMode="auto">
          <a:xfrm>
            <a:off x="6135688" y="2257425"/>
            <a:ext cx="3254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MI</a:t>
            </a:r>
          </a:p>
        </p:txBody>
      </p:sp>
      <p:sp>
        <p:nvSpPr>
          <p:cNvPr id="61523" name="Text Box 86"/>
          <p:cNvSpPr txBox="1">
            <a:spLocks noChangeArrowheads="1"/>
          </p:cNvSpPr>
          <p:nvPr/>
        </p:nvSpPr>
        <p:spPr bwMode="auto">
          <a:xfrm>
            <a:off x="4341813" y="2740025"/>
            <a:ext cx="336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NE</a:t>
            </a:r>
          </a:p>
        </p:txBody>
      </p:sp>
      <p:sp>
        <p:nvSpPr>
          <p:cNvPr id="61524" name="Text Box 87"/>
          <p:cNvSpPr txBox="1">
            <a:spLocks noChangeArrowheads="1"/>
          </p:cNvSpPr>
          <p:nvPr/>
        </p:nvSpPr>
        <p:spPr bwMode="auto">
          <a:xfrm>
            <a:off x="4264025" y="2178050"/>
            <a:ext cx="338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SD</a:t>
            </a:r>
          </a:p>
        </p:txBody>
      </p:sp>
      <p:sp>
        <p:nvSpPr>
          <p:cNvPr id="61525" name="Text Box 88"/>
          <p:cNvSpPr txBox="1">
            <a:spLocks noChangeArrowheads="1"/>
          </p:cNvSpPr>
          <p:nvPr/>
        </p:nvSpPr>
        <p:spPr bwMode="auto">
          <a:xfrm>
            <a:off x="7773988" y="1455738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ME</a:t>
            </a:r>
          </a:p>
        </p:txBody>
      </p:sp>
      <p:sp>
        <p:nvSpPr>
          <p:cNvPr id="61526" name="Text Box 89"/>
          <p:cNvSpPr txBox="1">
            <a:spLocks noChangeArrowheads="1"/>
          </p:cNvSpPr>
          <p:nvPr/>
        </p:nvSpPr>
        <p:spPr bwMode="auto">
          <a:xfrm>
            <a:off x="5278438" y="322103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MO</a:t>
            </a:r>
          </a:p>
        </p:txBody>
      </p:sp>
      <p:sp>
        <p:nvSpPr>
          <p:cNvPr id="61527" name="Text Box 90"/>
          <p:cNvSpPr txBox="1">
            <a:spLocks noChangeArrowheads="1"/>
          </p:cNvSpPr>
          <p:nvPr/>
        </p:nvSpPr>
        <p:spPr bwMode="auto">
          <a:xfrm>
            <a:off x="4498975" y="3221038"/>
            <a:ext cx="3254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KS</a:t>
            </a:r>
          </a:p>
        </p:txBody>
      </p:sp>
      <p:sp>
        <p:nvSpPr>
          <p:cNvPr id="61528" name="Text Box 91"/>
          <p:cNvSpPr txBox="1">
            <a:spLocks noChangeArrowheads="1"/>
          </p:cNvSpPr>
          <p:nvPr/>
        </p:nvSpPr>
        <p:spPr bwMode="auto">
          <a:xfrm>
            <a:off x="6448425" y="2740025"/>
            <a:ext cx="357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OH</a:t>
            </a:r>
          </a:p>
        </p:txBody>
      </p:sp>
      <p:sp>
        <p:nvSpPr>
          <p:cNvPr id="61529" name="Text Box 92"/>
          <p:cNvSpPr txBox="1">
            <a:spLocks noChangeArrowheads="1"/>
          </p:cNvSpPr>
          <p:nvPr/>
        </p:nvSpPr>
        <p:spPr bwMode="auto">
          <a:xfrm>
            <a:off x="6062663" y="2803525"/>
            <a:ext cx="3127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</a:t>
            </a:r>
          </a:p>
        </p:txBody>
      </p:sp>
      <p:sp>
        <p:nvSpPr>
          <p:cNvPr id="61530" name="Text Box 93"/>
          <p:cNvSpPr txBox="1">
            <a:spLocks noChangeArrowheads="1"/>
          </p:cNvSpPr>
          <p:nvPr/>
        </p:nvSpPr>
        <p:spPr bwMode="auto">
          <a:xfrm>
            <a:off x="7227888" y="2017713"/>
            <a:ext cx="3381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NY</a:t>
            </a:r>
          </a:p>
        </p:txBody>
      </p:sp>
      <p:sp>
        <p:nvSpPr>
          <p:cNvPr id="61531" name="Text Box 94"/>
          <p:cNvSpPr txBox="1">
            <a:spLocks noChangeArrowheads="1"/>
          </p:cNvSpPr>
          <p:nvPr/>
        </p:nvSpPr>
        <p:spPr bwMode="auto">
          <a:xfrm>
            <a:off x="5589588" y="2900363"/>
            <a:ext cx="1809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61532" name="Text Box 95"/>
          <p:cNvSpPr txBox="1">
            <a:spLocks noChangeArrowheads="1"/>
          </p:cNvSpPr>
          <p:nvPr/>
        </p:nvSpPr>
        <p:spPr bwMode="auto">
          <a:xfrm>
            <a:off x="6249988" y="3221038"/>
            <a:ext cx="3286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KY</a:t>
            </a:r>
          </a:p>
        </p:txBody>
      </p:sp>
      <p:sp>
        <p:nvSpPr>
          <p:cNvPr id="61533" name="Text Box 96"/>
          <p:cNvSpPr txBox="1">
            <a:spLocks noChangeArrowheads="1"/>
          </p:cNvSpPr>
          <p:nvPr/>
        </p:nvSpPr>
        <p:spPr bwMode="auto">
          <a:xfrm>
            <a:off x="6135688" y="3541713"/>
            <a:ext cx="339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TN</a:t>
            </a:r>
          </a:p>
        </p:txBody>
      </p:sp>
      <p:sp>
        <p:nvSpPr>
          <p:cNvPr id="61534" name="Text Box 97"/>
          <p:cNvSpPr txBox="1">
            <a:spLocks noChangeArrowheads="1"/>
          </p:cNvSpPr>
          <p:nvPr/>
        </p:nvSpPr>
        <p:spPr bwMode="auto">
          <a:xfrm>
            <a:off x="7072313" y="3381375"/>
            <a:ext cx="341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NC</a:t>
            </a:r>
          </a:p>
        </p:txBody>
      </p:sp>
      <p:sp>
        <p:nvSpPr>
          <p:cNvPr id="61535" name="Text Box 98"/>
          <p:cNvSpPr txBox="1">
            <a:spLocks noChangeArrowheads="1"/>
          </p:cNvSpPr>
          <p:nvPr/>
        </p:nvSpPr>
        <p:spPr bwMode="auto">
          <a:xfrm>
            <a:off x="7383463" y="1214438"/>
            <a:ext cx="3508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NH</a:t>
            </a:r>
          </a:p>
        </p:txBody>
      </p:sp>
      <p:sp>
        <p:nvSpPr>
          <p:cNvPr id="61536" name="Text Box 99"/>
          <p:cNvSpPr txBox="1">
            <a:spLocks noChangeArrowheads="1"/>
          </p:cNvSpPr>
          <p:nvPr/>
        </p:nvSpPr>
        <p:spPr bwMode="auto">
          <a:xfrm>
            <a:off x="8320088" y="1936750"/>
            <a:ext cx="354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</a:t>
            </a:r>
          </a:p>
        </p:txBody>
      </p:sp>
      <p:sp>
        <p:nvSpPr>
          <p:cNvPr id="61537" name="Text Box 100"/>
          <p:cNvSpPr txBox="1">
            <a:spLocks noChangeArrowheads="1"/>
          </p:cNvSpPr>
          <p:nvPr/>
        </p:nvSpPr>
        <p:spPr bwMode="auto">
          <a:xfrm>
            <a:off x="7072313" y="1374775"/>
            <a:ext cx="330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VT</a:t>
            </a:r>
          </a:p>
        </p:txBody>
      </p:sp>
      <p:sp>
        <p:nvSpPr>
          <p:cNvPr id="61538" name="Text Box 101"/>
          <p:cNvSpPr txBox="1">
            <a:spLocks noChangeArrowheads="1"/>
          </p:cNvSpPr>
          <p:nvPr/>
        </p:nvSpPr>
        <p:spPr bwMode="auto">
          <a:xfrm>
            <a:off x="7029450" y="2481263"/>
            <a:ext cx="327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PA</a:t>
            </a:r>
          </a:p>
        </p:txBody>
      </p:sp>
      <p:sp>
        <p:nvSpPr>
          <p:cNvPr id="61539" name="Text Box 102"/>
          <p:cNvSpPr txBox="1">
            <a:spLocks noChangeArrowheads="1"/>
          </p:cNvSpPr>
          <p:nvPr/>
        </p:nvSpPr>
        <p:spPr bwMode="auto">
          <a:xfrm>
            <a:off x="7072313" y="3060700"/>
            <a:ext cx="3952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VA</a:t>
            </a:r>
          </a:p>
        </p:txBody>
      </p:sp>
      <p:sp>
        <p:nvSpPr>
          <p:cNvPr id="61540" name="Text Box 103"/>
          <p:cNvSpPr txBox="1">
            <a:spLocks noChangeArrowheads="1"/>
          </p:cNvSpPr>
          <p:nvPr/>
        </p:nvSpPr>
        <p:spPr bwMode="auto">
          <a:xfrm>
            <a:off x="6759575" y="29003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WV</a:t>
            </a:r>
          </a:p>
        </p:txBody>
      </p:sp>
      <p:sp>
        <p:nvSpPr>
          <p:cNvPr id="61541" name="Text Box 104"/>
          <p:cNvSpPr txBox="1">
            <a:spLocks noChangeArrowheads="1"/>
          </p:cNvSpPr>
          <p:nvPr/>
        </p:nvSpPr>
        <p:spPr bwMode="auto">
          <a:xfrm>
            <a:off x="8121650" y="2401888"/>
            <a:ext cx="511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CT</a:t>
            </a:r>
          </a:p>
        </p:txBody>
      </p:sp>
      <p:sp>
        <p:nvSpPr>
          <p:cNvPr id="61542" name="Text Box 105"/>
          <p:cNvSpPr txBox="1">
            <a:spLocks noChangeArrowheads="1"/>
          </p:cNvSpPr>
          <p:nvPr/>
        </p:nvSpPr>
        <p:spPr bwMode="auto">
          <a:xfrm>
            <a:off x="8043863" y="2562225"/>
            <a:ext cx="3190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NJ</a:t>
            </a:r>
          </a:p>
        </p:txBody>
      </p:sp>
      <p:sp>
        <p:nvSpPr>
          <p:cNvPr id="61543" name="Text Box 106"/>
          <p:cNvSpPr txBox="1">
            <a:spLocks noChangeArrowheads="1"/>
          </p:cNvSpPr>
          <p:nvPr/>
        </p:nvSpPr>
        <p:spPr bwMode="auto">
          <a:xfrm>
            <a:off x="7888288" y="2882900"/>
            <a:ext cx="3381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DE</a:t>
            </a:r>
          </a:p>
        </p:txBody>
      </p:sp>
      <p:sp>
        <p:nvSpPr>
          <p:cNvPr id="61544" name="Text Box 107"/>
          <p:cNvSpPr txBox="1">
            <a:spLocks noChangeArrowheads="1"/>
          </p:cNvSpPr>
          <p:nvPr/>
        </p:nvSpPr>
        <p:spPr bwMode="auto">
          <a:xfrm>
            <a:off x="7966075" y="3124200"/>
            <a:ext cx="365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MD</a:t>
            </a:r>
          </a:p>
        </p:txBody>
      </p:sp>
      <p:sp>
        <p:nvSpPr>
          <p:cNvPr id="61545" name="Text Box 108"/>
          <p:cNvSpPr txBox="1">
            <a:spLocks noChangeArrowheads="1"/>
          </p:cNvSpPr>
          <p:nvPr/>
        </p:nvSpPr>
        <p:spPr bwMode="auto">
          <a:xfrm>
            <a:off x="8356600" y="2241550"/>
            <a:ext cx="3540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RI</a:t>
            </a:r>
          </a:p>
        </p:txBody>
      </p:sp>
      <p:sp>
        <p:nvSpPr>
          <p:cNvPr id="61546" name="Line 109"/>
          <p:cNvSpPr>
            <a:spLocks noChangeShapeType="1"/>
          </p:cNvSpPr>
          <p:nvPr/>
        </p:nvSpPr>
        <p:spPr bwMode="auto">
          <a:xfrm flipH="1" flipV="1">
            <a:off x="7305675" y="1616075"/>
            <a:ext cx="312738" cy="239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7" name="Line 110"/>
          <p:cNvSpPr>
            <a:spLocks noChangeShapeType="1"/>
          </p:cNvSpPr>
          <p:nvPr/>
        </p:nvSpPr>
        <p:spPr bwMode="auto">
          <a:xfrm flipH="1" flipV="1">
            <a:off x="7618413" y="1455738"/>
            <a:ext cx="1555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8" name="Line 111"/>
          <p:cNvSpPr>
            <a:spLocks noChangeShapeType="1"/>
          </p:cNvSpPr>
          <p:nvPr/>
        </p:nvSpPr>
        <p:spPr bwMode="auto">
          <a:xfrm>
            <a:off x="7383463" y="2895600"/>
            <a:ext cx="6254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9" name="Line 112"/>
          <p:cNvSpPr>
            <a:spLocks noChangeShapeType="1"/>
          </p:cNvSpPr>
          <p:nvPr/>
        </p:nvSpPr>
        <p:spPr bwMode="auto">
          <a:xfrm>
            <a:off x="7618413" y="2900363"/>
            <a:ext cx="311150" cy="7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0" name="Line 113"/>
          <p:cNvSpPr>
            <a:spLocks noChangeShapeType="1"/>
          </p:cNvSpPr>
          <p:nvPr/>
        </p:nvSpPr>
        <p:spPr bwMode="auto">
          <a:xfrm>
            <a:off x="7696200" y="2659063"/>
            <a:ext cx="390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1" name="Line 114"/>
          <p:cNvSpPr>
            <a:spLocks noChangeShapeType="1"/>
          </p:cNvSpPr>
          <p:nvPr/>
        </p:nvSpPr>
        <p:spPr bwMode="auto">
          <a:xfrm flipV="1">
            <a:off x="7821613" y="2078038"/>
            <a:ext cx="5461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2" name="Line 115"/>
          <p:cNvSpPr>
            <a:spLocks noChangeShapeType="1"/>
          </p:cNvSpPr>
          <p:nvPr/>
        </p:nvSpPr>
        <p:spPr bwMode="auto">
          <a:xfrm>
            <a:off x="7773988" y="2338388"/>
            <a:ext cx="390525" cy="160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3" name="Line 116"/>
          <p:cNvSpPr>
            <a:spLocks noChangeShapeType="1"/>
          </p:cNvSpPr>
          <p:nvPr/>
        </p:nvSpPr>
        <p:spPr bwMode="auto">
          <a:xfrm>
            <a:off x="7934325" y="2257425"/>
            <a:ext cx="463550" cy="80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4" name="Text Box 117"/>
          <p:cNvSpPr txBox="1">
            <a:spLocks noChangeArrowheads="1"/>
          </p:cNvSpPr>
          <p:nvPr/>
        </p:nvSpPr>
        <p:spPr bwMode="auto">
          <a:xfrm>
            <a:off x="2860675" y="5067300"/>
            <a:ext cx="314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</a:t>
            </a:r>
          </a:p>
        </p:txBody>
      </p:sp>
      <p:sp>
        <p:nvSpPr>
          <p:cNvPr id="61555" name="Line 118"/>
          <p:cNvSpPr>
            <a:spLocks noChangeShapeType="1"/>
          </p:cNvSpPr>
          <p:nvPr/>
        </p:nvSpPr>
        <p:spPr bwMode="auto">
          <a:xfrm>
            <a:off x="7389813" y="3001963"/>
            <a:ext cx="7016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6" name="Text Box 119"/>
          <p:cNvSpPr txBox="1">
            <a:spLocks noChangeArrowheads="1"/>
          </p:cNvSpPr>
          <p:nvPr/>
        </p:nvSpPr>
        <p:spPr bwMode="auto">
          <a:xfrm>
            <a:off x="8021638" y="3462338"/>
            <a:ext cx="342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DC</a:t>
            </a:r>
          </a:p>
        </p:txBody>
      </p:sp>
      <p:sp>
        <p:nvSpPr>
          <p:cNvPr id="61557" name="Freeform 120"/>
          <p:cNvSpPr>
            <a:spLocks noChangeAspect="1"/>
          </p:cNvSpPr>
          <p:nvPr/>
        </p:nvSpPr>
        <p:spPr bwMode="auto">
          <a:xfrm>
            <a:off x="603250" y="4087813"/>
            <a:ext cx="1655763" cy="1662112"/>
          </a:xfrm>
          <a:custGeom>
            <a:avLst/>
            <a:gdLst>
              <a:gd name="T0" fmla="*/ 251 w 1572"/>
              <a:gd name="T1" fmla="*/ 228 h 1533"/>
              <a:gd name="T2" fmla="*/ 567 w 1572"/>
              <a:gd name="T3" fmla="*/ 0 h 1533"/>
              <a:gd name="T4" fmla="*/ 717 w 1572"/>
              <a:gd name="T5" fmla="*/ 40 h 1533"/>
              <a:gd name="T6" fmla="*/ 790 w 1572"/>
              <a:gd name="T7" fmla="*/ 113 h 1533"/>
              <a:gd name="T8" fmla="*/ 1087 w 1572"/>
              <a:gd name="T9" fmla="*/ 142 h 1533"/>
              <a:gd name="T10" fmla="*/ 1096 w 1572"/>
              <a:gd name="T11" fmla="*/ 900 h 1533"/>
              <a:gd name="T12" fmla="*/ 1193 w 1572"/>
              <a:gd name="T13" fmla="*/ 922 h 1533"/>
              <a:gd name="T14" fmla="*/ 1238 w 1572"/>
              <a:gd name="T15" fmla="*/ 1013 h 1533"/>
              <a:gd name="T16" fmla="*/ 1306 w 1572"/>
              <a:gd name="T17" fmla="*/ 982 h 1533"/>
              <a:gd name="T18" fmla="*/ 1449 w 1572"/>
              <a:gd name="T19" fmla="*/ 1188 h 1533"/>
              <a:gd name="T20" fmla="*/ 1572 w 1572"/>
              <a:gd name="T21" fmla="*/ 1283 h 1533"/>
              <a:gd name="T22" fmla="*/ 1567 w 1572"/>
              <a:gd name="T23" fmla="*/ 1365 h 1533"/>
              <a:gd name="T24" fmla="*/ 1412 w 1572"/>
              <a:gd name="T25" fmla="*/ 1375 h 1533"/>
              <a:gd name="T26" fmla="*/ 1344 w 1572"/>
              <a:gd name="T27" fmla="*/ 1124 h 1533"/>
              <a:gd name="T28" fmla="*/ 855 w 1572"/>
              <a:gd name="T29" fmla="*/ 876 h 1533"/>
              <a:gd name="T30" fmla="*/ 868 w 1572"/>
              <a:gd name="T31" fmla="*/ 954 h 1533"/>
              <a:gd name="T32" fmla="*/ 758 w 1572"/>
              <a:gd name="T33" fmla="*/ 1055 h 1533"/>
              <a:gd name="T34" fmla="*/ 740 w 1572"/>
              <a:gd name="T35" fmla="*/ 1018 h 1533"/>
              <a:gd name="T36" fmla="*/ 709 w 1572"/>
              <a:gd name="T37" fmla="*/ 1018 h 1533"/>
              <a:gd name="T38" fmla="*/ 621 w 1572"/>
              <a:gd name="T39" fmla="*/ 1228 h 1533"/>
              <a:gd name="T40" fmla="*/ 348 w 1572"/>
              <a:gd name="T41" fmla="*/ 1435 h 1533"/>
              <a:gd name="T42" fmla="*/ 78 w 1572"/>
              <a:gd name="T43" fmla="*/ 1533 h 1533"/>
              <a:gd name="T44" fmla="*/ 0 w 1572"/>
              <a:gd name="T45" fmla="*/ 1520 h 1533"/>
              <a:gd name="T46" fmla="*/ 310 w 1572"/>
              <a:gd name="T47" fmla="*/ 1343 h 1533"/>
              <a:gd name="T48" fmla="*/ 348 w 1572"/>
              <a:gd name="T49" fmla="*/ 1343 h 1533"/>
              <a:gd name="T50" fmla="*/ 461 w 1572"/>
              <a:gd name="T51" fmla="*/ 1206 h 1533"/>
              <a:gd name="T52" fmla="*/ 512 w 1572"/>
              <a:gd name="T53" fmla="*/ 1201 h 1533"/>
              <a:gd name="T54" fmla="*/ 589 w 1572"/>
              <a:gd name="T55" fmla="*/ 1097 h 1533"/>
              <a:gd name="T56" fmla="*/ 562 w 1572"/>
              <a:gd name="T57" fmla="*/ 1051 h 1533"/>
              <a:gd name="T58" fmla="*/ 397 w 1572"/>
              <a:gd name="T59" fmla="*/ 1073 h 1533"/>
              <a:gd name="T60" fmla="*/ 284 w 1572"/>
              <a:gd name="T61" fmla="*/ 812 h 1533"/>
              <a:gd name="T62" fmla="*/ 348 w 1572"/>
              <a:gd name="T63" fmla="*/ 694 h 1533"/>
              <a:gd name="T64" fmla="*/ 452 w 1572"/>
              <a:gd name="T65" fmla="*/ 653 h 1533"/>
              <a:gd name="T66" fmla="*/ 415 w 1572"/>
              <a:gd name="T67" fmla="*/ 548 h 1533"/>
              <a:gd name="T68" fmla="*/ 306 w 1572"/>
              <a:gd name="T69" fmla="*/ 598 h 1533"/>
              <a:gd name="T70" fmla="*/ 224 w 1572"/>
              <a:gd name="T71" fmla="*/ 447 h 1533"/>
              <a:gd name="T72" fmla="*/ 315 w 1572"/>
              <a:gd name="T73" fmla="*/ 411 h 1533"/>
              <a:gd name="T74" fmla="*/ 397 w 1572"/>
              <a:gd name="T75" fmla="*/ 452 h 1533"/>
              <a:gd name="T76" fmla="*/ 434 w 1572"/>
              <a:gd name="T77" fmla="*/ 429 h 1533"/>
              <a:gd name="T78" fmla="*/ 366 w 1572"/>
              <a:gd name="T79" fmla="*/ 301 h 1533"/>
              <a:gd name="T80" fmla="*/ 246 w 1572"/>
              <a:gd name="T81" fmla="*/ 292 h 1533"/>
              <a:gd name="T82" fmla="*/ 251 w 1572"/>
              <a:gd name="T83" fmla="*/ 228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8" name="Text Box 121"/>
          <p:cNvSpPr txBox="1">
            <a:spLocks noChangeArrowheads="1"/>
          </p:cNvSpPr>
          <p:nvPr/>
        </p:nvSpPr>
        <p:spPr bwMode="auto">
          <a:xfrm>
            <a:off x="1227138" y="4568825"/>
            <a:ext cx="3317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AK</a:t>
            </a:r>
          </a:p>
        </p:txBody>
      </p:sp>
      <p:sp>
        <p:nvSpPr>
          <p:cNvPr id="61559" name="Text Box 122"/>
          <p:cNvSpPr txBox="1">
            <a:spLocks noChangeArrowheads="1"/>
          </p:cNvSpPr>
          <p:nvPr/>
        </p:nvSpPr>
        <p:spPr bwMode="auto">
          <a:xfrm>
            <a:off x="6921500" y="3702050"/>
            <a:ext cx="3286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SC</a:t>
            </a:r>
          </a:p>
        </p:txBody>
      </p:sp>
      <p:sp>
        <p:nvSpPr>
          <p:cNvPr id="61560" name="Text Box 123"/>
          <p:cNvSpPr txBox="1">
            <a:spLocks noChangeArrowheads="1"/>
          </p:cNvSpPr>
          <p:nvPr/>
        </p:nvSpPr>
        <p:spPr bwMode="auto">
          <a:xfrm>
            <a:off x="3489325" y="3862388"/>
            <a:ext cx="3635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NM</a:t>
            </a:r>
          </a:p>
        </p:txBody>
      </p:sp>
      <p:sp>
        <p:nvSpPr>
          <p:cNvPr id="61561" name="Text Box 124"/>
          <p:cNvSpPr txBox="1">
            <a:spLocks noChangeArrowheads="1"/>
          </p:cNvSpPr>
          <p:nvPr/>
        </p:nvSpPr>
        <p:spPr bwMode="auto">
          <a:xfrm>
            <a:off x="4659313" y="3702050"/>
            <a:ext cx="346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OK</a:t>
            </a:r>
          </a:p>
        </p:txBody>
      </p:sp>
      <p:sp>
        <p:nvSpPr>
          <p:cNvPr id="61562" name="Text Box 125"/>
          <p:cNvSpPr txBox="1">
            <a:spLocks noChangeArrowheads="1"/>
          </p:cNvSpPr>
          <p:nvPr/>
        </p:nvSpPr>
        <p:spPr bwMode="auto">
          <a:xfrm>
            <a:off x="6630988" y="4024313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GA</a:t>
            </a:r>
          </a:p>
        </p:txBody>
      </p:sp>
      <p:sp>
        <p:nvSpPr>
          <p:cNvPr id="61563" name="Freeform 126"/>
          <p:cNvSpPr>
            <a:spLocks noChangeAspect="1"/>
          </p:cNvSpPr>
          <p:nvPr/>
        </p:nvSpPr>
        <p:spPr bwMode="auto">
          <a:xfrm>
            <a:off x="3517900" y="3686175"/>
            <a:ext cx="1860550" cy="1749425"/>
          </a:xfrm>
          <a:custGeom>
            <a:avLst/>
            <a:gdLst>
              <a:gd name="T0" fmla="*/ 334 w 1152"/>
              <a:gd name="T1" fmla="*/ 0 h 1067"/>
              <a:gd name="T2" fmla="*/ 589 w 1152"/>
              <a:gd name="T3" fmla="*/ 9 h 1067"/>
              <a:gd name="T4" fmla="*/ 589 w 1152"/>
              <a:gd name="T5" fmla="*/ 203 h 1067"/>
              <a:gd name="T6" fmla="*/ 719 w 1152"/>
              <a:gd name="T7" fmla="*/ 257 h 1067"/>
              <a:gd name="T8" fmla="*/ 754 w 1152"/>
              <a:gd name="T9" fmla="*/ 239 h 1067"/>
              <a:gd name="T10" fmla="*/ 839 w 1152"/>
              <a:gd name="T11" fmla="*/ 281 h 1067"/>
              <a:gd name="T12" fmla="*/ 890 w 1152"/>
              <a:gd name="T13" fmla="*/ 278 h 1067"/>
              <a:gd name="T14" fmla="*/ 988 w 1152"/>
              <a:gd name="T15" fmla="*/ 236 h 1067"/>
              <a:gd name="T16" fmla="*/ 1045 w 1152"/>
              <a:gd name="T17" fmla="*/ 276 h 1067"/>
              <a:gd name="T18" fmla="*/ 1094 w 1152"/>
              <a:gd name="T19" fmla="*/ 287 h 1067"/>
              <a:gd name="T20" fmla="*/ 1094 w 1152"/>
              <a:gd name="T21" fmla="*/ 444 h 1067"/>
              <a:gd name="T22" fmla="*/ 1152 w 1152"/>
              <a:gd name="T23" fmla="*/ 543 h 1067"/>
              <a:gd name="T24" fmla="*/ 1139 w 1152"/>
              <a:gd name="T25" fmla="*/ 677 h 1067"/>
              <a:gd name="T26" fmla="*/ 1076 w 1152"/>
              <a:gd name="T27" fmla="*/ 731 h 1067"/>
              <a:gd name="T28" fmla="*/ 1063 w 1152"/>
              <a:gd name="T29" fmla="*/ 681 h 1067"/>
              <a:gd name="T30" fmla="*/ 1045 w 1152"/>
              <a:gd name="T31" fmla="*/ 704 h 1067"/>
              <a:gd name="T32" fmla="*/ 1058 w 1152"/>
              <a:gd name="T33" fmla="*/ 735 h 1067"/>
              <a:gd name="T34" fmla="*/ 947 w 1152"/>
              <a:gd name="T35" fmla="*/ 815 h 1067"/>
              <a:gd name="T36" fmla="*/ 920 w 1152"/>
              <a:gd name="T37" fmla="*/ 820 h 1067"/>
              <a:gd name="T38" fmla="*/ 862 w 1152"/>
              <a:gd name="T39" fmla="*/ 860 h 1067"/>
              <a:gd name="T40" fmla="*/ 862 w 1152"/>
              <a:gd name="T41" fmla="*/ 883 h 1067"/>
              <a:gd name="T42" fmla="*/ 844 w 1152"/>
              <a:gd name="T43" fmla="*/ 887 h 1067"/>
              <a:gd name="T44" fmla="*/ 857 w 1152"/>
              <a:gd name="T45" fmla="*/ 914 h 1067"/>
              <a:gd name="T46" fmla="*/ 826 w 1152"/>
              <a:gd name="T47" fmla="*/ 954 h 1067"/>
              <a:gd name="T48" fmla="*/ 844 w 1152"/>
              <a:gd name="T49" fmla="*/ 1012 h 1067"/>
              <a:gd name="T50" fmla="*/ 862 w 1152"/>
              <a:gd name="T51" fmla="*/ 1032 h 1067"/>
              <a:gd name="T52" fmla="*/ 857 w 1152"/>
              <a:gd name="T53" fmla="*/ 1067 h 1067"/>
              <a:gd name="T54" fmla="*/ 812 w 1152"/>
              <a:gd name="T55" fmla="*/ 1067 h 1067"/>
              <a:gd name="T56" fmla="*/ 772 w 1152"/>
              <a:gd name="T57" fmla="*/ 1049 h 1067"/>
              <a:gd name="T58" fmla="*/ 745 w 1152"/>
              <a:gd name="T59" fmla="*/ 1054 h 1067"/>
              <a:gd name="T60" fmla="*/ 656 w 1152"/>
              <a:gd name="T61" fmla="*/ 1023 h 1067"/>
              <a:gd name="T62" fmla="*/ 616 w 1152"/>
              <a:gd name="T63" fmla="*/ 900 h 1067"/>
              <a:gd name="T64" fmla="*/ 553 w 1152"/>
              <a:gd name="T65" fmla="*/ 842 h 1067"/>
              <a:gd name="T66" fmla="*/ 498 w 1152"/>
              <a:gd name="T67" fmla="*/ 735 h 1067"/>
              <a:gd name="T68" fmla="*/ 473 w 1152"/>
              <a:gd name="T69" fmla="*/ 725 h 1067"/>
              <a:gd name="T70" fmla="*/ 443 w 1152"/>
              <a:gd name="T71" fmla="*/ 698 h 1067"/>
              <a:gd name="T72" fmla="*/ 414 w 1152"/>
              <a:gd name="T73" fmla="*/ 698 h 1067"/>
              <a:gd name="T74" fmla="*/ 371 w 1152"/>
              <a:gd name="T75" fmla="*/ 689 h 1067"/>
              <a:gd name="T76" fmla="*/ 338 w 1152"/>
              <a:gd name="T77" fmla="*/ 698 h 1067"/>
              <a:gd name="T78" fmla="*/ 316 w 1152"/>
              <a:gd name="T79" fmla="*/ 751 h 1067"/>
              <a:gd name="T80" fmla="*/ 282 w 1152"/>
              <a:gd name="T81" fmla="*/ 760 h 1067"/>
              <a:gd name="T82" fmla="*/ 209 w 1152"/>
              <a:gd name="T83" fmla="*/ 719 h 1067"/>
              <a:gd name="T84" fmla="*/ 166 w 1152"/>
              <a:gd name="T85" fmla="*/ 668 h 1067"/>
              <a:gd name="T86" fmla="*/ 158 w 1152"/>
              <a:gd name="T87" fmla="*/ 607 h 1067"/>
              <a:gd name="T88" fmla="*/ 127 w 1152"/>
              <a:gd name="T89" fmla="*/ 565 h 1067"/>
              <a:gd name="T90" fmla="*/ 54 w 1152"/>
              <a:gd name="T91" fmla="*/ 507 h 1067"/>
              <a:gd name="T92" fmla="*/ 0 w 1152"/>
              <a:gd name="T93" fmla="*/ 446 h 1067"/>
              <a:gd name="T94" fmla="*/ 0 w 1152"/>
              <a:gd name="T95" fmla="*/ 421 h 1067"/>
              <a:gd name="T96" fmla="*/ 174 w 1152"/>
              <a:gd name="T97" fmla="*/ 422 h 1067"/>
              <a:gd name="T98" fmla="*/ 316 w 1152"/>
              <a:gd name="T99" fmla="*/ 434 h 1067"/>
              <a:gd name="T100" fmla="*/ 334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4" name="Text Box 127"/>
          <p:cNvSpPr txBox="1">
            <a:spLocks noChangeArrowheads="1"/>
          </p:cNvSpPr>
          <p:nvPr/>
        </p:nvSpPr>
        <p:spPr bwMode="auto">
          <a:xfrm>
            <a:off x="4425950" y="4327525"/>
            <a:ext cx="3286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TX</a:t>
            </a:r>
          </a:p>
        </p:txBody>
      </p:sp>
      <p:sp>
        <p:nvSpPr>
          <p:cNvPr id="61565" name="Freeform 128"/>
          <p:cNvSpPr>
            <a:spLocks noChangeAspect="1"/>
          </p:cNvSpPr>
          <p:nvPr/>
        </p:nvSpPr>
        <p:spPr bwMode="auto">
          <a:xfrm>
            <a:off x="5516563" y="2562225"/>
            <a:ext cx="560387" cy="9636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6" name="Text Box 129"/>
          <p:cNvSpPr txBox="1">
            <a:spLocks noChangeArrowheads="1"/>
          </p:cNvSpPr>
          <p:nvPr/>
        </p:nvSpPr>
        <p:spPr bwMode="auto">
          <a:xfrm>
            <a:off x="5678488" y="2895600"/>
            <a:ext cx="292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IL</a:t>
            </a:r>
          </a:p>
        </p:txBody>
      </p:sp>
      <p:sp>
        <p:nvSpPr>
          <p:cNvPr id="61567" name="Text Box 130"/>
          <p:cNvSpPr txBox="1">
            <a:spLocks noChangeArrowheads="1"/>
          </p:cNvSpPr>
          <p:nvPr/>
        </p:nvSpPr>
        <p:spPr bwMode="auto">
          <a:xfrm>
            <a:off x="7077075" y="4746625"/>
            <a:ext cx="3095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FL</a:t>
            </a:r>
          </a:p>
        </p:txBody>
      </p:sp>
      <p:sp>
        <p:nvSpPr>
          <p:cNvPr id="61568" name="Text Box 131"/>
          <p:cNvSpPr txBox="1">
            <a:spLocks noChangeArrowheads="1"/>
          </p:cNvSpPr>
          <p:nvPr/>
        </p:nvSpPr>
        <p:spPr bwMode="auto">
          <a:xfrm>
            <a:off x="6135688" y="4024313"/>
            <a:ext cx="320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AL</a:t>
            </a:r>
          </a:p>
        </p:txBody>
      </p:sp>
      <p:sp>
        <p:nvSpPr>
          <p:cNvPr id="61569" name="Rectangle 132"/>
          <p:cNvSpPr>
            <a:spLocks noChangeArrowheads="1"/>
          </p:cNvSpPr>
          <p:nvPr/>
        </p:nvSpPr>
        <p:spPr bwMode="auto">
          <a:xfrm>
            <a:off x="8343900" y="3508375"/>
            <a:ext cx="123825" cy="127000"/>
          </a:xfrm>
          <a:prstGeom prst="rect">
            <a:avLst/>
          </a:prstGeom>
          <a:solidFill>
            <a:srgbClr val="000080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61570" name="Text Box 133"/>
          <p:cNvSpPr txBox="1">
            <a:spLocks noChangeArrowheads="1"/>
          </p:cNvSpPr>
          <p:nvPr/>
        </p:nvSpPr>
        <p:spPr bwMode="auto">
          <a:xfrm>
            <a:off x="500063" y="6011863"/>
            <a:ext cx="43576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U.S. Minority Population = 37% (99 million)</a:t>
            </a:r>
          </a:p>
        </p:txBody>
      </p:sp>
      <p:grpSp>
        <p:nvGrpSpPr>
          <p:cNvPr id="61571" name="Group 134"/>
          <p:cNvGrpSpPr>
            <a:grpSpLocks/>
          </p:cNvGrpSpPr>
          <p:nvPr/>
        </p:nvGrpSpPr>
        <p:grpSpPr bwMode="auto">
          <a:xfrm>
            <a:off x="5367338" y="5233988"/>
            <a:ext cx="2997200" cy="1011237"/>
            <a:chOff x="3381" y="3297"/>
            <a:chExt cx="1888" cy="637"/>
          </a:xfrm>
        </p:grpSpPr>
        <p:sp>
          <p:nvSpPr>
            <p:cNvPr id="61572" name="Rectangle 135"/>
            <p:cNvSpPr>
              <a:spLocks noChangeArrowheads="1"/>
            </p:cNvSpPr>
            <p:nvPr/>
          </p:nvSpPr>
          <p:spPr bwMode="auto">
            <a:xfrm>
              <a:off x="3385" y="3488"/>
              <a:ext cx="98" cy="10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1573" name="Rectangle 136"/>
            <p:cNvSpPr>
              <a:spLocks noChangeArrowheads="1"/>
            </p:cNvSpPr>
            <p:nvPr/>
          </p:nvSpPr>
          <p:spPr bwMode="auto">
            <a:xfrm>
              <a:off x="3385" y="3639"/>
              <a:ext cx="98" cy="101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1574" name="Text Box 137"/>
            <p:cNvSpPr txBox="1">
              <a:spLocks noChangeArrowheads="1"/>
            </p:cNvSpPr>
            <p:nvPr/>
          </p:nvSpPr>
          <p:spPr bwMode="auto">
            <a:xfrm>
              <a:off x="3532" y="3589"/>
              <a:ext cx="13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26 - 40%  (13 states)</a:t>
              </a:r>
            </a:p>
          </p:txBody>
        </p:sp>
        <p:sp>
          <p:nvSpPr>
            <p:cNvPr id="61575" name="Rectangle 138"/>
            <p:cNvSpPr>
              <a:spLocks noChangeArrowheads="1"/>
            </p:cNvSpPr>
            <p:nvPr/>
          </p:nvSpPr>
          <p:spPr bwMode="auto">
            <a:xfrm>
              <a:off x="3385" y="3790"/>
              <a:ext cx="98" cy="1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1576" name="Text Box 139"/>
            <p:cNvSpPr txBox="1">
              <a:spLocks noChangeArrowheads="1"/>
            </p:cNvSpPr>
            <p:nvPr/>
          </p:nvSpPr>
          <p:spPr bwMode="auto">
            <a:xfrm>
              <a:off x="3532" y="3439"/>
              <a:ext cx="13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16 - 25%  (13 states)</a:t>
              </a:r>
            </a:p>
          </p:txBody>
        </p:sp>
        <p:sp>
          <p:nvSpPr>
            <p:cNvPr id="61577" name="Text Box 140"/>
            <p:cNvSpPr txBox="1">
              <a:spLocks noChangeArrowheads="1"/>
            </p:cNvSpPr>
            <p:nvPr/>
          </p:nvSpPr>
          <p:spPr bwMode="auto">
            <a:xfrm>
              <a:off x="3532" y="3740"/>
              <a:ext cx="17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41 - 83% (12 states and DC)</a:t>
              </a:r>
            </a:p>
          </p:txBody>
        </p:sp>
        <p:sp>
          <p:nvSpPr>
            <p:cNvPr id="61578" name="Rectangle 141"/>
            <p:cNvSpPr>
              <a:spLocks noChangeArrowheads="1"/>
            </p:cNvSpPr>
            <p:nvPr/>
          </p:nvSpPr>
          <p:spPr bwMode="auto">
            <a:xfrm>
              <a:off x="3381" y="3343"/>
              <a:ext cx="98" cy="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1579" name="Text Box 142"/>
            <p:cNvSpPr txBox="1">
              <a:spLocks noChangeArrowheads="1"/>
            </p:cNvSpPr>
            <p:nvPr/>
          </p:nvSpPr>
          <p:spPr bwMode="auto">
            <a:xfrm>
              <a:off x="3537" y="3297"/>
              <a:ext cx="131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 5 – 15%  (12 states)</a:t>
              </a:r>
            </a:p>
          </p:txBody>
        </p:sp>
      </p:grpSp>
      <p:sp>
        <p:nvSpPr>
          <p:cNvPr id="61580" name="Text Box 143"/>
          <p:cNvSpPr txBox="1">
            <a:spLocks noChangeArrowheads="1"/>
          </p:cNvSpPr>
          <p:nvPr/>
        </p:nvSpPr>
        <p:spPr bwMode="auto">
          <a:xfrm>
            <a:off x="80963" y="6577013"/>
            <a:ext cx="80311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analysis of March 2011 Current Population Surveys, U.S. Census Bureau.</a:t>
            </a:r>
          </a:p>
        </p:txBody>
      </p:sp>
      <p:pic>
        <p:nvPicPr>
          <p:cNvPr id="61581" name="Picture 6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9144000" cy="585788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Nonelderly Uninsured, by State, 2010</a:t>
            </a:r>
          </a:p>
        </p:txBody>
      </p:sp>
      <p:grpSp>
        <p:nvGrpSpPr>
          <p:cNvPr id="63491" name="Group 6"/>
          <p:cNvGrpSpPr>
            <a:grpSpLocks noChangeAspect="1"/>
          </p:cNvGrpSpPr>
          <p:nvPr/>
        </p:nvGrpSpPr>
        <p:grpSpPr bwMode="auto">
          <a:xfrm>
            <a:off x="2241550" y="4649788"/>
            <a:ext cx="636588" cy="504825"/>
            <a:chOff x="1412" y="2929"/>
            <a:chExt cx="401" cy="318"/>
          </a:xfrm>
        </p:grpSpPr>
        <p:grpSp>
          <p:nvGrpSpPr>
            <p:cNvPr id="63492" name="Group 7" descr="Dotted grid"/>
            <p:cNvGrpSpPr>
              <a:grpSpLocks noChangeAspect="1"/>
            </p:cNvGrpSpPr>
            <p:nvPr/>
          </p:nvGrpSpPr>
          <p:grpSpPr bwMode="auto">
            <a:xfrm>
              <a:off x="1412" y="2929"/>
              <a:ext cx="401" cy="318"/>
              <a:chOff x="1412" y="2929"/>
              <a:chExt cx="401" cy="318"/>
            </a:xfrm>
          </p:grpSpPr>
          <p:sp>
            <p:nvSpPr>
              <p:cNvPr id="63493" name="Freeform 8"/>
              <p:cNvSpPr>
                <a:spLocks noChangeAspect="1"/>
              </p:cNvSpPr>
              <p:nvPr/>
            </p:nvSpPr>
            <p:spPr bwMode="auto">
              <a:xfrm>
                <a:off x="1412" y="2969"/>
                <a:ext cx="31" cy="4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4" name="Freeform 9"/>
              <p:cNvSpPr>
                <a:spLocks noChangeAspect="1"/>
              </p:cNvSpPr>
              <p:nvPr/>
            </p:nvSpPr>
            <p:spPr bwMode="auto">
              <a:xfrm>
                <a:off x="1456" y="2929"/>
                <a:ext cx="58" cy="58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5" name="Freeform 10"/>
              <p:cNvSpPr>
                <a:spLocks noChangeAspect="1"/>
              </p:cNvSpPr>
              <p:nvPr/>
            </p:nvSpPr>
            <p:spPr bwMode="auto">
              <a:xfrm>
                <a:off x="1510" y="2969"/>
                <a:ext cx="86" cy="65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6" name="Freeform 11"/>
              <p:cNvSpPr>
                <a:spLocks noChangeAspect="1"/>
              </p:cNvSpPr>
              <p:nvPr/>
            </p:nvSpPr>
            <p:spPr bwMode="auto">
              <a:xfrm>
                <a:off x="1599" y="3018"/>
                <a:ext cx="68" cy="35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7" name="Freeform 12"/>
              <p:cNvSpPr>
                <a:spLocks noChangeAspect="1"/>
              </p:cNvSpPr>
              <p:nvPr/>
            </p:nvSpPr>
            <p:spPr bwMode="auto">
              <a:xfrm>
                <a:off x="1619" y="3067"/>
                <a:ext cx="28" cy="25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8" name="Freeform 13"/>
              <p:cNvSpPr>
                <a:spLocks noChangeAspect="1"/>
              </p:cNvSpPr>
              <p:nvPr/>
            </p:nvSpPr>
            <p:spPr bwMode="auto">
              <a:xfrm>
                <a:off x="1649" y="3094"/>
                <a:ext cx="19" cy="25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99" name="Freeform 14"/>
              <p:cNvSpPr>
                <a:spLocks noChangeAspect="1"/>
              </p:cNvSpPr>
              <p:nvPr/>
            </p:nvSpPr>
            <p:spPr bwMode="auto">
              <a:xfrm>
                <a:off x="1697" y="3106"/>
                <a:ext cx="116" cy="141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500" name="Freeform 15"/>
            <p:cNvSpPr>
              <a:spLocks noChangeAspect="1"/>
            </p:cNvSpPr>
            <p:nvPr/>
          </p:nvSpPr>
          <p:spPr bwMode="auto">
            <a:xfrm>
              <a:off x="1656" y="3040"/>
              <a:ext cx="64" cy="5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01" name="Freeform 16"/>
          <p:cNvSpPr>
            <a:spLocks noChangeAspect="1"/>
          </p:cNvSpPr>
          <p:nvPr/>
        </p:nvSpPr>
        <p:spPr bwMode="auto">
          <a:xfrm>
            <a:off x="1714500" y="1271588"/>
            <a:ext cx="915988" cy="682625"/>
          </a:xfrm>
          <a:custGeom>
            <a:avLst/>
            <a:gdLst>
              <a:gd name="T0" fmla="*/ 134 w 530"/>
              <a:gd name="T1" fmla="*/ 0 h 389"/>
              <a:gd name="T2" fmla="*/ 243 w 530"/>
              <a:gd name="T3" fmla="*/ 30 h 389"/>
              <a:gd name="T4" fmla="*/ 326 w 530"/>
              <a:gd name="T5" fmla="*/ 49 h 389"/>
              <a:gd name="T6" fmla="*/ 366 w 530"/>
              <a:gd name="T7" fmla="*/ 58 h 389"/>
              <a:gd name="T8" fmla="*/ 408 w 530"/>
              <a:gd name="T9" fmla="*/ 64 h 389"/>
              <a:gd name="T10" fmla="*/ 463 w 530"/>
              <a:gd name="T11" fmla="*/ 74 h 389"/>
              <a:gd name="T12" fmla="*/ 530 w 530"/>
              <a:gd name="T13" fmla="*/ 86 h 389"/>
              <a:gd name="T14" fmla="*/ 487 w 530"/>
              <a:gd name="T15" fmla="*/ 389 h 389"/>
              <a:gd name="T16" fmla="*/ 281 w 530"/>
              <a:gd name="T17" fmla="*/ 345 h 389"/>
              <a:gd name="T18" fmla="*/ 253 w 530"/>
              <a:gd name="T19" fmla="*/ 365 h 389"/>
              <a:gd name="T20" fmla="*/ 216 w 530"/>
              <a:gd name="T21" fmla="*/ 335 h 389"/>
              <a:gd name="T22" fmla="*/ 183 w 530"/>
              <a:gd name="T23" fmla="*/ 365 h 389"/>
              <a:gd name="T24" fmla="*/ 153 w 530"/>
              <a:gd name="T25" fmla="*/ 339 h 389"/>
              <a:gd name="T26" fmla="*/ 68 w 530"/>
              <a:gd name="T27" fmla="*/ 335 h 389"/>
              <a:gd name="T28" fmla="*/ 80 w 530"/>
              <a:gd name="T29" fmla="*/ 286 h 389"/>
              <a:gd name="T30" fmla="*/ 19 w 530"/>
              <a:gd name="T31" fmla="*/ 281 h 389"/>
              <a:gd name="T32" fmla="*/ 13 w 530"/>
              <a:gd name="T33" fmla="*/ 253 h 389"/>
              <a:gd name="T34" fmla="*/ 25 w 530"/>
              <a:gd name="T35" fmla="*/ 223 h 389"/>
              <a:gd name="T36" fmla="*/ 10 w 530"/>
              <a:gd name="T37" fmla="*/ 196 h 389"/>
              <a:gd name="T38" fmla="*/ 11 w 530"/>
              <a:gd name="T39" fmla="*/ 120 h 389"/>
              <a:gd name="T40" fmla="*/ 0 w 530"/>
              <a:gd name="T41" fmla="*/ 62 h 389"/>
              <a:gd name="T42" fmla="*/ 7 w 530"/>
              <a:gd name="T43" fmla="*/ 40 h 389"/>
              <a:gd name="T44" fmla="*/ 34 w 530"/>
              <a:gd name="T45" fmla="*/ 49 h 389"/>
              <a:gd name="T46" fmla="*/ 62 w 530"/>
              <a:gd name="T47" fmla="*/ 83 h 389"/>
              <a:gd name="T48" fmla="*/ 114 w 530"/>
              <a:gd name="T49" fmla="*/ 91 h 389"/>
              <a:gd name="T50" fmla="*/ 128 w 530"/>
              <a:gd name="T51" fmla="*/ 119 h 389"/>
              <a:gd name="T52" fmla="*/ 102 w 530"/>
              <a:gd name="T53" fmla="*/ 119 h 389"/>
              <a:gd name="T54" fmla="*/ 99 w 530"/>
              <a:gd name="T55" fmla="*/ 143 h 389"/>
              <a:gd name="T56" fmla="*/ 114 w 530"/>
              <a:gd name="T57" fmla="*/ 146 h 389"/>
              <a:gd name="T58" fmla="*/ 120 w 530"/>
              <a:gd name="T59" fmla="*/ 170 h 389"/>
              <a:gd name="T60" fmla="*/ 89 w 530"/>
              <a:gd name="T61" fmla="*/ 187 h 389"/>
              <a:gd name="T62" fmla="*/ 89 w 530"/>
              <a:gd name="T63" fmla="*/ 204 h 389"/>
              <a:gd name="T64" fmla="*/ 125 w 530"/>
              <a:gd name="T65" fmla="*/ 204 h 389"/>
              <a:gd name="T66" fmla="*/ 134 w 530"/>
              <a:gd name="T67" fmla="*/ 162 h 389"/>
              <a:gd name="T68" fmla="*/ 161 w 530"/>
              <a:gd name="T69" fmla="*/ 137 h 389"/>
              <a:gd name="T70" fmla="*/ 128 w 530"/>
              <a:gd name="T71" fmla="*/ 71 h 389"/>
              <a:gd name="T72" fmla="*/ 149 w 530"/>
              <a:gd name="T73" fmla="*/ 50 h 389"/>
              <a:gd name="T74" fmla="*/ 134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2" name="Freeform 17"/>
          <p:cNvSpPr>
            <a:spLocks noChangeAspect="1"/>
          </p:cNvSpPr>
          <p:nvPr/>
        </p:nvSpPr>
        <p:spPr bwMode="auto">
          <a:xfrm>
            <a:off x="1539875" y="1758950"/>
            <a:ext cx="1068388" cy="827088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Freeform 18"/>
          <p:cNvSpPr>
            <a:spLocks noChangeAspect="1"/>
          </p:cNvSpPr>
          <p:nvPr/>
        </p:nvSpPr>
        <p:spPr bwMode="auto">
          <a:xfrm>
            <a:off x="1425575" y="2373313"/>
            <a:ext cx="1125538" cy="1763712"/>
          </a:xfrm>
          <a:custGeom>
            <a:avLst/>
            <a:gdLst>
              <a:gd name="T0" fmla="*/ 53 w 697"/>
              <a:gd name="T1" fmla="*/ 0 h 1077"/>
              <a:gd name="T2" fmla="*/ 374 w 697"/>
              <a:gd name="T3" fmla="*/ 64 h 1077"/>
              <a:gd name="T4" fmla="*/ 304 w 697"/>
              <a:gd name="T5" fmla="*/ 381 h 1077"/>
              <a:gd name="T6" fmla="*/ 664 w 697"/>
              <a:gd name="T7" fmla="*/ 864 h 1077"/>
              <a:gd name="T8" fmla="*/ 697 w 697"/>
              <a:gd name="T9" fmla="*/ 925 h 1077"/>
              <a:gd name="T10" fmla="*/ 663 w 697"/>
              <a:gd name="T11" fmla="*/ 955 h 1077"/>
              <a:gd name="T12" fmla="*/ 641 w 697"/>
              <a:gd name="T13" fmla="*/ 1009 h 1077"/>
              <a:gd name="T14" fmla="*/ 620 w 697"/>
              <a:gd name="T15" fmla="*/ 1040 h 1077"/>
              <a:gd name="T16" fmla="*/ 642 w 697"/>
              <a:gd name="T17" fmla="*/ 1068 h 1077"/>
              <a:gd name="T18" fmla="*/ 605 w 697"/>
              <a:gd name="T19" fmla="*/ 1077 h 1077"/>
              <a:gd name="T20" fmla="*/ 393 w 697"/>
              <a:gd name="T21" fmla="*/ 1070 h 1077"/>
              <a:gd name="T22" fmla="*/ 380 w 697"/>
              <a:gd name="T23" fmla="*/ 1007 h 1077"/>
              <a:gd name="T24" fmla="*/ 343 w 697"/>
              <a:gd name="T25" fmla="*/ 961 h 1077"/>
              <a:gd name="T26" fmla="*/ 316 w 697"/>
              <a:gd name="T27" fmla="*/ 944 h 1077"/>
              <a:gd name="T28" fmla="*/ 308 w 697"/>
              <a:gd name="T29" fmla="*/ 912 h 1077"/>
              <a:gd name="T30" fmla="*/ 286 w 697"/>
              <a:gd name="T31" fmla="*/ 894 h 1077"/>
              <a:gd name="T32" fmla="*/ 263 w 697"/>
              <a:gd name="T33" fmla="*/ 871 h 1077"/>
              <a:gd name="T34" fmla="*/ 256 w 697"/>
              <a:gd name="T35" fmla="*/ 846 h 1077"/>
              <a:gd name="T36" fmla="*/ 235 w 697"/>
              <a:gd name="T37" fmla="*/ 830 h 1077"/>
              <a:gd name="T38" fmla="*/ 202 w 697"/>
              <a:gd name="T39" fmla="*/ 839 h 1077"/>
              <a:gd name="T40" fmla="*/ 165 w 697"/>
              <a:gd name="T41" fmla="*/ 825 h 1077"/>
              <a:gd name="T42" fmla="*/ 165 w 697"/>
              <a:gd name="T43" fmla="*/ 812 h 1077"/>
              <a:gd name="T44" fmla="*/ 164 w 697"/>
              <a:gd name="T45" fmla="*/ 782 h 1077"/>
              <a:gd name="T46" fmla="*/ 149 w 697"/>
              <a:gd name="T47" fmla="*/ 749 h 1077"/>
              <a:gd name="T48" fmla="*/ 147 w 697"/>
              <a:gd name="T49" fmla="*/ 722 h 1077"/>
              <a:gd name="T50" fmla="*/ 131 w 697"/>
              <a:gd name="T51" fmla="*/ 699 h 1077"/>
              <a:gd name="T52" fmla="*/ 135 w 697"/>
              <a:gd name="T53" fmla="*/ 676 h 1077"/>
              <a:gd name="T54" fmla="*/ 89 w 697"/>
              <a:gd name="T55" fmla="*/ 621 h 1077"/>
              <a:gd name="T56" fmla="*/ 89 w 697"/>
              <a:gd name="T57" fmla="*/ 590 h 1077"/>
              <a:gd name="T58" fmla="*/ 113 w 697"/>
              <a:gd name="T59" fmla="*/ 578 h 1077"/>
              <a:gd name="T60" fmla="*/ 113 w 697"/>
              <a:gd name="T61" fmla="*/ 559 h 1077"/>
              <a:gd name="T62" fmla="*/ 89 w 697"/>
              <a:gd name="T63" fmla="*/ 553 h 1077"/>
              <a:gd name="T64" fmla="*/ 79 w 697"/>
              <a:gd name="T65" fmla="*/ 523 h 1077"/>
              <a:gd name="T66" fmla="*/ 67 w 697"/>
              <a:gd name="T67" fmla="*/ 471 h 1077"/>
              <a:gd name="T68" fmla="*/ 101 w 697"/>
              <a:gd name="T69" fmla="*/ 499 h 1077"/>
              <a:gd name="T70" fmla="*/ 88 w 697"/>
              <a:gd name="T71" fmla="*/ 462 h 1077"/>
              <a:gd name="T72" fmla="*/ 113 w 697"/>
              <a:gd name="T73" fmla="*/ 462 h 1077"/>
              <a:gd name="T74" fmla="*/ 113 w 697"/>
              <a:gd name="T75" fmla="*/ 435 h 1077"/>
              <a:gd name="T76" fmla="*/ 88 w 697"/>
              <a:gd name="T77" fmla="*/ 417 h 1077"/>
              <a:gd name="T78" fmla="*/ 76 w 697"/>
              <a:gd name="T79" fmla="*/ 442 h 1077"/>
              <a:gd name="T80" fmla="*/ 53 w 697"/>
              <a:gd name="T81" fmla="*/ 433 h 1077"/>
              <a:gd name="T82" fmla="*/ 9 w 697"/>
              <a:gd name="T83" fmla="*/ 313 h 1077"/>
              <a:gd name="T84" fmla="*/ 21 w 697"/>
              <a:gd name="T85" fmla="*/ 226 h 1077"/>
              <a:gd name="T86" fmla="*/ 0 w 697"/>
              <a:gd name="T87" fmla="*/ 177 h 1077"/>
              <a:gd name="T88" fmla="*/ 10 w 697"/>
              <a:gd name="T89" fmla="*/ 140 h 1077"/>
              <a:gd name="T90" fmla="*/ 32 w 697"/>
              <a:gd name="T91" fmla="*/ 132 h 1077"/>
              <a:gd name="T92" fmla="*/ 53 w 697"/>
              <a:gd name="T93" fmla="*/ 73 h 1077"/>
              <a:gd name="T94" fmla="*/ 53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Freeform 19"/>
          <p:cNvSpPr>
            <a:spLocks noChangeAspect="1"/>
          </p:cNvSpPr>
          <p:nvPr/>
        </p:nvSpPr>
        <p:spPr bwMode="auto">
          <a:xfrm>
            <a:off x="1917700" y="2481263"/>
            <a:ext cx="849313" cy="1306512"/>
          </a:xfrm>
          <a:custGeom>
            <a:avLst/>
            <a:gdLst>
              <a:gd name="T0" fmla="*/ 67 w 527"/>
              <a:gd name="T1" fmla="*/ 0 h 797"/>
              <a:gd name="T2" fmla="*/ 0 w 527"/>
              <a:gd name="T3" fmla="*/ 316 h 797"/>
              <a:gd name="T4" fmla="*/ 359 w 527"/>
              <a:gd name="T5" fmla="*/ 797 h 797"/>
              <a:gd name="T6" fmla="*/ 381 w 527"/>
              <a:gd name="T7" fmla="*/ 776 h 797"/>
              <a:gd name="T8" fmla="*/ 380 w 527"/>
              <a:gd name="T9" fmla="*/ 681 h 797"/>
              <a:gd name="T10" fmla="*/ 425 w 527"/>
              <a:gd name="T11" fmla="*/ 688 h 797"/>
              <a:gd name="T12" fmla="*/ 471 w 527"/>
              <a:gd name="T13" fmla="*/ 396 h 797"/>
              <a:gd name="T14" fmla="*/ 502 w 527"/>
              <a:gd name="T15" fmla="*/ 198 h 797"/>
              <a:gd name="T16" fmla="*/ 511 w 527"/>
              <a:gd name="T17" fmla="*/ 138 h 797"/>
              <a:gd name="T18" fmla="*/ 527 w 527"/>
              <a:gd name="T19" fmla="*/ 85 h 797"/>
              <a:gd name="T20" fmla="*/ 290 w 527"/>
              <a:gd name="T21" fmla="*/ 47 h 797"/>
              <a:gd name="T22" fmla="*/ 6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Freeform 20"/>
          <p:cNvSpPr>
            <a:spLocks noChangeAspect="1"/>
          </p:cNvSpPr>
          <p:nvPr/>
        </p:nvSpPr>
        <p:spPr bwMode="auto">
          <a:xfrm>
            <a:off x="2386013" y="1409700"/>
            <a:ext cx="768350" cy="1263650"/>
          </a:xfrm>
          <a:custGeom>
            <a:avLst/>
            <a:gdLst>
              <a:gd name="T0" fmla="*/ 115 w 476"/>
              <a:gd name="T1" fmla="*/ 0 h 770"/>
              <a:gd name="T2" fmla="*/ 72 w 476"/>
              <a:gd name="T3" fmla="*/ 301 h 770"/>
              <a:gd name="T4" fmla="*/ 117 w 476"/>
              <a:gd name="T5" fmla="*/ 365 h 770"/>
              <a:gd name="T6" fmla="*/ 47 w 476"/>
              <a:gd name="T7" fmla="*/ 432 h 770"/>
              <a:gd name="T8" fmla="*/ 38 w 476"/>
              <a:gd name="T9" fmla="*/ 478 h 770"/>
              <a:gd name="T10" fmla="*/ 57 w 476"/>
              <a:gd name="T11" fmla="*/ 511 h 770"/>
              <a:gd name="T12" fmla="*/ 38 w 476"/>
              <a:gd name="T13" fmla="*/ 527 h 770"/>
              <a:gd name="T14" fmla="*/ 0 w 476"/>
              <a:gd name="T15" fmla="*/ 701 h 770"/>
              <a:gd name="T16" fmla="*/ 227 w 476"/>
              <a:gd name="T17" fmla="*/ 742 h 770"/>
              <a:gd name="T18" fmla="*/ 442 w 476"/>
              <a:gd name="T19" fmla="*/ 770 h 770"/>
              <a:gd name="T20" fmla="*/ 464 w 476"/>
              <a:gd name="T21" fmla="*/ 611 h 770"/>
              <a:gd name="T22" fmla="*/ 476 w 476"/>
              <a:gd name="T23" fmla="*/ 523 h 770"/>
              <a:gd name="T24" fmla="*/ 455 w 476"/>
              <a:gd name="T25" fmla="*/ 491 h 770"/>
              <a:gd name="T26" fmla="*/ 406 w 476"/>
              <a:gd name="T27" fmla="*/ 500 h 770"/>
              <a:gd name="T28" fmla="*/ 342 w 476"/>
              <a:gd name="T29" fmla="*/ 508 h 770"/>
              <a:gd name="T30" fmla="*/ 330 w 476"/>
              <a:gd name="T31" fmla="*/ 436 h 770"/>
              <a:gd name="T32" fmla="*/ 252 w 476"/>
              <a:gd name="T33" fmla="*/ 378 h 770"/>
              <a:gd name="T34" fmla="*/ 263 w 476"/>
              <a:gd name="T35" fmla="*/ 341 h 770"/>
              <a:gd name="T36" fmla="*/ 270 w 476"/>
              <a:gd name="T37" fmla="*/ 275 h 770"/>
              <a:gd name="T38" fmla="*/ 170 w 476"/>
              <a:gd name="T39" fmla="*/ 134 h 770"/>
              <a:gd name="T40" fmla="*/ 184 w 476"/>
              <a:gd name="T41" fmla="*/ 9 h 770"/>
              <a:gd name="T42" fmla="*/ 115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Freeform 21"/>
          <p:cNvSpPr>
            <a:spLocks noChangeAspect="1"/>
          </p:cNvSpPr>
          <p:nvPr/>
        </p:nvSpPr>
        <p:spPr bwMode="auto">
          <a:xfrm>
            <a:off x="2622550" y="2624138"/>
            <a:ext cx="712788" cy="933450"/>
          </a:xfrm>
          <a:custGeom>
            <a:avLst/>
            <a:gdLst>
              <a:gd name="T0" fmla="*/ 82 w 441"/>
              <a:gd name="T1" fmla="*/ 0 h 569"/>
              <a:gd name="T2" fmla="*/ 298 w 441"/>
              <a:gd name="T3" fmla="*/ 30 h 569"/>
              <a:gd name="T4" fmla="*/ 283 w 441"/>
              <a:gd name="T5" fmla="*/ 139 h 569"/>
              <a:gd name="T6" fmla="*/ 441 w 441"/>
              <a:gd name="T7" fmla="*/ 154 h 569"/>
              <a:gd name="T8" fmla="*/ 398 w 441"/>
              <a:gd name="T9" fmla="*/ 569 h 569"/>
              <a:gd name="T10" fmla="*/ 0 w 441"/>
              <a:gd name="T11" fmla="*/ 526 h 569"/>
              <a:gd name="T12" fmla="*/ 40 w 441"/>
              <a:gd name="T13" fmla="*/ 261 h 569"/>
              <a:gd name="T14" fmla="*/ 82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Freeform 22"/>
          <p:cNvSpPr>
            <a:spLocks noChangeAspect="1"/>
          </p:cNvSpPr>
          <p:nvPr/>
        </p:nvSpPr>
        <p:spPr bwMode="auto">
          <a:xfrm>
            <a:off x="2655888" y="1422400"/>
            <a:ext cx="1336675" cy="846138"/>
          </a:xfrm>
          <a:custGeom>
            <a:avLst/>
            <a:gdLst>
              <a:gd name="T0" fmla="*/ 14 w 828"/>
              <a:gd name="T1" fmla="*/ 0 h 516"/>
              <a:gd name="T2" fmla="*/ 176 w 828"/>
              <a:gd name="T3" fmla="*/ 21 h 516"/>
              <a:gd name="T4" fmla="*/ 275 w 828"/>
              <a:gd name="T5" fmla="*/ 34 h 516"/>
              <a:gd name="T6" fmla="*/ 404 w 828"/>
              <a:gd name="T7" fmla="*/ 48 h 516"/>
              <a:gd name="T8" fmla="*/ 524 w 828"/>
              <a:gd name="T9" fmla="*/ 60 h 516"/>
              <a:gd name="T10" fmla="*/ 731 w 828"/>
              <a:gd name="T11" fmla="*/ 75 h 516"/>
              <a:gd name="T12" fmla="*/ 828 w 828"/>
              <a:gd name="T13" fmla="*/ 82 h 516"/>
              <a:gd name="T14" fmla="*/ 825 w 828"/>
              <a:gd name="T15" fmla="*/ 502 h 516"/>
              <a:gd name="T16" fmla="*/ 318 w 828"/>
              <a:gd name="T17" fmla="*/ 459 h 516"/>
              <a:gd name="T18" fmla="*/ 307 w 828"/>
              <a:gd name="T19" fmla="*/ 516 h 516"/>
              <a:gd name="T20" fmla="*/ 288 w 828"/>
              <a:gd name="T21" fmla="*/ 489 h 516"/>
              <a:gd name="T22" fmla="*/ 242 w 828"/>
              <a:gd name="T23" fmla="*/ 493 h 516"/>
              <a:gd name="T24" fmla="*/ 175 w 828"/>
              <a:gd name="T25" fmla="*/ 504 h 516"/>
              <a:gd name="T26" fmla="*/ 163 w 828"/>
              <a:gd name="T27" fmla="*/ 431 h 516"/>
              <a:gd name="T28" fmla="*/ 84 w 828"/>
              <a:gd name="T29" fmla="*/ 373 h 516"/>
              <a:gd name="T30" fmla="*/ 96 w 828"/>
              <a:gd name="T31" fmla="*/ 317 h 516"/>
              <a:gd name="T32" fmla="*/ 103 w 828"/>
              <a:gd name="T33" fmla="*/ 273 h 516"/>
              <a:gd name="T34" fmla="*/ 0 w 828"/>
              <a:gd name="T35" fmla="*/ 128 h 516"/>
              <a:gd name="T36" fmla="*/ 14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8" name="Freeform 23"/>
          <p:cNvSpPr>
            <a:spLocks noChangeAspect="1"/>
          </p:cNvSpPr>
          <p:nvPr/>
        </p:nvSpPr>
        <p:spPr bwMode="auto">
          <a:xfrm>
            <a:off x="3071813" y="2166938"/>
            <a:ext cx="915987" cy="760412"/>
          </a:xfrm>
          <a:custGeom>
            <a:avLst/>
            <a:gdLst>
              <a:gd name="T0" fmla="*/ 55 w 567"/>
              <a:gd name="T1" fmla="*/ 0 h 463"/>
              <a:gd name="T2" fmla="*/ 35 w 567"/>
              <a:gd name="T3" fmla="*/ 172 h 463"/>
              <a:gd name="T4" fmla="*/ 0 w 567"/>
              <a:gd name="T5" fmla="*/ 420 h 463"/>
              <a:gd name="T6" fmla="*/ 164 w 567"/>
              <a:gd name="T7" fmla="*/ 433 h 463"/>
              <a:gd name="T8" fmla="*/ 547 w 567"/>
              <a:gd name="T9" fmla="*/ 463 h 463"/>
              <a:gd name="T10" fmla="*/ 567 w 567"/>
              <a:gd name="T11" fmla="*/ 47 h 463"/>
              <a:gd name="T12" fmla="*/ 55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9" name="Freeform 24"/>
          <p:cNvSpPr>
            <a:spLocks noChangeAspect="1"/>
          </p:cNvSpPr>
          <p:nvPr/>
        </p:nvSpPr>
        <p:spPr bwMode="auto">
          <a:xfrm>
            <a:off x="3259138" y="2876550"/>
            <a:ext cx="950912" cy="719138"/>
          </a:xfrm>
          <a:custGeom>
            <a:avLst/>
            <a:gdLst>
              <a:gd name="T0" fmla="*/ 49 w 590"/>
              <a:gd name="T1" fmla="*/ 0 h 439"/>
              <a:gd name="T2" fmla="*/ 19 w 590"/>
              <a:gd name="T3" fmla="*/ 263 h 439"/>
              <a:gd name="T4" fmla="*/ 0 w 590"/>
              <a:gd name="T5" fmla="*/ 415 h 439"/>
              <a:gd name="T6" fmla="*/ 295 w 590"/>
              <a:gd name="T7" fmla="*/ 430 h 439"/>
              <a:gd name="T8" fmla="*/ 577 w 590"/>
              <a:gd name="T9" fmla="*/ 439 h 439"/>
              <a:gd name="T10" fmla="*/ 586 w 590"/>
              <a:gd name="T11" fmla="*/ 234 h 439"/>
              <a:gd name="T12" fmla="*/ 590 w 590"/>
              <a:gd name="T13" fmla="*/ 32 h 439"/>
              <a:gd name="T14" fmla="*/ 429 w 590"/>
              <a:gd name="T15" fmla="*/ 29 h 439"/>
              <a:gd name="T16" fmla="*/ 49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0" name="Freeform 25"/>
          <p:cNvSpPr>
            <a:spLocks noChangeAspect="1"/>
          </p:cNvSpPr>
          <p:nvPr/>
        </p:nvSpPr>
        <p:spPr bwMode="auto">
          <a:xfrm>
            <a:off x="2400300" y="3479800"/>
            <a:ext cx="866775" cy="976313"/>
          </a:xfrm>
          <a:custGeom>
            <a:avLst/>
            <a:gdLst>
              <a:gd name="T0" fmla="*/ 136 w 536"/>
              <a:gd name="T1" fmla="*/ 0 h 595"/>
              <a:gd name="T2" fmla="*/ 126 w 536"/>
              <a:gd name="T3" fmla="*/ 78 h 595"/>
              <a:gd name="T4" fmla="*/ 79 w 536"/>
              <a:gd name="T5" fmla="*/ 69 h 595"/>
              <a:gd name="T6" fmla="*/ 82 w 536"/>
              <a:gd name="T7" fmla="*/ 169 h 595"/>
              <a:gd name="T8" fmla="*/ 60 w 536"/>
              <a:gd name="T9" fmla="*/ 188 h 595"/>
              <a:gd name="T10" fmla="*/ 93 w 536"/>
              <a:gd name="T11" fmla="*/ 249 h 595"/>
              <a:gd name="T12" fmla="*/ 60 w 536"/>
              <a:gd name="T13" fmla="*/ 276 h 595"/>
              <a:gd name="T14" fmla="*/ 42 w 536"/>
              <a:gd name="T15" fmla="*/ 321 h 595"/>
              <a:gd name="T16" fmla="*/ 17 w 536"/>
              <a:gd name="T17" fmla="*/ 364 h 595"/>
              <a:gd name="T18" fmla="*/ 35 w 536"/>
              <a:gd name="T19" fmla="*/ 389 h 595"/>
              <a:gd name="T20" fmla="*/ 3 w 536"/>
              <a:gd name="T21" fmla="*/ 400 h 595"/>
              <a:gd name="T22" fmla="*/ 0 w 536"/>
              <a:gd name="T23" fmla="*/ 440 h 595"/>
              <a:gd name="T24" fmla="*/ 301 w 536"/>
              <a:gd name="T25" fmla="*/ 592 h 595"/>
              <a:gd name="T26" fmla="*/ 471 w 536"/>
              <a:gd name="T27" fmla="*/ 595 h 595"/>
              <a:gd name="T28" fmla="*/ 536 w 536"/>
              <a:gd name="T29" fmla="*/ 46 h 595"/>
              <a:gd name="T30" fmla="*/ 136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1" name="Freeform 26"/>
          <p:cNvSpPr>
            <a:spLocks noChangeAspect="1"/>
          </p:cNvSpPr>
          <p:nvPr/>
        </p:nvSpPr>
        <p:spPr bwMode="auto">
          <a:xfrm>
            <a:off x="3154363" y="3551238"/>
            <a:ext cx="917575" cy="922337"/>
          </a:xfrm>
          <a:custGeom>
            <a:avLst/>
            <a:gdLst>
              <a:gd name="T0" fmla="*/ 69 w 568"/>
              <a:gd name="T1" fmla="*/ 0 h 563"/>
              <a:gd name="T2" fmla="*/ 568 w 568"/>
              <a:gd name="T3" fmla="*/ 22 h 563"/>
              <a:gd name="T4" fmla="*/ 544 w 568"/>
              <a:gd name="T5" fmla="*/ 520 h 563"/>
              <a:gd name="T6" fmla="*/ 382 w 568"/>
              <a:gd name="T7" fmla="*/ 511 h 563"/>
              <a:gd name="T8" fmla="*/ 230 w 568"/>
              <a:gd name="T9" fmla="*/ 507 h 563"/>
              <a:gd name="T10" fmla="*/ 230 w 568"/>
              <a:gd name="T11" fmla="*/ 526 h 563"/>
              <a:gd name="T12" fmla="*/ 103 w 568"/>
              <a:gd name="T13" fmla="*/ 526 h 563"/>
              <a:gd name="T14" fmla="*/ 95 w 568"/>
              <a:gd name="T15" fmla="*/ 563 h 563"/>
              <a:gd name="T16" fmla="*/ 0 w 568"/>
              <a:gd name="T17" fmla="*/ 551 h 563"/>
              <a:gd name="T18" fmla="*/ 54 w 568"/>
              <a:gd name="T19" fmla="*/ 130 h 563"/>
              <a:gd name="T20" fmla="*/ 69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Freeform 27"/>
          <p:cNvSpPr>
            <a:spLocks noChangeAspect="1"/>
          </p:cNvSpPr>
          <p:nvPr/>
        </p:nvSpPr>
        <p:spPr bwMode="auto">
          <a:xfrm>
            <a:off x="3989388" y="1557338"/>
            <a:ext cx="898525" cy="531812"/>
          </a:xfrm>
          <a:custGeom>
            <a:avLst/>
            <a:gdLst>
              <a:gd name="T0" fmla="*/ 2 w 555"/>
              <a:gd name="T1" fmla="*/ 0 h 325"/>
              <a:gd name="T2" fmla="*/ 465 w 555"/>
              <a:gd name="T3" fmla="*/ 10 h 325"/>
              <a:gd name="T4" fmla="*/ 500 w 555"/>
              <a:gd name="T5" fmla="*/ 106 h 325"/>
              <a:gd name="T6" fmla="*/ 532 w 555"/>
              <a:gd name="T7" fmla="*/ 179 h 325"/>
              <a:gd name="T8" fmla="*/ 555 w 555"/>
              <a:gd name="T9" fmla="*/ 298 h 325"/>
              <a:gd name="T10" fmla="*/ 541 w 555"/>
              <a:gd name="T11" fmla="*/ 325 h 325"/>
              <a:gd name="T12" fmla="*/ 370 w 555"/>
              <a:gd name="T13" fmla="*/ 320 h 325"/>
              <a:gd name="T14" fmla="*/ 0 w 555"/>
              <a:gd name="T15" fmla="*/ 314 h 325"/>
              <a:gd name="T16" fmla="*/ 2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3" name="Freeform 28"/>
          <p:cNvSpPr>
            <a:spLocks noChangeAspect="1"/>
          </p:cNvSpPr>
          <p:nvPr/>
        </p:nvSpPr>
        <p:spPr bwMode="auto">
          <a:xfrm>
            <a:off x="3965575" y="2068513"/>
            <a:ext cx="942975" cy="623887"/>
          </a:xfrm>
          <a:custGeom>
            <a:avLst/>
            <a:gdLst>
              <a:gd name="T0" fmla="*/ 11 w 583"/>
              <a:gd name="T1" fmla="*/ 0 h 380"/>
              <a:gd name="T2" fmla="*/ 9 w 583"/>
              <a:gd name="T3" fmla="*/ 147 h 380"/>
              <a:gd name="T4" fmla="*/ 0 w 583"/>
              <a:gd name="T5" fmla="*/ 320 h 380"/>
              <a:gd name="T6" fmla="*/ 424 w 583"/>
              <a:gd name="T7" fmla="*/ 326 h 380"/>
              <a:gd name="T8" fmla="*/ 468 w 583"/>
              <a:gd name="T9" fmla="*/ 350 h 380"/>
              <a:gd name="T10" fmla="*/ 500 w 583"/>
              <a:gd name="T11" fmla="*/ 317 h 380"/>
              <a:gd name="T12" fmla="*/ 583 w 583"/>
              <a:gd name="T13" fmla="*/ 380 h 380"/>
              <a:gd name="T14" fmla="*/ 571 w 583"/>
              <a:gd name="T15" fmla="*/ 314 h 380"/>
              <a:gd name="T16" fmla="*/ 579 w 583"/>
              <a:gd name="T17" fmla="*/ 264 h 380"/>
              <a:gd name="T18" fmla="*/ 583 w 583"/>
              <a:gd name="T19" fmla="*/ 91 h 380"/>
              <a:gd name="T20" fmla="*/ 546 w 583"/>
              <a:gd name="T21" fmla="*/ 54 h 380"/>
              <a:gd name="T22" fmla="*/ 561 w 583"/>
              <a:gd name="T23" fmla="*/ 6 h 380"/>
              <a:gd name="T24" fmla="*/ 284 w 583"/>
              <a:gd name="T25" fmla="*/ 4 h 380"/>
              <a:gd name="T26" fmla="*/ 11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4" name="Freeform 29"/>
          <p:cNvSpPr>
            <a:spLocks noChangeAspect="1"/>
          </p:cNvSpPr>
          <p:nvPr/>
        </p:nvSpPr>
        <p:spPr bwMode="auto">
          <a:xfrm>
            <a:off x="3952875" y="2587625"/>
            <a:ext cx="1120775" cy="512763"/>
          </a:xfrm>
          <a:custGeom>
            <a:avLst/>
            <a:gdLst>
              <a:gd name="T0" fmla="*/ 8 w 695"/>
              <a:gd name="T1" fmla="*/ 0 h 313"/>
              <a:gd name="T2" fmla="*/ 0 w 695"/>
              <a:gd name="T3" fmla="*/ 207 h 313"/>
              <a:gd name="T4" fmla="*/ 157 w 695"/>
              <a:gd name="T5" fmla="*/ 211 h 313"/>
              <a:gd name="T6" fmla="*/ 155 w 695"/>
              <a:gd name="T7" fmla="*/ 313 h 313"/>
              <a:gd name="T8" fmla="*/ 367 w 695"/>
              <a:gd name="T9" fmla="*/ 310 h 313"/>
              <a:gd name="T10" fmla="*/ 556 w 695"/>
              <a:gd name="T11" fmla="*/ 307 h 313"/>
              <a:gd name="T12" fmla="*/ 695 w 695"/>
              <a:gd name="T13" fmla="*/ 310 h 313"/>
              <a:gd name="T14" fmla="*/ 652 w 695"/>
              <a:gd name="T15" fmla="*/ 222 h 313"/>
              <a:gd name="T16" fmla="*/ 622 w 695"/>
              <a:gd name="T17" fmla="*/ 140 h 313"/>
              <a:gd name="T18" fmla="*/ 589 w 695"/>
              <a:gd name="T19" fmla="*/ 55 h 313"/>
              <a:gd name="T20" fmla="*/ 510 w 695"/>
              <a:gd name="T21" fmla="*/ 1 h 313"/>
              <a:gd name="T22" fmla="*/ 474 w 695"/>
              <a:gd name="T23" fmla="*/ 33 h 313"/>
              <a:gd name="T24" fmla="*/ 431 w 695"/>
              <a:gd name="T25" fmla="*/ 10 h 313"/>
              <a:gd name="T26" fmla="*/ 242 w 695"/>
              <a:gd name="T27" fmla="*/ 4 h 313"/>
              <a:gd name="T28" fmla="*/ 8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5" name="Freeform 30"/>
          <p:cNvSpPr>
            <a:spLocks noChangeAspect="1"/>
          </p:cNvSpPr>
          <p:nvPr/>
        </p:nvSpPr>
        <p:spPr bwMode="auto">
          <a:xfrm>
            <a:off x="4189413" y="3087688"/>
            <a:ext cx="987425" cy="511175"/>
          </a:xfrm>
          <a:custGeom>
            <a:avLst/>
            <a:gdLst>
              <a:gd name="T0" fmla="*/ 6 w 611"/>
              <a:gd name="T1" fmla="*/ 3 h 312"/>
              <a:gd name="T2" fmla="*/ 4 w 611"/>
              <a:gd name="T3" fmla="*/ 182 h 312"/>
              <a:gd name="T4" fmla="*/ 0 w 611"/>
              <a:gd name="T5" fmla="*/ 309 h 312"/>
              <a:gd name="T6" fmla="*/ 611 w 611"/>
              <a:gd name="T7" fmla="*/ 312 h 312"/>
              <a:gd name="T8" fmla="*/ 599 w 611"/>
              <a:gd name="T9" fmla="*/ 149 h 312"/>
              <a:gd name="T10" fmla="*/ 599 w 611"/>
              <a:gd name="T11" fmla="*/ 88 h 312"/>
              <a:gd name="T12" fmla="*/ 550 w 611"/>
              <a:gd name="T13" fmla="*/ 51 h 312"/>
              <a:gd name="T14" fmla="*/ 565 w 611"/>
              <a:gd name="T15" fmla="*/ 18 h 312"/>
              <a:gd name="T16" fmla="*/ 544 w 611"/>
              <a:gd name="T17" fmla="*/ 0 h 312"/>
              <a:gd name="T18" fmla="*/ 267 w 611"/>
              <a:gd name="T19" fmla="*/ 3 h 312"/>
              <a:gd name="T20" fmla="*/ 6 w 611"/>
              <a:gd name="T21" fmla="*/ 3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6" name="Freeform 31"/>
          <p:cNvSpPr>
            <a:spLocks noChangeAspect="1"/>
          </p:cNvSpPr>
          <p:nvPr/>
        </p:nvSpPr>
        <p:spPr bwMode="auto">
          <a:xfrm>
            <a:off x="4740275" y="1492250"/>
            <a:ext cx="879475" cy="1006475"/>
          </a:xfrm>
          <a:custGeom>
            <a:avLst/>
            <a:gdLst>
              <a:gd name="T0" fmla="*/ 0 w 545"/>
              <a:gd name="T1" fmla="*/ 48 h 614"/>
              <a:gd name="T2" fmla="*/ 143 w 545"/>
              <a:gd name="T3" fmla="*/ 48 h 614"/>
              <a:gd name="T4" fmla="*/ 141 w 545"/>
              <a:gd name="T5" fmla="*/ 0 h 614"/>
              <a:gd name="T6" fmla="*/ 173 w 545"/>
              <a:gd name="T7" fmla="*/ 14 h 614"/>
              <a:gd name="T8" fmla="*/ 179 w 545"/>
              <a:gd name="T9" fmla="*/ 51 h 614"/>
              <a:gd name="T10" fmla="*/ 247 w 545"/>
              <a:gd name="T11" fmla="*/ 91 h 614"/>
              <a:gd name="T12" fmla="*/ 268 w 545"/>
              <a:gd name="T13" fmla="*/ 73 h 614"/>
              <a:gd name="T14" fmla="*/ 308 w 545"/>
              <a:gd name="T15" fmla="*/ 73 h 614"/>
              <a:gd name="T16" fmla="*/ 340 w 545"/>
              <a:gd name="T17" fmla="*/ 109 h 614"/>
              <a:gd name="T18" fmla="*/ 361 w 545"/>
              <a:gd name="T19" fmla="*/ 96 h 614"/>
              <a:gd name="T20" fmla="*/ 420 w 545"/>
              <a:gd name="T21" fmla="*/ 111 h 614"/>
              <a:gd name="T22" fmla="*/ 441 w 545"/>
              <a:gd name="T23" fmla="*/ 84 h 614"/>
              <a:gd name="T24" fmla="*/ 478 w 545"/>
              <a:gd name="T25" fmla="*/ 105 h 614"/>
              <a:gd name="T26" fmla="*/ 545 w 545"/>
              <a:gd name="T27" fmla="*/ 102 h 614"/>
              <a:gd name="T28" fmla="*/ 437 w 545"/>
              <a:gd name="T29" fmla="*/ 178 h 614"/>
              <a:gd name="T30" fmla="*/ 383 w 545"/>
              <a:gd name="T31" fmla="*/ 245 h 614"/>
              <a:gd name="T32" fmla="*/ 393 w 545"/>
              <a:gd name="T33" fmla="*/ 342 h 614"/>
              <a:gd name="T34" fmla="*/ 356 w 545"/>
              <a:gd name="T35" fmla="*/ 382 h 614"/>
              <a:gd name="T36" fmla="*/ 371 w 545"/>
              <a:gd name="T37" fmla="*/ 410 h 614"/>
              <a:gd name="T38" fmla="*/ 371 w 545"/>
              <a:gd name="T39" fmla="*/ 482 h 614"/>
              <a:gd name="T40" fmla="*/ 408 w 545"/>
              <a:gd name="T41" fmla="*/ 482 h 614"/>
              <a:gd name="T42" fmla="*/ 463 w 545"/>
              <a:gd name="T43" fmla="*/ 534 h 614"/>
              <a:gd name="T44" fmla="*/ 486 w 545"/>
              <a:gd name="T45" fmla="*/ 596 h 614"/>
              <a:gd name="T46" fmla="*/ 100 w 545"/>
              <a:gd name="T47" fmla="*/ 614 h 614"/>
              <a:gd name="T48" fmla="*/ 101 w 545"/>
              <a:gd name="T49" fmla="*/ 444 h 614"/>
              <a:gd name="T50" fmla="*/ 67 w 545"/>
              <a:gd name="T51" fmla="*/ 407 h 614"/>
              <a:gd name="T52" fmla="*/ 79 w 545"/>
              <a:gd name="T53" fmla="*/ 362 h 614"/>
              <a:gd name="T54" fmla="*/ 91 w 545"/>
              <a:gd name="T55" fmla="*/ 337 h 614"/>
              <a:gd name="T56" fmla="*/ 67 w 545"/>
              <a:gd name="T57" fmla="*/ 219 h 614"/>
              <a:gd name="T58" fmla="*/ 34 w 545"/>
              <a:gd name="T59" fmla="*/ 142 h 614"/>
              <a:gd name="T60" fmla="*/ 0 w 545"/>
              <a:gd name="T61" fmla="*/ 48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7" name="Freeform 32"/>
          <p:cNvSpPr>
            <a:spLocks noChangeAspect="1"/>
          </p:cNvSpPr>
          <p:nvPr/>
        </p:nvSpPr>
        <p:spPr bwMode="auto">
          <a:xfrm>
            <a:off x="5310188" y="1839913"/>
            <a:ext cx="669925" cy="793750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8" name="Freeform 33"/>
          <p:cNvSpPr>
            <a:spLocks noChangeAspect="1"/>
          </p:cNvSpPr>
          <p:nvPr/>
        </p:nvSpPr>
        <p:spPr bwMode="auto">
          <a:xfrm>
            <a:off x="4887913" y="2468563"/>
            <a:ext cx="776287" cy="512762"/>
          </a:xfrm>
          <a:custGeom>
            <a:avLst/>
            <a:gdLst>
              <a:gd name="T0" fmla="*/ 7 w 481"/>
              <a:gd name="T1" fmla="*/ 16 h 313"/>
              <a:gd name="T2" fmla="*/ 0 w 481"/>
              <a:gd name="T3" fmla="*/ 71 h 313"/>
              <a:gd name="T4" fmla="*/ 10 w 481"/>
              <a:gd name="T5" fmla="*/ 129 h 313"/>
              <a:gd name="T6" fmla="*/ 55 w 481"/>
              <a:gd name="T7" fmla="*/ 249 h 313"/>
              <a:gd name="T8" fmla="*/ 80 w 481"/>
              <a:gd name="T9" fmla="*/ 313 h 313"/>
              <a:gd name="T10" fmla="*/ 363 w 481"/>
              <a:gd name="T11" fmla="*/ 298 h 313"/>
              <a:gd name="T12" fmla="*/ 410 w 481"/>
              <a:gd name="T13" fmla="*/ 313 h 313"/>
              <a:gd name="T14" fmla="*/ 438 w 481"/>
              <a:gd name="T15" fmla="*/ 252 h 313"/>
              <a:gd name="T16" fmla="*/ 428 w 481"/>
              <a:gd name="T17" fmla="*/ 208 h 313"/>
              <a:gd name="T18" fmla="*/ 475 w 481"/>
              <a:gd name="T19" fmla="*/ 200 h 313"/>
              <a:gd name="T20" fmla="*/ 481 w 481"/>
              <a:gd name="T21" fmla="*/ 131 h 313"/>
              <a:gd name="T22" fmla="*/ 453 w 481"/>
              <a:gd name="T23" fmla="*/ 101 h 313"/>
              <a:gd name="T24" fmla="*/ 404 w 481"/>
              <a:gd name="T25" fmla="*/ 71 h 313"/>
              <a:gd name="T26" fmla="*/ 414 w 481"/>
              <a:gd name="T27" fmla="*/ 30 h 313"/>
              <a:gd name="T28" fmla="*/ 393 w 481"/>
              <a:gd name="T29" fmla="*/ 0 h 313"/>
              <a:gd name="T30" fmla="*/ 287 w 481"/>
              <a:gd name="T31" fmla="*/ 4 h 313"/>
              <a:gd name="T32" fmla="*/ 180 w 481"/>
              <a:gd name="T33" fmla="*/ 9 h 313"/>
              <a:gd name="T34" fmla="*/ 7 w 481"/>
              <a:gd name="T35" fmla="*/ 16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3519" name="Group 34"/>
          <p:cNvGrpSpPr>
            <a:grpSpLocks/>
          </p:cNvGrpSpPr>
          <p:nvPr/>
        </p:nvGrpSpPr>
        <p:grpSpPr bwMode="auto">
          <a:xfrm>
            <a:off x="5573713" y="1725613"/>
            <a:ext cx="1012825" cy="931862"/>
            <a:chOff x="3511" y="1087"/>
            <a:chExt cx="638" cy="587"/>
          </a:xfrm>
        </p:grpSpPr>
        <p:sp>
          <p:nvSpPr>
            <p:cNvPr id="63520" name="Freeform 35"/>
            <p:cNvSpPr>
              <a:spLocks noChangeAspect="1"/>
            </p:cNvSpPr>
            <p:nvPr/>
          </p:nvSpPr>
          <p:spPr bwMode="auto">
            <a:xfrm>
              <a:off x="3511" y="1087"/>
              <a:ext cx="453" cy="200"/>
            </a:xfrm>
            <a:custGeom>
              <a:avLst/>
              <a:gdLst>
                <a:gd name="T0" fmla="*/ 0 w 445"/>
                <a:gd name="T1" fmla="*/ 106 h 193"/>
                <a:gd name="T2" fmla="*/ 99 w 445"/>
                <a:gd name="T3" fmla="*/ 0 h 193"/>
                <a:gd name="T4" fmla="*/ 82 w 445"/>
                <a:gd name="T5" fmla="*/ 44 h 193"/>
                <a:gd name="T6" fmla="*/ 95 w 445"/>
                <a:gd name="T7" fmla="*/ 57 h 193"/>
                <a:gd name="T8" fmla="*/ 126 w 445"/>
                <a:gd name="T9" fmla="*/ 39 h 193"/>
                <a:gd name="T10" fmla="*/ 195 w 445"/>
                <a:gd name="T11" fmla="*/ 66 h 193"/>
                <a:gd name="T12" fmla="*/ 225 w 445"/>
                <a:gd name="T13" fmla="*/ 44 h 193"/>
                <a:gd name="T14" fmla="*/ 317 w 445"/>
                <a:gd name="T15" fmla="*/ 32 h 193"/>
                <a:gd name="T16" fmla="*/ 335 w 445"/>
                <a:gd name="T17" fmla="*/ 58 h 193"/>
                <a:gd name="T18" fmla="*/ 371 w 445"/>
                <a:gd name="T19" fmla="*/ 53 h 193"/>
                <a:gd name="T20" fmla="*/ 441 w 445"/>
                <a:gd name="T21" fmla="*/ 81 h 193"/>
                <a:gd name="T22" fmla="*/ 445 w 445"/>
                <a:gd name="T23" fmla="*/ 102 h 193"/>
                <a:gd name="T24" fmla="*/ 369 w 445"/>
                <a:gd name="T25" fmla="*/ 120 h 193"/>
                <a:gd name="T26" fmla="*/ 347 w 445"/>
                <a:gd name="T27" fmla="*/ 106 h 193"/>
                <a:gd name="T28" fmla="*/ 308 w 445"/>
                <a:gd name="T29" fmla="*/ 111 h 193"/>
                <a:gd name="T30" fmla="*/ 263 w 445"/>
                <a:gd name="T31" fmla="*/ 137 h 193"/>
                <a:gd name="T32" fmla="*/ 243 w 445"/>
                <a:gd name="T33" fmla="*/ 139 h 193"/>
                <a:gd name="T34" fmla="*/ 226 w 445"/>
                <a:gd name="T35" fmla="*/ 120 h 193"/>
                <a:gd name="T36" fmla="*/ 201 w 445"/>
                <a:gd name="T37" fmla="*/ 191 h 193"/>
                <a:gd name="T38" fmla="*/ 173 w 445"/>
                <a:gd name="T39" fmla="*/ 193 h 193"/>
                <a:gd name="T40" fmla="*/ 161 w 445"/>
                <a:gd name="T41" fmla="*/ 164 h 193"/>
                <a:gd name="T42" fmla="*/ 101 w 445"/>
                <a:gd name="T43" fmla="*/ 151 h 193"/>
                <a:gd name="T44" fmla="*/ 73 w 445"/>
                <a:gd name="T45" fmla="*/ 130 h 193"/>
                <a:gd name="T46" fmla="*/ 23 w 445"/>
                <a:gd name="T47" fmla="*/ 137 h 193"/>
                <a:gd name="T48" fmla="*/ 0 w 445"/>
                <a:gd name="T49" fmla="*/ 106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66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1" name="Freeform 36"/>
            <p:cNvSpPr>
              <a:spLocks noChangeAspect="1"/>
            </p:cNvSpPr>
            <p:nvPr/>
          </p:nvSpPr>
          <p:spPr bwMode="auto">
            <a:xfrm>
              <a:off x="3824" y="1228"/>
              <a:ext cx="325" cy="446"/>
            </a:xfrm>
            <a:custGeom>
              <a:avLst/>
              <a:gdLst>
                <a:gd name="T0" fmla="*/ 81 w 319"/>
                <a:gd name="T1" fmla="*/ 18 h 432"/>
                <a:gd name="T2" fmla="*/ 93 w 319"/>
                <a:gd name="T3" fmla="*/ 45 h 432"/>
                <a:gd name="T4" fmla="*/ 70 w 319"/>
                <a:gd name="T5" fmla="*/ 61 h 432"/>
                <a:gd name="T6" fmla="*/ 69 w 319"/>
                <a:gd name="T7" fmla="*/ 130 h 432"/>
                <a:gd name="T8" fmla="*/ 57 w 319"/>
                <a:gd name="T9" fmla="*/ 85 h 432"/>
                <a:gd name="T10" fmla="*/ 11 w 319"/>
                <a:gd name="T11" fmla="*/ 128 h 432"/>
                <a:gd name="T12" fmla="*/ 0 w 319"/>
                <a:gd name="T13" fmla="*/ 252 h 432"/>
                <a:gd name="T14" fmla="*/ 30 w 319"/>
                <a:gd name="T15" fmla="*/ 313 h 432"/>
                <a:gd name="T16" fmla="*/ 33 w 319"/>
                <a:gd name="T17" fmla="*/ 344 h 432"/>
                <a:gd name="T18" fmla="*/ 34 w 319"/>
                <a:gd name="T19" fmla="*/ 369 h 432"/>
                <a:gd name="T20" fmla="*/ 33 w 319"/>
                <a:gd name="T21" fmla="*/ 392 h 432"/>
                <a:gd name="T22" fmla="*/ 27 w 319"/>
                <a:gd name="T23" fmla="*/ 432 h 432"/>
                <a:gd name="T24" fmla="*/ 152 w 319"/>
                <a:gd name="T25" fmla="*/ 425 h 432"/>
                <a:gd name="T26" fmla="*/ 318 w 319"/>
                <a:gd name="T27" fmla="*/ 410 h 432"/>
                <a:gd name="T28" fmla="*/ 288 w 319"/>
                <a:gd name="T29" fmla="*/ 401 h 432"/>
                <a:gd name="T30" fmla="*/ 271 w 319"/>
                <a:gd name="T31" fmla="*/ 378 h 432"/>
                <a:gd name="T32" fmla="*/ 297 w 319"/>
                <a:gd name="T33" fmla="*/ 359 h 432"/>
                <a:gd name="T34" fmla="*/ 297 w 319"/>
                <a:gd name="T35" fmla="*/ 335 h 432"/>
                <a:gd name="T36" fmla="*/ 285 w 319"/>
                <a:gd name="T37" fmla="*/ 314 h 432"/>
                <a:gd name="T38" fmla="*/ 297 w 319"/>
                <a:gd name="T39" fmla="*/ 299 h 432"/>
                <a:gd name="T40" fmla="*/ 319 w 319"/>
                <a:gd name="T41" fmla="*/ 301 h 432"/>
                <a:gd name="T42" fmla="*/ 315 w 319"/>
                <a:gd name="T43" fmla="*/ 241 h 432"/>
                <a:gd name="T44" fmla="*/ 309 w 319"/>
                <a:gd name="T45" fmla="*/ 206 h 432"/>
                <a:gd name="T46" fmla="*/ 295 w 319"/>
                <a:gd name="T47" fmla="*/ 183 h 432"/>
                <a:gd name="T48" fmla="*/ 282 w 319"/>
                <a:gd name="T49" fmla="*/ 170 h 432"/>
                <a:gd name="T50" fmla="*/ 261 w 319"/>
                <a:gd name="T51" fmla="*/ 165 h 432"/>
                <a:gd name="T52" fmla="*/ 242 w 319"/>
                <a:gd name="T53" fmla="*/ 165 h 432"/>
                <a:gd name="T54" fmla="*/ 221 w 319"/>
                <a:gd name="T55" fmla="*/ 194 h 432"/>
                <a:gd name="T56" fmla="*/ 207 w 319"/>
                <a:gd name="T57" fmla="*/ 203 h 432"/>
                <a:gd name="T58" fmla="*/ 198 w 319"/>
                <a:gd name="T59" fmla="*/ 206 h 432"/>
                <a:gd name="T60" fmla="*/ 188 w 319"/>
                <a:gd name="T61" fmla="*/ 201 h 432"/>
                <a:gd name="T62" fmla="*/ 185 w 319"/>
                <a:gd name="T63" fmla="*/ 188 h 432"/>
                <a:gd name="T64" fmla="*/ 188 w 319"/>
                <a:gd name="T65" fmla="*/ 179 h 432"/>
                <a:gd name="T66" fmla="*/ 197 w 319"/>
                <a:gd name="T67" fmla="*/ 170 h 432"/>
                <a:gd name="T68" fmla="*/ 206 w 319"/>
                <a:gd name="T69" fmla="*/ 165 h 432"/>
                <a:gd name="T70" fmla="*/ 215 w 319"/>
                <a:gd name="T71" fmla="*/ 164 h 432"/>
                <a:gd name="T72" fmla="*/ 215 w 319"/>
                <a:gd name="T73" fmla="*/ 147 h 432"/>
                <a:gd name="T74" fmla="*/ 239 w 319"/>
                <a:gd name="T75" fmla="*/ 130 h 432"/>
                <a:gd name="T76" fmla="*/ 215 w 319"/>
                <a:gd name="T77" fmla="*/ 73 h 432"/>
                <a:gd name="T78" fmla="*/ 215 w 319"/>
                <a:gd name="T79" fmla="*/ 46 h 432"/>
                <a:gd name="T80" fmla="*/ 175 w 319"/>
                <a:gd name="T81" fmla="*/ 36 h 432"/>
                <a:gd name="T82" fmla="*/ 116 w 319"/>
                <a:gd name="T83" fmla="*/ 0 h 432"/>
                <a:gd name="T84" fmla="*/ 81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solidFill>
              <a:srgbClr val="3366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22" name="Freeform 37"/>
          <p:cNvSpPr>
            <a:spLocks noChangeAspect="1"/>
          </p:cNvSpPr>
          <p:nvPr/>
        </p:nvSpPr>
        <p:spPr bwMode="auto">
          <a:xfrm>
            <a:off x="5014913" y="2957513"/>
            <a:ext cx="885825" cy="738187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3" name="Freeform 38"/>
          <p:cNvSpPr>
            <a:spLocks noChangeAspect="1"/>
          </p:cNvSpPr>
          <p:nvPr/>
        </p:nvSpPr>
        <p:spPr bwMode="auto">
          <a:xfrm>
            <a:off x="5984875" y="2643188"/>
            <a:ext cx="433388" cy="723900"/>
          </a:xfrm>
          <a:custGeom>
            <a:avLst/>
            <a:gdLst>
              <a:gd name="T0" fmla="*/ 0 w 268"/>
              <a:gd name="T1" fmla="*/ 31 h 441"/>
              <a:gd name="T2" fmla="*/ 31 w 268"/>
              <a:gd name="T3" fmla="*/ 48 h 441"/>
              <a:gd name="T4" fmla="*/ 61 w 268"/>
              <a:gd name="T5" fmla="*/ 45 h 441"/>
              <a:gd name="T6" fmla="*/ 71 w 268"/>
              <a:gd name="T7" fmla="*/ 36 h 441"/>
              <a:gd name="T8" fmla="*/ 79 w 268"/>
              <a:gd name="T9" fmla="*/ 9 h 441"/>
              <a:gd name="T10" fmla="*/ 208 w 268"/>
              <a:gd name="T11" fmla="*/ 0 h 441"/>
              <a:gd name="T12" fmla="*/ 268 w 268"/>
              <a:gd name="T13" fmla="*/ 312 h 441"/>
              <a:gd name="T14" fmla="*/ 263 w 268"/>
              <a:gd name="T15" fmla="*/ 309 h 441"/>
              <a:gd name="T16" fmla="*/ 219 w 268"/>
              <a:gd name="T17" fmla="*/ 326 h 441"/>
              <a:gd name="T18" fmla="*/ 187 w 268"/>
              <a:gd name="T19" fmla="*/ 410 h 441"/>
              <a:gd name="T20" fmla="*/ 141 w 268"/>
              <a:gd name="T21" fmla="*/ 398 h 441"/>
              <a:gd name="T22" fmla="*/ 87 w 268"/>
              <a:gd name="T23" fmla="*/ 429 h 441"/>
              <a:gd name="T24" fmla="*/ 17 w 268"/>
              <a:gd name="T25" fmla="*/ 441 h 441"/>
              <a:gd name="T26" fmla="*/ 49 w 268"/>
              <a:gd name="T27" fmla="*/ 359 h 441"/>
              <a:gd name="T28" fmla="*/ 35 w 268"/>
              <a:gd name="T29" fmla="*/ 313 h 441"/>
              <a:gd name="T30" fmla="*/ 0 w 268"/>
              <a:gd name="T31" fmla="*/ 31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24" name="Freeform 39"/>
          <p:cNvSpPr>
            <a:spLocks noChangeAspect="1"/>
          </p:cNvSpPr>
          <p:nvPr/>
        </p:nvSpPr>
        <p:spPr bwMode="auto">
          <a:xfrm>
            <a:off x="6321425" y="2497138"/>
            <a:ext cx="558800" cy="652462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5" name="Freeform 40"/>
          <p:cNvSpPr>
            <a:spLocks noChangeAspect="1"/>
          </p:cNvSpPr>
          <p:nvPr/>
        </p:nvSpPr>
        <p:spPr bwMode="auto">
          <a:xfrm>
            <a:off x="7778750" y="1214438"/>
            <a:ext cx="506413" cy="785812"/>
          </a:xfrm>
          <a:custGeom>
            <a:avLst/>
            <a:gdLst>
              <a:gd name="T0" fmla="*/ 73 w 313"/>
              <a:gd name="T1" fmla="*/ 15 h 478"/>
              <a:gd name="T2" fmla="*/ 27 w 313"/>
              <a:gd name="T3" fmla="*/ 103 h 478"/>
              <a:gd name="T4" fmla="*/ 49 w 313"/>
              <a:gd name="T5" fmla="*/ 136 h 478"/>
              <a:gd name="T6" fmla="*/ 27 w 313"/>
              <a:gd name="T7" fmla="*/ 176 h 478"/>
              <a:gd name="T8" fmla="*/ 40 w 313"/>
              <a:gd name="T9" fmla="*/ 189 h 478"/>
              <a:gd name="T10" fmla="*/ 31 w 313"/>
              <a:gd name="T11" fmla="*/ 216 h 478"/>
              <a:gd name="T12" fmla="*/ 31 w 313"/>
              <a:gd name="T13" fmla="*/ 261 h 478"/>
              <a:gd name="T14" fmla="*/ 0 w 313"/>
              <a:gd name="T15" fmla="*/ 277 h 478"/>
              <a:gd name="T16" fmla="*/ 12 w 313"/>
              <a:gd name="T17" fmla="*/ 291 h 478"/>
              <a:gd name="T18" fmla="*/ 78 w 313"/>
              <a:gd name="T19" fmla="*/ 457 h 478"/>
              <a:gd name="T20" fmla="*/ 130 w 313"/>
              <a:gd name="T21" fmla="*/ 478 h 478"/>
              <a:gd name="T22" fmla="*/ 127 w 313"/>
              <a:gd name="T23" fmla="*/ 444 h 478"/>
              <a:gd name="T24" fmla="*/ 152 w 313"/>
              <a:gd name="T25" fmla="*/ 417 h 478"/>
              <a:gd name="T26" fmla="*/ 143 w 313"/>
              <a:gd name="T27" fmla="*/ 389 h 478"/>
              <a:gd name="T28" fmla="*/ 207 w 313"/>
              <a:gd name="T29" fmla="*/ 355 h 478"/>
              <a:gd name="T30" fmla="*/ 210 w 313"/>
              <a:gd name="T31" fmla="*/ 308 h 478"/>
              <a:gd name="T32" fmla="*/ 248 w 313"/>
              <a:gd name="T33" fmla="*/ 305 h 478"/>
              <a:gd name="T34" fmla="*/ 277 w 313"/>
              <a:gd name="T35" fmla="*/ 270 h 478"/>
              <a:gd name="T36" fmla="*/ 313 w 313"/>
              <a:gd name="T37" fmla="*/ 246 h 478"/>
              <a:gd name="T38" fmla="*/ 313 w 313"/>
              <a:gd name="T39" fmla="*/ 216 h 478"/>
              <a:gd name="T40" fmla="*/ 264 w 313"/>
              <a:gd name="T41" fmla="*/ 207 h 478"/>
              <a:gd name="T42" fmla="*/ 255 w 313"/>
              <a:gd name="T43" fmla="*/ 174 h 478"/>
              <a:gd name="T44" fmla="*/ 206 w 313"/>
              <a:gd name="T45" fmla="*/ 170 h 478"/>
              <a:gd name="T46" fmla="*/ 166 w 313"/>
              <a:gd name="T47" fmla="*/ 28 h 478"/>
              <a:gd name="T48" fmla="*/ 148 w 313"/>
              <a:gd name="T49" fmla="*/ 0 h 478"/>
              <a:gd name="T50" fmla="*/ 98 w 313"/>
              <a:gd name="T51" fmla="*/ 12 h 478"/>
              <a:gd name="T52" fmla="*/ 90 w 313"/>
              <a:gd name="T53" fmla="*/ 25 h 478"/>
              <a:gd name="T54" fmla="*/ 73 w 313"/>
              <a:gd name="T55" fmla="*/ 15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6" name="Freeform 41"/>
          <p:cNvSpPr>
            <a:spLocks noChangeAspect="1"/>
          </p:cNvSpPr>
          <p:nvPr/>
        </p:nvSpPr>
        <p:spPr bwMode="auto">
          <a:xfrm>
            <a:off x="6838950" y="2354263"/>
            <a:ext cx="763588" cy="509587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rgbClr val="99CC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27" name="Freeform 42"/>
          <p:cNvSpPr>
            <a:spLocks noChangeAspect="1"/>
          </p:cNvSpPr>
          <p:nvPr/>
        </p:nvSpPr>
        <p:spPr bwMode="auto">
          <a:xfrm>
            <a:off x="7529513" y="2413000"/>
            <a:ext cx="203200" cy="406400"/>
          </a:xfrm>
          <a:custGeom>
            <a:avLst/>
            <a:gdLst>
              <a:gd name="T0" fmla="*/ 22 w 125"/>
              <a:gd name="T1" fmla="*/ 2 h 247"/>
              <a:gd name="T2" fmla="*/ 52 w 125"/>
              <a:gd name="T3" fmla="*/ 0 h 247"/>
              <a:gd name="T4" fmla="*/ 112 w 125"/>
              <a:gd name="T5" fmla="*/ 37 h 247"/>
              <a:gd name="T6" fmla="*/ 103 w 125"/>
              <a:gd name="T7" fmla="*/ 67 h 247"/>
              <a:gd name="T8" fmla="*/ 124 w 125"/>
              <a:gd name="T9" fmla="*/ 86 h 247"/>
              <a:gd name="T10" fmla="*/ 125 w 125"/>
              <a:gd name="T11" fmla="*/ 203 h 247"/>
              <a:gd name="T12" fmla="*/ 104 w 125"/>
              <a:gd name="T13" fmla="*/ 247 h 247"/>
              <a:gd name="T14" fmla="*/ 81 w 125"/>
              <a:gd name="T15" fmla="*/ 231 h 247"/>
              <a:gd name="T16" fmla="*/ 55 w 125"/>
              <a:gd name="T17" fmla="*/ 230 h 247"/>
              <a:gd name="T18" fmla="*/ 12 w 125"/>
              <a:gd name="T19" fmla="*/ 206 h 247"/>
              <a:gd name="T20" fmla="*/ 45 w 125"/>
              <a:gd name="T21" fmla="*/ 133 h 247"/>
              <a:gd name="T22" fmla="*/ 0 w 125"/>
              <a:gd name="T23" fmla="*/ 94 h 247"/>
              <a:gd name="T24" fmla="*/ 22 w 125"/>
              <a:gd name="T25" fmla="*/ 2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28" name="Freeform 43"/>
          <p:cNvSpPr>
            <a:spLocks noChangeAspect="1"/>
          </p:cNvSpPr>
          <p:nvPr/>
        </p:nvSpPr>
        <p:spPr bwMode="auto">
          <a:xfrm>
            <a:off x="7559675" y="1741488"/>
            <a:ext cx="225425" cy="422275"/>
          </a:xfrm>
          <a:custGeom>
            <a:avLst/>
            <a:gdLst>
              <a:gd name="T0" fmla="*/ 0 w 139"/>
              <a:gd name="T1" fmla="*/ 27 h 257"/>
              <a:gd name="T2" fmla="*/ 102 w 139"/>
              <a:gd name="T3" fmla="*/ 0 h 257"/>
              <a:gd name="T4" fmla="*/ 139 w 139"/>
              <a:gd name="T5" fmla="*/ 70 h 257"/>
              <a:gd name="T6" fmla="*/ 120 w 139"/>
              <a:gd name="T7" fmla="*/ 88 h 257"/>
              <a:gd name="T8" fmla="*/ 127 w 139"/>
              <a:gd name="T9" fmla="*/ 243 h 257"/>
              <a:gd name="T10" fmla="*/ 69 w 139"/>
              <a:gd name="T11" fmla="*/ 257 h 257"/>
              <a:gd name="T12" fmla="*/ 41 w 139"/>
              <a:gd name="T13" fmla="*/ 193 h 257"/>
              <a:gd name="T14" fmla="*/ 39 w 139"/>
              <a:gd name="T15" fmla="*/ 117 h 257"/>
              <a:gd name="T16" fmla="*/ 14 w 139"/>
              <a:gd name="T17" fmla="*/ 94 h 257"/>
              <a:gd name="T18" fmla="*/ 0 w 139"/>
              <a:gd name="T19" fmla="*/ 2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rgbClr val="99CCFD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9" name="Freeform 44"/>
          <p:cNvSpPr>
            <a:spLocks noChangeAspect="1"/>
          </p:cNvSpPr>
          <p:nvPr/>
        </p:nvSpPr>
        <p:spPr bwMode="auto">
          <a:xfrm>
            <a:off x="7669213" y="2068513"/>
            <a:ext cx="477837" cy="220662"/>
          </a:xfrm>
          <a:custGeom>
            <a:avLst/>
            <a:gdLst>
              <a:gd name="T0" fmla="*/ 0 w 296"/>
              <a:gd name="T1" fmla="*/ 54 h 134"/>
              <a:gd name="T2" fmla="*/ 151 w 296"/>
              <a:gd name="T3" fmla="*/ 16 h 134"/>
              <a:gd name="T4" fmla="*/ 169 w 296"/>
              <a:gd name="T5" fmla="*/ 18 h 134"/>
              <a:gd name="T6" fmla="*/ 187 w 296"/>
              <a:gd name="T7" fmla="*/ 0 h 134"/>
              <a:gd name="T8" fmla="*/ 202 w 296"/>
              <a:gd name="T9" fmla="*/ 9 h 134"/>
              <a:gd name="T10" fmla="*/ 184 w 296"/>
              <a:gd name="T11" fmla="*/ 48 h 134"/>
              <a:gd name="T12" fmla="*/ 215 w 296"/>
              <a:gd name="T13" fmla="*/ 45 h 134"/>
              <a:gd name="T14" fmla="*/ 233 w 296"/>
              <a:gd name="T15" fmla="*/ 74 h 134"/>
              <a:gd name="T16" fmla="*/ 254 w 296"/>
              <a:gd name="T17" fmla="*/ 77 h 134"/>
              <a:gd name="T18" fmla="*/ 269 w 296"/>
              <a:gd name="T19" fmla="*/ 73 h 134"/>
              <a:gd name="T20" fmla="*/ 269 w 296"/>
              <a:gd name="T21" fmla="*/ 57 h 134"/>
              <a:gd name="T22" fmla="*/ 243 w 296"/>
              <a:gd name="T23" fmla="*/ 36 h 134"/>
              <a:gd name="T24" fmla="*/ 263 w 296"/>
              <a:gd name="T25" fmla="*/ 34 h 134"/>
              <a:gd name="T26" fmla="*/ 296 w 296"/>
              <a:gd name="T27" fmla="*/ 79 h 134"/>
              <a:gd name="T28" fmla="*/ 264 w 296"/>
              <a:gd name="T29" fmla="*/ 106 h 134"/>
              <a:gd name="T30" fmla="*/ 229 w 296"/>
              <a:gd name="T31" fmla="*/ 92 h 134"/>
              <a:gd name="T32" fmla="*/ 206 w 296"/>
              <a:gd name="T33" fmla="*/ 125 h 134"/>
              <a:gd name="T34" fmla="*/ 161 w 296"/>
              <a:gd name="T35" fmla="*/ 92 h 134"/>
              <a:gd name="T36" fmla="*/ 12 w 296"/>
              <a:gd name="T37" fmla="*/ 134 h 134"/>
              <a:gd name="T38" fmla="*/ 0 w 296"/>
              <a:gd name="T39" fmla="*/ 54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0" name="Freeform 45"/>
          <p:cNvSpPr>
            <a:spLocks noChangeAspect="1"/>
          </p:cNvSpPr>
          <p:nvPr/>
        </p:nvSpPr>
        <p:spPr bwMode="auto">
          <a:xfrm>
            <a:off x="7685088" y="2235200"/>
            <a:ext cx="247650" cy="193675"/>
          </a:xfrm>
          <a:custGeom>
            <a:avLst/>
            <a:gdLst>
              <a:gd name="T0" fmla="*/ 0 w 153"/>
              <a:gd name="T1" fmla="*/ 30 h 118"/>
              <a:gd name="T2" fmla="*/ 118 w 153"/>
              <a:gd name="T3" fmla="*/ 0 h 118"/>
              <a:gd name="T4" fmla="*/ 153 w 153"/>
              <a:gd name="T5" fmla="*/ 54 h 118"/>
              <a:gd name="T6" fmla="*/ 133 w 153"/>
              <a:gd name="T7" fmla="*/ 78 h 118"/>
              <a:gd name="T8" fmla="*/ 95 w 153"/>
              <a:gd name="T9" fmla="*/ 69 h 118"/>
              <a:gd name="T10" fmla="*/ 37 w 153"/>
              <a:gd name="T11" fmla="*/ 118 h 118"/>
              <a:gd name="T12" fmla="*/ 6 w 153"/>
              <a:gd name="T13" fmla="*/ 93 h 118"/>
              <a:gd name="T14" fmla="*/ 0 w 153"/>
              <a:gd name="T15" fmla="*/ 30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3531" name="Group 46"/>
          <p:cNvGrpSpPr>
            <a:grpSpLocks/>
          </p:cNvGrpSpPr>
          <p:nvPr/>
        </p:nvGrpSpPr>
        <p:grpSpPr bwMode="auto">
          <a:xfrm>
            <a:off x="6899275" y="1782763"/>
            <a:ext cx="1071563" cy="739775"/>
            <a:chOff x="4346" y="1123"/>
            <a:chExt cx="675" cy="466"/>
          </a:xfrm>
        </p:grpSpPr>
        <p:sp>
          <p:nvSpPr>
            <p:cNvPr id="63532" name="Freeform 47"/>
            <p:cNvSpPr>
              <a:spLocks noChangeAspect="1"/>
            </p:cNvSpPr>
            <p:nvPr/>
          </p:nvSpPr>
          <p:spPr bwMode="auto">
            <a:xfrm>
              <a:off x="4346" y="1123"/>
              <a:ext cx="534" cy="441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solidFill>
              <a:srgbClr val="3366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3" name="Freeform 48"/>
            <p:cNvSpPr>
              <a:spLocks noChangeAspect="1"/>
            </p:cNvSpPr>
            <p:nvPr/>
          </p:nvSpPr>
          <p:spPr bwMode="auto">
            <a:xfrm>
              <a:off x="4866" y="1495"/>
              <a:ext cx="155" cy="94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3366FF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34" name="Freeform 49"/>
          <p:cNvSpPr>
            <a:spLocks noChangeAspect="1"/>
          </p:cNvSpPr>
          <p:nvPr/>
        </p:nvSpPr>
        <p:spPr bwMode="auto">
          <a:xfrm>
            <a:off x="7723188" y="1660525"/>
            <a:ext cx="263525" cy="473075"/>
          </a:xfrm>
          <a:custGeom>
            <a:avLst/>
            <a:gdLst>
              <a:gd name="T0" fmla="*/ 34 w 162"/>
              <a:gd name="T1" fmla="*/ 0 h 289"/>
              <a:gd name="T2" fmla="*/ 0 w 162"/>
              <a:gd name="T3" fmla="*/ 51 h 289"/>
              <a:gd name="T4" fmla="*/ 37 w 162"/>
              <a:gd name="T5" fmla="*/ 118 h 289"/>
              <a:gd name="T6" fmla="*/ 15 w 162"/>
              <a:gd name="T7" fmla="*/ 136 h 289"/>
              <a:gd name="T8" fmla="*/ 24 w 162"/>
              <a:gd name="T9" fmla="*/ 289 h 289"/>
              <a:gd name="T10" fmla="*/ 115 w 162"/>
              <a:gd name="T11" fmla="*/ 267 h 289"/>
              <a:gd name="T12" fmla="*/ 138 w 162"/>
              <a:gd name="T13" fmla="*/ 267 h 289"/>
              <a:gd name="T14" fmla="*/ 152 w 162"/>
              <a:gd name="T15" fmla="*/ 250 h 289"/>
              <a:gd name="T16" fmla="*/ 152 w 162"/>
              <a:gd name="T17" fmla="*/ 222 h 289"/>
              <a:gd name="T18" fmla="*/ 162 w 162"/>
              <a:gd name="T19" fmla="*/ 204 h 289"/>
              <a:gd name="T20" fmla="*/ 112 w 162"/>
              <a:gd name="T21" fmla="*/ 182 h 289"/>
              <a:gd name="T22" fmla="*/ 46 w 162"/>
              <a:gd name="T23" fmla="*/ 14 h 289"/>
              <a:gd name="T24" fmla="*/ 34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rgbClr val="99CCFD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5" name="Freeform 50"/>
          <p:cNvSpPr>
            <a:spLocks noChangeAspect="1"/>
          </p:cNvSpPr>
          <p:nvPr/>
        </p:nvSpPr>
        <p:spPr bwMode="auto">
          <a:xfrm>
            <a:off x="7877175" y="2217738"/>
            <a:ext cx="122238" cy="106362"/>
          </a:xfrm>
          <a:custGeom>
            <a:avLst/>
            <a:gdLst>
              <a:gd name="T0" fmla="*/ 0 w 77"/>
              <a:gd name="T1" fmla="*/ 10 h 64"/>
              <a:gd name="T2" fmla="*/ 32 w 77"/>
              <a:gd name="T3" fmla="*/ 0 h 64"/>
              <a:gd name="T4" fmla="*/ 77 w 77"/>
              <a:gd name="T5" fmla="*/ 33 h 64"/>
              <a:gd name="T6" fmla="*/ 68 w 77"/>
              <a:gd name="T7" fmla="*/ 42 h 64"/>
              <a:gd name="T8" fmla="*/ 46 w 77"/>
              <a:gd name="T9" fmla="*/ 42 h 64"/>
              <a:gd name="T10" fmla="*/ 35 w 77"/>
              <a:gd name="T11" fmla="*/ 64 h 64"/>
              <a:gd name="T12" fmla="*/ 0 w 77"/>
              <a:gd name="T13" fmla="*/ 10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rgbClr val="99CC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6" name="Freeform 51"/>
          <p:cNvSpPr>
            <a:spLocks noChangeAspect="1"/>
          </p:cNvSpPr>
          <p:nvPr/>
        </p:nvSpPr>
        <p:spPr bwMode="auto">
          <a:xfrm>
            <a:off x="7513638" y="2747963"/>
            <a:ext cx="160337" cy="200025"/>
          </a:xfrm>
          <a:custGeom>
            <a:avLst/>
            <a:gdLst>
              <a:gd name="T0" fmla="*/ 0 w 98"/>
              <a:gd name="T1" fmla="*/ 8 h 122"/>
              <a:gd name="T2" fmla="*/ 21 w 98"/>
              <a:gd name="T3" fmla="*/ 0 h 122"/>
              <a:gd name="T4" fmla="*/ 66 w 98"/>
              <a:gd name="T5" fmla="*/ 27 h 122"/>
              <a:gd name="T6" fmla="*/ 66 w 98"/>
              <a:gd name="T7" fmla="*/ 54 h 122"/>
              <a:gd name="T8" fmla="*/ 97 w 98"/>
              <a:gd name="T9" fmla="*/ 73 h 122"/>
              <a:gd name="T10" fmla="*/ 98 w 98"/>
              <a:gd name="T11" fmla="*/ 109 h 122"/>
              <a:gd name="T12" fmla="*/ 48 w 98"/>
              <a:gd name="T13" fmla="*/ 122 h 122"/>
              <a:gd name="T14" fmla="*/ 0 w 98"/>
              <a:gd name="T15" fmla="*/ 8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rgbClr val="3366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7" name="Freeform 52"/>
          <p:cNvSpPr>
            <a:spLocks noChangeAspect="1"/>
          </p:cNvSpPr>
          <p:nvPr/>
        </p:nvSpPr>
        <p:spPr bwMode="auto">
          <a:xfrm>
            <a:off x="7024688" y="2760663"/>
            <a:ext cx="650875" cy="271462"/>
          </a:xfrm>
          <a:custGeom>
            <a:avLst/>
            <a:gdLst>
              <a:gd name="T0" fmla="*/ 0 w 403"/>
              <a:gd name="T1" fmla="*/ 56 h 165"/>
              <a:gd name="T2" fmla="*/ 300 w 403"/>
              <a:gd name="T3" fmla="*/ 0 h 165"/>
              <a:gd name="T4" fmla="*/ 349 w 403"/>
              <a:gd name="T5" fmla="*/ 113 h 165"/>
              <a:gd name="T6" fmla="*/ 401 w 403"/>
              <a:gd name="T7" fmla="*/ 101 h 165"/>
              <a:gd name="T8" fmla="*/ 403 w 403"/>
              <a:gd name="T9" fmla="*/ 158 h 165"/>
              <a:gd name="T10" fmla="*/ 361 w 403"/>
              <a:gd name="T11" fmla="*/ 165 h 165"/>
              <a:gd name="T12" fmla="*/ 324 w 403"/>
              <a:gd name="T13" fmla="*/ 128 h 165"/>
              <a:gd name="T14" fmla="*/ 300 w 403"/>
              <a:gd name="T15" fmla="*/ 83 h 165"/>
              <a:gd name="T16" fmla="*/ 296 w 403"/>
              <a:gd name="T17" fmla="*/ 21 h 165"/>
              <a:gd name="T18" fmla="*/ 278 w 403"/>
              <a:gd name="T19" fmla="*/ 52 h 165"/>
              <a:gd name="T20" fmla="*/ 299 w 403"/>
              <a:gd name="T21" fmla="*/ 146 h 165"/>
              <a:gd name="T22" fmla="*/ 211 w 403"/>
              <a:gd name="T23" fmla="*/ 159 h 165"/>
              <a:gd name="T24" fmla="*/ 208 w 403"/>
              <a:gd name="T25" fmla="*/ 91 h 165"/>
              <a:gd name="T26" fmla="*/ 154 w 403"/>
              <a:gd name="T27" fmla="*/ 61 h 165"/>
              <a:gd name="T28" fmla="*/ 108 w 403"/>
              <a:gd name="T29" fmla="*/ 53 h 165"/>
              <a:gd name="T30" fmla="*/ 12 w 403"/>
              <a:gd name="T31" fmla="*/ 101 h 165"/>
              <a:gd name="T32" fmla="*/ 0 w 403"/>
              <a:gd name="T33" fmla="*/ 56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8" name="Freeform 53"/>
          <p:cNvSpPr>
            <a:spLocks noChangeAspect="1"/>
          </p:cNvSpPr>
          <p:nvPr/>
        </p:nvSpPr>
        <p:spPr bwMode="auto">
          <a:xfrm>
            <a:off x="4057650" y="3586163"/>
            <a:ext cx="1152525" cy="561975"/>
          </a:xfrm>
          <a:custGeom>
            <a:avLst/>
            <a:gdLst>
              <a:gd name="T0" fmla="*/ 4 w 713"/>
              <a:gd name="T1" fmla="*/ 0 h 343"/>
              <a:gd name="T2" fmla="*/ 0 w 713"/>
              <a:gd name="T3" fmla="*/ 61 h 343"/>
              <a:gd name="T4" fmla="*/ 253 w 713"/>
              <a:gd name="T5" fmla="*/ 70 h 343"/>
              <a:gd name="T6" fmla="*/ 255 w 713"/>
              <a:gd name="T7" fmla="*/ 266 h 343"/>
              <a:gd name="T8" fmla="*/ 385 w 713"/>
              <a:gd name="T9" fmla="*/ 319 h 343"/>
              <a:gd name="T10" fmla="*/ 420 w 713"/>
              <a:gd name="T11" fmla="*/ 300 h 343"/>
              <a:gd name="T12" fmla="*/ 502 w 713"/>
              <a:gd name="T13" fmla="*/ 343 h 343"/>
              <a:gd name="T14" fmla="*/ 556 w 713"/>
              <a:gd name="T15" fmla="*/ 342 h 343"/>
              <a:gd name="T16" fmla="*/ 654 w 713"/>
              <a:gd name="T17" fmla="*/ 300 h 343"/>
              <a:gd name="T18" fmla="*/ 713 w 713"/>
              <a:gd name="T19" fmla="*/ 340 h 343"/>
              <a:gd name="T20" fmla="*/ 713 w 713"/>
              <a:gd name="T21" fmla="*/ 128 h 343"/>
              <a:gd name="T22" fmla="*/ 695 w 713"/>
              <a:gd name="T23" fmla="*/ 5 h 343"/>
              <a:gd name="T24" fmla="*/ 4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9" name="Freeform 54"/>
          <p:cNvSpPr>
            <a:spLocks noChangeAspect="1"/>
          </p:cNvSpPr>
          <p:nvPr/>
        </p:nvSpPr>
        <p:spPr bwMode="auto">
          <a:xfrm>
            <a:off x="5187950" y="3614738"/>
            <a:ext cx="647700" cy="612775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0" name="Freeform 55"/>
          <p:cNvSpPr>
            <a:spLocks noChangeAspect="1"/>
          </p:cNvSpPr>
          <p:nvPr/>
        </p:nvSpPr>
        <p:spPr bwMode="auto">
          <a:xfrm>
            <a:off x="5281613" y="4203700"/>
            <a:ext cx="788987" cy="642938"/>
          </a:xfrm>
          <a:custGeom>
            <a:avLst/>
            <a:gdLst>
              <a:gd name="T0" fmla="*/ 0 w 489"/>
              <a:gd name="T1" fmla="*/ 9 h 392"/>
              <a:gd name="T2" fmla="*/ 245 w 489"/>
              <a:gd name="T3" fmla="*/ 0 h 392"/>
              <a:gd name="T4" fmla="*/ 288 w 489"/>
              <a:gd name="T5" fmla="*/ 81 h 392"/>
              <a:gd name="T6" fmla="*/ 251 w 489"/>
              <a:gd name="T7" fmla="*/ 176 h 392"/>
              <a:gd name="T8" fmla="*/ 239 w 489"/>
              <a:gd name="T9" fmla="*/ 219 h 392"/>
              <a:gd name="T10" fmla="*/ 403 w 489"/>
              <a:gd name="T11" fmla="*/ 201 h 392"/>
              <a:gd name="T12" fmla="*/ 413 w 489"/>
              <a:gd name="T13" fmla="*/ 264 h 392"/>
              <a:gd name="T14" fmla="*/ 364 w 489"/>
              <a:gd name="T15" fmla="*/ 258 h 392"/>
              <a:gd name="T16" fmla="*/ 342 w 489"/>
              <a:gd name="T17" fmla="*/ 285 h 392"/>
              <a:gd name="T18" fmla="*/ 367 w 489"/>
              <a:gd name="T19" fmla="*/ 303 h 392"/>
              <a:gd name="T20" fmla="*/ 412 w 489"/>
              <a:gd name="T21" fmla="*/ 282 h 392"/>
              <a:gd name="T22" fmla="*/ 413 w 489"/>
              <a:gd name="T23" fmla="*/ 312 h 392"/>
              <a:gd name="T24" fmla="*/ 440 w 489"/>
              <a:gd name="T25" fmla="*/ 286 h 392"/>
              <a:gd name="T26" fmla="*/ 458 w 489"/>
              <a:gd name="T27" fmla="*/ 286 h 392"/>
              <a:gd name="T28" fmla="*/ 437 w 489"/>
              <a:gd name="T29" fmla="*/ 339 h 392"/>
              <a:gd name="T30" fmla="*/ 477 w 489"/>
              <a:gd name="T31" fmla="*/ 347 h 392"/>
              <a:gd name="T32" fmla="*/ 489 w 489"/>
              <a:gd name="T33" fmla="*/ 376 h 392"/>
              <a:gd name="T34" fmla="*/ 471 w 489"/>
              <a:gd name="T35" fmla="*/ 385 h 392"/>
              <a:gd name="T36" fmla="*/ 446 w 489"/>
              <a:gd name="T37" fmla="*/ 367 h 392"/>
              <a:gd name="T38" fmla="*/ 398 w 489"/>
              <a:gd name="T39" fmla="*/ 353 h 392"/>
              <a:gd name="T40" fmla="*/ 409 w 489"/>
              <a:gd name="T41" fmla="*/ 388 h 392"/>
              <a:gd name="T42" fmla="*/ 385 w 489"/>
              <a:gd name="T43" fmla="*/ 392 h 392"/>
              <a:gd name="T44" fmla="*/ 365 w 489"/>
              <a:gd name="T45" fmla="*/ 361 h 392"/>
              <a:gd name="T46" fmla="*/ 354 w 489"/>
              <a:gd name="T47" fmla="*/ 380 h 392"/>
              <a:gd name="T48" fmla="*/ 282 w 489"/>
              <a:gd name="T49" fmla="*/ 380 h 392"/>
              <a:gd name="T50" fmla="*/ 282 w 489"/>
              <a:gd name="T51" fmla="*/ 361 h 392"/>
              <a:gd name="T52" fmla="*/ 255 w 489"/>
              <a:gd name="T53" fmla="*/ 339 h 392"/>
              <a:gd name="T54" fmla="*/ 201 w 489"/>
              <a:gd name="T55" fmla="*/ 336 h 392"/>
              <a:gd name="T56" fmla="*/ 246 w 489"/>
              <a:gd name="T57" fmla="*/ 361 h 392"/>
              <a:gd name="T58" fmla="*/ 184 w 489"/>
              <a:gd name="T59" fmla="*/ 374 h 392"/>
              <a:gd name="T60" fmla="*/ 85 w 489"/>
              <a:gd name="T61" fmla="*/ 356 h 392"/>
              <a:gd name="T62" fmla="*/ 48 w 489"/>
              <a:gd name="T63" fmla="*/ 361 h 392"/>
              <a:gd name="T64" fmla="*/ 61 w 489"/>
              <a:gd name="T65" fmla="*/ 230 h 392"/>
              <a:gd name="T66" fmla="*/ 2 w 489"/>
              <a:gd name="T67" fmla="*/ 125 h 392"/>
              <a:gd name="T68" fmla="*/ 0 w 489"/>
              <a:gd name="T69" fmla="*/ 9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1" name="Freeform 56"/>
          <p:cNvSpPr>
            <a:spLocks noChangeAspect="1"/>
          </p:cNvSpPr>
          <p:nvPr/>
        </p:nvSpPr>
        <p:spPr bwMode="auto">
          <a:xfrm>
            <a:off x="5826125" y="3086100"/>
            <a:ext cx="981075" cy="552450"/>
          </a:xfrm>
          <a:custGeom>
            <a:avLst/>
            <a:gdLst>
              <a:gd name="T0" fmla="*/ 0 w 607"/>
              <a:gd name="T1" fmla="*/ 337 h 337"/>
              <a:gd name="T2" fmla="*/ 148 w 607"/>
              <a:gd name="T3" fmla="*/ 316 h 337"/>
              <a:gd name="T4" fmla="*/ 148 w 607"/>
              <a:gd name="T5" fmla="*/ 301 h 337"/>
              <a:gd name="T6" fmla="*/ 504 w 607"/>
              <a:gd name="T7" fmla="*/ 252 h 337"/>
              <a:gd name="T8" fmla="*/ 510 w 607"/>
              <a:gd name="T9" fmla="*/ 226 h 337"/>
              <a:gd name="T10" fmla="*/ 562 w 607"/>
              <a:gd name="T11" fmla="*/ 207 h 337"/>
              <a:gd name="T12" fmla="*/ 568 w 607"/>
              <a:gd name="T13" fmla="*/ 180 h 337"/>
              <a:gd name="T14" fmla="*/ 590 w 607"/>
              <a:gd name="T15" fmla="*/ 171 h 337"/>
              <a:gd name="T16" fmla="*/ 607 w 607"/>
              <a:gd name="T17" fmla="*/ 131 h 337"/>
              <a:gd name="T18" fmla="*/ 558 w 607"/>
              <a:gd name="T19" fmla="*/ 91 h 337"/>
              <a:gd name="T20" fmla="*/ 549 w 607"/>
              <a:gd name="T21" fmla="*/ 37 h 337"/>
              <a:gd name="T22" fmla="*/ 510 w 607"/>
              <a:gd name="T23" fmla="*/ 10 h 337"/>
              <a:gd name="T24" fmla="*/ 431 w 607"/>
              <a:gd name="T25" fmla="*/ 25 h 337"/>
              <a:gd name="T26" fmla="*/ 394 w 607"/>
              <a:gd name="T27" fmla="*/ 1 h 337"/>
              <a:gd name="T28" fmla="*/ 358 w 607"/>
              <a:gd name="T29" fmla="*/ 0 h 337"/>
              <a:gd name="T30" fmla="*/ 365 w 607"/>
              <a:gd name="T31" fmla="*/ 37 h 337"/>
              <a:gd name="T32" fmla="*/ 316 w 607"/>
              <a:gd name="T33" fmla="*/ 56 h 337"/>
              <a:gd name="T34" fmla="*/ 283 w 607"/>
              <a:gd name="T35" fmla="*/ 140 h 337"/>
              <a:gd name="T36" fmla="*/ 239 w 607"/>
              <a:gd name="T37" fmla="*/ 126 h 337"/>
              <a:gd name="T38" fmla="*/ 185 w 607"/>
              <a:gd name="T39" fmla="*/ 158 h 337"/>
              <a:gd name="T40" fmla="*/ 116 w 607"/>
              <a:gd name="T41" fmla="*/ 170 h 337"/>
              <a:gd name="T42" fmla="*/ 116 w 607"/>
              <a:gd name="T43" fmla="*/ 217 h 337"/>
              <a:gd name="T44" fmla="*/ 82 w 607"/>
              <a:gd name="T45" fmla="*/ 216 h 337"/>
              <a:gd name="T46" fmla="*/ 84 w 607"/>
              <a:gd name="T47" fmla="*/ 258 h 337"/>
              <a:gd name="T48" fmla="*/ 48 w 607"/>
              <a:gd name="T49" fmla="*/ 241 h 337"/>
              <a:gd name="T50" fmla="*/ 27 w 607"/>
              <a:gd name="T51" fmla="*/ 249 h 337"/>
              <a:gd name="T52" fmla="*/ 45 w 607"/>
              <a:gd name="T53" fmla="*/ 277 h 337"/>
              <a:gd name="T54" fmla="*/ 8 w 607"/>
              <a:gd name="T55" fmla="*/ 314 h 337"/>
              <a:gd name="T56" fmla="*/ 0 w 607"/>
              <a:gd name="T57" fmla="*/ 33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2" name="Freeform 57"/>
          <p:cNvSpPr>
            <a:spLocks noChangeAspect="1"/>
          </p:cNvSpPr>
          <p:nvPr/>
        </p:nvSpPr>
        <p:spPr bwMode="auto">
          <a:xfrm>
            <a:off x="5762625" y="3441700"/>
            <a:ext cx="1127125" cy="417513"/>
          </a:xfrm>
          <a:custGeom>
            <a:avLst/>
            <a:gdLst>
              <a:gd name="T0" fmla="*/ 42 w 699"/>
              <a:gd name="T1" fmla="*/ 117 h 255"/>
              <a:gd name="T2" fmla="*/ 42 w 699"/>
              <a:gd name="T3" fmla="*/ 121 h 255"/>
              <a:gd name="T4" fmla="*/ 30 w 699"/>
              <a:gd name="T5" fmla="*/ 145 h 255"/>
              <a:gd name="T6" fmla="*/ 43 w 699"/>
              <a:gd name="T7" fmla="*/ 178 h 255"/>
              <a:gd name="T8" fmla="*/ 0 w 699"/>
              <a:gd name="T9" fmla="*/ 206 h 255"/>
              <a:gd name="T10" fmla="*/ 9 w 699"/>
              <a:gd name="T11" fmla="*/ 255 h 255"/>
              <a:gd name="T12" fmla="*/ 192 w 699"/>
              <a:gd name="T13" fmla="*/ 240 h 255"/>
              <a:gd name="T14" fmla="*/ 410 w 699"/>
              <a:gd name="T15" fmla="*/ 215 h 255"/>
              <a:gd name="T16" fmla="*/ 519 w 699"/>
              <a:gd name="T17" fmla="*/ 196 h 255"/>
              <a:gd name="T18" fmla="*/ 541 w 699"/>
              <a:gd name="T19" fmla="*/ 130 h 255"/>
              <a:gd name="T20" fmla="*/ 580 w 699"/>
              <a:gd name="T21" fmla="*/ 127 h 255"/>
              <a:gd name="T22" fmla="*/ 699 w 699"/>
              <a:gd name="T23" fmla="*/ 0 h 255"/>
              <a:gd name="T24" fmla="*/ 544 w 699"/>
              <a:gd name="T25" fmla="*/ 32 h 255"/>
              <a:gd name="T26" fmla="*/ 183 w 699"/>
              <a:gd name="T27" fmla="*/ 84 h 255"/>
              <a:gd name="T28" fmla="*/ 186 w 699"/>
              <a:gd name="T29" fmla="*/ 99 h 255"/>
              <a:gd name="T30" fmla="*/ 42 w 699"/>
              <a:gd name="T31" fmla="*/ 11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3" name="Freeform 58"/>
          <p:cNvSpPr>
            <a:spLocks noChangeAspect="1"/>
          </p:cNvSpPr>
          <p:nvPr/>
        </p:nvSpPr>
        <p:spPr bwMode="auto">
          <a:xfrm>
            <a:off x="5649913" y="3827463"/>
            <a:ext cx="463550" cy="817562"/>
          </a:xfrm>
          <a:custGeom>
            <a:avLst/>
            <a:gdLst>
              <a:gd name="T0" fmla="*/ 81 w 287"/>
              <a:gd name="T1" fmla="*/ 16 h 499"/>
              <a:gd name="T2" fmla="*/ 38 w 287"/>
              <a:gd name="T3" fmla="*/ 101 h 499"/>
              <a:gd name="T4" fmla="*/ 0 w 287"/>
              <a:gd name="T5" fmla="*/ 156 h 499"/>
              <a:gd name="T6" fmla="*/ 12 w 287"/>
              <a:gd name="T7" fmla="*/ 222 h 499"/>
              <a:gd name="T8" fmla="*/ 57 w 287"/>
              <a:gd name="T9" fmla="*/ 311 h 499"/>
              <a:gd name="T10" fmla="*/ 23 w 287"/>
              <a:gd name="T11" fmla="*/ 402 h 499"/>
              <a:gd name="T12" fmla="*/ 8 w 287"/>
              <a:gd name="T13" fmla="*/ 450 h 499"/>
              <a:gd name="T14" fmla="*/ 175 w 287"/>
              <a:gd name="T15" fmla="*/ 430 h 499"/>
              <a:gd name="T16" fmla="*/ 182 w 287"/>
              <a:gd name="T17" fmla="*/ 492 h 499"/>
              <a:gd name="T18" fmla="*/ 216 w 287"/>
              <a:gd name="T19" fmla="*/ 499 h 499"/>
              <a:gd name="T20" fmla="*/ 225 w 287"/>
              <a:gd name="T21" fmla="*/ 468 h 499"/>
              <a:gd name="T22" fmla="*/ 287 w 287"/>
              <a:gd name="T23" fmla="*/ 459 h 499"/>
              <a:gd name="T24" fmla="*/ 273 w 287"/>
              <a:gd name="T25" fmla="*/ 357 h 499"/>
              <a:gd name="T26" fmla="*/ 270 w 287"/>
              <a:gd name="T27" fmla="*/ 0 h 499"/>
              <a:gd name="T28" fmla="*/ 81 w 287"/>
              <a:gd name="T29" fmla="*/ 16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4" name="Freeform 59"/>
          <p:cNvSpPr>
            <a:spLocks noChangeAspect="1"/>
          </p:cNvSpPr>
          <p:nvPr/>
        </p:nvSpPr>
        <p:spPr bwMode="auto">
          <a:xfrm>
            <a:off x="6084888" y="3787775"/>
            <a:ext cx="520700" cy="827088"/>
          </a:xfrm>
          <a:custGeom>
            <a:avLst/>
            <a:gdLst>
              <a:gd name="T0" fmla="*/ 0 w 323"/>
              <a:gd name="T1" fmla="*/ 25 h 504"/>
              <a:gd name="T2" fmla="*/ 210 w 323"/>
              <a:gd name="T3" fmla="*/ 0 h 504"/>
              <a:gd name="T4" fmla="*/ 277 w 323"/>
              <a:gd name="T5" fmla="*/ 232 h 504"/>
              <a:gd name="T6" fmla="*/ 323 w 323"/>
              <a:gd name="T7" fmla="*/ 270 h 504"/>
              <a:gd name="T8" fmla="*/ 286 w 323"/>
              <a:gd name="T9" fmla="*/ 338 h 504"/>
              <a:gd name="T10" fmla="*/ 322 w 323"/>
              <a:gd name="T11" fmla="*/ 404 h 504"/>
              <a:gd name="T12" fmla="*/ 107 w 323"/>
              <a:gd name="T13" fmla="*/ 428 h 504"/>
              <a:gd name="T14" fmla="*/ 116 w 323"/>
              <a:gd name="T15" fmla="*/ 484 h 504"/>
              <a:gd name="T16" fmla="*/ 85 w 323"/>
              <a:gd name="T17" fmla="*/ 504 h 504"/>
              <a:gd name="T18" fmla="*/ 59 w 323"/>
              <a:gd name="T19" fmla="*/ 432 h 504"/>
              <a:gd name="T20" fmla="*/ 44 w 323"/>
              <a:gd name="T21" fmla="*/ 490 h 504"/>
              <a:gd name="T22" fmla="*/ 18 w 323"/>
              <a:gd name="T23" fmla="*/ 484 h 504"/>
              <a:gd name="T24" fmla="*/ 9 w 323"/>
              <a:gd name="T25" fmla="*/ 426 h 504"/>
              <a:gd name="T26" fmla="*/ 1 w 323"/>
              <a:gd name="T27" fmla="*/ 375 h 504"/>
              <a:gd name="T28" fmla="*/ 0 w 323"/>
              <a:gd name="T29" fmla="*/ 25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5" name="Freeform 60"/>
          <p:cNvSpPr>
            <a:spLocks noChangeAspect="1"/>
          </p:cNvSpPr>
          <p:nvPr/>
        </p:nvSpPr>
        <p:spPr bwMode="auto">
          <a:xfrm>
            <a:off x="6423025" y="3748088"/>
            <a:ext cx="722313" cy="760412"/>
          </a:xfrm>
          <a:custGeom>
            <a:avLst/>
            <a:gdLst>
              <a:gd name="T0" fmla="*/ 0 w 447"/>
              <a:gd name="T1" fmla="*/ 28 h 463"/>
              <a:gd name="T2" fmla="*/ 4 w 447"/>
              <a:gd name="T3" fmla="*/ 28 h 463"/>
              <a:gd name="T4" fmla="*/ 109 w 447"/>
              <a:gd name="T5" fmla="*/ 9 h 463"/>
              <a:gd name="T6" fmla="*/ 201 w 447"/>
              <a:gd name="T7" fmla="*/ 0 h 463"/>
              <a:gd name="T8" fmla="*/ 188 w 447"/>
              <a:gd name="T9" fmla="*/ 23 h 463"/>
              <a:gd name="T10" fmla="*/ 216 w 447"/>
              <a:gd name="T11" fmla="*/ 23 h 463"/>
              <a:gd name="T12" fmla="*/ 375 w 447"/>
              <a:gd name="T13" fmla="*/ 167 h 463"/>
              <a:gd name="T14" fmla="*/ 438 w 447"/>
              <a:gd name="T15" fmla="*/ 259 h 463"/>
              <a:gd name="T16" fmla="*/ 447 w 447"/>
              <a:gd name="T17" fmla="*/ 322 h 463"/>
              <a:gd name="T18" fmla="*/ 426 w 447"/>
              <a:gd name="T19" fmla="*/ 336 h 463"/>
              <a:gd name="T20" fmla="*/ 438 w 447"/>
              <a:gd name="T21" fmla="*/ 399 h 463"/>
              <a:gd name="T22" fmla="*/ 393 w 447"/>
              <a:gd name="T23" fmla="*/ 402 h 463"/>
              <a:gd name="T24" fmla="*/ 393 w 447"/>
              <a:gd name="T25" fmla="*/ 456 h 463"/>
              <a:gd name="T26" fmla="*/ 358 w 447"/>
              <a:gd name="T27" fmla="*/ 429 h 463"/>
              <a:gd name="T28" fmla="*/ 128 w 447"/>
              <a:gd name="T29" fmla="*/ 463 h 463"/>
              <a:gd name="T30" fmla="*/ 76 w 447"/>
              <a:gd name="T31" fmla="*/ 363 h 463"/>
              <a:gd name="T32" fmla="*/ 113 w 447"/>
              <a:gd name="T33" fmla="*/ 295 h 463"/>
              <a:gd name="T34" fmla="*/ 64 w 447"/>
              <a:gd name="T35" fmla="*/ 260 h 463"/>
              <a:gd name="T36" fmla="*/ 0 w 447"/>
              <a:gd name="T37" fmla="*/ 28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6" name="Freeform 61"/>
          <p:cNvSpPr>
            <a:spLocks noChangeAspect="1"/>
          </p:cNvSpPr>
          <p:nvPr/>
        </p:nvSpPr>
        <p:spPr bwMode="auto">
          <a:xfrm>
            <a:off x="6727825" y="3643313"/>
            <a:ext cx="660400" cy="530225"/>
          </a:xfrm>
          <a:custGeom>
            <a:avLst/>
            <a:gdLst>
              <a:gd name="T0" fmla="*/ 15 w 408"/>
              <a:gd name="T1" fmla="*/ 58 h 323"/>
              <a:gd name="T2" fmla="*/ 47 w 408"/>
              <a:gd name="T3" fmla="*/ 27 h 323"/>
              <a:gd name="T4" fmla="*/ 170 w 408"/>
              <a:gd name="T5" fmla="*/ 0 h 323"/>
              <a:gd name="T6" fmla="*/ 207 w 408"/>
              <a:gd name="T7" fmla="*/ 18 h 323"/>
              <a:gd name="T8" fmla="*/ 286 w 408"/>
              <a:gd name="T9" fmla="*/ 5 h 323"/>
              <a:gd name="T10" fmla="*/ 350 w 408"/>
              <a:gd name="T11" fmla="*/ 51 h 323"/>
              <a:gd name="T12" fmla="*/ 408 w 408"/>
              <a:gd name="T13" fmla="*/ 86 h 323"/>
              <a:gd name="T14" fmla="*/ 375 w 408"/>
              <a:gd name="T15" fmla="*/ 183 h 323"/>
              <a:gd name="T16" fmla="*/ 326 w 408"/>
              <a:gd name="T17" fmla="*/ 233 h 323"/>
              <a:gd name="T18" fmla="*/ 272 w 408"/>
              <a:gd name="T19" fmla="*/ 247 h 323"/>
              <a:gd name="T20" fmla="*/ 283 w 408"/>
              <a:gd name="T21" fmla="*/ 286 h 323"/>
              <a:gd name="T22" fmla="*/ 250 w 408"/>
              <a:gd name="T23" fmla="*/ 323 h 323"/>
              <a:gd name="T24" fmla="*/ 187 w 408"/>
              <a:gd name="T25" fmla="*/ 233 h 323"/>
              <a:gd name="T26" fmla="*/ 26 w 408"/>
              <a:gd name="T27" fmla="*/ 86 h 323"/>
              <a:gd name="T28" fmla="*/ 0 w 408"/>
              <a:gd name="T29" fmla="*/ 86 h 323"/>
              <a:gd name="T30" fmla="*/ 15 w 408"/>
              <a:gd name="T31" fmla="*/ 58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47" name="Freeform 62"/>
          <p:cNvSpPr>
            <a:spLocks noChangeAspect="1"/>
          </p:cNvSpPr>
          <p:nvPr/>
        </p:nvSpPr>
        <p:spPr bwMode="auto">
          <a:xfrm>
            <a:off x="6257925" y="4402138"/>
            <a:ext cx="1235075" cy="850900"/>
          </a:xfrm>
          <a:custGeom>
            <a:avLst/>
            <a:gdLst>
              <a:gd name="T0" fmla="*/ 0 w 765"/>
              <a:gd name="T1" fmla="*/ 51 h 519"/>
              <a:gd name="T2" fmla="*/ 210 w 765"/>
              <a:gd name="T3" fmla="*/ 30 h 519"/>
              <a:gd name="T4" fmla="*/ 233 w 765"/>
              <a:gd name="T5" fmla="*/ 64 h 519"/>
              <a:gd name="T6" fmla="*/ 458 w 765"/>
              <a:gd name="T7" fmla="*/ 30 h 519"/>
              <a:gd name="T8" fmla="*/ 496 w 765"/>
              <a:gd name="T9" fmla="*/ 58 h 519"/>
              <a:gd name="T10" fmla="*/ 496 w 765"/>
              <a:gd name="T11" fmla="*/ 4 h 519"/>
              <a:gd name="T12" fmla="*/ 493 w 765"/>
              <a:gd name="T13" fmla="*/ 0 h 519"/>
              <a:gd name="T14" fmla="*/ 538 w 765"/>
              <a:gd name="T15" fmla="*/ 3 h 519"/>
              <a:gd name="T16" fmla="*/ 586 w 765"/>
              <a:gd name="T17" fmla="*/ 83 h 519"/>
              <a:gd name="T18" fmla="*/ 662 w 765"/>
              <a:gd name="T19" fmla="*/ 192 h 519"/>
              <a:gd name="T20" fmla="*/ 699 w 765"/>
              <a:gd name="T21" fmla="*/ 286 h 519"/>
              <a:gd name="T22" fmla="*/ 756 w 765"/>
              <a:gd name="T23" fmla="*/ 352 h 519"/>
              <a:gd name="T24" fmla="*/ 765 w 765"/>
              <a:gd name="T25" fmla="*/ 447 h 519"/>
              <a:gd name="T26" fmla="*/ 747 w 765"/>
              <a:gd name="T27" fmla="*/ 504 h 519"/>
              <a:gd name="T28" fmla="*/ 666 w 765"/>
              <a:gd name="T29" fmla="*/ 519 h 519"/>
              <a:gd name="T30" fmla="*/ 653 w 765"/>
              <a:gd name="T31" fmla="*/ 495 h 519"/>
              <a:gd name="T32" fmla="*/ 596 w 765"/>
              <a:gd name="T33" fmla="*/ 460 h 519"/>
              <a:gd name="T34" fmla="*/ 578 w 765"/>
              <a:gd name="T35" fmla="*/ 425 h 519"/>
              <a:gd name="T36" fmla="*/ 563 w 765"/>
              <a:gd name="T37" fmla="*/ 411 h 519"/>
              <a:gd name="T38" fmla="*/ 554 w 765"/>
              <a:gd name="T39" fmla="*/ 378 h 519"/>
              <a:gd name="T40" fmla="*/ 541 w 765"/>
              <a:gd name="T41" fmla="*/ 387 h 519"/>
              <a:gd name="T42" fmla="*/ 496 w 765"/>
              <a:gd name="T43" fmla="*/ 344 h 519"/>
              <a:gd name="T44" fmla="*/ 507 w 765"/>
              <a:gd name="T45" fmla="*/ 304 h 519"/>
              <a:gd name="T46" fmla="*/ 496 w 765"/>
              <a:gd name="T47" fmla="*/ 282 h 519"/>
              <a:gd name="T48" fmla="*/ 483 w 765"/>
              <a:gd name="T49" fmla="*/ 289 h 519"/>
              <a:gd name="T50" fmla="*/ 484 w 765"/>
              <a:gd name="T51" fmla="*/ 313 h 519"/>
              <a:gd name="T52" fmla="*/ 470 w 765"/>
              <a:gd name="T53" fmla="*/ 282 h 519"/>
              <a:gd name="T54" fmla="*/ 471 w 765"/>
              <a:gd name="T55" fmla="*/ 209 h 519"/>
              <a:gd name="T56" fmla="*/ 443 w 765"/>
              <a:gd name="T57" fmla="*/ 165 h 519"/>
              <a:gd name="T58" fmla="*/ 371 w 765"/>
              <a:gd name="T59" fmla="*/ 130 h 519"/>
              <a:gd name="T60" fmla="*/ 335 w 765"/>
              <a:gd name="T61" fmla="*/ 89 h 519"/>
              <a:gd name="T62" fmla="*/ 295 w 765"/>
              <a:gd name="T63" fmla="*/ 85 h 519"/>
              <a:gd name="T64" fmla="*/ 279 w 765"/>
              <a:gd name="T65" fmla="*/ 110 h 519"/>
              <a:gd name="T66" fmla="*/ 219 w 765"/>
              <a:gd name="T67" fmla="*/ 128 h 519"/>
              <a:gd name="T68" fmla="*/ 185 w 765"/>
              <a:gd name="T69" fmla="*/ 110 h 519"/>
              <a:gd name="T70" fmla="*/ 167 w 765"/>
              <a:gd name="T71" fmla="*/ 83 h 519"/>
              <a:gd name="T72" fmla="*/ 55 w 765"/>
              <a:gd name="T73" fmla="*/ 107 h 519"/>
              <a:gd name="T74" fmla="*/ 31 w 765"/>
              <a:gd name="T75" fmla="*/ 88 h 519"/>
              <a:gd name="T76" fmla="*/ 6 w 765"/>
              <a:gd name="T77" fmla="*/ 109 h 519"/>
              <a:gd name="T78" fmla="*/ 0 w 765"/>
              <a:gd name="T79" fmla="*/ 51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rgbClr val="000080"/>
          </a:solidFill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48" name="Freeform 63"/>
          <p:cNvSpPr>
            <a:spLocks noChangeAspect="1"/>
          </p:cNvSpPr>
          <p:nvPr/>
        </p:nvSpPr>
        <p:spPr bwMode="auto">
          <a:xfrm>
            <a:off x="6596063" y="3279775"/>
            <a:ext cx="1139825" cy="506413"/>
          </a:xfrm>
          <a:custGeom>
            <a:avLst/>
            <a:gdLst>
              <a:gd name="T0" fmla="*/ 24 w 704"/>
              <a:gd name="T1" fmla="*/ 228 h 308"/>
              <a:gd name="T2" fmla="*/ 0 w 704"/>
              <a:gd name="T3" fmla="*/ 294 h 308"/>
              <a:gd name="T4" fmla="*/ 91 w 704"/>
              <a:gd name="T5" fmla="*/ 285 h 308"/>
              <a:gd name="T6" fmla="*/ 127 w 704"/>
              <a:gd name="T7" fmla="*/ 255 h 308"/>
              <a:gd name="T8" fmla="*/ 251 w 704"/>
              <a:gd name="T9" fmla="*/ 222 h 308"/>
              <a:gd name="T10" fmla="*/ 285 w 704"/>
              <a:gd name="T11" fmla="*/ 240 h 308"/>
              <a:gd name="T12" fmla="*/ 367 w 704"/>
              <a:gd name="T13" fmla="*/ 228 h 308"/>
              <a:gd name="T14" fmla="*/ 367 w 704"/>
              <a:gd name="T15" fmla="*/ 233 h 308"/>
              <a:gd name="T16" fmla="*/ 489 w 704"/>
              <a:gd name="T17" fmla="*/ 308 h 308"/>
              <a:gd name="T18" fmla="*/ 561 w 704"/>
              <a:gd name="T19" fmla="*/ 286 h 308"/>
              <a:gd name="T20" fmla="*/ 601 w 704"/>
              <a:gd name="T21" fmla="*/ 201 h 308"/>
              <a:gd name="T22" fmla="*/ 671 w 704"/>
              <a:gd name="T23" fmla="*/ 177 h 308"/>
              <a:gd name="T24" fmla="*/ 704 w 704"/>
              <a:gd name="T25" fmla="*/ 115 h 308"/>
              <a:gd name="T26" fmla="*/ 702 w 704"/>
              <a:gd name="T27" fmla="*/ 39 h 308"/>
              <a:gd name="T28" fmla="*/ 693 w 704"/>
              <a:gd name="T29" fmla="*/ 101 h 308"/>
              <a:gd name="T30" fmla="*/ 655 w 704"/>
              <a:gd name="T31" fmla="*/ 155 h 308"/>
              <a:gd name="T32" fmla="*/ 640 w 704"/>
              <a:gd name="T33" fmla="*/ 151 h 308"/>
              <a:gd name="T34" fmla="*/ 587 w 704"/>
              <a:gd name="T35" fmla="*/ 165 h 308"/>
              <a:gd name="T36" fmla="*/ 587 w 704"/>
              <a:gd name="T37" fmla="*/ 148 h 308"/>
              <a:gd name="T38" fmla="*/ 640 w 704"/>
              <a:gd name="T39" fmla="*/ 130 h 308"/>
              <a:gd name="T40" fmla="*/ 592 w 704"/>
              <a:gd name="T41" fmla="*/ 124 h 308"/>
              <a:gd name="T42" fmla="*/ 646 w 704"/>
              <a:gd name="T43" fmla="*/ 107 h 308"/>
              <a:gd name="T44" fmla="*/ 666 w 704"/>
              <a:gd name="T45" fmla="*/ 116 h 308"/>
              <a:gd name="T46" fmla="*/ 677 w 704"/>
              <a:gd name="T47" fmla="*/ 57 h 308"/>
              <a:gd name="T48" fmla="*/ 663 w 704"/>
              <a:gd name="T49" fmla="*/ 43 h 308"/>
              <a:gd name="T50" fmla="*/ 599 w 704"/>
              <a:gd name="T51" fmla="*/ 67 h 308"/>
              <a:gd name="T52" fmla="*/ 601 w 704"/>
              <a:gd name="T53" fmla="*/ 31 h 308"/>
              <a:gd name="T54" fmla="*/ 628 w 704"/>
              <a:gd name="T55" fmla="*/ 40 h 308"/>
              <a:gd name="T56" fmla="*/ 663 w 704"/>
              <a:gd name="T57" fmla="*/ 13 h 308"/>
              <a:gd name="T58" fmla="*/ 644 w 704"/>
              <a:gd name="T59" fmla="*/ 0 h 308"/>
              <a:gd name="T60" fmla="*/ 434 w 704"/>
              <a:gd name="T61" fmla="*/ 48 h 308"/>
              <a:gd name="T62" fmla="*/ 176 w 704"/>
              <a:gd name="T63" fmla="*/ 100 h 308"/>
              <a:gd name="T64" fmla="*/ 58 w 704"/>
              <a:gd name="T65" fmla="*/ 227 h 308"/>
              <a:gd name="T66" fmla="*/ 24 w 704"/>
              <a:gd name="T67" fmla="*/ 228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9" name="Freeform 64"/>
          <p:cNvSpPr>
            <a:spLocks noChangeAspect="1"/>
          </p:cNvSpPr>
          <p:nvPr/>
        </p:nvSpPr>
        <p:spPr bwMode="auto">
          <a:xfrm>
            <a:off x="6713538" y="2738438"/>
            <a:ext cx="563562" cy="598487"/>
          </a:xfrm>
          <a:custGeom>
            <a:avLst/>
            <a:gdLst>
              <a:gd name="T0" fmla="*/ 35 w 349"/>
              <a:gd name="T1" fmla="*/ 191 h 365"/>
              <a:gd name="T2" fmla="*/ 9 w 349"/>
              <a:gd name="T3" fmla="*/ 184 h 365"/>
              <a:gd name="T4" fmla="*/ 0 w 349"/>
              <a:gd name="T5" fmla="*/ 242 h 365"/>
              <a:gd name="T6" fmla="*/ 9 w 349"/>
              <a:gd name="T7" fmla="*/ 303 h 365"/>
              <a:gd name="T8" fmla="*/ 59 w 349"/>
              <a:gd name="T9" fmla="*/ 344 h 365"/>
              <a:gd name="T10" fmla="*/ 71 w 349"/>
              <a:gd name="T11" fmla="*/ 365 h 365"/>
              <a:gd name="T12" fmla="*/ 135 w 349"/>
              <a:gd name="T13" fmla="*/ 344 h 365"/>
              <a:gd name="T14" fmla="*/ 211 w 349"/>
              <a:gd name="T15" fmla="*/ 295 h 365"/>
              <a:gd name="T16" fmla="*/ 234 w 349"/>
              <a:gd name="T17" fmla="*/ 188 h 365"/>
              <a:gd name="T18" fmla="*/ 283 w 349"/>
              <a:gd name="T19" fmla="*/ 160 h 365"/>
              <a:gd name="T20" fmla="*/ 310 w 349"/>
              <a:gd name="T21" fmla="*/ 94 h 365"/>
              <a:gd name="T22" fmla="*/ 349 w 349"/>
              <a:gd name="T23" fmla="*/ 76 h 365"/>
              <a:gd name="T24" fmla="*/ 298 w 349"/>
              <a:gd name="T25" fmla="*/ 67 h 365"/>
              <a:gd name="T26" fmla="*/ 210 w 349"/>
              <a:gd name="T27" fmla="*/ 115 h 365"/>
              <a:gd name="T28" fmla="*/ 196 w 349"/>
              <a:gd name="T29" fmla="*/ 69 h 365"/>
              <a:gd name="T30" fmla="*/ 120 w 349"/>
              <a:gd name="T31" fmla="*/ 73 h 365"/>
              <a:gd name="T32" fmla="*/ 103 w 349"/>
              <a:gd name="T33" fmla="*/ 0 h 365"/>
              <a:gd name="T34" fmla="*/ 83 w 349"/>
              <a:gd name="T35" fmla="*/ 20 h 365"/>
              <a:gd name="T36" fmla="*/ 89 w 349"/>
              <a:gd name="T37" fmla="*/ 124 h 365"/>
              <a:gd name="T38" fmla="*/ 55 w 349"/>
              <a:gd name="T39" fmla="*/ 133 h 365"/>
              <a:gd name="T40" fmla="*/ 35 w 349"/>
              <a:gd name="T41" fmla="*/ 191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50" name="Group 65"/>
          <p:cNvGrpSpPr>
            <a:grpSpLocks/>
          </p:cNvGrpSpPr>
          <p:nvPr/>
        </p:nvGrpSpPr>
        <p:grpSpPr bwMode="auto">
          <a:xfrm>
            <a:off x="6642100" y="2863850"/>
            <a:ext cx="1033463" cy="628650"/>
            <a:chOff x="4184" y="1804"/>
            <a:chExt cx="651" cy="396"/>
          </a:xfrm>
        </p:grpSpPr>
        <p:sp>
          <p:nvSpPr>
            <p:cNvPr id="63551" name="Freeform 66"/>
            <p:cNvSpPr>
              <a:spLocks noChangeAspect="1"/>
            </p:cNvSpPr>
            <p:nvPr/>
          </p:nvSpPr>
          <p:spPr bwMode="auto">
            <a:xfrm>
              <a:off x="4184" y="1804"/>
              <a:ext cx="627" cy="396"/>
            </a:xfrm>
            <a:custGeom>
              <a:avLst/>
              <a:gdLst>
                <a:gd name="T0" fmla="*/ 102 w 616"/>
                <a:gd name="T1" fmla="*/ 268 h 383"/>
                <a:gd name="T2" fmla="*/ 84 w 616"/>
                <a:gd name="T3" fmla="*/ 307 h 383"/>
                <a:gd name="T4" fmla="*/ 59 w 616"/>
                <a:gd name="T5" fmla="*/ 318 h 383"/>
                <a:gd name="T6" fmla="*/ 57 w 616"/>
                <a:gd name="T7" fmla="*/ 343 h 383"/>
                <a:gd name="T8" fmla="*/ 3 w 616"/>
                <a:gd name="T9" fmla="*/ 362 h 383"/>
                <a:gd name="T10" fmla="*/ 0 w 616"/>
                <a:gd name="T11" fmla="*/ 383 h 383"/>
                <a:gd name="T12" fmla="*/ 147 w 616"/>
                <a:gd name="T13" fmla="*/ 358 h 383"/>
                <a:gd name="T14" fmla="*/ 412 w 616"/>
                <a:gd name="T15" fmla="*/ 303 h 383"/>
                <a:gd name="T16" fmla="*/ 616 w 616"/>
                <a:gd name="T17" fmla="*/ 254 h 383"/>
                <a:gd name="T18" fmla="*/ 616 w 616"/>
                <a:gd name="T19" fmla="*/ 215 h 383"/>
                <a:gd name="T20" fmla="*/ 594 w 616"/>
                <a:gd name="T21" fmla="*/ 203 h 383"/>
                <a:gd name="T22" fmla="*/ 576 w 616"/>
                <a:gd name="T23" fmla="*/ 222 h 383"/>
                <a:gd name="T24" fmla="*/ 565 w 616"/>
                <a:gd name="T25" fmla="*/ 170 h 383"/>
                <a:gd name="T26" fmla="*/ 576 w 616"/>
                <a:gd name="T27" fmla="*/ 124 h 383"/>
                <a:gd name="T28" fmla="*/ 500 w 616"/>
                <a:gd name="T29" fmla="*/ 90 h 383"/>
                <a:gd name="T30" fmla="*/ 448 w 616"/>
                <a:gd name="T31" fmla="*/ 99 h 383"/>
                <a:gd name="T32" fmla="*/ 446 w 616"/>
                <a:gd name="T33" fmla="*/ 27 h 383"/>
                <a:gd name="T34" fmla="*/ 393 w 616"/>
                <a:gd name="T35" fmla="*/ 0 h 383"/>
                <a:gd name="T36" fmla="*/ 352 w 616"/>
                <a:gd name="T37" fmla="*/ 17 h 383"/>
                <a:gd name="T38" fmla="*/ 325 w 616"/>
                <a:gd name="T39" fmla="*/ 84 h 383"/>
                <a:gd name="T40" fmla="*/ 278 w 616"/>
                <a:gd name="T41" fmla="*/ 111 h 383"/>
                <a:gd name="T42" fmla="*/ 258 w 616"/>
                <a:gd name="T43" fmla="*/ 216 h 383"/>
                <a:gd name="T44" fmla="*/ 181 w 616"/>
                <a:gd name="T45" fmla="*/ 268 h 383"/>
                <a:gd name="T46" fmla="*/ 118 w 616"/>
                <a:gd name="T47" fmla="*/ 289 h 383"/>
                <a:gd name="T48" fmla="*/ 102 w 616"/>
                <a:gd name="T49" fmla="*/ 268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solidFill>
              <a:srgbClr val="99CCFD"/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52" name="Freeform 67"/>
            <p:cNvSpPr>
              <a:spLocks noChangeAspect="1"/>
            </p:cNvSpPr>
            <p:nvPr/>
          </p:nvSpPr>
          <p:spPr bwMode="auto">
            <a:xfrm>
              <a:off x="4793" y="1903"/>
              <a:ext cx="42" cy="73"/>
            </a:xfrm>
            <a:custGeom>
              <a:avLst/>
              <a:gdLst>
                <a:gd name="T0" fmla="*/ 0 w 42"/>
                <a:gd name="T1" fmla="*/ 6 h 71"/>
                <a:gd name="T2" fmla="*/ 42 w 42"/>
                <a:gd name="T3" fmla="*/ 0 h 71"/>
                <a:gd name="T4" fmla="*/ 18 w 42"/>
                <a:gd name="T5" fmla="*/ 71 h 71"/>
                <a:gd name="T6" fmla="*/ 2 w 42"/>
                <a:gd name="T7" fmla="*/ 70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9CCFD"/>
            </a:solidFill>
            <a:ln w="158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53" name="Text Box 68"/>
          <p:cNvSpPr txBox="1">
            <a:spLocks noChangeArrowheads="1"/>
          </p:cNvSpPr>
          <p:nvPr/>
        </p:nvSpPr>
        <p:spPr bwMode="auto">
          <a:xfrm>
            <a:off x="2705100" y="3862388"/>
            <a:ext cx="3286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AZ</a:t>
            </a:r>
          </a:p>
        </p:txBody>
      </p:sp>
      <p:sp>
        <p:nvSpPr>
          <p:cNvPr id="63554" name="Text Box 69"/>
          <p:cNvSpPr txBox="1">
            <a:spLocks noChangeArrowheads="1"/>
          </p:cNvSpPr>
          <p:nvPr/>
        </p:nvSpPr>
        <p:spPr bwMode="auto">
          <a:xfrm>
            <a:off x="5278438" y="3783013"/>
            <a:ext cx="336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AR</a:t>
            </a:r>
          </a:p>
        </p:txBody>
      </p:sp>
      <p:sp>
        <p:nvSpPr>
          <p:cNvPr id="63555" name="Text Box 70"/>
          <p:cNvSpPr txBox="1">
            <a:spLocks noChangeArrowheads="1"/>
          </p:cNvSpPr>
          <p:nvPr/>
        </p:nvSpPr>
        <p:spPr bwMode="auto">
          <a:xfrm>
            <a:off x="5680075" y="4103688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MS</a:t>
            </a:r>
          </a:p>
        </p:txBody>
      </p:sp>
      <p:sp>
        <p:nvSpPr>
          <p:cNvPr id="63556" name="Text Box 71"/>
          <p:cNvSpPr txBox="1">
            <a:spLocks noChangeArrowheads="1"/>
          </p:cNvSpPr>
          <p:nvPr/>
        </p:nvSpPr>
        <p:spPr bwMode="auto">
          <a:xfrm>
            <a:off x="5356225" y="4424363"/>
            <a:ext cx="3952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chemeClr val="tx2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LA</a:t>
            </a:r>
          </a:p>
        </p:txBody>
      </p:sp>
      <p:sp>
        <p:nvSpPr>
          <p:cNvPr id="63557" name="Text Box 72"/>
          <p:cNvSpPr txBox="1">
            <a:spLocks noChangeArrowheads="1"/>
          </p:cNvSpPr>
          <p:nvPr/>
        </p:nvSpPr>
        <p:spPr bwMode="auto">
          <a:xfrm>
            <a:off x="2001838" y="1455738"/>
            <a:ext cx="371475" cy="246062"/>
          </a:xfrm>
          <a:prstGeom prst="rect">
            <a:avLst/>
          </a:prstGeom>
          <a:solidFill>
            <a:srgbClr val="99CC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WA</a:t>
            </a:r>
          </a:p>
        </p:txBody>
      </p:sp>
      <p:sp>
        <p:nvSpPr>
          <p:cNvPr id="63558" name="Text Box 73"/>
          <p:cNvSpPr txBox="1">
            <a:spLocks noChangeArrowheads="1"/>
          </p:cNvSpPr>
          <p:nvPr/>
        </p:nvSpPr>
        <p:spPr bwMode="auto">
          <a:xfrm>
            <a:off x="4924425" y="1920875"/>
            <a:ext cx="3635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MN</a:t>
            </a:r>
          </a:p>
        </p:txBody>
      </p:sp>
      <p:sp>
        <p:nvSpPr>
          <p:cNvPr id="63559" name="Text Box 74"/>
          <p:cNvSpPr txBox="1">
            <a:spLocks noChangeArrowheads="1"/>
          </p:cNvSpPr>
          <p:nvPr/>
        </p:nvSpPr>
        <p:spPr bwMode="auto">
          <a:xfrm>
            <a:off x="4186238" y="1695450"/>
            <a:ext cx="352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ND</a:t>
            </a:r>
          </a:p>
        </p:txBody>
      </p:sp>
      <p:sp>
        <p:nvSpPr>
          <p:cNvPr id="63560" name="Text Box 75"/>
          <p:cNvSpPr txBox="1">
            <a:spLocks noChangeArrowheads="1"/>
          </p:cNvSpPr>
          <p:nvPr/>
        </p:nvSpPr>
        <p:spPr bwMode="auto">
          <a:xfrm>
            <a:off x="3328988" y="2417763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WY</a:t>
            </a:r>
          </a:p>
        </p:txBody>
      </p:sp>
      <p:sp>
        <p:nvSpPr>
          <p:cNvPr id="63561" name="Text Box 76"/>
          <p:cNvSpPr txBox="1">
            <a:spLocks noChangeArrowheads="1"/>
          </p:cNvSpPr>
          <p:nvPr/>
        </p:nvSpPr>
        <p:spPr bwMode="auto">
          <a:xfrm>
            <a:off x="2547938" y="2178050"/>
            <a:ext cx="473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ID</a:t>
            </a:r>
          </a:p>
        </p:txBody>
      </p:sp>
      <p:sp>
        <p:nvSpPr>
          <p:cNvPr id="63562" name="Text Box 77"/>
          <p:cNvSpPr txBox="1">
            <a:spLocks noChangeArrowheads="1"/>
          </p:cNvSpPr>
          <p:nvPr/>
        </p:nvSpPr>
        <p:spPr bwMode="auto">
          <a:xfrm>
            <a:off x="2817813" y="3043238"/>
            <a:ext cx="3381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UT</a:t>
            </a:r>
          </a:p>
        </p:txBody>
      </p:sp>
      <p:sp>
        <p:nvSpPr>
          <p:cNvPr id="63563" name="Text Box 78"/>
          <p:cNvSpPr txBox="1">
            <a:spLocks noChangeArrowheads="1"/>
          </p:cNvSpPr>
          <p:nvPr/>
        </p:nvSpPr>
        <p:spPr bwMode="auto">
          <a:xfrm>
            <a:off x="3562350" y="3140075"/>
            <a:ext cx="3476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CO</a:t>
            </a:r>
          </a:p>
        </p:txBody>
      </p:sp>
      <p:sp>
        <p:nvSpPr>
          <p:cNvPr id="63564" name="Text Box 79"/>
          <p:cNvSpPr txBox="1">
            <a:spLocks noChangeArrowheads="1"/>
          </p:cNvSpPr>
          <p:nvPr/>
        </p:nvSpPr>
        <p:spPr bwMode="auto">
          <a:xfrm>
            <a:off x="1846263" y="2017713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OR</a:t>
            </a:r>
          </a:p>
        </p:txBody>
      </p:sp>
      <p:sp>
        <p:nvSpPr>
          <p:cNvPr id="63565" name="Text Box 80"/>
          <p:cNvSpPr txBox="1">
            <a:spLocks noChangeArrowheads="1"/>
          </p:cNvSpPr>
          <p:nvPr/>
        </p:nvSpPr>
        <p:spPr bwMode="auto">
          <a:xfrm>
            <a:off x="2159000" y="2882900"/>
            <a:ext cx="471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NV</a:t>
            </a:r>
          </a:p>
        </p:txBody>
      </p:sp>
      <p:sp>
        <p:nvSpPr>
          <p:cNvPr id="63566" name="Text Box 81"/>
          <p:cNvSpPr txBox="1">
            <a:spLocks noChangeArrowheads="1"/>
          </p:cNvSpPr>
          <p:nvPr/>
        </p:nvSpPr>
        <p:spPr bwMode="auto">
          <a:xfrm>
            <a:off x="1690688" y="3221038"/>
            <a:ext cx="3952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CA</a:t>
            </a:r>
          </a:p>
        </p:txBody>
      </p:sp>
      <p:sp>
        <p:nvSpPr>
          <p:cNvPr id="63567" name="Text Box 82"/>
          <p:cNvSpPr txBox="1">
            <a:spLocks noChangeArrowheads="1"/>
          </p:cNvSpPr>
          <p:nvPr/>
        </p:nvSpPr>
        <p:spPr bwMode="auto">
          <a:xfrm>
            <a:off x="3171825" y="1695450"/>
            <a:ext cx="352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MT</a:t>
            </a:r>
          </a:p>
        </p:txBody>
      </p:sp>
      <p:sp>
        <p:nvSpPr>
          <p:cNvPr id="63568" name="Text Box 83"/>
          <p:cNvSpPr txBox="1">
            <a:spLocks noChangeArrowheads="1"/>
          </p:cNvSpPr>
          <p:nvPr/>
        </p:nvSpPr>
        <p:spPr bwMode="auto">
          <a:xfrm>
            <a:off x="5122863" y="2579688"/>
            <a:ext cx="304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IA</a:t>
            </a:r>
          </a:p>
        </p:txBody>
      </p:sp>
      <p:sp>
        <p:nvSpPr>
          <p:cNvPr id="63569" name="Text Box 84"/>
          <p:cNvSpPr txBox="1">
            <a:spLocks noChangeArrowheads="1"/>
          </p:cNvSpPr>
          <p:nvPr/>
        </p:nvSpPr>
        <p:spPr bwMode="auto">
          <a:xfrm>
            <a:off x="5511800" y="2178050"/>
            <a:ext cx="342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WI</a:t>
            </a:r>
          </a:p>
        </p:txBody>
      </p:sp>
      <p:sp>
        <p:nvSpPr>
          <p:cNvPr id="63570" name="Text Box 85"/>
          <p:cNvSpPr txBox="1">
            <a:spLocks noChangeArrowheads="1"/>
          </p:cNvSpPr>
          <p:nvPr/>
        </p:nvSpPr>
        <p:spPr bwMode="auto">
          <a:xfrm>
            <a:off x="6135688" y="2257425"/>
            <a:ext cx="3254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MI</a:t>
            </a:r>
          </a:p>
        </p:txBody>
      </p:sp>
      <p:sp>
        <p:nvSpPr>
          <p:cNvPr id="63571" name="Text Box 86"/>
          <p:cNvSpPr txBox="1">
            <a:spLocks noChangeArrowheads="1"/>
          </p:cNvSpPr>
          <p:nvPr/>
        </p:nvSpPr>
        <p:spPr bwMode="auto">
          <a:xfrm>
            <a:off x="4341813" y="2740025"/>
            <a:ext cx="336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NE</a:t>
            </a:r>
          </a:p>
        </p:txBody>
      </p:sp>
      <p:sp>
        <p:nvSpPr>
          <p:cNvPr id="63572" name="Text Box 87"/>
          <p:cNvSpPr txBox="1">
            <a:spLocks noChangeArrowheads="1"/>
          </p:cNvSpPr>
          <p:nvPr/>
        </p:nvSpPr>
        <p:spPr bwMode="auto">
          <a:xfrm>
            <a:off x="4264025" y="2178050"/>
            <a:ext cx="338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SD</a:t>
            </a:r>
          </a:p>
        </p:txBody>
      </p:sp>
      <p:sp>
        <p:nvSpPr>
          <p:cNvPr id="63573" name="Text Box 88"/>
          <p:cNvSpPr txBox="1">
            <a:spLocks noChangeArrowheads="1"/>
          </p:cNvSpPr>
          <p:nvPr/>
        </p:nvSpPr>
        <p:spPr bwMode="auto">
          <a:xfrm>
            <a:off x="7773988" y="1455738"/>
            <a:ext cx="34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ME</a:t>
            </a:r>
          </a:p>
        </p:txBody>
      </p:sp>
      <p:sp>
        <p:nvSpPr>
          <p:cNvPr id="63574" name="Text Box 89"/>
          <p:cNvSpPr txBox="1">
            <a:spLocks noChangeArrowheads="1"/>
          </p:cNvSpPr>
          <p:nvPr/>
        </p:nvSpPr>
        <p:spPr bwMode="auto">
          <a:xfrm>
            <a:off x="5278438" y="322103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MO</a:t>
            </a:r>
          </a:p>
        </p:txBody>
      </p:sp>
      <p:sp>
        <p:nvSpPr>
          <p:cNvPr id="63575" name="Text Box 90"/>
          <p:cNvSpPr txBox="1">
            <a:spLocks noChangeArrowheads="1"/>
          </p:cNvSpPr>
          <p:nvPr/>
        </p:nvSpPr>
        <p:spPr bwMode="auto">
          <a:xfrm>
            <a:off x="4498975" y="3221038"/>
            <a:ext cx="3254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KS</a:t>
            </a:r>
          </a:p>
        </p:txBody>
      </p:sp>
      <p:sp>
        <p:nvSpPr>
          <p:cNvPr id="63576" name="Text Box 91"/>
          <p:cNvSpPr txBox="1">
            <a:spLocks noChangeArrowheads="1"/>
          </p:cNvSpPr>
          <p:nvPr/>
        </p:nvSpPr>
        <p:spPr bwMode="auto">
          <a:xfrm>
            <a:off x="6448425" y="2740025"/>
            <a:ext cx="357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OH</a:t>
            </a:r>
          </a:p>
        </p:txBody>
      </p:sp>
      <p:sp>
        <p:nvSpPr>
          <p:cNvPr id="63577" name="Text Box 92"/>
          <p:cNvSpPr txBox="1">
            <a:spLocks noChangeArrowheads="1"/>
          </p:cNvSpPr>
          <p:nvPr/>
        </p:nvSpPr>
        <p:spPr bwMode="auto">
          <a:xfrm>
            <a:off x="6062663" y="2803525"/>
            <a:ext cx="3127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</a:t>
            </a:r>
          </a:p>
        </p:txBody>
      </p:sp>
      <p:sp>
        <p:nvSpPr>
          <p:cNvPr id="63578" name="Text Box 93"/>
          <p:cNvSpPr txBox="1">
            <a:spLocks noChangeArrowheads="1"/>
          </p:cNvSpPr>
          <p:nvPr/>
        </p:nvSpPr>
        <p:spPr bwMode="auto">
          <a:xfrm>
            <a:off x="7227888" y="2017713"/>
            <a:ext cx="3381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NY</a:t>
            </a:r>
          </a:p>
        </p:txBody>
      </p:sp>
      <p:sp>
        <p:nvSpPr>
          <p:cNvPr id="63579" name="Text Box 94"/>
          <p:cNvSpPr txBox="1">
            <a:spLocks noChangeArrowheads="1"/>
          </p:cNvSpPr>
          <p:nvPr/>
        </p:nvSpPr>
        <p:spPr bwMode="auto">
          <a:xfrm>
            <a:off x="5589588" y="2900363"/>
            <a:ext cx="1809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63580" name="Text Box 95"/>
          <p:cNvSpPr txBox="1">
            <a:spLocks noChangeArrowheads="1"/>
          </p:cNvSpPr>
          <p:nvPr/>
        </p:nvSpPr>
        <p:spPr bwMode="auto">
          <a:xfrm>
            <a:off x="6249988" y="3221038"/>
            <a:ext cx="3286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KY</a:t>
            </a:r>
          </a:p>
        </p:txBody>
      </p:sp>
      <p:sp>
        <p:nvSpPr>
          <p:cNvPr id="63581" name="Text Box 96"/>
          <p:cNvSpPr txBox="1">
            <a:spLocks noChangeArrowheads="1"/>
          </p:cNvSpPr>
          <p:nvPr/>
        </p:nvSpPr>
        <p:spPr bwMode="auto">
          <a:xfrm>
            <a:off x="6135688" y="3541713"/>
            <a:ext cx="339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TN</a:t>
            </a:r>
          </a:p>
        </p:txBody>
      </p:sp>
      <p:sp>
        <p:nvSpPr>
          <p:cNvPr id="63582" name="Text Box 97"/>
          <p:cNvSpPr txBox="1">
            <a:spLocks noChangeArrowheads="1"/>
          </p:cNvSpPr>
          <p:nvPr/>
        </p:nvSpPr>
        <p:spPr bwMode="auto">
          <a:xfrm>
            <a:off x="7072313" y="3381375"/>
            <a:ext cx="341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NC</a:t>
            </a:r>
          </a:p>
        </p:txBody>
      </p:sp>
      <p:sp>
        <p:nvSpPr>
          <p:cNvPr id="63583" name="Text Box 98"/>
          <p:cNvSpPr txBox="1">
            <a:spLocks noChangeArrowheads="1"/>
          </p:cNvSpPr>
          <p:nvPr/>
        </p:nvSpPr>
        <p:spPr bwMode="auto">
          <a:xfrm>
            <a:off x="7383463" y="1214438"/>
            <a:ext cx="3508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NH</a:t>
            </a:r>
          </a:p>
        </p:txBody>
      </p:sp>
      <p:sp>
        <p:nvSpPr>
          <p:cNvPr id="63584" name="Text Box 99"/>
          <p:cNvSpPr txBox="1">
            <a:spLocks noChangeArrowheads="1"/>
          </p:cNvSpPr>
          <p:nvPr/>
        </p:nvSpPr>
        <p:spPr bwMode="auto">
          <a:xfrm>
            <a:off x="8320088" y="1936750"/>
            <a:ext cx="354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</a:t>
            </a:r>
          </a:p>
        </p:txBody>
      </p:sp>
      <p:sp>
        <p:nvSpPr>
          <p:cNvPr id="63585" name="Text Box 100"/>
          <p:cNvSpPr txBox="1">
            <a:spLocks noChangeArrowheads="1"/>
          </p:cNvSpPr>
          <p:nvPr/>
        </p:nvSpPr>
        <p:spPr bwMode="auto">
          <a:xfrm>
            <a:off x="7072313" y="1374775"/>
            <a:ext cx="330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VT</a:t>
            </a:r>
          </a:p>
        </p:txBody>
      </p:sp>
      <p:sp>
        <p:nvSpPr>
          <p:cNvPr id="63586" name="Text Box 101"/>
          <p:cNvSpPr txBox="1">
            <a:spLocks noChangeArrowheads="1"/>
          </p:cNvSpPr>
          <p:nvPr/>
        </p:nvSpPr>
        <p:spPr bwMode="auto">
          <a:xfrm>
            <a:off x="7029450" y="2481263"/>
            <a:ext cx="327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PA</a:t>
            </a:r>
          </a:p>
        </p:txBody>
      </p:sp>
      <p:sp>
        <p:nvSpPr>
          <p:cNvPr id="63587" name="Text Box 102"/>
          <p:cNvSpPr txBox="1">
            <a:spLocks noChangeArrowheads="1"/>
          </p:cNvSpPr>
          <p:nvPr/>
        </p:nvSpPr>
        <p:spPr bwMode="auto">
          <a:xfrm>
            <a:off x="7072313" y="3060700"/>
            <a:ext cx="3952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VA</a:t>
            </a:r>
          </a:p>
        </p:txBody>
      </p:sp>
      <p:sp>
        <p:nvSpPr>
          <p:cNvPr id="63588" name="Text Box 103"/>
          <p:cNvSpPr txBox="1">
            <a:spLocks noChangeArrowheads="1"/>
          </p:cNvSpPr>
          <p:nvPr/>
        </p:nvSpPr>
        <p:spPr bwMode="auto">
          <a:xfrm>
            <a:off x="6759575" y="29003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WV</a:t>
            </a:r>
          </a:p>
        </p:txBody>
      </p:sp>
      <p:sp>
        <p:nvSpPr>
          <p:cNvPr id="63589" name="Text Box 104"/>
          <p:cNvSpPr txBox="1">
            <a:spLocks noChangeArrowheads="1"/>
          </p:cNvSpPr>
          <p:nvPr/>
        </p:nvSpPr>
        <p:spPr bwMode="auto">
          <a:xfrm>
            <a:off x="8121650" y="2401888"/>
            <a:ext cx="511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CT</a:t>
            </a:r>
          </a:p>
        </p:txBody>
      </p:sp>
      <p:sp>
        <p:nvSpPr>
          <p:cNvPr id="63590" name="Text Box 105"/>
          <p:cNvSpPr txBox="1">
            <a:spLocks noChangeArrowheads="1"/>
          </p:cNvSpPr>
          <p:nvPr/>
        </p:nvSpPr>
        <p:spPr bwMode="auto">
          <a:xfrm>
            <a:off x="8043863" y="2562225"/>
            <a:ext cx="3190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NJ</a:t>
            </a:r>
          </a:p>
        </p:txBody>
      </p:sp>
      <p:sp>
        <p:nvSpPr>
          <p:cNvPr id="63591" name="Text Box 106"/>
          <p:cNvSpPr txBox="1">
            <a:spLocks noChangeArrowheads="1"/>
          </p:cNvSpPr>
          <p:nvPr/>
        </p:nvSpPr>
        <p:spPr bwMode="auto">
          <a:xfrm>
            <a:off x="7888288" y="2882900"/>
            <a:ext cx="3381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DE</a:t>
            </a:r>
          </a:p>
        </p:txBody>
      </p:sp>
      <p:sp>
        <p:nvSpPr>
          <p:cNvPr id="63592" name="Text Box 107"/>
          <p:cNvSpPr txBox="1">
            <a:spLocks noChangeArrowheads="1"/>
          </p:cNvSpPr>
          <p:nvPr/>
        </p:nvSpPr>
        <p:spPr bwMode="auto">
          <a:xfrm>
            <a:off x="7966075" y="3124200"/>
            <a:ext cx="365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MD</a:t>
            </a:r>
          </a:p>
        </p:txBody>
      </p:sp>
      <p:sp>
        <p:nvSpPr>
          <p:cNvPr id="63593" name="Text Box 108"/>
          <p:cNvSpPr txBox="1">
            <a:spLocks noChangeArrowheads="1"/>
          </p:cNvSpPr>
          <p:nvPr/>
        </p:nvSpPr>
        <p:spPr bwMode="auto">
          <a:xfrm>
            <a:off x="8356600" y="2241550"/>
            <a:ext cx="3540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RI</a:t>
            </a:r>
          </a:p>
        </p:txBody>
      </p:sp>
      <p:sp>
        <p:nvSpPr>
          <p:cNvPr id="63594" name="Line 109"/>
          <p:cNvSpPr>
            <a:spLocks noChangeShapeType="1"/>
          </p:cNvSpPr>
          <p:nvPr/>
        </p:nvSpPr>
        <p:spPr bwMode="auto">
          <a:xfrm flipH="1" flipV="1">
            <a:off x="7305675" y="1616075"/>
            <a:ext cx="312738" cy="239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5" name="Line 110"/>
          <p:cNvSpPr>
            <a:spLocks noChangeShapeType="1"/>
          </p:cNvSpPr>
          <p:nvPr/>
        </p:nvSpPr>
        <p:spPr bwMode="auto">
          <a:xfrm flipH="1" flipV="1">
            <a:off x="7618413" y="1455738"/>
            <a:ext cx="1555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6" name="Line 111"/>
          <p:cNvSpPr>
            <a:spLocks noChangeShapeType="1"/>
          </p:cNvSpPr>
          <p:nvPr/>
        </p:nvSpPr>
        <p:spPr bwMode="auto">
          <a:xfrm>
            <a:off x="7383463" y="2900363"/>
            <a:ext cx="6254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7" name="Line 112"/>
          <p:cNvSpPr>
            <a:spLocks noChangeShapeType="1"/>
          </p:cNvSpPr>
          <p:nvPr/>
        </p:nvSpPr>
        <p:spPr bwMode="auto">
          <a:xfrm>
            <a:off x="7618413" y="2900363"/>
            <a:ext cx="311150" cy="7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8" name="Line 113"/>
          <p:cNvSpPr>
            <a:spLocks noChangeShapeType="1"/>
          </p:cNvSpPr>
          <p:nvPr/>
        </p:nvSpPr>
        <p:spPr bwMode="auto">
          <a:xfrm>
            <a:off x="7696200" y="2659063"/>
            <a:ext cx="390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99" name="Line 114"/>
          <p:cNvSpPr>
            <a:spLocks noChangeShapeType="1"/>
          </p:cNvSpPr>
          <p:nvPr/>
        </p:nvSpPr>
        <p:spPr bwMode="auto">
          <a:xfrm flipV="1">
            <a:off x="7821613" y="2078038"/>
            <a:ext cx="5461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00" name="Line 115"/>
          <p:cNvSpPr>
            <a:spLocks noChangeShapeType="1"/>
          </p:cNvSpPr>
          <p:nvPr/>
        </p:nvSpPr>
        <p:spPr bwMode="auto">
          <a:xfrm>
            <a:off x="7773988" y="2338388"/>
            <a:ext cx="390525" cy="160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01" name="Line 116"/>
          <p:cNvSpPr>
            <a:spLocks noChangeShapeType="1"/>
          </p:cNvSpPr>
          <p:nvPr/>
        </p:nvSpPr>
        <p:spPr bwMode="auto">
          <a:xfrm>
            <a:off x="7934325" y="2257425"/>
            <a:ext cx="463550" cy="80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02" name="Text Box 117"/>
          <p:cNvSpPr txBox="1">
            <a:spLocks noChangeArrowheads="1"/>
          </p:cNvSpPr>
          <p:nvPr/>
        </p:nvSpPr>
        <p:spPr bwMode="auto">
          <a:xfrm>
            <a:off x="2860675" y="5067300"/>
            <a:ext cx="314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HI</a:t>
            </a:r>
          </a:p>
        </p:txBody>
      </p:sp>
      <p:sp>
        <p:nvSpPr>
          <p:cNvPr id="63603" name="Line 118"/>
          <p:cNvSpPr>
            <a:spLocks noChangeShapeType="1"/>
          </p:cNvSpPr>
          <p:nvPr/>
        </p:nvSpPr>
        <p:spPr bwMode="auto">
          <a:xfrm>
            <a:off x="7389813" y="2998788"/>
            <a:ext cx="7016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04" name="Text Box 119"/>
          <p:cNvSpPr txBox="1">
            <a:spLocks noChangeArrowheads="1"/>
          </p:cNvSpPr>
          <p:nvPr/>
        </p:nvSpPr>
        <p:spPr bwMode="auto">
          <a:xfrm>
            <a:off x="8021638" y="3462338"/>
            <a:ext cx="342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DC</a:t>
            </a:r>
          </a:p>
        </p:txBody>
      </p:sp>
      <p:sp>
        <p:nvSpPr>
          <p:cNvPr id="63605" name="Freeform 120"/>
          <p:cNvSpPr>
            <a:spLocks noChangeAspect="1"/>
          </p:cNvSpPr>
          <p:nvPr/>
        </p:nvSpPr>
        <p:spPr bwMode="auto">
          <a:xfrm>
            <a:off x="603250" y="4087813"/>
            <a:ext cx="1655763" cy="1662112"/>
          </a:xfrm>
          <a:custGeom>
            <a:avLst/>
            <a:gdLst>
              <a:gd name="T0" fmla="*/ 251 w 1572"/>
              <a:gd name="T1" fmla="*/ 228 h 1533"/>
              <a:gd name="T2" fmla="*/ 567 w 1572"/>
              <a:gd name="T3" fmla="*/ 0 h 1533"/>
              <a:gd name="T4" fmla="*/ 717 w 1572"/>
              <a:gd name="T5" fmla="*/ 40 h 1533"/>
              <a:gd name="T6" fmla="*/ 790 w 1572"/>
              <a:gd name="T7" fmla="*/ 113 h 1533"/>
              <a:gd name="T8" fmla="*/ 1087 w 1572"/>
              <a:gd name="T9" fmla="*/ 142 h 1533"/>
              <a:gd name="T10" fmla="*/ 1096 w 1572"/>
              <a:gd name="T11" fmla="*/ 900 h 1533"/>
              <a:gd name="T12" fmla="*/ 1193 w 1572"/>
              <a:gd name="T13" fmla="*/ 922 h 1533"/>
              <a:gd name="T14" fmla="*/ 1238 w 1572"/>
              <a:gd name="T15" fmla="*/ 1013 h 1533"/>
              <a:gd name="T16" fmla="*/ 1306 w 1572"/>
              <a:gd name="T17" fmla="*/ 982 h 1533"/>
              <a:gd name="T18" fmla="*/ 1449 w 1572"/>
              <a:gd name="T19" fmla="*/ 1188 h 1533"/>
              <a:gd name="T20" fmla="*/ 1572 w 1572"/>
              <a:gd name="T21" fmla="*/ 1283 h 1533"/>
              <a:gd name="T22" fmla="*/ 1567 w 1572"/>
              <a:gd name="T23" fmla="*/ 1365 h 1533"/>
              <a:gd name="T24" fmla="*/ 1412 w 1572"/>
              <a:gd name="T25" fmla="*/ 1375 h 1533"/>
              <a:gd name="T26" fmla="*/ 1344 w 1572"/>
              <a:gd name="T27" fmla="*/ 1124 h 1533"/>
              <a:gd name="T28" fmla="*/ 855 w 1572"/>
              <a:gd name="T29" fmla="*/ 876 h 1533"/>
              <a:gd name="T30" fmla="*/ 868 w 1572"/>
              <a:gd name="T31" fmla="*/ 954 h 1533"/>
              <a:gd name="T32" fmla="*/ 758 w 1572"/>
              <a:gd name="T33" fmla="*/ 1055 h 1533"/>
              <a:gd name="T34" fmla="*/ 740 w 1572"/>
              <a:gd name="T35" fmla="*/ 1018 h 1533"/>
              <a:gd name="T36" fmla="*/ 709 w 1572"/>
              <a:gd name="T37" fmla="*/ 1018 h 1533"/>
              <a:gd name="T38" fmla="*/ 621 w 1572"/>
              <a:gd name="T39" fmla="*/ 1228 h 1533"/>
              <a:gd name="T40" fmla="*/ 348 w 1572"/>
              <a:gd name="T41" fmla="*/ 1435 h 1533"/>
              <a:gd name="T42" fmla="*/ 78 w 1572"/>
              <a:gd name="T43" fmla="*/ 1533 h 1533"/>
              <a:gd name="T44" fmla="*/ 0 w 1572"/>
              <a:gd name="T45" fmla="*/ 1520 h 1533"/>
              <a:gd name="T46" fmla="*/ 310 w 1572"/>
              <a:gd name="T47" fmla="*/ 1343 h 1533"/>
              <a:gd name="T48" fmla="*/ 348 w 1572"/>
              <a:gd name="T49" fmla="*/ 1343 h 1533"/>
              <a:gd name="T50" fmla="*/ 461 w 1572"/>
              <a:gd name="T51" fmla="*/ 1206 h 1533"/>
              <a:gd name="T52" fmla="*/ 512 w 1572"/>
              <a:gd name="T53" fmla="*/ 1201 h 1533"/>
              <a:gd name="T54" fmla="*/ 589 w 1572"/>
              <a:gd name="T55" fmla="*/ 1097 h 1533"/>
              <a:gd name="T56" fmla="*/ 562 w 1572"/>
              <a:gd name="T57" fmla="*/ 1051 h 1533"/>
              <a:gd name="T58" fmla="*/ 397 w 1572"/>
              <a:gd name="T59" fmla="*/ 1073 h 1533"/>
              <a:gd name="T60" fmla="*/ 284 w 1572"/>
              <a:gd name="T61" fmla="*/ 812 h 1533"/>
              <a:gd name="T62" fmla="*/ 348 w 1572"/>
              <a:gd name="T63" fmla="*/ 694 h 1533"/>
              <a:gd name="T64" fmla="*/ 452 w 1572"/>
              <a:gd name="T65" fmla="*/ 653 h 1533"/>
              <a:gd name="T66" fmla="*/ 415 w 1572"/>
              <a:gd name="T67" fmla="*/ 548 h 1533"/>
              <a:gd name="T68" fmla="*/ 306 w 1572"/>
              <a:gd name="T69" fmla="*/ 598 h 1533"/>
              <a:gd name="T70" fmla="*/ 224 w 1572"/>
              <a:gd name="T71" fmla="*/ 447 h 1533"/>
              <a:gd name="T72" fmla="*/ 315 w 1572"/>
              <a:gd name="T73" fmla="*/ 411 h 1533"/>
              <a:gd name="T74" fmla="*/ 397 w 1572"/>
              <a:gd name="T75" fmla="*/ 452 h 1533"/>
              <a:gd name="T76" fmla="*/ 434 w 1572"/>
              <a:gd name="T77" fmla="*/ 429 h 1533"/>
              <a:gd name="T78" fmla="*/ 366 w 1572"/>
              <a:gd name="T79" fmla="*/ 301 h 1533"/>
              <a:gd name="T80" fmla="*/ 246 w 1572"/>
              <a:gd name="T81" fmla="*/ 292 h 1533"/>
              <a:gd name="T82" fmla="*/ 251 w 1572"/>
              <a:gd name="T83" fmla="*/ 228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rgbClr val="3366FF"/>
          </a:solidFill>
          <a:ln w="158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606" name="Text Box 121"/>
          <p:cNvSpPr txBox="1">
            <a:spLocks noChangeArrowheads="1"/>
          </p:cNvSpPr>
          <p:nvPr/>
        </p:nvSpPr>
        <p:spPr bwMode="auto">
          <a:xfrm>
            <a:off x="1227138" y="4568825"/>
            <a:ext cx="3317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chemeClr val="tx2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AK</a:t>
            </a:r>
          </a:p>
        </p:txBody>
      </p:sp>
      <p:sp>
        <p:nvSpPr>
          <p:cNvPr id="63607" name="Text Box 122"/>
          <p:cNvSpPr txBox="1">
            <a:spLocks noChangeArrowheads="1"/>
          </p:cNvSpPr>
          <p:nvPr/>
        </p:nvSpPr>
        <p:spPr bwMode="auto">
          <a:xfrm>
            <a:off x="6921500" y="3702050"/>
            <a:ext cx="3286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SC</a:t>
            </a:r>
          </a:p>
        </p:txBody>
      </p:sp>
      <p:sp>
        <p:nvSpPr>
          <p:cNvPr id="63608" name="Text Box 123"/>
          <p:cNvSpPr txBox="1">
            <a:spLocks noChangeArrowheads="1"/>
          </p:cNvSpPr>
          <p:nvPr/>
        </p:nvSpPr>
        <p:spPr bwMode="auto">
          <a:xfrm>
            <a:off x="3489325" y="3862388"/>
            <a:ext cx="3635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NM</a:t>
            </a:r>
          </a:p>
        </p:txBody>
      </p:sp>
      <p:sp>
        <p:nvSpPr>
          <p:cNvPr id="63609" name="Text Box 124"/>
          <p:cNvSpPr txBox="1">
            <a:spLocks noChangeArrowheads="1"/>
          </p:cNvSpPr>
          <p:nvPr/>
        </p:nvSpPr>
        <p:spPr bwMode="auto">
          <a:xfrm>
            <a:off x="4659313" y="3702050"/>
            <a:ext cx="346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OK</a:t>
            </a:r>
          </a:p>
        </p:txBody>
      </p:sp>
      <p:sp>
        <p:nvSpPr>
          <p:cNvPr id="63610" name="Text Box 125"/>
          <p:cNvSpPr txBox="1">
            <a:spLocks noChangeArrowheads="1"/>
          </p:cNvSpPr>
          <p:nvPr/>
        </p:nvSpPr>
        <p:spPr bwMode="auto">
          <a:xfrm>
            <a:off x="6630988" y="4024313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GA</a:t>
            </a:r>
          </a:p>
        </p:txBody>
      </p:sp>
      <p:sp>
        <p:nvSpPr>
          <p:cNvPr id="63611" name="Freeform 126"/>
          <p:cNvSpPr>
            <a:spLocks noChangeAspect="1"/>
          </p:cNvSpPr>
          <p:nvPr/>
        </p:nvSpPr>
        <p:spPr bwMode="auto">
          <a:xfrm>
            <a:off x="3517900" y="3686175"/>
            <a:ext cx="1860550" cy="1749425"/>
          </a:xfrm>
          <a:custGeom>
            <a:avLst/>
            <a:gdLst>
              <a:gd name="T0" fmla="*/ 334 w 1152"/>
              <a:gd name="T1" fmla="*/ 0 h 1067"/>
              <a:gd name="T2" fmla="*/ 589 w 1152"/>
              <a:gd name="T3" fmla="*/ 9 h 1067"/>
              <a:gd name="T4" fmla="*/ 589 w 1152"/>
              <a:gd name="T5" fmla="*/ 203 h 1067"/>
              <a:gd name="T6" fmla="*/ 719 w 1152"/>
              <a:gd name="T7" fmla="*/ 257 h 1067"/>
              <a:gd name="T8" fmla="*/ 754 w 1152"/>
              <a:gd name="T9" fmla="*/ 239 h 1067"/>
              <a:gd name="T10" fmla="*/ 839 w 1152"/>
              <a:gd name="T11" fmla="*/ 281 h 1067"/>
              <a:gd name="T12" fmla="*/ 890 w 1152"/>
              <a:gd name="T13" fmla="*/ 278 h 1067"/>
              <a:gd name="T14" fmla="*/ 988 w 1152"/>
              <a:gd name="T15" fmla="*/ 236 h 1067"/>
              <a:gd name="T16" fmla="*/ 1045 w 1152"/>
              <a:gd name="T17" fmla="*/ 276 h 1067"/>
              <a:gd name="T18" fmla="*/ 1094 w 1152"/>
              <a:gd name="T19" fmla="*/ 287 h 1067"/>
              <a:gd name="T20" fmla="*/ 1094 w 1152"/>
              <a:gd name="T21" fmla="*/ 444 h 1067"/>
              <a:gd name="T22" fmla="*/ 1152 w 1152"/>
              <a:gd name="T23" fmla="*/ 543 h 1067"/>
              <a:gd name="T24" fmla="*/ 1139 w 1152"/>
              <a:gd name="T25" fmla="*/ 677 h 1067"/>
              <a:gd name="T26" fmla="*/ 1076 w 1152"/>
              <a:gd name="T27" fmla="*/ 731 h 1067"/>
              <a:gd name="T28" fmla="*/ 1063 w 1152"/>
              <a:gd name="T29" fmla="*/ 681 h 1067"/>
              <a:gd name="T30" fmla="*/ 1045 w 1152"/>
              <a:gd name="T31" fmla="*/ 704 h 1067"/>
              <a:gd name="T32" fmla="*/ 1058 w 1152"/>
              <a:gd name="T33" fmla="*/ 735 h 1067"/>
              <a:gd name="T34" fmla="*/ 947 w 1152"/>
              <a:gd name="T35" fmla="*/ 815 h 1067"/>
              <a:gd name="T36" fmla="*/ 920 w 1152"/>
              <a:gd name="T37" fmla="*/ 820 h 1067"/>
              <a:gd name="T38" fmla="*/ 862 w 1152"/>
              <a:gd name="T39" fmla="*/ 860 h 1067"/>
              <a:gd name="T40" fmla="*/ 862 w 1152"/>
              <a:gd name="T41" fmla="*/ 883 h 1067"/>
              <a:gd name="T42" fmla="*/ 844 w 1152"/>
              <a:gd name="T43" fmla="*/ 887 h 1067"/>
              <a:gd name="T44" fmla="*/ 857 w 1152"/>
              <a:gd name="T45" fmla="*/ 914 h 1067"/>
              <a:gd name="T46" fmla="*/ 826 w 1152"/>
              <a:gd name="T47" fmla="*/ 954 h 1067"/>
              <a:gd name="T48" fmla="*/ 844 w 1152"/>
              <a:gd name="T49" fmla="*/ 1012 h 1067"/>
              <a:gd name="T50" fmla="*/ 862 w 1152"/>
              <a:gd name="T51" fmla="*/ 1032 h 1067"/>
              <a:gd name="T52" fmla="*/ 857 w 1152"/>
              <a:gd name="T53" fmla="*/ 1067 h 1067"/>
              <a:gd name="T54" fmla="*/ 812 w 1152"/>
              <a:gd name="T55" fmla="*/ 1067 h 1067"/>
              <a:gd name="T56" fmla="*/ 772 w 1152"/>
              <a:gd name="T57" fmla="*/ 1049 h 1067"/>
              <a:gd name="T58" fmla="*/ 745 w 1152"/>
              <a:gd name="T59" fmla="*/ 1054 h 1067"/>
              <a:gd name="T60" fmla="*/ 656 w 1152"/>
              <a:gd name="T61" fmla="*/ 1023 h 1067"/>
              <a:gd name="T62" fmla="*/ 616 w 1152"/>
              <a:gd name="T63" fmla="*/ 900 h 1067"/>
              <a:gd name="T64" fmla="*/ 553 w 1152"/>
              <a:gd name="T65" fmla="*/ 842 h 1067"/>
              <a:gd name="T66" fmla="*/ 498 w 1152"/>
              <a:gd name="T67" fmla="*/ 735 h 1067"/>
              <a:gd name="T68" fmla="*/ 473 w 1152"/>
              <a:gd name="T69" fmla="*/ 725 h 1067"/>
              <a:gd name="T70" fmla="*/ 443 w 1152"/>
              <a:gd name="T71" fmla="*/ 698 h 1067"/>
              <a:gd name="T72" fmla="*/ 414 w 1152"/>
              <a:gd name="T73" fmla="*/ 698 h 1067"/>
              <a:gd name="T74" fmla="*/ 371 w 1152"/>
              <a:gd name="T75" fmla="*/ 689 h 1067"/>
              <a:gd name="T76" fmla="*/ 338 w 1152"/>
              <a:gd name="T77" fmla="*/ 698 h 1067"/>
              <a:gd name="T78" fmla="*/ 316 w 1152"/>
              <a:gd name="T79" fmla="*/ 751 h 1067"/>
              <a:gd name="T80" fmla="*/ 282 w 1152"/>
              <a:gd name="T81" fmla="*/ 760 h 1067"/>
              <a:gd name="T82" fmla="*/ 209 w 1152"/>
              <a:gd name="T83" fmla="*/ 719 h 1067"/>
              <a:gd name="T84" fmla="*/ 166 w 1152"/>
              <a:gd name="T85" fmla="*/ 668 h 1067"/>
              <a:gd name="T86" fmla="*/ 158 w 1152"/>
              <a:gd name="T87" fmla="*/ 607 h 1067"/>
              <a:gd name="T88" fmla="*/ 127 w 1152"/>
              <a:gd name="T89" fmla="*/ 565 h 1067"/>
              <a:gd name="T90" fmla="*/ 54 w 1152"/>
              <a:gd name="T91" fmla="*/ 507 h 1067"/>
              <a:gd name="T92" fmla="*/ 0 w 1152"/>
              <a:gd name="T93" fmla="*/ 446 h 1067"/>
              <a:gd name="T94" fmla="*/ 0 w 1152"/>
              <a:gd name="T95" fmla="*/ 421 h 1067"/>
              <a:gd name="T96" fmla="*/ 174 w 1152"/>
              <a:gd name="T97" fmla="*/ 422 h 1067"/>
              <a:gd name="T98" fmla="*/ 316 w 1152"/>
              <a:gd name="T99" fmla="*/ 434 h 1067"/>
              <a:gd name="T100" fmla="*/ 334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rgbClr val="000080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612" name="Text Box 127"/>
          <p:cNvSpPr txBox="1">
            <a:spLocks noChangeArrowheads="1"/>
          </p:cNvSpPr>
          <p:nvPr/>
        </p:nvSpPr>
        <p:spPr bwMode="auto">
          <a:xfrm>
            <a:off x="4425950" y="4327525"/>
            <a:ext cx="3286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TX</a:t>
            </a:r>
          </a:p>
        </p:txBody>
      </p:sp>
      <p:sp>
        <p:nvSpPr>
          <p:cNvPr id="63613" name="Freeform 128"/>
          <p:cNvSpPr>
            <a:spLocks noChangeAspect="1"/>
          </p:cNvSpPr>
          <p:nvPr/>
        </p:nvSpPr>
        <p:spPr bwMode="auto">
          <a:xfrm>
            <a:off x="5516563" y="2562225"/>
            <a:ext cx="560387" cy="9636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3366FF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614" name="Text Box 129"/>
          <p:cNvSpPr txBox="1">
            <a:spLocks noChangeArrowheads="1"/>
          </p:cNvSpPr>
          <p:nvPr/>
        </p:nvSpPr>
        <p:spPr bwMode="auto">
          <a:xfrm>
            <a:off x="5678488" y="2895600"/>
            <a:ext cx="292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IL</a:t>
            </a:r>
          </a:p>
        </p:txBody>
      </p:sp>
      <p:sp>
        <p:nvSpPr>
          <p:cNvPr id="63615" name="Text Box 130"/>
          <p:cNvSpPr txBox="1">
            <a:spLocks noChangeArrowheads="1"/>
          </p:cNvSpPr>
          <p:nvPr/>
        </p:nvSpPr>
        <p:spPr bwMode="auto">
          <a:xfrm>
            <a:off x="7077075" y="4746625"/>
            <a:ext cx="3095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FL</a:t>
            </a:r>
          </a:p>
        </p:txBody>
      </p:sp>
      <p:sp>
        <p:nvSpPr>
          <p:cNvPr id="63616" name="Text Box 131"/>
          <p:cNvSpPr txBox="1">
            <a:spLocks noChangeArrowheads="1"/>
          </p:cNvSpPr>
          <p:nvPr/>
        </p:nvSpPr>
        <p:spPr bwMode="auto">
          <a:xfrm>
            <a:off x="6135688" y="4024313"/>
            <a:ext cx="320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EEF2F5"/>
              </a:buClr>
              <a:buFont typeface="Tahoma" pitchFamily="34" charset="0"/>
              <a:buNone/>
            </a:pPr>
            <a:r>
              <a:rPr lang="en-US" sz="100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AL</a:t>
            </a:r>
          </a:p>
        </p:txBody>
      </p:sp>
      <p:sp>
        <p:nvSpPr>
          <p:cNvPr id="63617" name="Rectangle 132"/>
          <p:cNvSpPr>
            <a:spLocks noChangeArrowheads="1"/>
          </p:cNvSpPr>
          <p:nvPr/>
        </p:nvSpPr>
        <p:spPr bwMode="auto">
          <a:xfrm>
            <a:off x="8343900" y="3508375"/>
            <a:ext cx="123825" cy="127000"/>
          </a:xfrm>
          <a:prstGeom prst="rect">
            <a:avLst/>
          </a:prstGeom>
          <a:solidFill>
            <a:srgbClr val="99CCFD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63618" name="Text Box 133"/>
          <p:cNvSpPr txBox="1">
            <a:spLocks noChangeArrowheads="1"/>
          </p:cNvSpPr>
          <p:nvPr/>
        </p:nvSpPr>
        <p:spPr bwMode="auto">
          <a:xfrm>
            <a:off x="355600" y="5984875"/>
            <a:ext cx="4344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U.S. Uninsured Population = 19% (50 million)</a:t>
            </a:r>
          </a:p>
        </p:txBody>
      </p:sp>
      <p:grpSp>
        <p:nvGrpSpPr>
          <p:cNvPr id="63619" name="Group 134"/>
          <p:cNvGrpSpPr>
            <a:grpSpLocks/>
          </p:cNvGrpSpPr>
          <p:nvPr/>
        </p:nvGrpSpPr>
        <p:grpSpPr bwMode="auto">
          <a:xfrm>
            <a:off x="5367338" y="5233988"/>
            <a:ext cx="3049587" cy="1011237"/>
            <a:chOff x="3381" y="3297"/>
            <a:chExt cx="1921" cy="637"/>
          </a:xfrm>
        </p:grpSpPr>
        <p:sp>
          <p:nvSpPr>
            <p:cNvPr id="63620" name="Rectangle 135"/>
            <p:cNvSpPr>
              <a:spLocks noChangeArrowheads="1"/>
            </p:cNvSpPr>
            <p:nvPr/>
          </p:nvSpPr>
          <p:spPr bwMode="auto">
            <a:xfrm>
              <a:off x="3385" y="3488"/>
              <a:ext cx="98" cy="10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3621" name="Rectangle 136"/>
            <p:cNvSpPr>
              <a:spLocks noChangeArrowheads="1"/>
            </p:cNvSpPr>
            <p:nvPr/>
          </p:nvSpPr>
          <p:spPr bwMode="auto">
            <a:xfrm>
              <a:off x="3385" y="3639"/>
              <a:ext cx="98" cy="101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3622" name="Text Box 137"/>
            <p:cNvSpPr txBox="1">
              <a:spLocks noChangeArrowheads="1"/>
            </p:cNvSpPr>
            <p:nvPr/>
          </p:nvSpPr>
          <p:spPr bwMode="auto">
            <a:xfrm>
              <a:off x="3532" y="3589"/>
              <a:ext cx="13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16 - 20%  (24 states)</a:t>
              </a:r>
            </a:p>
          </p:txBody>
        </p:sp>
        <p:sp>
          <p:nvSpPr>
            <p:cNvPr id="63623" name="Rectangle 138"/>
            <p:cNvSpPr>
              <a:spLocks noChangeArrowheads="1"/>
            </p:cNvSpPr>
            <p:nvPr/>
          </p:nvSpPr>
          <p:spPr bwMode="auto">
            <a:xfrm>
              <a:off x="3385" y="3790"/>
              <a:ext cx="98" cy="1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3624" name="Text Box 139"/>
            <p:cNvSpPr txBox="1">
              <a:spLocks noChangeArrowheads="1"/>
            </p:cNvSpPr>
            <p:nvPr/>
          </p:nvSpPr>
          <p:spPr bwMode="auto">
            <a:xfrm>
              <a:off x="3532" y="3439"/>
              <a:ext cx="176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11 - 15%  (13 states and DC)</a:t>
              </a:r>
            </a:p>
          </p:txBody>
        </p:sp>
        <p:sp>
          <p:nvSpPr>
            <p:cNvPr id="63625" name="Text Box 140"/>
            <p:cNvSpPr txBox="1">
              <a:spLocks noChangeArrowheads="1"/>
            </p:cNvSpPr>
            <p:nvPr/>
          </p:nvSpPr>
          <p:spPr bwMode="auto">
            <a:xfrm>
              <a:off x="3532" y="3740"/>
              <a:ext cx="129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21 - 30% (10 states)</a:t>
              </a:r>
            </a:p>
          </p:txBody>
        </p:sp>
        <p:sp>
          <p:nvSpPr>
            <p:cNvPr id="63626" name="Rectangle 141"/>
            <p:cNvSpPr>
              <a:spLocks noChangeArrowheads="1"/>
            </p:cNvSpPr>
            <p:nvPr/>
          </p:nvSpPr>
          <p:spPr bwMode="auto">
            <a:xfrm>
              <a:off x="3381" y="3343"/>
              <a:ext cx="98" cy="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endPara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endParaRPr>
            </a:p>
          </p:txBody>
        </p:sp>
        <p:sp>
          <p:nvSpPr>
            <p:cNvPr id="63627" name="Text Box 142"/>
            <p:cNvSpPr txBox="1">
              <a:spLocks noChangeArrowheads="1"/>
            </p:cNvSpPr>
            <p:nvPr/>
          </p:nvSpPr>
          <p:spPr bwMode="auto">
            <a:xfrm>
              <a:off x="3537" y="3297"/>
              <a:ext cx="12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Font typeface="Tahoma" pitchFamily="34" charset="0"/>
                <a:buNone/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  <a:sym typeface="Tahoma" pitchFamily="34" charset="0"/>
                </a:rPr>
                <a:t> 4 – 10%  (3 states)</a:t>
              </a:r>
            </a:p>
          </p:txBody>
        </p:sp>
      </p:grpSp>
      <p:sp>
        <p:nvSpPr>
          <p:cNvPr id="63628" name="Text Box 143"/>
          <p:cNvSpPr txBox="1">
            <a:spLocks noChangeArrowheads="1"/>
          </p:cNvSpPr>
          <p:nvPr/>
        </p:nvSpPr>
        <p:spPr bwMode="auto">
          <a:xfrm>
            <a:off x="42863" y="6557963"/>
            <a:ext cx="80311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analysis of March 2010 Current Population Surveys, U.S. Census Bureau.</a:t>
            </a:r>
          </a:p>
        </p:txBody>
      </p:sp>
      <p:pic>
        <p:nvPicPr>
          <p:cNvPr id="63629" name="Picture 6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>
          <a:xfrm>
            <a:off x="76200" y="312738"/>
            <a:ext cx="9067800" cy="56673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Distribution of U.S. Hispanic Population by State, 2010</a:t>
            </a:r>
          </a:p>
        </p:txBody>
      </p:sp>
      <p:graphicFrame>
        <p:nvGraphicFramePr>
          <p:cNvPr id="65539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81000" y="1276350"/>
          <a:ext cx="8320088" cy="461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Chart" r:id="rId3" imgW="8334375" imgH="4629302" progId="Excel.Chart.8">
                  <p:embed/>
                </p:oleObj>
              </mc:Choice>
              <mc:Fallback>
                <p:oleObj name="Chart" r:id="rId3" imgW="8334375" imgH="462930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76350"/>
                        <a:ext cx="8320088" cy="461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638" y="6554788"/>
            <a:ext cx="59944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1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</a:t>
            </a:r>
            <a:r>
              <a:rPr lang="en-US" sz="11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The Hispanic Population: </a:t>
            </a:r>
            <a:r>
              <a:rPr lang="en-US" sz="11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2010.  U.S. Census Bureau, 2010</a:t>
            </a:r>
          </a:p>
        </p:txBody>
      </p:sp>
      <p:sp>
        <p:nvSpPr>
          <p:cNvPr id="65541" name="TextBox 6"/>
          <p:cNvSpPr txBox="1">
            <a:spLocks noChangeArrowheads="1"/>
          </p:cNvSpPr>
          <p:nvPr/>
        </p:nvSpPr>
        <p:spPr bwMode="auto">
          <a:xfrm>
            <a:off x="2206625" y="5951538"/>
            <a:ext cx="47307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 U.S. Hispanic Population = 50.5 million</a:t>
            </a:r>
          </a:p>
        </p:txBody>
      </p:sp>
      <p:pic>
        <p:nvPicPr>
          <p:cNvPr id="65542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>
          <a:xfrm>
            <a:off x="76200" y="250825"/>
            <a:ext cx="9067800" cy="611188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solidFill>
                  <a:schemeClr val="tx1"/>
                </a:solidFill>
                <a:cs typeface="Tahoma" pitchFamily="34" charset="0"/>
                <a:sym typeface="Tahoma" pitchFamily="34" charset="0"/>
              </a:rPr>
              <a:t>Distribution of U.S. Medical School Enrollees by Race/Ethnicity, 2010</a:t>
            </a:r>
          </a:p>
        </p:txBody>
      </p:sp>
      <p:graphicFrame>
        <p:nvGraphicFramePr>
          <p:cNvPr id="67587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85763" y="1255713"/>
          <a:ext cx="8340725" cy="470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Chart" r:id="rId3" imgW="8343900" imgH="4705299" progId="Excel.Chart.8">
                  <p:embed/>
                </p:oleObj>
              </mc:Choice>
              <mc:Fallback>
                <p:oleObj name="Chart" r:id="rId3" imgW="8343900" imgH="4705299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255713"/>
                        <a:ext cx="8340725" cy="4703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TextBox 5"/>
          <p:cNvSpPr txBox="1">
            <a:spLocks noChangeArrowheads="1"/>
          </p:cNvSpPr>
          <p:nvPr/>
        </p:nvSpPr>
        <p:spPr bwMode="auto">
          <a:xfrm>
            <a:off x="2743200" y="5994400"/>
            <a:ext cx="3773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 U.S. Enrollees = 18,665</a:t>
            </a:r>
          </a:p>
        </p:txBody>
      </p:sp>
      <p:sp>
        <p:nvSpPr>
          <p:cNvPr id="67589" name="TextBox 6"/>
          <p:cNvSpPr txBox="1">
            <a:spLocks noChangeArrowheads="1"/>
          </p:cNvSpPr>
          <p:nvPr/>
        </p:nvSpPr>
        <p:spPr bwMode="auto">
          <a:xfrm>
            <a:off x="58738" y="6400800"/>
            <a:ext cx="81422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AAMC Data Warehouse: Applicant Matriculant File as of October 4, 2010.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  <a:hlinkClick r:id="rId5"/>
              </a:rPr>
              <a:t>https://www.aamc.org/download/152934/data/enrollment_data_2010.pdf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Accessed 1/20/12.</a:t>
            </a:r>
          </a:p>
        </p:txBody>
      </p:sp>
      <p:pic>
        <p:nvPicPr>
          <p:cNvPr id="67590" name="Picture 6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76200" y="322263"/>
            <a:ext cx="9067800" cy="58102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No Usual Source of Care for Nonelderly Adults by Race and Ethnicity, 2008-2009</a:t>
            </a:r>
          </a:p>
        </p:txBody>
      </p:sp>
      <p:graphicFrame>
        <p:nvGraphicFramePr>
          <p:cNvPr id="25603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06400" y="1433513"/>
          <a:ext cx="8424863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Chart" r:id="rId3" imgW="8429625" imgH="4743501" progId="Excel.Chart.8">
                  <p:embed/>
                </p:oleObj>
              </mc:Choice>
              <mc:Fallback>
                <p:oleObj name="Chart" r:id="rId3" imgW="8429625" imgH="4743501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433513"/>
                        <a:ext cx="8424863" cy="4740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9688" y="6135688"/>
            <a:ext cx="804703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Table 75.  No usual source of health care among adults 18–64 years of age, by selected characteristics: United States, average annual, selected years 1993–1994 through 2008–2009.  </a:t>
            </a:r>
            <a:r>
              <a:rPr lang="en-US" sz="10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Health US, 2010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 National Center for Health Statistics, Centers for Disease Control and Prevention.</a:t>
            </a: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301625" y="1909763"/>
            <a:ext cx="4137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reporting no usual source of care</a:t>
            </a:r>
          </a:p>
        </p:txBody>
      </p:sp>
      <p:pic>
        <p:nvPicPr>
          <p:cNvPr id="25606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76200" y="274638"/>
            <a:ext cx="9067800" cy="596900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Diagnosed Diabetes Among Adults Age 20 Years and Older, by Race/Ethnicity, 2007-2009</a:t>
            </a:r>
          </a:p>
        </p:txBody>
      </p:sp>
      <p:graphicFrame>
        <p:nvGraphicFramePr>
          <p:cNvPr id="27651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27025" y="1257300"/>
          <a:ext cx="8642350" cy="477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Chart" r:id="rId3" imgW="8639175" imgH="4771949" progId="Excel.Chart.8">
                  <p:embed/>
                </p:oleObj>
              </mc:Choice>
              <mc:Fallback>
                <p:oleObj name="Chart" r:id="rId3" imgW="8639175" imgH="4771949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257300"/>
                        <a:ext cx="8642350" cy="4773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377825" y="1639888"/>
            <a:ext cx="312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with diagnosed diabetes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6096000"/>
            <a:ext cx="8316913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Percentages are age-adjusted. Diabetes prevalence includes physician-diagnosed (self-reported). * Data for A/AN come from the 2009 Indian Health Services user file.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2011 National Diabetes Fact Sheet.  Centers for Disease Control and Prevention. http://www.cdc.gov/diabetes/pubs/estimates11.htm#4</a:t>
            </a:r>
          </a:p>
        </p:txBody>
      </p:sp>
      <p:pic>
        <p:nvPicPr>
          <p:cNvPr id="27654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76200" y="274638"/>
            <a:ext cx="9067800" cy="61118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Adult Hospital Admissions for Uncontrolled Diabetes by Race/Ethnicity, 2007</a:t>
            </a:r>
          </a:p>
        </p:txBody>
      </p:sp>
      <p:graphicFrame>
        <p:nvGraphicFramePr>
          <p:cNvPr id="29699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20688" y="1331913"/>
          <a:ext cx="8331200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Chart" r:id="rId3" imgW="8334375" imgH="4629302" progId="Excel.Chart.8">
                  <p:embed/>
                </p:oleObj>
              </mc:Choice>
              <mc:Fallback>
                <p:oleObj name="Chart" r:id="rId3" imgW="8334375" imgH="462930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1331913"/>
                        <a:ext cx="8331200" cy="462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04800" y="1828800"/>
            <a:ext cx="381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Admissions per 100,000 population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47625" y="6296025"/>
            <a:ext cx="82296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Data are for adult population only and reflect admissions for uncontrolled diabetes without complication.  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Agency for Healthcare Research and Quality, Healthcare Cost and Utilization Project. 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National Healthcare Disparities Report, 2010, available at: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  <a:hlinkClick r:id="rId5"/>
              </a:rPr>
              <a:t>http://www.ahrq.gov/qual/qrdr10/2_diabetes/T2_3_1-2.htm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. </a:t>
            </a:r>
          </a:p>
        </p:txBody>
      </p:sp>
      <p:pic>
        <p:nvPicPr>
          <p:cNvPr id="29702" name="Picture 6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76200" y="361950"/>
            <a:ext cx="9067800" cy="411163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Adults with Any Mental Illness* in the Past Year by Race/Ethnicity, 2010</a:t>
            </a:r>
          </a:p>
        </p:txBody>
      </p:sp>
      <p:graphicFrame>
        <p:nvGraphicFramePr>
          <p:cNvPr id="31747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68288" y="1257300"/>
          <a:ext cx="856297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Chart" r:id="rId3" imgW="8562975" imgH="4895901" progId="Excel.Chart.8">
                  <p:embed/>
                </p:oleObj>
              </mc:Choice>
              <mc:Fallback>
                <p:oleObj name="Chart" r:id="rId3" imgW="8562975" imgH="4895901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257300"/>
                        <a:ext cx="8562975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293688" y="1450975"/>
            <a:ext cx="3240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with any mental illness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12700" y="6129338"/>
            <a:ext cx="804068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 Any Mental Illness (AMI) is defined as having a diagnosable mental, behavioral, or emotional disorder, other than a substance use disorder, that med the criteria found in the DSM-IV.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SAMHSA, Center for Behavioral health Statistics and Quality (formerly the Office of Applied Studies), National Survey on Drug use and Health, 2009 and 2010.</a:t>
            </a:r>
          </a:p>
        </p:txBody>
      </p:sp>
      <p:pic>
        <p:nvPicPr>
          <p:cNvPr id="31750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76200" y="552450"/>
            <a:ext cx="9067800" cy="411163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Adults with Any Mental Illness* Who Received Treatment in the Past Year by Race/Ethnicity, 2010</a:t>
            </a:r>
          </a:p>
        </p:txBody>
      </p:sp>
      <p:graphicFrame>
        <p:nvGraphicFramePr>
          <p:cNvPr id="3379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68288" y="1257300"/>
          <a:ext cx="856297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Chart" r:id="rId3" imgW="8562975" imgH="4895901" progId="Excel.Chart.8">
                  <p:embed/>
                </p:oleObj>
              </mc:Choice>
              <mc:Fallback>
                <p:oleObj name="Chart" r:id="rId3" imgW="8562975" imgH="4895901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257300"/>
                        <a:ext cx="8562975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4819650" y="2051050"/>
            <a:ext cx="41624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Percent with any mental illness who received treatment</a:t>
            </a:r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-15875" y="6176963"/>
            <a:ext cx="804068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 Any Mental Illness (AMI) is defined as having a diagnosable mental, behavioral, or emotional disorder, other than a substance use disorder, that med the criteria found in the DSM-IV.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SAMHSA, Center for Behavioral health Statistics and Quality (formerly the Office of Applied Studies), National Survey on Drug use and Health, 2009 and 2010.</a:t>
            </a:r>
          </a:p>
        </p:txBody>
      </p:sp>
      <p:pic>
        <p:nvPicPr>
          <p:cNvPr id="33798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76200" y="255588"/>
            <a:ext cx="9067800" cy="566737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Untreated Dental Caries by Age and Race and Ethnicity, 2005-2008</a:t>
            </a:r>
          </a:p>
        </p:txBody>
      </p:sp>
      <p:graphicFrame>
        <p:nvGraphicFramePr>
          <p:cNvPr id="35843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406400" y="1401763"/>
          <a:ext cx="8382000" cy="4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Chart" r:id="rId3" imgW="8382000" imgH="4771949" progId="Excel.Chart.8">
                  <p:embed/>
                </p:oleObj>
              </mc:Choice>
              <mc:Fallback>
                <p:oleObj name="Chart" r:id="rId3" imgW="8382000" imgH="4771949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401763"/>
                        <a:ext cx="8382000" cy="477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2388" y="6291263"/>
            <a:ext cx="790257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000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Table 73 (page 1 of 2). Untreated dental caries, by selected characteristics: United States, selected years 1971–1974 through 2005–2008.  </a:t>
            </a:r>
            <a:r>
              <a:rPr lang="en-US" sz="1000" i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Health US, 2010.  </a:t>
            </a: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National Center for Health Statistics, Centers for Disease Control and Prevention.</a:t>
            </a:r>
          </a:p>
        </p:txBody>
      </p:sp>
      <p:pic>
        <p:nvPicPr>
          <p:cNvPr id="35845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76200" y="217488"/>
            <a:ext cx="9067800" cy="625475"/>
          </a:xfrm>
        </p:spPr>
        <p:txBody>
          <a:bodyPr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Poverty Status of Nonelderly by Race/Ethnicity, 2010</a:t>
            </a:r>
          </a:p>
        </p:txBody>
      </p:sp>
      <p:graphicFrame>
        <p:nvGraphicFramePr>
          <p:cNvPr id="37891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228600" y="1287463"/>
          <a:ext cx="8699500" cy="481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Chart" r:id="rId3" imgW="8705850" imgH="4819498" progId="Excel.Chart.8">
                  <p:embed/>
                </p:oleObj>
              </mc:Choice>
              <mc:Fallback>
                <p:oleObj name="Chart" r:id="rId3" imgW="8705850" imgH="4819498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87463"/>
                        <a:ext cx="8699500" cy="481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3500" y="6275388"/>
            <a:ext cx="644525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DATA:  2011 March Supplement, Current Population Survey.</a:t>
            </a:r>
            <a:b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</a:b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NOTE:  FPL in 2010 was $22,050 for a family of four.</a:t>
            </a:r>
            <a:b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</a:br>
            <a:r>
              <a:rPr lang="en-US" sz="10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SOURCE:  Kaiser Family Foundation Analyses</a:t>
            </a:r>
          </a:p>
        </p:txBody>
      </p:sp>
      <p:pic>
        <p:nvPicPr>
          <p:cNvPr id="37893" name="Picture 6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1277</Words>
  <Application>Microsoft Office PowerPoint</Application>
  <PresentationFormat>On-screen Show (4:3)</PresentationFormat>
  <Paragraphs>228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53" baseType="lpstr">
      <vt:lpstr>Arial</vt:lpstr>
      <vt:lpstr>Arial</vt:lpstr>
      <vt:lpstr>Tahoma</vt:lpstr>
      <vt:lpstr>Calibri</vt:lpstr>
      <vt:lpstr>Helvetica</vt:lpstr>
      <vt:lpstr>Default Design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1_Blank Presentation</vt:lpstr>
      <vt:lpstr>Microsoft Office Excel Chart</vt:lpstr>
      <vt:lpstr>Distribution of U.S. Population by Race/Ethnicity, 2010</vt:lpstr>
      <vt:lpstr>Distribution of Hispanic Americans, 2010</vt:lpstr>
      <vt:lpstr>No Usual Source of Care for Nonelderly Adults by Race and Ethnicity, 2008-2009</vt:lpstr>
      <vt:lpstr>Diagnosed Diabetes Among Adults Age 20 Years and Older, by Race/Ethnicity, 2007-2009</vt:lpstr>
      <vt:lpstr>Adult Hospital Admissions for Uncontrolled Diabetes by Race/Ethnicity, 2007</vt:lpstr>
      <vt:lpstr>Adults with Any Mental Illness* in the Past Year by Race/Ethnicity, 2010</vt:lpstr>
      <vt:lpstr>Adults with Any Mental Illness* Who Received Treatment in the Past Year by Race/Ethnicity, 2010</vt:lpstr>
      <vt:lpstr>Untreated Dental Caries by Age and Race and Ethnicity, 2005-2008</vt:lpstr>
      <vt:lpstr>Poverty Status of Nonelderly by Race/Ethnicity, 2010</vt:lpstr>
      <vt:lpstr>Median Income for Elderly Americans by Race and Ethnicity, 2010</vt:lpstr>
      <vt:lpstr>Nonelderly Health Coverage by Race/Ethnicity, 2010</vt:lpstr>
      <vt:lpstr>Health Coverage of Nonelderly Hispanics by Subgroup, 2010</vt:lpstr>
      <vt:lpstr>Health Coverage by Industry, 2010</vt:lpstr>
      <vt:lpstr>Annual Unemployment Rate Ages 16 and Older by Race/Ethnicity, 2011</vt:lpstr>
      <vt:lpstr>Annual Unemployment Rate Ages 16 and Older by Hispanic Ethnicity, 2011</vt:lpstr>
      <vt:lpstr>Language Spoken at Home among U.S. Population 5 Years and Older, 2006-2008</vt:lpstr>
      <vt:lpstr>Distribution of Nonelderly Uninsured Below 138% FPL by Race/Ethnicity, 2010</vt:lpstr>
      <vt:lpstr>Current and Projected Nonelderly Medicaid Coverage Rates by Race/Ethnicity, 2010</vt:lpstr>
      <vt:lpstr>Coverage Restrictions for Immigrants Under Current Reform Proposals</vt:lpstr>
      <vt:lpstr>Nonelderly Persons of Color, by State, 2010</vt:lpstr>
      <vt:lpstr>Nonelderly Uninsured, by State, 2010</vt:lpstr>
      <vt:lpstr>Distribution of U.S. Hispanic Population by State, 2010</vt:lpstr>
      <vt:lpstr>Distribution of U.S. Medical School Enrollees by Race/Ethnicity, 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Firth</dc:creator>
  <cp:lastModifiedBy>Jamie Firth</cp:lastModifiedBy>
  <cp:revision>7</cp:revision>
  <dcterms:created xsi:type="dcterms:W3CDTF">2004-06-10T11:54:09Z</dcterms:created>
  <dcterms:modified xsi:type="dcterms:W3CDTF">2013-04-16T00:11:39Z</dcterms:modified>
</cp:coreProperties>
</file>