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drawings/drawing2.xml" ContentType="application/vnd.openxmlformats-officedocument.drawingml.chartshapes+xml"/>
  <Override PartName="/ppt/charts/chart7.xml" ContentType="application/vnd.openxmlformats-officedocument.drawingml.chart+xml"/>
  <Override PartName="/ppt/drawings/drawing3.xml" ContentType="application/vnd.openxmlformats-officedocument.drawingml.chartshapes+xml"/>
  <Override PartName="/ppt/notesSlides/notesSlide6.xml" ContentType="application/vnd.openxmlformats-officedocument.presentationml.notesSlide+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9.xml" ContentType="application/vnd.openxmlformats-officedocument.presentationml.notesSlide+xml"/>
  <Override PartName="/ppt/charts/chart11.xml" ContentType="application/vnd.openxmlformats-officedocument.drawingml.chart+xml"/>
  <Override PartName="/ppt/drawings/drawing4.xml" ContentType="application/vnd.openxmlformats-officedocument.drawingml.chartshapes+xml"/>
  <Override PartName="/ppt/notesSlides/notesSlide10.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11.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notesSlides/notesSlide12.xml" ContentType="application/vnd.openxmlformats-officedocument.presentationml.notesSlide+xml"/>
  <Override PartName="/ppt/charts/chart17.xml" ContentType="application/vnd.openxmlformats-officedocument.drawingml.chart+xml"/>
  <Override PartName="/ppt/charts/chart18.xml" ContentType="application/vnd.openxmlformats-officedocument.drawingml.chart+xml"/>
  <Override PartName="/ppt/notesSlides/notesSlide13.xml" ContentType="application/vnd.openxmlformats-officedocument.presentationml.notesSlide+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6" r:id="rId2"/>
  </p:sldMasterIdLst>
  <p:notesMasterIdLst>
    <p:notesMasterId r:id="rId23"/>
  </p:notesMasterIdLst>
  <p:sldIdLst>
    <p:sldId id="309" r:id="rId3"/>
    <p:sldId id="298" r:id="rId4"/>
    <p:sldId id="299" r:id="rId5"/>
    <p:sldId id="300" r:id="rId6"/>
    <p:sldId id="301" r:id="rId7"/>
    <p:sldId id="283" r:id="rId8"/>
    <p:sldId id="303" r:id="rId9"/>
    <p:sldId id="285" r:id="rId10"/>
    <p:sldId id="286" r:id="rId11"/>
    <p:sldId id="287" r:id="rId12"/>
    <p:sldId id="288" r:id="rId13"/>
    <p:sldId id="289" r:id="rId14"/>
    <p:sldId id="304" r:id="rId15"/>
    <p:sldId id="291" r:id="rId16"/>
    <p:sldId id="305" r:id="rId17"/>
    <p:sldId id="306" r:id="rId18"/>
    <p:sldId id="294" r:id="rId19"/>
    <p:sldId id="307" r:id="rId20"/>
    <p:sldId id="296" r:id="rId21"/>
    <p:sldId id="29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oleObject" Target="file:///C:\Documents%20and%20Settings\stromberg-samuel\Local%20Settings\Temporary%20Internet%20Files\Content.Outlook\S902DBXS\section14%20output.xlsx" TargetMode="External"/></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451517158486034E-2"/>
          <c:y val="2.8138442577749983E-2"/>
          <c:w val="0.91284403669725134"/>
          <c:h val="0.89683542488392121"/>
        </c:manualLayout>
      </c:layout>
      <c:lineChart>
        <c:grouping val="standard"/>
        <c:varyColors val="0"/>
        <c:ser>
          <c:idx val="0"/>
          <c:order val="0"/>
          <c:tx>
            <c:strRef>
              <c:f>Sheet1!$A$2</c:f>
              <c:strCache>
                <c:ptCount val="1"/>
                <c:pt idx="0">
                  <c:v>Health Insurance Premiums</c:v>
                </c:pt>
              </c:strCache>
            </c:strRef>
          </c:tx>
          <c:spPr>
            <a:ln w="22225">
              <a:solidFill>
                <a:schemeClr val="accent1"/>
              </a:solidFill>
              <a:prstDash val="solid"/>
            </a:ln>
          </c:spPr>
          <c:marker>
            <c:symbol val="diamond"/>
            <c:size val="5"/>
            <c:spPr>
              <a:solidFill>
                <a:schemeClr val="accent1"/>
              </a:solidFill>
              <a:ln>
                <a:solidFill>
                  <a:srgbClr val="003B5C"/>
                </a:solidFill>
              </a:ln>
            </c:spPr>
          </c:marker>
          <c:dLbls>
            <c:dLbl>
              <c:idx val="0"/>
              <c:delete val="1"/>
            </c:dLbl>
            <c:dLbl>
              <c:idx val="1"/>
              <c:delete val="1"/>
            </c:dLbl>
            <c:dLbl>
              <c:idx val="2"/>
              <c:delete val="1"/>
            </c:dLbl>
            <c:dLbl>
              <c:idx val="3"/>
              <c:layout>
                <c:manualLayout>
                  <c:x val="-1.4749262536873156E-3"/>
                  <c:y val="1.1574074074074073E-2"/>
                </c:manualLayout>
              </c:layout>
              <c:showLegendKey val="0"/>
              <c:showVal val="1"/>
              <c:showCatName val="0"/>
              <c:showSerName val="0"/>
              <c:showPercent val="0"/>
              <c:showBubbleSize val="0"/>
            </c:dLbl>
            <c:dLbl>
              <c:idx val="4"/>
              <c:delete val="1"/>
            </c:dLbl>
            <c:dLbl>
              <c:idx val="5"/>
              <c:delete val="1"/>
            </c:dLbl>
            <c:dLbl>
              <c:idx val="6"/>
              <c:delete val="1"/>
            </c:dLbl>
            <c:dLbl>
              <c:idx val="7"/>
              <c:delete val="1"/>
            </c:dLbl>
            <c:dLbl>
              <c:idx val="8"/>
              <c:layout>
                <c:manualLayout>
                  <c:x val="-8.8495575221238937E-3"/>
                  <c:y val="2.7777777777777776E-2"/>
                </c:manualLayout>
              </c:layout>
              <c:showLegendKey val="0"/>
              <c:showVal val="1"/>
              <c:showCatName val="0"/>
              <c:showSerName val="0"/>
              <c:showPercent val="0"/>
              <c:showBubbleSize val="0"/>
            </c:dLbl>
            <c:dLbl>
              <c:idx val="9"/>
              <c:delete val="1"/>
            </c:dLbl>
            <c:dLbl>
              <c:idx val="10"/>
              <c:delete val="1"/>
            </c:dLbl>
            <c:dLbl>
              <c:idx val="11"/>
              <c:delete val="1"/>
            </c:dLbl>
            <c:dLbl>
              <c:idx val="12"/>
              <c:delete val="1"/>
            </c:dLbl>
            <c:dLbl>
              <c:idx val="13"/>
              <c:layout/>
              <c:dLblPos val="b"/>
              <c:showLegendKey val="0"/>
              <c:showVal val="1"/>
              <c:showCatName val="0"/>
              <c:showSerName val="0"/>
              <c:showPercent val="0"/>
              <c:showBubbleSize val="0"/>
            </c:dLbl>
            <c:showLegendKey val="0"/>
            <c:showVal val="1"/>
            <c:showCatName val="0"/>
            <c:showSerName val="0"/>
            <c:showPercent val="0"/>
            <c:showBubbleSize val="0"/>
            <c:showLeaderLines val="0"/>
          </c:dLbls>
          <c:cat>
            <c:numRef>
              <c:f>Sheet1!$B$1:$O$1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Sheet1!$B$2:$O$2</c:f>
              <c:numCache>
                <c:formatCode>0%</c:formatCode>
                <c:ptCount val="14"/>
                <c:pt idx="0">
                  <c:v>0</c:v>
                </c:pt>
                <c:pt idx="1">
                  <c:v>0.11172438803263818</c:v>
                </c:pt>
                <c:pt idx="2">
                  <c:v>0.21940619090791347</c:v>
                </c:pt>
                <c:pt idx="3">
                  <c:v>0.38201932392177174</c:v>
                </c:pt>
                <c:pt idx="4">
                  <c:v>0.56602263955446186</c:v>
                </c:pt>
                <c:pt idx="5">
                  <c:v>0.71833617407071637</c:v>
                </c:pt>
                <c:pt idx="6">
                  <c:v>0.87888097396710263</c:v>
                </c:pt>
                <c:pt idx="7">
                  <c:v>0.98248081854682034</c:v>
                </c:pt>
                <c:pt idx="8">
                  <c:v>1.0905310711047793</c:v>
                </c:pt>
                <c:pt idx="9">
                  <c:v>1.1896146095065405</c:v>
                </c:pt>
                <c:pt idx="10">
                  <c:v>1.309772309286362</c:v>
                </c:pt>
                <c:pt idx="11">
                  <c:v>1.3779095972024349</c:v>
                </c:pt>
                <c:pt idx="12">
                  <c:v>1.6029029193109698</c:v>
                </c:pt>
                <c:pt idx="13">
                  <c:v>1.72</c:v>
                </c:pt>
              </c:numCache>
            </c:numRef>
          </c:val>
          <c:smooth val="0"/>
        </c:ser>
        <c:ser>
          <c:idx val="3"/>
          <c:order val="1"/>
          <c:tx>
            <c:strRef>
              <c:f>Sheet1!$A$3</c:f>
              <c:strCache>
                <c:ptCount val="1"/>
                <c:pt idx="0">
                  <c:v>Workers' Contribution to Premiums</c:v>
                </c:pt>
              </c:strCache>
            </c:strRef>
          </c:tx>
          <c:spPr>
            <a:ln w="22225">
              <a:solidFill>
                <a:schemeClr val="accent3"/>
              </a:solidFill>
            </a:ln>
          </c:spPr>
          <c:marker>
            <c:symbol val="circle"/>
            <c:size val="5"/>
            <c:spPr>
              <a:solidFill>
                <a:schemeClr val="accent3"/>
              </a:solidFill>
              <a:ln>
                <a:solidFill>
                  <a:schemeClr val="accent3"/>
                </a:solidFill>
              </a:ln>
            </c:spPr>
          </c:marker>
          <c:dLbls>
            <c:dLbl>
              <c:idx val="0"/>
              <c:delete val="1"/>
            </c:dLbl>
            <c:dLbl>
              <c:idx val="1"/>
              <c:delete val="1"/>
            </c:dLbl>
            <c:dLbl>
              <c:idx val="2"/>
              <c:delete val="1"/>
            </c:dLbl>
            <c:dLbl>
              <c:idx val="3"/>
              <c:layout>
                <c:manualLayout>
                  <c:x val="-3.687315634218289E-2"/>
                  <c:y val="-3.7037037037037035E-2"/>
                </c:manualLayout>
              </c:layout>
              <c:showLegendKey val="0"/>
              <c:showVal val="1"/>
              <c:showCatName val="0"/>
              <c:showSerName val="0"/>
              <c:showPercent val="0"/>
              <c:showBubbleSize val="0"/>
            </c:dLbl>
            <c:dLbl>
              <c:idx val="4"/>
              <c:delete val="1"/>
            </c:dLbl>
            <c:dLbl>
              <c:idx val="5"/>
              <c:delete val="1"/>
            </c:dLbl>
            <c:dLbl>
              <c:idx val="6"/>
              <c:delete val="1"/>
            </c:dLbl>
            <c:dLbl>
              <c:idx val="7"/>
              <c:delete val="1"/>
            </c:dLbl>
            <c:dLbl>
              <c:idx val="8"/>
              <c:layout>
                <c:manualLayout>
                  <c:x val="-3.5398230088495575E-2"/>
                  <c:y val="-2.7777777777777776E-2"/>
                </c:manualLayout>
              </c:layout>
              <c:showLegendKey val="0"/>
              <c:showVal val="1"/>
              <c:showCatName val="0"/>
              <c:showSerName val="0"/>
              <c:showPercent val="0"/>
              <c:showBubbleSize val="0"/>
            </c:dLbl>
            <c:dLbl>
              <c:idx val="9"/>
              <c:delete val="1"/>
            </c:dLbl>
            <c:dLbl>
              <c:idx val="10"/>
              <c:delete val="1"/>
            </c:dLbl>
            <c:dLbl>
              <c:idx val="11"/>
              <c:delete val="1"/>
            </c:dLbl>
            <c:dLbl>
              <c:idx val="12"/>
              <c:delete val="1"/>
            </c:dLbl>
            <c:dLbl>
              <c:idx val="13"/>
              <c:layout>
                <c:manualLayout>
                  <c:x val="-1.1799410029498525E-2"/>
                  <c:y val="-3.2407407407407399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Sheet1!$B$1:$O$1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Sheet1!$B$3:$O$3</c:f>
              <c:numCache>
                <c:formatCode>0%</c:formatCode>
                <c:ptCount val="14"/>
                <c:pt idx="0">
                  <c:v>0</c:v>
                </c:pt>
                <c:pt idx="1">
                  <c:v>4.8706413272851412E-2</c:v>
                </c:pt>
                <c:pt idx="2">
                  <c:v>0.15805286312099853</c:v>
                </c:pt>
                <c:pt idx="3">
                  <c:v>0.3847683797859287</c:v>
                </c:pt>
                <c:pt idx="4">
                  <c:v>0.56262819625631932</c:v>
                </c:pt>
                <c:pt idx="5">
                  <c:v>0.72424450709657151</c:v>
                </c:pt>
                <c:pt idx="6">
                  <c:v>0.75797868618178477</c:v>
                </c:pt>
                <c:pt idx="7">
                  <c:v>0.92602288755118112</c:v>
                </c:pt>
                <c:pt idx="8">
                  <c:v>1.1261039068076388</c:v>
                </c:pt>
                <c:pt idx="9">
                  <c:v>1.1734457443119348</c:v>
                </c:pt>
                <c:pt idx="10">
                  <c:v>1.2777141062145345</c:v>
                </c:pt>
                <c:pt idx="11">
                  <c:v>1.5899523681415486</c:v>
                </c:pt>
                <c:pt idx="12">
                  <c:v>1.6753071656167338</c:v>
                </c:pt>
                <c:pt idx="13">
                  <c:v>1.8</c:v>
                </c:pt>
              </c:numCache>
            </c:numRef>
          </c:val>
          <c:smooth val="0"/>
        </c:ser>
        <c:ser>
          <c:idx val="1"/>
          <c:order val="2"/>
          <c:tx>
            <c:strRef>
              <c:f>Sheet1!$A$4</c:f>
              <c:strCache>
                <c:ptCount val="1"/>
                <c:pt idx="0">
                  <c:v>Workers' Earnings</c:v>
                </c:pt>
              </c:strCache>
            </c:strRef>
          </c:tx>
          <c:spPr>
            <a:ln w="22225">
              <a:solidFill>
                <a:schemeClr val="accent5"/>
              </a:solidFill>
              <a:prstDash val="solid"/>
            </a:ln>
          </c:spPr>
          <c:marker>
            <c:symbol val="square"/>
            <c:size val="5"/>
            <c:spPr>
              <a:solidFill>
                <a:schemeClr val="accent5"/>
              </a:solidFill>
              <a:ln>
                <a:solidFill>
                  <a:schemeClr val="accent5"/>
                </a:solidFill>
              </a:ln>
            </c:spPr>
          </c:marker>
          <c:dLbls>
            <c:dLbl>
              <c:idx val="0"/>
              <c:delete val="1"/>
            </c:dLbl>
            <c:dLbl>
              <c:idx val="1"/>
              <c:delete val="1"/>
            </c:dLbl>
            <c:dLbl>
              <c:idx val="2"/>
              <c:delete val="1"/>
            </c:dLbl>
            <c:dLbl>
              <c:idx val="4"/>
              <c:delete val="1"/>
            </c:dLbl>
            <c:dLbl>
              <c:idx val="5"/>
              <c:delete val="1"/>
            </c:dLbl>
            <c:dLbl>
              <c:idx val="6"/>
              <c:delete val="1"/>
            </c:dLbl>
            <c:dLbl>
              <c:idx val="7"/>
              <c:delete val="1"/>
            </c:dLbl>
            <c:dLbl>
              <c:idx val="8"/>
              <c:layout>
                <c:manualLayout>
                  <c:x val="-3.5014749262536872E-2"/>
                  <c:y val="-3.9241943715368911E-2"/>
                </c:manualLayout>
              </c:layout>
              <c:dLblPos val="r"/>
              <c:showLegendKey val="0"/>
              <c:showVal val="1"/>
              <c:showCatName val="0"/>
              <c:showSerName val="0"/>
              <c:showPercent val="0"/>
              <c:showBubbleSize val="0"/>
            </c:dLbl>
            <c:dLbl>
              <c:idx val="9"/>
              <c:delete val="1"/>
            </c:dLbl>
            <c:dLbl>
              <c:idx val="10"/>
              <c:delete val="1"/>
            </c:dLbl>
            <c:dLbl>
              <c:idx val="11"/>
              <c:delete val="1"/>
            </c:dLbl>
            <c:dLbl>
              <c:idx val="12"/>
              <c:delete val="1"/>
            </c:dLbl>
            <c:dLblPos val="t"/>
            <c:showLegendKey val="0"/>
            <c:showVal val="1"/>
            <c:showCatName val="0"/>
            <c:showSerName val="0"/>
            <c:showPercent val="0"/>
            <c:showBubbleSize val="0"/>
            <c:showLeaderLines val="0"/>
          </c:dLbls>
          <c:cat>
            <c:numRef>
              <c:f>Sheet1!$B$1:$O$1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Sheet1!$B$4:$O$4</c:f>
              <c:numCache>
                <c:formatCode>0%</c:formatCode>
                <c:ptCount val="14"/>
                <c:pt idx="0">
                  <c:v>0</c:v>
                </c:pt>
                <c:pt idx="1">
                  <c:v>4.0000000000000036E-2</c:v>
                </c:pt>
                <c:pt idx="2">
                  <c:v>8.0559999999999965E-2</c:v>
                </c:pt>
                <c:pt idx="3">
                  <c:v>0.10865455999999996</c:v>
                </c:pt>
                <c:pt idx="4">
                  <c:v>0.14191419679999995</c:v>
                </c:pt>
                <c:pt idx="5">
                  <c:v>0.16589439493279978</c:v>
                </c:pt>
                <c:pt idx="6">
                  <c:v>0.19737354359598536</c:v>
                </c:pt>
                <c:pt idx="7">
                  <c:v>0.24407111179622865</c:v>
                </c:pt>
                <c:pt idx="8">
                  <c:v>0.29134581404448534</c:v>
                </c:pt>
                <c:pt idx="9">
                  <c:v>0.34041695497817592</c:v>
                </c:pt>
                <c:pt idx="10">
                  <c:v>0.38465071449245558</c:v>
                </c:pt>
                <c:pt idx="11">
                  <c:v>0.41899999999999998</c:v>
                </c:pt>
                <c:pt idx="12">
                  <c:v>0.44907158898421673</c:v>
                </c:pt>
                <c:pt idx="13">
                  <c:v>0.47370580599694834</c:v>
                </c:pt>
              </c:numCache>
            </c:numRef>
          </c:val>
          <c:smooth val="0"/>
        </c:ser>
        <c:ser>
          <c:idx val="2"/>
          <c:order val="3"/>
          <c:tx>
            <c:strRef>
              <c:f>Sheet1!$A$5</c:f>
              <c:strCache>
                <c:ptCount val="1"/>
                <c:pt idx="0">
                  <c:v>Overall Inflation</c:v>
                </c:pt>
              </c:strCache>
            </c:strRef>
          </c:tx>
          <c:spPr>
            <a:ln w="22225">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0"/>
              <c:delete val="1"/>
            </c:dLbl>
            <c:dLbl>
              <c:idx val="1"/>
              <c:delete val="1"/>
            </c:dLbl>
            <c:dLbl>
              <c:idx val="2"/>
              <c:delete val="1"/>
            </c:dLbl>
            <c:dLbl>
              <c:idx val="3"/>
              <c:layout>
                <c:manualLayout>
                  <c:x val="-2.5958702064896753E-3"/>
                  <c:y val="1.7204906678331876E-2"/>
                </c:manualLayout>
              </c:layout>
              <c:dLblPos val="r"/>
              <c:showLegendKey val="0"/>
              <c:showVal val="1"/>
              <c:showCatName val="0"/>
              <c:showSerName val="0"/>
              <c:showPercent val="0"/>
              <c:showBubbleSize val="0"/>
            </c:dLbl>
            <c:dLbl>
              <c:idx val="4"/>
              <c:delete val="1"/>
            </c:dLbl>
            <c:dLbl>
              <c:idx val="5"/>
              <c:delete val="1"/>
            </c:dLbl>
            <c:dLbl>
              <c:idx val="6"/>
              <c:delete val="1"/>
            </c:dLbl>
            <c:dLbl>
              <c:idx val="7"/>
              <c:delete val="1"/>
            </c:dLbl>
            <c:dLbl>
              <c:idx val="9"/>
              <c:delete val="1"/>
            </c:dLbl>
            <c:dLbl>
              <c:idx val="10"/>
              <c:delete val="1"/>
            </c:dLbl>
            <c:dLbl>
              <c:idx val="11"/>
              <c:delete val="1"/>
            </c:dLbl>
            <c:dLbl>
              <c:idx val="12"/>
              <c:delete val="1"/>
            </c:dLbl>
            <c:dLblPos val="b"/>
            <c:showLegendKey val="0"/>
            <c:showVal val="1"/>
            <c:showCatName val="0"/>
            <c:showSerName val="0"/>
            <c:showPercent val="0"/>
            <c:showBubbleSize val="0"/>
            <c:showLeaderLines val="0"/>
          </c:dLbls>
          <c:cat>
            <c:numRef>
              <c:f>Sheet1!$B$1:$O$1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Sheet1!$B$5:$O$5</c:f>
              <c:numCache>
                <c:formatCode>0%</c:formatCode>
                <c:ptCount val="14"/>
                <c:pt idx="0">
                  <c:v>0</c:v>
                </c:pt>
                <c:pt idx="1">
                  <c:v>3.0999999999999917E-2</c:v>
                </c:pt>
                <c:pt idx="2">
                  <c:v>6.5022999999999831E-2</c:v>
                </c:pt>
                <c:pt idx="3">
                  <c:v>8.2063367999999803E-2</c:v>
                </c:pt>
                <c:pt idx="4">
                  <c:v>0.10586876209599971</c:v>
                </c:pt>
                <c:pt idx="5">
                  <c:v>0.13130374362420771</c:v>
                </c:pt>
                <c:pt idx="6">
                  <c:v>0.17089937465105498</c:v>
                </c:pt>
                <c:pt idx="7">
                  <c:v>0.21188085276384183</c:v>
                </c:pt>
                <c:pt idx="8">
                  <c:v>0.24338975493570181</c:v>
                </c:pt>
                <c:pt idx="9">
                  <c:v>0.29188195537819417</c:v>
                </c:pt>
                <c:pt idx="10">
                  <c:v>0.28283878169054688</c:v>
                </c:pt>
                <c:pt idx="11">
                  <c:v>0.31106123488773885</c:v>
                </c:pt>
                <c:pt idx="12">
                  <c:v>0.35301519440414664</c:v>
                </c:pt>
                <c:pt idx="13">
                  <c:v>0.38413454387544199</c:v>
                </c:pt>
              </c:numCache>
            </c:numRef>
          </c:val>
          <c:smooth val="0"/>
        </c:ser>
        <c:dLbls>
          <c:showLegendKey val="0"/>
          <c:showVal val="1"/>
          <c:showCatName val="0"/>
          <c:showSerName val="0"/>
          <c:showPercent val="0"/>
          <c:showBubbleSize val="0"/>
        </c:dLbls>
        <c:marker val="1"/>
        <c:smooth val="0"/>
        <c:axId val="193510784"/>
        <c:axId val="193725568"/>
      </c:lineChart>
      <c:catAx>
        <c:axId val="19351078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b="1"/>
            </a:pPr>
            <a:endParaRPr lang="en-US"/>
          </a:p>
        </c:txPr>
        <c:crossAx val="193725568"/>
        <c:crosses val="autoZero"/>
        <c:auto val="1"/>
        <c:lblAlgn val="ctr"/>
        <c:lblOffset val="100"/>
        <c:tickLblSkip val="1"/>
        <c:tickMarkSkip val="1"/>
        <c:noMultiLvlLbl val="0"/>
      </c:catAx>
      <c:valAx>
        <c:axId val="193725568"/>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a:pPr>
            <a:endParaRPr lang="en-US"/>
          </a:p>
        </c:txPr>
        <c:crossAx val="193510784"/>
        <c:crosses val="autoZero"/>
        <c:crossBetween val="between"/>
      </c:valAx>
      <c:spPr>
        <a:noFill/>
        <a:ln w="25400">
          <a:noFill/>
        </a:ln>
      </c:spPr>
    </c:plotArea>
    <c:legend>
      <c:legendPos val="b"/>
      <c:layout>
        <c:manualLayout>
          <c:xMode val="edge"/>
          <c:yMode val="edge"/>
          <c:x val="0.11479025851857018"/>
          <c:y val="4.3179316127150764E-2"/>
          <c:w val="0.38862030520521218"/>
          <c:h val="0.19405365995917176"/>
        </c:manualLayout>
      </c:layout>
      <c:overlay val="0"/>
      <c:spPr>
        <a:noFill/>
        <a:ln w="9525">
          <a:noFill/>
          <a:prstDash val="solid"/>
        </a:ln>
      </c:spPr>
      <c:txPr>
        <a:bodyPr/>
        <a:lstStyle/>
        <a:p>
          <a:pPr>
            <a:defRPr sz="1200" b="1"/>
          </a:pPr>
          <a:endParaRPr lang="en-US"/>
        </a:p>
      </c:txPr>
    </c:legend>
    <c:plotVisOnly val="1"/>
    <c:dispBlanksAs val="gap"/>
    <c:showDLblsOverMax val="0"/>
  </c:chart>
  <c:spPr>
    <a:noFill/>
    <a:ln>
      <a:noFill/>
    </a:ln>
  </c:spPr>
  <c:txPr>
    <a:bodyPr/>
    <a:lstStyle/>
    <a:p>
      <a:pPr>
        <a:defRPr sz="1152" b="0" i="0" u="none" strike="noStrike" baseline="0">
          <a:solidFill>
            <a:schemeClr val="tx1"/>
          </a:solidFill>
          <a:latin typeface="+mj-lt"/>
          <a:ea typeface="Tahoma"/>
          <a:cs typeface="Tahoma"/>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458516837937641E-2"/>
          <c:y val="3.6030862521495163E-2"/>
          <c:w val="0.90220240169093879"/>
          <c:h val="0.80919359218028786"/>
        </c:manualLayout>
      </c:layout>
      <c:barChart>
        <c:barDir val="col"/>
        <c:grouping val="clustered"/>
        <c:varyColors val="0"/>
        <c:ser>
          <c:idx val="1"/>
          <c:order val="0"/>
          <c:tx>
            <c:strRef>
              <c:f>Sheet1!$B$1</c:f>
              <c:strCache>
                <c:ptCount val="1"/>
                <c:pt idx="0">
                  <c:v>2011</c:v>
                </c:pt>
              </c:strCache>
            </c:strRef>
          </c:tx>
          <c:spPr>
            <a:solidFill>
              <a:schemeClr val="accent1"/>
            </a:solidFill>
            <a:ln>
              <a:solidFill>
                <a:srgbClr val="000000"/>
              </a:solidFill>
            </a:ln>
          </c:spPr>
          <c:invertIfNegative val="0"/>
          <c:dLbls>
            <c:dLbl>
              <c:idx val="0"/>
              <c:layout>
                <c:manualLayout>
                  <c:x val="4.7064083803683909E-3"/>
                  <c:y val="0"/>
                </c:manualLayout>
              </c:layout>
              <c:showLegendKey val="0"/>
              <c:showVal val="1"/>
              <c:showCatName val="0"/>
              <c:showSerName val="0"/>
              <c:showPercent val="0"/>
              <c:showBubbleSize val="0"/>
            </c:dLbl>
            <c:txPr>
              <a:bodyPr/>
              <a:lstStyle/>
              <a:p>
                <a:pPr>
                  <a:defRPr sz="1200" b="0"/>
                </a:pPr>
                <a:endParaRPr lang="en-US"/>
              </a:p>
            </c:txPr>
            <c:showLegendKey val="0"/>
            <c:showVal val="1"/>
            <c:showCatName val="0"/>
            <c:showSerName val="0"/>
            <c:showPercent val="0"/>
            <c:showBubbleSize val="0"/>
            <c:showLeaderLines val="0"/>
          </c:dLbls>
          <c:cat>
            <c:strRef>
              <c:f>Sheet1!$A$2:$A$3</c:f>
              <c:strCache>
                <c:ptCount val="2"/>
                <c:pt idx="0">
                  <c:v>Percentage of Firms with 
At Least One Grandfathered Plan*</c:v>
                </c:pt>
                <c:pt idx="1">
                  <c:v>Percentage of Covered Workers 
in a Grandfathered Health Plan*</c:v>
                </c:pt>
              </c:strCache>
            </c:strRef>
          </c:cat>
          <c:val>
            <c:numRef>
              <c:f>Sheet1!$B$2:$B$3</c:f>
              <c:numCache>
                <c:formatCode>0%</c:formatCode>
                <c:ptCount val="2"/>
                <c:pt idx="0">
                  <c:v>0.72</c:v>
                </c:pt>
                <c:pt idx="1">
                  <c:v>0.56000000000000005</c:v>
                </c:pt>
              </c:numCache>
            </c:numRef>
          </c:val>
        </c:ser>
        <c:ser>
          <c:idx val="2"/>
          <c:order val="1"/>
          <c:tx>
            <c:strRef>
              <c:f>Sheet1!$C$1</c:f>
              <c:strCache>
                <c:ptCount val="1"/>
                <c:pt idx="0">
                  <c:v>2012</c:v>
                </c:pt>
              </c:strCache>
            </c:strRef>
          </c:tx>
          <c:spPr>
            <a:solidFill>
              <a:schemeClr val="accent5"/>
            </a:solidFill>
            <a:ln>
              <a:solidFill>
                <a:srgbClr val="000000"/>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Sheet1!$A$2:$A$3</c:f>
              <c:strCache>
                <c:ptCount val="2"/>
                <c:pt idx="0">
                  <c:v>Percentage of Firms with 
At Least One Grandfathered Plan*</c:v>
                </c:pt>
                <c:pt idx="1">
                  <c:v>Percentage of Covered Workers 
in a Grandfathered Health Plan*</c:v>
                </c:pt>
              </c:strCache>
            </c:strRef>
          </c:cat>
          <c:val>
            <c:numRef>
              <c:f>Sheet1!$C$2:$C$3</c:f>
              <c:numCache>
                <c:formatCode>0%</c:formatCode>
                <c:ptCount val="2"/>
                <c:pt idx="0">
                  <c:v>0.57999999999999996</c:v>
                </c:pt>
                <c:pt idx="1">
                  <c:v>0.48</c:v>
                </c:pt>
              </c:numCache>
            </c:numRef>
          </c:val>
        </c:ser>
        <c:dLbls>
          <c:showLegendKey val="0"/>
          <c:showVal val="0"/>
          <c:showCatName val="0"/>
          <c:showSerName val="0"/>
          <c:showPercent val="0"/>
          <c:showBubbleSize val="0"/>
        </c:dLbls>
        <c:gapWidth val="171"/>
        <c:overlap val="-20"/>
        <c:axId val="88439808"/>
        <c:axId val="120969472"/>
      </c:barChart>
      <c:catAx>
        <c:axId val="88439808"/>
        <c:scaling>
          <c:orientation val="minMax"/>
        </c:scaling>
        <c:delete val="0"/>
        <c:axPos val="b"/>
        <c:numFmt formatCode="General" sourceLinked="1"/>
        <c:majorTickMark val="out"/>
        <c:minorTickMark val="none"/>
        <c:tickLblPos val="nextTo"/>
        <c:txPr>
          <a:bodyPr rot="0" vert="horz"/>
          <a:lstStyle/>
          <a:p>
            <a:pPr>
              <a:defRPr sz="1200" b="1"/>
            </a:pPr>
            <a:endParaRPr lang="en-US"/>
          </a:p>
        </c:txPr>
        <c:crossAx val="120969472"/>
        <c:crosses val="autoZero"/>
        <c:auto val="1"/>
        <c:lblAlgn val="ctr"/>
        <c:lblOffset val="100"/>
        <c:tickLblSkip val="1"/>
        <c:tickMarkSkip val="1"/>
        <c:noMultiLvlLbl val="0"/>
      </c:catAx>
      <c:valAx>
        <c:axId val="120969472"/>
        <c:scaling>
          <c:orientation val="minMax"/>
        </c:scaling>
        <c:delete val="0"/>
        <c:axPos val="l"/>
        <c:numFmt formatCode="0%" sourceLinked="1"/>
        <c:majorTickMark val="out"/>
        <c:minorTickMark val="none"/>
        <c:tickLblPos val="nextTo"/>
        <c:txPr>
          <a:bodyPr rot="0" vert="horz"/>
          <a:lstStyle/>
          <a:p>
            <a:pPr>
              <a:defRPr sz="1200" b="0"/>
            </a:pPr>
            <a:endParaRPr lang="en-US"/>
          </a:p>
        </c:txPr>
        <c:crossAx val="88439808"/>
        <c:crosses val="autoZero"/>
        <c:crossBetween val="between"/>
        <c:majorUnit val="0.2"/>
      </c:valAx>
    </c:plotArea>
    <c:legend>
      <c:legendPos val="t"/>
      <c:layout>
        <c:manualLayout>
          <c:xMode val="edge"/>
          <c:yMode val="edge"/>
          <c:x val="0.72836747631122378"/>
          <c:y val="1.7241379310344827E-2"/>
          <c:w val="0.17744583833800437"/>
          <c:h val="8.7184360575617723E-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50180514315435"/>
          <c:y val="7.1389843601447345E-2"/>
          <c:w val="0.88912634834897841"/>
          <c:h val="0.59465111485292754"/>
        </c:manualLayout>
      </c:layout>
      <c:barChart>
        <c:barDir val="col"/>
        <c:grouping val="clustered"/>
        <c:varyColors val="0"/>
        <c:ser>
          <c:idx val="1"/>
          <c:order val="0"/>
          <c:tx>
            <c:strRef>
              <c:f>Sheet1!$B$1</c:f>
              <c:strCache>
                <c:ptCount val="1"/>
                <c:pt idx="0">
                  <c:v>2011</c:v>
                </c:pt>
              </c:strCache>
            </c:strRef>
          </c:tx>
          <c:spPr>
            <a:solidFill>
              <a:srgbClr val="003B5C"/>
            </a:solidFill>
            <a:ln>
              <a:solidFill>
                <a:schemeClr val="tx1"/>
              </a:solidFill>
            </a:ln>
          </c:spPr>
          <c:invertIfNegative val="0"/>
          <c:dLbls>
            <c:txPr>
              <a:bodyPr/>
              <a:lstStyle/>
              <a:p>
                <a:pPr>
                  <a:defRPr sz="1200" b="0"/>
                </a:pPr>
                <a:endParaRPr lang="en-US"/>
              </a:p>
            </c:txPr>
            <c:dLblPos val="outEnd"/>
            <c:showLegendKey val="0"/>
            <c:showVal val="1"/>
            <c:showCatName val="0"/>
            <c:showSerName val="0"/>
            <c:showPercent val="0"/>
            <c:showBubbleSize val="0"/>
            <c:showLeaderLines val="0"/>
          </c:dLbls>
          <c:cat>
            <c:strRef>
              <c:f>Sheet1!$A$2:$A$4</c:f>
              <c:strCache>
                <c:ptCount val="3"/>
                <c:pt idx="0">
                  <c:v>All Small Firms 
(3-199 Workers)</c:v>
                </c:pt>
                <c:pt idx="1">
                  <c:v>All Large Firms 
(200 or More Workers) </c:v>
                </c:pt>
                <c:pt idx="2">
                  <c:v>All Firms*</c:v>
                </c:pt>
              </c:strCache>
            </c:strRef>
          </c:cat>
          <c:val>
            <c:numRef>
              <c:f>Sheet1!$B$2:$B$4</c:f>
              <c:numCache>
                <c:formatCode>_(* #,##0.0_);_(* \(#,##0.0\);_(* "-"??_);_(@_)</c:formatCode>
                <c:ptCount val="3"/>
                <c:pt idx="0">
                  <c:v>0.7</c:v>
                </c:pt>
                <c:pt idx="1">
                  <c:v>1.6</c:v>
                </c:pt>
                <c:pt idx="2" formatCode="General">
                  <c:v>2.2999999999999998</c:v>
                </c:pt>
              </c:numCache>
            </c:numRef>
          </c:val>
        </c:ser>
        <c:ser>
          <c:idx val="0"/>
          <c:order val="1"/>
          <c:tx>
            <c:strRef>
              <c:f>Sheet1!$C$1</c:f>
              <c:strCache>
                <c:ptCount val="1"/>
                <c:pt idx="0">
                  <c:v>2012</c:v>
                </c:pt>
              </c:strCache>
            </c:strRef>
          </c:tx>
          <c:spPr>
            <a:solidFill>
              <a:schemeClr val="accent5"/>
            </a:solidFill>
            <a:ln w="15875">
              <a:solidFill>
                <a:schemeClr val="tx1"/>
              </a:solidFill>
            </a:ln>
          </c:spPr>
          <c:invertIfNegative val="0"/>
          <c:dLbls>
            <c:txPr>
              <a:bodyPr/>
              <a:lstStyle/>
              <a:p>
                <a:pPr>
                  <a:defRPr sz="1200" b="0"/>
                </a:pPr>
                <a:endParaRPr lang="en-US"/>
              </a:p>
            </c:txPr>
            <c:dLblPos val="outEnd"/>
            <c:showLegendKey val="0"/>
            <c:showVal val="1"/>
            <c:showCatName val="0"/>
            <c:showSerName val="0"/>
            <c:showPercent val="0"/>
            <c:showBubbleSize val="0"/>
            <c:showLeaderLines val="0"/>
          </c:dLbls>
          <c:cat>
            <c:strRef>
              <c:f>Sheet1!$A$2:$A$4</c:f>
              <c:strCache>
                <c:ptCount val="3"/>
                <c:pt idx="0">
                  <c:v>All Small Firms 
(3-199 Workers)</c:v>
                </c:pt>
                <c:pt idx="1">
                  <c:v>All Large Firms 
(200 or More Workers) </c:v>
                </c:pt>
                <c:pt idx="2">
                  <c:v>All Firms*</c:v>
                </c:pt>
              </c:strCache>
            </c:strRef>
          </c:cat>
          <c:val>
            <c:numRef>
              <c:f>Sheet1!$C$2:$C$4</c:f>
              <c:numCache>
                <c:formatCode>_(* #,##0.0_);_(* \(#,##0.0\);_(* "-"??_);_(@_)</c:formatCode>
                <c:ptCount val="3"/>
                <c:pt idx="0">
                  <c:v>1.1000000000000001</c:v>
                </c:pt>
                <c:pt idx="1">
                  <c:v>1.8</c:v>
                </c:pt>
                <c:pt idx="2" formatCode="General">
                  <c:v>2.9</c:v>
                </c:pt>
              </c:numCache>
            </c:numRef>
          </c:val>
        </c:ser>
        <c:dLbls>
          <c:showLegendKey val="0"/>
          <c:showVal val="0"/>
          <c:showCatName val="0"/>
          <c:showSerName val="0"/>
          <c:showPercent val="0"/>
          <c:showBubbleSize val="0"/>
        </c:dLbls>
        <c:gapWidth val="150"/>
        <c:overlap val="-20"/>
        <c:axId val="201629696"/>
        <c:axId val="201632768"/>
      </c:barChart>
      <c:catAx>
        <c:axId val="201629696"/>
        <c:scaling>
          <c:orientation val="minMax"/>
        </c:scaling>
        <c:delete val="0"/>
        <c:axPos val="b"/>
        <c:numFmt formatCode="General" sourceLinked="1"/>
        <c:majorTickMark val="none"/>
        <c:minorTickMark val="none"/>
        <c:tickLblPos val="nextTo"/>
        <c:txPr>
          <a:bodyPr rot="0" vert="horz"/>
          <a:lstStyle/>
          <a:p>
            <a:pPr>
              <a:defRPr sz="1200" b="1"/>
            </a:pPr>
            <a:endParaRPr lang="en-US"/>
          </a:p>
        </c:txPr>
        <c:crossAx val="201632768"/>
        <c:crosses val="autoZero"/>
        <c:auto val="1"/>
        <c:lblAlgn val="ctr"/>
        <c:lblOffset val="100"/>
        <c:noMultiLvlLbl val="0"/>
      </c:catAx>
      <c:valAx>
        <c:axId val="201632768"/>
        <c:scaling>
          <c:orientation val="minMax"/>
        </c:scaling>
        <c:delete val="0"/>
        <c:axPos val="l"/>
        <c:title>
          <c:tx>
            <c:rich>
              <a:bodyPr rot="-5400000" vert="horz"/>
              <a:lstStyle/>
              <a:p>
                <a:pPr>
                  <a:defRPr sz="1200" b="1"/>
                </a:pPr>
                <a:r>
                  <a:rPr lang="en-US" sz="1200" b="1" dirty="0" smtClean="0"/>
                  <a:t>In Millions</a:t>
                </a:r>
                <a:endParaRPr lang="en-US" sz="1200" b="1" dirty="0"/>
              </a:p>
            </c:rich>
          </c:tx>
          <c:layout/>
          <c:overlay val="0"/>
        </c:title>
        <c:numFmt formatCode="_(* #,##0.0_);_(* \(#,##0.0\);_(* &quot;-&quot;??_);_(@_)" sourceLinked="1"/>
        <c:majorTickMark val="out"/>
        <c:minorTickMark val="none"/>
        <c:tickLblPos val="nextTo"/>
        <c:txPr>
          <a:bodyPr rot="0" vert="horz"/>
          <a:lstStyle/>
          <a:p>
            <a:pPr>
              <a:defRPr sz="1200" b="0"/>
            </a:pPr>
            <a:endParaRPr lang="en-US"/>
          </a:p>
        </c:txPr>
        <c:crossAx val="201629696"/>
        <c:crosses val="autoZero"/>
        <c:crossBetween val="between"/>
      </c:valAx>
    </c:plotArea>
    <c:legend>
      <c:legendPos val="r"/>
      <c:layout>
        <c:manualLayout>
          <c:xMode val="edge"/>
          <c:yMode val="edge"/>
          <c:x val="0.11838590081544377"/>
          <c:y val="4.6290957581915135E-2"/>
          <c:w val="0.18734292908281958"/>
          <c:h val="7.3439590212513756E-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747956080447881E-2"/>
          <c:y val="2.5999999999999999E-2"/>
          <c:w val="0.91841494166264581"/>
          <c:h val="0.90650356002874266"/>
        </c:manualLayout>
      </c:layout>
      <c:lineChart>
        <c:grouping val="standard"/>
        <c:varyColors val="0"/>
        <c:ser>
          <c:idx val="1"/>
          <c:order val="0"/>
          <c:tx>
            <c:strRef>
              <c:f>Sheet1!$A$2</c:f>
              <c:strCache>
                <c:ptCount val="1"/>
                <c:pt idx="0">
                  <c:v>All Firms</c:v>
                </c:pt>
              </c:strCache>
            </c:strRef>
          </c:tx>
          <c:spPr>
            <a:ln w="22225">
              <a:solidFill>
                <a:schemeClr val="accent1"/>
              </a:solidFill>
              <a:prstDash val="solid"/>
            </a:ln>
          </c:spPr>
          <c:marker>
            <c:symbol val="triangle"/>
            <c:size val="5"/>
            <c:spPr>
              <a:solidFill>
                <a:schemeClr val="accent1"/>
              </a:solidFill>
              <a:ln w="9525">
                <a:solidFill>
                  <a:schemeClr val="accent1"/>
                </a:solidFill>
                <a:prstDash val="solid"/>
              </a:ln>
            </c:spPr>
          </c:marker>
          <c:dLbls>
            <c:dLbl>
              <c:idx val="11"/>
              <c:layout/>
              <c:tx>
                <c:rich>
                  <a:bodyPr/>
                  <a:lstStyle/>
                  <a:p>
                    <a:r>
                      <a:rPr lang="en-US" sz="1200" b="0">
                        <a:latin typeface="+mj-lt"/>
                      </a:rPr>
                      <a:t>69</a:t>
                    </a:r>
                    <a:r>
                      <a:rPr lang="en-US" sz="1200" b="0" smtClean="0">
                        <a:latin typeface="+mj-lt"/>
                      </a:rPr>
                      <a:t>%*</a:t>
                    </a:r>
                    <a:endParaRPr lang="en-US" dirty="0"/>
                  </a:p>
                </c:rich>
              </c:tx>
              <c:dLblPos val="t"/>
              <c:showLegendKey val="0"/>
              <c:showVal val="0"/>
              <c:showCatName val="0"/>
              <c:showSerName val="0"/>
              <c:showPercent val="0"/>
              <c:showBubbleSize val="0"/>
            </c:dLbl>
            <c:dLbl>
              <c:idx val="12"/>
              <c:layout/>
              <c:tx>
                <c:rich>
                  <a:bodyPr/>
                  <a:lstStyle/>
                  <a:p>
                    <a:r>
                      <a:rPr lang="en-US" sz="1200" b="0">
                        <a:latin typeface="+mj-lt"/>
                      </a:rPr>
                      <a:t>60</a:t>
                    </a:r>
                    <a:r>
                      <a:rPr lang="en-US" sz="1200" b="0" smtClean="0">
                        <a:latin typeface="+mj-lt"/>
                      </a:rPr>
                      <a:t>%*</a:t>
                    </a:r>
                    <a:endParaRPr lang="en-US"/>
                  </a:p>
                </c:rich>
              </c:tx>
              <c:dLblPos val="t"/>
              <c:showLegendKey val="0"/>
              <c:showVal val="0"/>
              <c:showCatName val="0"/>
              <c:showSerName val="0"/>
              <c:showPercent val="0"/>
              <c:showBubbleSize val="0"/>
            </c:dLbl>
            <c:spPr>
              <a:noFill/>
              <a:ln w="24389">
                <a:noFill/>
              </a:ln>
            </c:spPr>
            <c:txPr>
              <a:bodyPr/>
              <a:lstStyle/>
              <a:p>
                <a:pPr>
                  <a:defRPr sz="1200" b="0"/>
                </a:pPr>
                <a:endParaRPr lang="en-US"/>
              </a:p>
            </c:txPr>
            <c:dLblPos val="t"/>
            <c:showLegendKey val="0"/>
            <c:showVal val="1"/>
            <c:showCatName val="0"/>
            <c:showSerName val="0"/>
            <c:showPercent val="0"/>
            <c:showBubbleSize val="0"/>
            <c:showLeaderLines val="0"/>
          </c:dLbls>
          <c:cat>
            <c:numRef>
              <c:f>Sheet1!$B$1:$O$1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Sheet1!$B$2:$O$2</c:f>
              <c:numCache>
                <c:formatCode>0%</c:formatCode>
                <c:ptCount val="14"/>
                <c:pt idx="0">
                  <c:v>0.65583157052651198</c:v>
                </c:pt>
                <c:pt idx="1">
                  <c:v>0.68</c:v>
                </c:pt>
                <c:pt idx="2">
                  <c:v>0.68</c:v>
                </c:pt>
                <c:pt idx="3">
                  <c:v>0.66</c:v>
                </c:pt>
                <c:pt idx="4">
                  <c:v>0.66</c:v>
                </c:pt>
                <c:pt idx="5">
                  <c:v>0.63</c:v>
                </c:pt>
                <c:pt idx="6">
                  <c:v>0.6</c:v>
                </c:pt>
                <c:pt idx="7">
                  <c:v>0.61</c:v>
                </c:pt>
                <c:pt idx="8">
                  <c:v>0.59</c:v>
                </c:pt>
                <c:pt idx="9">
                  <c:v>0.63</c:v>
                </c:pt>
                <c:pt idx="10">
                  <c:v>0.59</c:v>
                </c:pt>
                <c:pt idx="11">
                  <c:v>0.69</c:v>
                </c:pt>
                <c:pt idx="12">
                  <c:v>0.6</c:v>
                </c:pt>
                <c:pt idx="13">
                  <c:v>0.61</c:v>
                </c:pt>
              </c:numCache>
            </c:numRef>
          </c:val>
          <c:smooth val="0"/>
        </c:ser>
        <c:ser>
          <c:idx val="2"/>
          <c:order val="1"/>
          <c:tx>
            <c:strRef>
              <c:f>Sheet1!$A$3</c:f>
              <c:strCache>
                <c:ptCount val="1"/>
                <c:pt idx="0">
                  <c:v>Firms with 3-9 Workers</c:v>
                </c:pt>
              </c:strCache>
            </c:strRef>
          </c:tx>
          <c:spPr>
            <a:ln w="22225">
              <a:solidFill>
                <a:schemeClr val="accent4"/>
              </a:solidFill>
              <a:prstDash val="solid"/>
            </a:ln>
          </c:spPr>
          <c:marker>
            <c:symbol val="square"/>
            <c:size val="5"/>
            <c:spPr>
              <a:solidFill>
                <a:schemeClr val="accent4"/>
              </a:solidFill>
              <a:ln>
                <a:solidFill>
                  <a:schemeClr val="accent4"/>
                </a:solidFill>
                <a:prstDash val="solid"/>
              </a:ln>
            </c:spPr>
          </c:marker>
          <c:dLbls>
            <c:dLbl>
              <c:idx val="11"/>
              <c:layout>
                <c:manualLayout>
                  <c:x val="-3.839163242620626E-2"/>
                  <c:y val="5.832294971479296E-2"/>
                </c:manualLayout>
              </c:layout>
              <c:tx>
                <c:rich>
                  <a:bodyPr/>
                  <a:lstStyle/>
                  <a:p>
                    <a:r>
                      <a:rPr lang="en-US" sz="1200" b="0"/>
                      <a:t>59</a:t>
                    </a:r>
                    <a:r>
                      <a:rPr lang="en-US" sz="1200" b="0" smtClean="0"/>
                      <a:t>%*</a:t>
                    </a:r>
                    <a:endParaRPr lang="en-US"/>
                  </a:p>
                </c:rich>
              </c:tx>
              <c:dLblPos val="r"/>
              <c:showLegendKey val="0"/>
              <c:showVal val="0"/>
              <c:showCatName val="0"/>
              <c:showSerName val="0"/>
              <c:showPercent val="0"/>
              <c:showBubbleSize val="0"/>
            </c:dLbl>
            <c:dLbl>
              <c:idx val="12"/>
              <c:layout/>
              <c:tx>
                <c:rich>
                  <a:bodyPr/>
                  <a:lstStyle/>
                  <a:p>
                    <a:r>
                      <a:rPr lang="en-US" sz="1200" b="0"/>
                      <a:t>48</a:t>
                    </a:r>
                    <a:r>
                      <a:rPr lang="en-US" sz="1200" b="0" smtClean="0"/>
                      <a:t>%*</a:t>
                    </a:r>
                    <a:endParaRPr lang="en-US"/>
                  </a:p>
                </c:rich>
              </c:tx>
              <c:dLblPos val="b"/>
              <c:showLegendKey val="0"/>
              <c:showVal val="0"/>
              <c:showCatName val="0"/>
              <c:showSerName val="0"/>
              <c:showPercent val="0"/>
              <c:showBubbleSize val="0"/>
            </c:dLbl>
            <c:spPr>
              <a:noFill/>
              <a:ln w="24389">
                <a:noFill/>
              </a:ln>
            </c:spPr>
            <c:txPr>
              <a:bodyPr/>
              <a:lstStyle/>
              <a:p>
                <a:pPr>
                  <a:defRPr sz="1200" b="0"/>
                </a:pPr>
                <a:endParaRPr lang="en-US"/>
              </a:p>
            </c:txPr>
            <c:dLblPos val="b"/>
            <c:showLegendKey val="0"/>
            <c:showVal val="1"/>
            <c:showCatName val="0"/>
            <c:showSerName val="0"/>
            <c:showPercent val="0"/>
            <c:showBubbleSize val="0"/>
            <c:showLeaderLines val="0"/>
          </c:dLbls>
          <c:cat>
            <c:numRef>
              <c:f>Sheet1!$B$1:$O$1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Sheet1!$B$3:$O$3</c:f>
              <c:numCache>
                <c:formatCode>0%</c:formatCode>
                <c:ptCount val="14"/>
                <c:pt idx="0">
                  <c:v>0.55446587555317295</c:v>
                </c:pt>
                <c:pt idx="1">
                  <c:v>0.56999999999999995</c:v>
                </c:pt>
                <c:pt idx="2">
                  <c:v>0.57999999999999996</c:v>
                </c:pt>
                <c:pt idx="3">
                  <c:v>0.57999999999999996</c:v>
                </c:pt>
                <c:pt idx="4">
                  <c:v>0.55000000000000004</c:v>
                </c:pt>
                <c:pt idx="5">
                  <c:v>0.52</c:v>
                </c:pt>
                <c:pt idx="6">
                  <c:v>0.47</c:v>
                </c:pt>
                <c:pt idx="7">
                  <c:v>0.49</c:v>
                </c:pt>
                <c:pt idx="8">
                  <c:v>0.45</c:v>
                </c:pt>
                <c:pt idx="9">
                  <c:v>0.5</c:v>
                </c:pt>
                <c:pt idx="10">
                  <c:v>0.47</c:v>
                </c:pt>
                <c:pt idx="11">
                  <c:v>0.59</c:v>
                </c:pt>
                <c:pt idx="12">
                  <c:v>0.48</c:v>
                </c:pt>
                <c:pt idx="13">
                  <c:v>0.5</c:v>
                </c:pt>
              </c:numCache>
            </c:numRef>
          </c:val>
          <c:smooth val="0"/>
        </c:ser>
        <c:dLbls>
          <c:showLegendKey val="0"/>
          <c:showVal val="0"/>
          <c:showCatName val="0"/>
          <c:showSerName val="0"/>
          <c:showPercent val="0"/>
          <c:showBubbleSize val="0"/>
        </c:dLbls>
        <c:marker val="1"/>
        <c:smooth val="0"/>
        <c:axId val="101447168"/>
        <c:axId val="101448704"/>
      </c:lineChart>
      <c:catAx>
        <c:axId val="101447168"/>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101448704"/>
        <c:crosses val="autoZero"/>
        <c:auto val="1"/>
        <c:lblAlgn val="ctr"/>
        <c:lblOffset val="100"/>
        <c:tickLblSkip val="1"/>
        <c:tickMarkSkip val="1"/>
        <c:noMultiLvlLbl val="0"/>
      </c:catAx>
      <c:valAx>
        <c:axId val="101448704"/>
        <c:scaling>
          <c:orientation val="minMax"/>
          <c:max val="1"/>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101447168"/>
        <c:crosses val="autoZero"/>
        <c:crossBetween val="between"/>
      </c:valAx>
      <c:spPr>
        <a:noFill/>
        <a:ln w="25401">
          <a:noFill/>
        </a:ln>
      </c:spPr>
    </c:plotArea>
    <c:legend>
      <c:legendPos val="b"/>
      <c:layout>
        <c:manualLayout>
          <c:xMode val="edge"/>
          <c:yMode val="edge"/>
          <c:x val="0.71950863164029533"/>
          <c:y val="0.71049353391277148"/>
          <c:w val="0.25394657559271866"/>
          <c:h val="0.11756222976237692"/>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Sheet1!$A$2</c:f>
              <c:strCache>
                <c:ptCount val="1"/>
                <c:pt idx="0">
                  <c:v>Conventional</c:v>
                </c:pt>
              </c:strCache>
            </c:strRef>
          </c:tx>
          <c:spPr>
            <a:solidFill>
              <a:schemeClr val="accent1"/>
            </a:solidFill>
            <a:ln>
              <a:solidFill>
                <a:schemeClr val="tx1"/>
              </a:solidFill>
            </a:ln>
          </c:spPr>
          <c:invertIfNegative val="0"/>
          <c:dLbls>
            <c:dLbl>
              <c:idx val="0"/>
              <c:layout>
                <c:manualLayout>
                  <c:x val="1.1339475549255847E-2"/>
                  <c:y val="0"/>
                </c:manualLayout>
              </c:layout>
              <c:tx>
                <c:rich>
                  <a:bodyPr/>
                  <a:lstStyle/>
                  <a:p>
                    <a:r>
                      <a:rPr lang="en-US" dirty="0" smtClean="0"/>
                      <a:t>&lt;1</a:t>
                    </a:r>
                    <a:r>
                      <a:rPr lang="en-US" dirty="0"/>
                      <a:t>%</a:t>
                    </a:r>
                  </a:p>
                </c:rich>
              </c:tx>
              <c:showLegendKey val="0"/>
              <c:showVal val="1"/>
              <c:showCatName val="0"/>
              <c:showSerName val="0"/>
              <c:showPercent val="0"/>
              <c:showBubbleSize val="0"/>
            </c:dLbl>
            <c:dLbl>
              <c:idx val="1"/>
              <c:layout>
                <c:manualLayout>
                  <c:x val="1.1339475549255847E-2"/>
                  <c:y val="0"/>
                </c:manualLayout>
              </c:layout>
              <c:showLegendKey val="0"/>
              <c:showVal val="1"/>
              <c:showCatName val="0"/>
              <c:showSerName val="0"/>
              <c:showPercent val="0"/>
              <c:showBubbleSize val="0"/>
            </c:dLbl>
            <c:dLbl>
              <c:idx val="2"/>
              <c:layout>
                <c:manualLayout>
                  <c:x val="1.1339475549255847E-2"/>
                  <c:y val="2.6881720430107529E-3"/>
                </c:manualLayout>
              </c:layout>
              <c:showLegendKey val="0"/>
              <c:showVal val="1"/>
              <c:showCatName val="0"/>
              <c:showSerName val="0"/>
              <c:showPercent val="0"/>
              <c:showBubbleSize val="0"/>
            </c:dLbl>
            <c:dLbl>
              <c:idx val="3"/>
              <c:layout>
                <c:manualLayout>
                  <c:x val="1.1339475549255847E-2"/>
                  <c:y val="5.3763440860215058E-3"/>
                </c:manualLayout>
              </c:layout>
              <c:showLegendKey val="0"/>
              <c:showVal val="1"/>
              <c:showCatName val="0"/>
              <c:showSerName val="0"/>
              <c:showPercent val="0"/>
              <c:showBubbleSize val="0"/>
            </c:dLbl>
            <c:dLbl>
              <c:idx val="4"/>
              <c:layout>
                <c:manualLayout>
                  <c:x val="8.5046066619418846E-3"/>
                  <c:y val="5.3763440860215058E-3"/>
                </c:manualLayout>
              </c:layout>
              <c:showLegendKey val="0"/>
              <c:showVal val="1"/>
              <c:showCatName val="0"/>
              <c:showSerName val="0"/>
              <c:showPercent val="0"/>
              <c:showBubbleSize val="0"/>
            </c:dLbl>
            <c:txPr>
              <a:bodyPr/>
              <a:lstStyle/>
              <a:p>
                <a:pPr>
                  <a:defRPr sz="1100">
                    <a:solidFill>
                      <a:schemeClr val="bg1"/>
                    </a:solidFill>
                  </a:defRPr>
                </a:pPr>
                <a:endParaRPr lang="en-US"/>
              </a:p>
            </c:txPr>
            <c:showLegendKey val="0"/>
            <c:showVal val="1"/>
            <c:showCatName val="0"/>
            <c:showSerName val="0"/>
            <c:showPercent val="0"/>
            <c:showBubbleSize val="0"/>
            <c:showLeaderLines val="0"/>
          </c:dLbls>
          <c:cat>
            <c:strRef>
              <c:f>Sheet1!$B$1:$R$1</c:f>
              <c:strCache>
                <c:ptCount val="17"/>
                <c:pt idx="0">
                  <c:v>2012</c:v>
                </c:pt>
                <c:pt idx="1">
                  <c:v>2011</c:v>
                </c:pt>
                <c:pt idx="2">
                  <c:v>2010</c:v>
                </c:pt>
                <c:pt idx="3">
                  <c:v>2009</c:v>
                </c:pt>
                <c:pt idx="4">
                  <c:v>2008</c:v>
                </c:pt>
                <c:pt idx="5">
                  <c:v>2007</c:v>
                </c:pt>
                <c:pt idx="6">
                  <c:v>2006</c:v>
                </c:pt>
                <c:pt idx="7">
                  <c:v>2005</c:v>
                </c:pt>
                <c:pt idx="8">
                  <c:v>2004</c:v>
                </c:pt>
                <c:pt idx="9">
                  <c:v>2003</c:v>
                </c:pt>
                <c:pt idx="10">
                  <c:v>2002</c:v>
                </c:pt>
                <c:pt idx="11">
                  <c:v>2001</c:v>
                </c:pt>
                <c:pt idx="12">
                  <c:v>2000</c:v>
                </c:pt>
                <c:pt idx="13">
                  <c:v>1999</c:v>
                </c:pt>
                <c:pt idx="14">
                  <c:v>1996</c:v>
                </c:pt>
                <c:pt idx="15">
                  <c:v>1993</c:v>
                </c:pt>
                <c:pt idx="16">
                  <c:v>1988</c:v>
                </c:pt>
              </c:strCache>
            </c:strRef>
          </c:cat>
          <c:val>
            <c:numRef>
              <c:f>Sheet1!$B$2:$R$2</c:f>
              <c:numCache>
                <c:formatCode>0%</c:formatCode>
                <c:ptCount val="17"/>
                <c:pt idx="0">
                  <c:v>0.01</c:v>
                </c:pt>
                <c:pt idx="1">
                  <c:v>0.01</c:v>
                </c:pt>
                <c:pt idx="2">
                  <c:v>0.01</c:v>
                </c:pt>
                <c:pt idx="3">
                  <c:v>0.01</c:v>
                </c:pt>
                <c:pt idx="4">
                  <c:v>0.02</c:v>
                </c:pt>
                <c:pt idx="5">
                  <c:v>0.03</c:v>
                </c:pt>
                <c:pt idx="6">
                  <c:v>0.03</c:v>
                </c:pt>
                <c:pt idx="7">
                  <c:v>0.03</c:v>
                </c:pt>
                <c:pt idx="8">
                  <c:v>0.05</c:v>
                </c:pt>
                <c:pt idx="9">
                  <c:v>0.05</c:v>
                </c:pt>
                <c:pt idx="10">
                  <c:v>0.04</c:v>
                </c:pt>
                <c:pt idx="11">
                  <c:v>7.0000000000000007E-2</c:v>
                </c:pt>
                <c:pt idx="12">
                  <c:v>0.08</c:v>
                </c:pt>
                <c:pt idx="13">
                  <c:v>0.1</c:v>
                </c:pt>
                <c:pt idx="14">
                  <c:v>0.27</c:v>
                </c:pt>
                <c:pt idx="15">
                  <c:v>0.46</c:v>
                </c:pt>
                <c:pt idx="16">
                  <c:v>0.73000000013148203</c:v>
                </c:pt>
              </c:numCache>
            </c:numRef>
          </c:val>
        </c:ser>
        <c:ser>
          <c:idx val="1"/>
          <c:order val="1"/>
          <c:tx>
            <c:strRef>
              <c:f>Sheet1!$A$3</c:f>
              <c:strCache>
                <c:ptCount val="1"/>
                <c:pt idx="0">
                  <c:v>HMO</c:v>
                </c:pt>
              </c:strCache>
            </c:strRef>
          </c:tx>
          <c:spPr>
            <a:solidFill>
              <a:schemeClr val="accent2"/>
            </a:solidFill>
            <a:ln>
              <a:solidFill>
                <a:schemeClr val="tx1"/>
              </a:solidFill>
            </a:ln>
          </c:spPr>
          <c:invertIfNegative val="0"/>
          <c:dLbls>
            <c:txPr>
              <a:bodyPr/>
              <a:lstStyle/>
              <a:p>
                <a:pPr>
                  <a:defRPr sz="1100">
                    <a:solidFill>
                      <a:schemeClr val="bg1"/>
                    </a:solidFill>
                  </a:defRPr>
                </a:pPr>
                <a:endParaRPr lang="en-US"/>
              </a:p>
            </c:txPr>
            <c:showLegendKey val="0"/>
            <c:showVal val="1"/>
            <c:showCatName val="0"/>
            <c:showSerName val="0"/>
            <c:showPercent val="0"/>
            <c:showBubbleSize val="0"/>
            <c:showLeaderLines val="0"/>
          </c:dLbls>
          <c:cat>
            <c:strRef>
              <c:f>Sheet1!$B$1:$R$1</c:f>
              <c:strCache>
                <c:ptCount val="17"/>
                <c:pt idx="0">
                  <c:v>2012</c:v>
                </c:pt>
                <c:pt idx="1">
                  <c:v>2011</c:v>
                </c:pt>
                <c:pt idx="2">
                  <c:v>2010</c:v>
                </c:pt>
                <c:pt idx="3">
                  <c:v>2009</c:v>
                </c:pt>
                <c:pt idx="4">
                  <c:v>2008</c:v>
                </c:pt>
                <c:pt idx="5">
                  <c:v>2007</c:v>
                </c:pt>
                <c:pt idx="6">
                  <c:v>2006</c:v>
                </c:pt>
                <c:pt idx="7">
                  <c:v>2005</c:v>
                </c:pt>
                <c:pt idx="8">
                  <c:v>2004</c:v>
                </c:pt>
                <c:pt idx="9">
                  <c:v>2003</c:v>
                </c:pt>
                <c:pt idx="10">
                  <c:v>2002</c:v>
                </c:pt>
                <c:pt idx="11">
                  <c:v>2001</c:v>
                </c:pt>
                <c:pt idx="12">
                  <c:v>2000</c:v>
                </c:pt>
                <c:pt idx="13">
                  <c:v>1999</c:v>
                </c:pt>
                <c:pt idx="14">
                  <c:v>1996</c:v>
                </c:pt>
                <c:pt idx="15">
                  <c:v>1993</c:v>
                </c:pt>
                <c:pt idx="16">
                  <c:v>1988</c:v>
                </c:pt>
              </c:strCache>
            </c:strRef>
          </c:cat>
          <c:val>
            <c:numRef>
              <c:f>Sheet1!$B$3:$R$3</c:f>
              <c:numCache>
                <c:formatCode>0%</c:formatCode>
                <c:ptCount val="17"/>
                <c:pt idx="0">
                  <c:v>0.16</c:v>
                </c:pt>
                <c:pt idx="1">
                  <c:v>0.17</c:v>
                </c:pt>
                <c:pt idx="2">
                  <c:v>0.19</c:v>
                </c:pt>
                <c:pt idx="3">
                  <c:v>0.2</c:v>
                </c:pt>
                <c:pt idx="4">
                  <c:v>0.2</c:v>
                </c:pt>
                <c:pt idx="5">
                  <c:v>0.21</c:v>
                </c:pt>
                <c:pt idx="6">
                  <c:v>0.2</c:v>
                </c:pt>
                <c:pt idx="7">
                  <c:v>0.21</c:v>
                </c:pt>
                <c:pt idx="8">
                  <c:v>0.25</c:v>
                </c:pt>
                <c:pt idx="9">
                  <c:v>0.24</c:v>
                </c:pt>
                <c:pt idx="10">
                  <c:v>0.27</c:v>
                </c:pt>
                <c:pt idx="11">
                  <c:v>0.24</c:v>
                </c:pt>
                <c:pt idx="12">
                  <c:v>0.28999999999999998</c:v>
                </c:pt>
                <c:pt idx="13">
                  <c:v>0.28000000000000003</c:v>
                </c:pt>
                <c:pt idx="14">
                  <c:v>0.31</c:v>
                </c:pt>
                <c:pt idx="15">
                  <c:v>0.21</c:v>
                </c:pt>
                <c:pt idx="16">
                  <c:v>0.16</c:v>
                </c:pt>
              </c:numCache>
            </c:numRef>
          </c:val>
        </c:ser>
        <c:ser>
          <c:idx val="2"/>
          <c:order val="2"/>
          <c:tx>
            <c:strRef>
              <c:f>Sheet1!$A$4</c:f>
              <c:strCache>
                <c:ptCount val="1"/>
                <c:pt idx="0">
                  <c:v>PPO</c:v>
                </c:pt>
              </c:strCache>
            </c:strRef>
          </c:tx>
          <c:spPr>
            <a:solidFill>
              <a:schemeClr val="accent3"/>
            </a:solidFill>
            <a:ln>
              <a:solidFill>
                <a:schemeClr val="tx1"/>
              </a:solidFill>
            </a:ln>
          </c:spPr>
          <c:invertIfNegative val="0"/>
          <c:dLbls>
            <c:txPr>
              <a:bodyPr/>
              <a:lstStyle/>
              <a:p>
                <a:pPr>
                  <a:defRPr sz="1100">
                    <a:solidFill>
                      <a:schemeClr val="bg1"/>
                    </a:solidFill>
                  </a:defRPr>
                </a:pPr>
                <a:endParaRPr lang="en-US"/>
              </a:p>
            </c:txPr>
            <c:showLegendKey val="0"/>
            <c:showVal val="1"/>
            <c:showCatName val="0"/>
            <c:showSerName val="0"/>
            <c:showPercent val="0"/>
            <c:showBubbleSize val="0"/>
            <c:showLeaderLines val="0"/>
          </c:dLbls>
          <c:cat>
            <c:strRef>
              <c:f>Sheet1!$B$1:$R$1</c:f>
              <c:strCache>
                <c:ptCount val="17"/>
                <c:pt idx="0">
                  <c:v>2012</c:v>
                </c:pt>
                <c:pt idx="1">
                  <c:v>2011</c:v>
                </c:pt>
                <c:pt idx="2">
                  <c:v>2010</c:v>
                </c:pt>
                <c:pt idx="3">
                  <c:v>2009</c:v>
                </c:pt>
                <c:pt idx="4">
                  <c:v>2008</c:v>
                </c:pt>
                <c:pt idx="5">
                  <c:v>2007</c:v>
                </c:pt>
                <c:pt idx="6">
                  <c:v>2006</c:v>
                </c:pt>
                <c:pt idx="7">
                  <c:v>2005</c:v>
                </c:pt>
                <c:pt idx="8">
                  <c:v>2004</c:v>
                </c:pt>
                <c:pt idx="9">
                  <c:v>2003</c:v>
                </c:pt>
                <c:pt idx="10">
                  <c:v>2002</c:v>
                </c:pt>
                <c:pt idx="11">
                  <c:v>2001</c:v>
                </c:pt>
                <c:pt idx="12">
                  <c:v>2000</c:v>
                </c:pt>
                <c:pt idx="13">
                  <c:v>1999</c:v>
                </c:pt>
                <c:pt idx="14">
                  <c:v>1996</c:v>
                </c:pt>
                <c:pt idx="15">
                  <c:v>1993</c:v>
                </c:pt>
                <c:pt idx="16">
                  <c:v>1988</c:v>
                </c:pt>
              </c:strCache>
            </c:strRef>
          </c:cat>
          <c:val>
            <c:numRef>
              <c:f>Sheet1!$B$4:$R$4</c:f>
              <c:numCache>
                <c:formatCode>0%</c:formatCode>
                <c:ptCount val="17"/>
                <c:pt idx="0">
                  <c:v>0.56000000000000005</c:v>
                </c:pt>
                <c:pt idx="1">
                  <c:v>0.55000000000000004</c:v>
                </c:pt>
                <c:pt idx="2">
                  <c:v>0.57999999999999996</c:v>
                </c:pt>
                <c:pt idx="3">
                  <c:v>0.6</c:v>
                </c:pt>
                <c:pt idx="4">
                  <c:v>0.58000000013148201</c:v>
                </c:pt>
                <c:pt idx="5">
                  <c:v>0.56999999999999995</c:v>
                </c:pt>
                <c:pt idx="6">
                  <c:v>0.6</c:v>
                </c:pt>
                <c:pt idx="7">
                  <c:v>0.61000000013148203</c:v>
                </c:pt>
                <c:pt idx="8">
                  <c:v>0.55000000000000004</c:v>
                </c:pt>
                <c:pt idx="9">
                  <c:v>0.54000000013148197</c:v>
                </c:pt>
                <c:pt idx="10">
                  <c:v>0.52000000013148195</c:v>
                </c:pt>
                <c:pt idx="11">
                  <c:v>0.46</c:v>
                </c:pt>
                <c:pt idx="12">
                  <c:v>0.42</c:v>
                </c:pt>
                <c:pt idx="13">
                  <c:v>0.39</c:v>
                </c:pt>
                <c:pt idx="14">
                  <c:v>0.28000000000000003</c:v>
                </c:pt>
                <c:pt idx="15">
                  <c:v>0.26</c:v>
                </c:pt>
                <c:pt idx="16">
                  <c:v>0.11</c:v>
                </c:pt>
              </c:numCache>
            </c:numRef>
          </c:val>
        </c:ser>
        <c:ser>
          <c:idx val="3"/>
          <c:order val="3"/>
          <c:tx>
            <c:strRef>
              <c:f>Sheet1!$A$5</c:f>
              <c:strCache>
                <c:ptCount val="1"/>
                <c:pt idx="0">
                  <c:v>POS</c:v>
                </c:pt>
              </c:strCache>
            </c:strRef>
          </c:tx>
          <c:spPr>
            <a:solidFill>
              <a:schemeClr val="accent4"/>
            </a:solidFill>
            <a:ln>
              <a:solidFill>
                <a:schemeClr val="accent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Sheet1!$B$1:$R$1</c:f>
              <c:strCache>
                <c:ptCount val="17"/>
                <c:pt idx="0">
                  <c:v>2012</c:v>
                </c:pt>
                <c:pt idx="1">
                  <c:v>2011</c:v>
                </c:pt>
                <c:pt idx="2">
                  <c:v>2010</c:v>
                </c:pt>
                <c:pt idx="3">
                  <c:v>2009</c:v>
                </c:pt>
                <c:pt idx="4">
                  <c:v>2008</c:v>
                </c:pt>
                <c:pt idx="5">
                  <c:v>2007</c:v>
                </c:pt>
                <c:pt idx="6">
                  <c:v>2006</c:v>
                </c:pt>
                <c:pt idx="7">
                  <c:v>2005</c:v>
                </c:pt>
                <c:pt idx="8">
                  <c:v>2004</c:v>
                </c:pt>
                <c:pt idx="9">
                  <c:v>2003</c:v>
                </c:pt>
                <c:pt idx="10">
                  <c:v>2002</c:v>
                </c:pt>
                <c:pt idx="11">
                  <c:v>2001</c:v>
                </c:pt>
                <c:pt idx="12">
                  <c:v>2000</c:v>
                </c:pt>
                <c:pt idx="13">
                  <c:v>1999</c:v>
                </c:pt>
                <c:pt idx="14">
                  <c:v>1996</c:v>
                </c:pt>
                <c:pt idx="15">
                  <c:v>1993</c:v>
                </c:pt>
                <c:pt idx="16">
                  <c:v>1988</c:v>
                </c:pt>
              </c:strCache>
            </c:strRef>
          </c:cat>
          <c:val>
            <c:numRef>
              <c:f>Sheet1!$B$5:$R$5</c:f>
              <c:numCache>
                <c:formatCode>0%</c:formatCode>
                <c:ptCount val="17"/>
                <c:pt idx="0">
                  <c:v>0.09</c:v>
                </c:pt>
                <c:pt idx="1">
                  <c:v>0.1</c:v>
                </c:pt>
                <c:pt idx="2">
                  <c:v>0.08</c:v>
                </c:pt>
                <c:pt idx="3">
                  <c:v>0.1</c:v>
                </c:pt>
                <c:pt idx="4">
                  <c:v>0.12</c:v>
                </c:pt>
                <c:pt idx="5">
                  <c:v>0.13</c:v>
                </c:pt>
                <c:pt idx="6">
                  <c:v>0.13</c:v>
                </c:pt>
                <c:pt idx="7">
                  <c:v>0.15</c:v>
                </c:pt>
                <c:pt idx="8">
                  <c:v>0.15</c:v>
                </c:pt>
                <c:pt idx="9">
                  <c:v>0.17</c:v>
                </c:pt>
                <c:pt idx="10">
                  <c:v>0.18</c:v>
                </c:pt>
                <c:pt idx="11">
                  <c:v>0.23</c:v>
                </c:pt>
                <c:pt idx="12">
                  <c:v>0.21</c:v>
                </c:pt>
                <c:pt idx="13">
                  <c:v>0.24</c:v>
                </c:pt>
                <c:pt idx="14">
                  <c:v>0.14000000000000001</c:v>
                </c:pt>
                <c:pt idx="15">
                  <c:v>7.0000000000000007E-2</c:v>
                </c:pt>
              </c:numCache>
            </c:numRef>
          </c:val>
        </c:ser>
        <c:ser>
          <c:idx val="4"/>
          <c:order val="4"/>
          <c:tx>
            <c:strRef>
              <c:f>Sheet1!$A$6</c:f>
              <c:strCache>
                <c:ptCount val="1"/>
                <c:pt idx="0">
                  <c:v>HDHP/SO</c:v>
                </c:pt>
              </c:strCache>
            </c:strRef>
          </c:tx>
          <c:spPr>
            <a:solidFill>
              <a:schemeClr val="accent5"/>
            </a:solidFill>
            <a:ln>
              <a:solidFill>
                <a:schemeClr val="accent1"/>
              </a:solidFill>
            </a:ln>
          </c:spPr>
          <c:invertIfNegative val="0"/>
          <c:dLbls>
            <c:txPr>
              <a:bodyPr/>
              <a:lstStyle/>
              <a:p>
                <a:pPr>
                  <a:defRPr sz="1100"/>
                </a:pPr>
                <a:endParaRPr lang="en-US"/>
              </a:p>
            </c:txPr>
            <c:showLegendKey val="0"/>
            <c:showVal val="1"/>
            <c:showCatName val="0"/>
            <c:showSerName val="0"/>
            <c:showPercent val="0"/>
            <c:showBubbleSize val="0"/>
            <c:showLeaderLines val="0"/>
          </c:dLbls>
          <c:cat>
            <c:strRef>
              <c:f>Sheet1!$B$1:$R$1</c:f>
              <c:strCache>
                <c:ptCount val="17"/>
                <c:pt idx="0">
                  <c:v>2012</c:v>
                </c:pt>
                <c:pt idx="1">
                  <c:v>2011</c:v>
                </c:pt>
                <c:pt idx="2">
                  <c:v>2010</c:v>
                </c:pt>
                <c:pt idx="3">
                  <c:v>2009</c:v>
                </c:pt>
                <c:pt idx="4">
                  <c:v>2008</c:v>
                </c:pt>
                <c:pt idx="5">
                  <c:v>2007</c:v>
                </c:pt>
                <c:pt idx="6">
                  <c:v>2006</c:v>
                </c:pt>
                <c:pt idx="7">
                  <c:v>2005</c:v>
                </c:pt>
                <c:pt idx="8">
                  <c:v>2004</c:v>
                </c:pt>
                <c:pt idx="9">
                  <c:v>2003</c:v>
                </c:pt>
                <c:pt idx="10">
                  <c:v>2002</c:v>
                </c:pt>
                <c:pt idx="11">
                  <c:v>2001</c:v>
                </c:pt>
                <c:pt idx="12">
                  <c:v>2000</c:v>
                </c:pt>
                <c:pt idx="13">
                  <c:v>1999</c:v>
                </c:pt>
                <c:pt idx="14">
                  <c:v>1996</c:v>
                </c:pt>
                <c:pt idx="15">
                  <c:v>1993</c:v>
                </c:pt>
                <c:pt idx="16">
                  <c:v>1988</c:v>
                </c:pt>
              </c:strCache>
            </c:strRef>
          </c:cat>
          <c:val>
            <c:numRef>
              <c:f>Sheet1!$B$6:$R$6</c:f>
              <c:numCache>
                <c:formatCode>0%</c:formatCode>
                <c:ptCount val="17"/>
                <c:pt idx="0">
                  <c:v>0.19</c:v>
                </c:pt>
                <c:pt idx="1">
                  <c:v>0.17</c:v>
                </c:pt>
                <c:pt idx="2">
                  <c:v>0.13</c:v>
                </c:pt>
                <c:pt idx="3">
                  <c:v>0.08</c:v>
                </c:pt>
                <c:pt idx="4">
                  <c:v>0.08</c:v>
                </c:pt>
                <c:pt idx="5">
                  <c:v>0.05</c:v>
                </c:pt>
                <c:pt idx="6">
                  <c:v>0.04</c:v>
                </c:pt>
              </c:numCache>
            </c:numRef>
          </c:val>
        </c:ser>
        <c:dLbls>
          <c:showLegendKey val="0"/>
          <c:showVal val="0"/>
          <c:showCatName val="0"/>
          <c:showSerName val="0"/>
          <c:showPercent val="0"/>
          <c:showBubbleSize val="0"/>
        </c:dLbls>
        <c:gapWidth val="50"/>
        <c:overlap val="100"/>
        <c:axId val="120957184"/>
        <c:axId val="120963072"/>
      </c:barChart>
      <c:catAx>
        <c:axId val="120957184"/>
        <c:scaling>
          <c:orientation val="minMax"/>
        </c:scaling>
        <c:delete val="0"/>
        <c:axPos val="l"/>
        <c:majorTickMark val="none"/>
        <c:minorTickMark val="none"/>
        <c:tickLblPos val="nextTo"/>
        <c:txPr>
          <a:bodyPr/>
          <a:lstStyle/>
          <a:p>
            <a:pPr>
              <a:defRPr sz="1200" b="0"/>
            </a:pPr>
            <a:endParaRPr lang="en-US"/>
          </a:p>
        </c:txPr>
        <c:crossAx val="120963072"/>
        <c:crosses val="autoZero"/>
        <c:auto val="1"/>
        <c:lblAlgn val="ctr"/>
        <c:lblOffset val="100"/>
        <c:noMultiLvlLbl val="0"/>
      </c:catAx>
      <c:valAx>
        <c:axId val="120963072"/>
        <c:scaling>
          <c:orientation val="minMax"/>
        </c:scaling>
        <c:delete val="1"/>
        <c:axPos val="b"/>
        <c:numFmt formatCode="0%" sourceLinked="1"/>
        <c:majorTickMark val="out"/>
        <c:minorTickMark val="none"/>
        <c:tickLblPos val="nextTo"/>
        <c:crossAx val="120957184"/>
        <c:crosses val="autoZero"/>
        <c:crossBetween val="between"/>
      </c:valAx>
    </c:plotArea>
    <c:legend>
      <c:legendPos val="t"/>
      <c:layout>
        <c:manualLayout>
          <c:xMode val="edge"/>
          <c:yMode val="edge"/>
          <c:x val="0.28595556845259684"/>
          <c:y val="4.9255304951287868E-2"/>
          <c:w val="0.43659335814773687"/>
          <c:h val="5.5320925793366733E-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043527744872602E-2"/>
          <c:y val="2.5540275049116025E-2"/>
          <c:w val="0.93795647225512735"/>
          <c:h val="0.88941834601183312"/>
        </c:manualLayout>
      </c:layout>
      <c:barChart>
        <c:barDir val="col"/>
        <c:grouping val="clustered"/>
        <c:varyColors val="0"/>
        <c:ser>
          <c:idx val="3"/>
          <c:order val="0"/>
          <c:tx>
            <c:strRef>
              <c:f>Sheet1!$B$1</c:f>
              <c:strCache>
                <c:ptCount val="1"/>
                <c:pt idx="0">
                  <c:v>All Offering Firms</c:v>
                </c:pt>
              </c:strCache>
            </c:strRef>
          </c:tx>
          <c:spPr>
            <a:solidFill>
              <a:schemeClr val="accent1"/>
            </a:solidFill>
            <a:ln w="12695">
              <a:solidFill>
                <a:schemeClr val="tx1"/>
              </a:solidFill>
              <a:prstDash val="solid"/>
            </a:ln>
          </c:spPr>
          <c:invertIfNegative val="0"/>
          <c:dLbls>
            <c:txPr>
              <a:bodyPr/>
              <a:lstStyle/>
              <a:p>
                <a:pPr>
                  <a:defRPr sz="1200" b="0">
                    <a:latin typeface="+mj-lt"/>
                  </a:defRPr>
                </a:pPr>
                <a:endParaRPr lang="en-US"/>
              </a:p>
            </c:txPr>
            <c:showLegendKey val="0"/>
            <c:showVal val="1"/>
            <c:showCatName val="0"/>
            <c:showSerName val="0"/>
            <c:showPercent val="0"/>
            <c:showBubbleSize val="0"/>
            <c:showLeaderLines val="0"/>
          </c:dLbls>
          <c:cat>
            <c:numRef>
              <c:f>Sheet1!$A$2:$A$9</c:f>
              <c:numCache>
                <c:formatCode>General</c:formatCode>
                <c:ptCount val="8"/>
                <c:pt idx="0">
                  <c:v>2005</c:v>
                </c:pt>
                <c:pt idx="1">
                  <c:v>2006</c:v>
                </c:pt>
                <c:pt idx="2">
                  <c:v>2007</c:v>
                </c:pt>
                <c:pt idx="3">
                  <c:v>2008</c:v>
                </c:pt>
                <c:pt idx="4">
                  <c:v>2009</c:v>
                </c:pt>
                <c:pt idx="5">
                  <c:v>2010</c:v>
                </c:pt>
                <c:pt idx="6">
                  <c:v>2011</c:v>
                </c:pt>
                <c:pt idx="7">
                  <c:v>2012</c:v>
                </c:pt>
              </c:numCache>
            </c:numRef>
          </c:cat>
          <c:val>
            <c:numRef>
              <c:f>Sheet1!$B$2:$B$9</c:f>
              <c:numCache>
                <c:formatCode>0%</c:formatCode>
                <c:ptCount val="8"/>
                <c:pt idx="0">
                  <c:v>0.04</c:v>
                </c:pt>
                <c:pt idx="1">
                  <c:v>7.0000000000000007E-2</c:v>
                </c:pt>
                <c:pt idx="2">
                  <c:v>0.1</c:v>
                </c:pt>
                <c:pt idx="3">
                  <c:v>0.13</c:v>
                </c:pt>
                <c:pt idx="4">
                  <c:v>0.11</c:v>
                </c:pt>
                <c:pt idx="5">
                  <c:v>0.15</c:v>
                </c:pt>
                <c:pt idx="6">
                  <c:v>0.23</c:v>
                </c:pt>
                <c:pt idx="7">
                  <c:v>0.31</c:v>
                </c:pt>
              </c:numCache>
            </c:numRef>
          </c:val>
        </c:ser>
        <c:dLbls>
          <c:showLegendKey val="0"/>
          <c:showVal val="1"/>
          <c:showCatName val="0"/>
          <c:showSerName val="0"/>
          <c:showPercent val="0"/>
          <c:showBubbleSize val="0"/>
        </c:dLbls>
        <c:gapWidth val="150"/>
        <c:overlap val="-30"/>
        <c:axId val="122957824"/>
        <c:axId val="122960512"/>
      </c:barChart>
      <c:catAx>
        <c:axId val="122957824"/>
        <c:scaling>
          <c:orientation val="minMax"/>
        </c:scaling>
        <c:delete val="0"/>
        <c:axPos val="b"/>
        <c:numFmt formatCode="General" sourceLinked="1"/>
        <c:majorTickMark val="out"/>
        <c:minorTickMark val="none"/>
        <c:tickLblPos val="nextTo"/>
        <c:spPr>
          <a:ln w="3174">
            <a:solidFill>
              <a:schemeClr val="tx1"/>
            </a:solidFill>
            <a:prstDash val="solid"/>
          </a:ln>
        </c:spPr>
        <c:txPr>
          <a:bodyPr rot="0" vert="horz"/>
          <a:lstStyle/>
          <a:p>
            <a:pPr>
              <a:defRPr sz="1199" b="1" i="0" u="none" strike="noStrike" baseline="0">
                <a:solidFill>
                  <a:schemeClr val="tx1"/>
                </a:solidFill>
                <a:latin typeface="+mj-lt"/>
                <a:ea typeface="Tahoma"/>
                <a:cs typeface="Tahoma"/>
              </a:defRPr>
            </a:pPr>
            <a:endParaRPr lang="en-US"/>
          </a:p>
        </c:txPr>
        <c:crossAx val="122960512"/>
        <c:crosses val="autoZero"/>
        <c:auto val="1"/>
        <c:lblAlgn val="ctr"/>
        <c:lblOffset val="100"/>
        <c:tickLblSkip val="1"/>
        <c:tickMarkSkip val="1"/>
        <c:noMultiLvlLbl val="0"/>
      </c:catAx>
      <c:valAx>
        <c:axId val="122960512"/>
        <c:scaling>
          <c:orientation val="minMax"/>
          <c:max val="0.5"/>
        </c:scaling>
        <c:delete val="0"/>
        <c:axPos val="l"/>
        <c:numFmt formatCode="0%" sourceLinked="0"/>
        <c:majorTickMark val="out"/>
        <c:minorTickMark val="none"/>
        <c:tickLblPos val="nextTo"/>
        <c:spPr>
          <a:ln w="3174">
            <a:solidFill>
              <a:schemeClr val="tx1"/>
            </a:solidFill>
            <a:prstDash val="solid"/>
          </a:ln>
        </c:spPr>
        <c:txPr>
          <a:bodyPr rot="0" vert="horz"/>
          <a:lstStyle/>
          <a:p>
            <a:pPr>
              <a:defRPr sz="1199" b="0" i="0" u="none" strike="noStrike" baseline="0">
                <a:solidFill>
                  <a:schemeClr val="tx1"/>
                </a:solidFill>
                <a:latin typeface="+mj-lt"/>
                <a:ea typeface="Tahoma"/>
                <a:cs typeface="Tahoma"/>
              </a:defRPr>
            </a:pPr>
            <a:endParaRPr lang="en-US"/>
          </a:p>
        </c:txPr>
        <c:crossAx val="122957824"/>
        <c:crosses val="autoZero"/>
        <c:crossBetween val="between"/>
        <c:majorUnit val="0.1"/>
        <c:minorUnit val="0.05"/>
      </c:valAx>
      <c:spPr>
        <a:noFill/>
        <a:ln w="25389">
          <a:noFill/>
        </a:ln>
      </c:spPr>
    </c:plotArea>
    <c:plotVisOnly val="1"/>
    <c:dispBlanksAs val="gap"/>
    <c:showDLblsOverMax val="0"/>
  </c:chart>
  <c:spPr>
    <a:noFill/>
    <a:ln>
      <a:noFill/>
    </a:ln>
  </c:spPr>
  <c:txPr>
    <a:bodyPr/>
    <a:lstStyle/>
    <a:p>
      <a:pPr>
        <a:defRPr sz="1199" b="1" i="0" u="none" strike="noStrike" baseline="0">
          <a:solidFill>
            <a:schemeClr val="tx1"/>
          </a:solidFill>
          <a:latin typeface="Tahoma"/>
          <a:ea typeface="Tahoma"/>
          <a:cs typeface="Tahoma"/>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054465197520057E-2"/>
          <c:y val="0.1009114769744691"/>
          <c:w val="0.924353755922253"/>
          <c:h val="0.79546041119860023"/>
        </c:manualLayout>
      </c:layout>
      <c:lineChart>
        <c:grouping val="standard"/>
        <c:varyColors val="0"/>
        <c:ser>
          <c:idx val="0"/>
          <c:order val="0"/>
          <c:tx>
            <c:strRef>
              <c:f>Sheet1!$A$2</c:f>
              <c:strCache>
                <c:ptCount val="1"/>
                <c:pt idx="0">
                  <c:v>All Small Firms (3-199 Workers)</c:v>
                </c:pt>
              </c:strCache>
            </c:strRef>
          </c:tx>
          <c:dLbls>
            <c:txPr>
              <a:bodyPr/>
              <a:lstStyle/>
              <a:p>
                <a:pPr>
                  <a:defRPr sz="1200"/>
                </a:pPr>
                <a:endParaRPr lang="en-US"/>
              </a:p>
            </c:txPr>
            <c:dLblPos val="t"/>
            <c:showLegendKey val="0"/>
            <c:showVal val="1"/>
            <c:showCatName val="0"/>
            <c:showSerName val="0"/>
            <c:showPercent val="0"/>
            <c:showBubbleSize val="0"/>
            <c:showLeaderLines val="0"/>
          </c:dLbls>
          <c:cat>
            <c:strRef>
              <c:f>Sheet1!$B$1:$H$1</c:f>
              <c:strCache>
                <c:ptCount val="7"/>
                <c:pt idx="0">
                  <c:v>2006</c:v>
                </c:pt>
                <c:pt idx="1">
                  <c:v>2007</c:v>
                </c:pt>
                <c:pt idx="2">
                  <c:v>2008</c:v>
                </c:pt>
                <c:pt idx="3">
                  <c:v>2009</c:v>
                </c:pt>
                <c:pt idx="4">
                  <c:v>2010</c:v>
                </c:pt>
                <c:pt idx="5">
                  <c:v>2011</c:v>
                </c:pt>
                <c:pt idx="6">
                  <c:v>2012</c:v>
                </c:pt>
              </c:strCache>
            </c:strRef>
          </c:cat>
          <c:val>
            <c:numRef>
              <c:f>Sheet1!$B$2:$H$2</c:f>
              <c:numCache>
                <c:formatCode>0%"*"</c:formatCode>
                <c:ptCount val="7"/>
                <c:pt idx="0" formatCode="0%">
                  <c:v>0.16450000000000001</c:v>
                </c:pt>
                <c:pt idx="1">
                  <c:v>0.21000000000000002</c:v>
                </c:pt>
                <c:pt idx="2">
                  <c:v>0.35000000000000003</c:v>
                </c:pt>
                <c:pt idx="3" formatCode="0%">
                  <c:v>0.4</c:v>
                </c:pt>
                <c:pt idx="4" formatCode="0%">
                  <c:v>0.46</c:v>
                </c:pt>
                <c:pt idx="5" formatCode="0%">
                  <c:v>0.5</c:v>
                </c:pt>
                <c:pt idx="6" formatCode="0%">
                  <c:v>0.49000000000000005</c:v>
                </c:pt>
              </c:numCache>
            </c:numRef>
          </c:val>
          <c:smooth val="0"/>
        </c:ser>
        <c:ser>
          <c:idx val="1"/>
          <c:order val="1"/>
          <c:tx>
            <c:strRef>
              <c:f>Sheet1!$A$3</c:f>
              <c:strCache>
                <c:ptCount val="1"/>
                <c:pt idx="0">
                  <c:v>All Large Firms (200 or More Workers)</c:v>
                </c:pt>
              </c:strCache>
            </c:strRef>
          </c:tx>
          <c:spPr>
            <a:ln>
              <a:solidFill>
                <a:schemeClr val="accent5"/>
              </a:solidFill>
            </a:ln>
          </c:spPr>
          <c:marker>
            <c:spPr>
              <a:solidFill>
                <a:schemeClr val="accent5"/>
              </a:solidFill>
              <a:ln>
                <a:solidFill>
                  <a:schemeClr val="accent5"/>
                </a:solidFill>
              </a:ln>
            </c:spPr>
          </c:marker>
          <c:dLbls>
            <c:txPr>
              <a:bodyPr/>
              <a:lstStyle/>
              <a:p>
                <a:pPr>
                  <a:defRPr sz="1200"/>
                </a:pPr>
                <a:endParaRPr lang="en-US"/>
              </a:p>
            </c:txPr>
            <c:dLblPos val="b"/>
            <c:showLegendKey val="0"/>
            <c:showVal val="1"/>
            <c:showCatName val="0"/>
            <c:showSerName val="0"/>
            <c:showPercent val="0"/>
            <c:showBubbleSize val="0"/>
            <c:showLeaderLines val="0"/>
          </c:dLbls>
          <c:cat>
            <c:strRef>
              <c:f>Sheet1!$B$1:$H$1</c:f>
              <c:strCache>
                <c:ptCount val="7"/>
                <c:pt idx="0">
                  <c:v>2006</c:v>
                </c:pt>
                <c:pt idx="1">
                  <c:v>2007</c:v>
                </c:pt>
                <c:pt idx="2">
                  <c:v>2008</c:v>
                </c:pt>
                <c:pt idx="3">
                  <c:v>2009</c:v>
                </c:pt>
                <c:pt idx="4">
                  <c:v>2010</c:v>
                </c:pt>
                <c:pt idx="5">
                  <c:v>2011</c:v>
                </c:pt>
                <c:pt idx="6">
                  <c:v>2012</c:v>
                </c:pt>
              </c:strCache>
            </c:strRef>
          </c:cat>
          <c:val>
            <c:numRef>
              <c:f>Sheet1!$B$3:$H$3</c:f>
              <c:numCache>
                <c:formatCode>0%</c:formatCode>
                <c:ptCount val="7"/>
                <c:pt idx="0">
                  <c:v>6.0000000000000005E-2</c:v>
                </c:pt>
                <c:pt idx="1">
                  <c:v>8.0000000000000016E-2</c:v>
                </c:pt>
                <c:pt idx="2">
                  <c:v>9.0000000000000011E-2</c:v>
                </c:pt>
                <c:pt idx="3" formatCode="0%&quot;*&quot;">
                  <c:v>0.13</c:v>
                </c:pt>
                <c:pt idx="4">
                  <c:v>0.17</c:v>
                </c:pt>
                <c:pt idx="5" formatCode="0%&quot;*&quot;">
                  <c:v>0.22</c:v>
                </c:pt>
                <c:pt idx="6">
                  <c:v>0.26</c:v>
                </c:pt>
              </c:numCache>
            </c:numRef>
          </c:val>
          <c:smooth val="0"/>
        </c:ser>
        <c:ser>
          <c:idx val="2"/>
          <c:order val="2"/>
          <c:tx>
            <c:strRef>
              <c:f>Sheet1!$A$4</c:f>
              <c:strCache>
                <c:ptCount val="1"/>
                <c:pt idx="0">
                  <c:v>All Firms</c:v>
                </c:pt>
              </c:strCache>
            </c:strRef>
          </c:tx>
          <c:spPr>
            <a:ln>
              <a:solidFill>
                <a:schemeClr val="accent3"/>
              </a:solidFill>
            </a:ln>
          </c:spPr>
          <c:marker>
            <c:spPr>
              <a:solidFill>
                <a:schemeClr val="accent3"/>
              </a:solidFill>
              <a:ln>
                <a:solidFill>
                  <a:schemeClr val="accent3"/>
                </a:solidFill>
              </a:ln>
            </c:spPr>
          </c:marker>
          <c:dLbls>
            <c:txPr>
              <a:bodyPr/>
              <a:lstStyle/>
              <a:p>
                <a:pPr>
                  <a:defRPr sz="1200"/>
                </a:pPr>
                <a:endParaRPr lang="en-US"/>
              </a:p>
            </c:txPr>
            <c:dLblPos val="t"/>
            <c:showLegendKey val="0"/>
            <c:showVal val="1"/>
            <c:showCatName val="0"/>
            <c:showSerName val="0"/>
            <c:showPercent val="0"/>
            <c:showBubbleSize val="0"/>
            <c:showLeaderLines val="0"/>
          </c:dLbls>
          <c:cat>
            <c:strRef>
              <c:f>Sheet1!$B$1:$H$1</c:f>
              <c:strCache>
                <c:ptCount val="7"/>
                <c:pt idx="0">
                  <c:v>2006</c:v>
                </c:pt>
                <c:pt idx="1">
                  <c:v>2007</c:v>
                </c:pt>
                <c:pt idx="2">
                  <c:v>2008</c:v>
                </c:pt>
                <c:pt idx="3">
                  <c:v>2009</c:v>
                </c:pt>
                <c:pt idx="4">
                  <c:v>2010</c:v>
                </c:pt>
                <c:pt idx="5">
                  <c:v>2011</c:v>
                </c:pt>
                <c:pt idx="6">
                  <c:v>2012</c:v>
                </c:pt>
              </c:strCache>
            </c:strRef>
          </c:cat>
          <c:val>
            <c:numRef>
              <c:f>Sheet1!$B$4:$H$4</c:f>
              <c:numCache>
                <c:formatCode>0%"*"</c:formatCode>
                <c:ptCount val="7"/>
                <c:pt idx="0" formatCode="0%">
                  <c:v>0.10026400000000003</c:v>
                </c:pt>
                <c:pt idx="1">
                  <c:v>0.12000000000000001</c:v>
                </c:pt>
                <c:pt idx="2">
                  <c:v>0.18000000000000002</c:v>
                </c:pt>
                <c:pt idx="3">
                  <c:v>0.22</c:v>
                </c:pt>
                <c:pt idx="4">
                  <c:v>0.27</c:v>
                </c:pt>
                <c:pt idx="5" formatCode="0%">
                  <c:v>0.31000000000000005</c:v>
                </c:pt>
                <c:pt idx="6" formatCode="0%">
                  <c:v>0.34</c:v>
                </c:pt>
              </c:numCache>
            </c:numRef>
          </c:val>
          <c:smooth val="0"/>
        </c:ser>
        <c:dLbls>
          <c:showLegendKey val="0"/>
          <c:showVal val="0"/>
          <c:showCatName val="0"/>
          <c:showSerName val="0"/>
          <c:showPercent val="0"/>
          <c:showBubbleSize val="0"/>
        </c:dLbls>
        <c:marker val="1"/>
        <c:smooth val="0"/>
        <c:axId val="122993664"/>
        <c:axId val="135987968"/>
      </c:lineChart>
      <c:catAx>
        <c:axId val="122993664"/>
        <c:scaling>
          <c:orientation val="minMax"/>
        </c:scaling>
        <c:delete val="0"/>
        <c:axPos val="b"/>
        <c:majorTickMark val="out"/>
        <c:minorTickMark val="none"/>
        <c:tickLblPos val="nextTo"/>
        <c:txPr>
          <a:bodyPr/>
          <a:lstStyle/>
          <a:p>
            <a:pPr>
              <a:defRPr sz="1200" b="1"/>
            </a:pPr>
            <a:endParaRPr lang="en-US"/>
          </a:p>
        </c:txPr>
        <c:crossAx val="135987968"/>
        <c:crosses val="autoZero"/>
        <c:auto val="1"/>
        <c:lblAlgn val="ctr"/>
        <c:lblOffset val="100"/>
        <c:noMultiLvlLbl val="0"/>
      </c:catAx>
      <c:valAx>
        <c:axId val="135987968"/>
        <c:scaling>
          <c:orientation val="minMax"/>
          <c:max val="0.5"/>
        </c:scaling>
        <c:delete val="0"/>
        <c:axPos val="l"/>
        <c:numFmt formatCode="0%" sourceLinked="1"/>
        <c:majorTickMark val="out"/>
        <c:minorTickMark val="none"/>
        <c:tickLblPos val="nextTo"/>
        <c:txPr>
          <a:bodyPr/>
          <a:lstStyle/>
          <a:p>
            <a:pPr>
              <a:defRPr sz="1200"/>
            </a:pPr>
            <a:endParaRPr lang="en-US"/>
          </a:p>
        </c:txPr>
        <c:crossAx val="122993664"/>
        <c:crosses val="autoZero"/>
        <c:crossBetween val="between"/>
        <c:majorUnit val="0.1"/>
      </c:valAx>
    </c:plotArea>
    <c:legend>
      <c:legendPos val="t"/>
      <c:layout>
        <c:manualLayout>
          <c:xMode val="edge"/>
          <c:yMode val="edge"/>
          <c:x val="6.0403172429533268E-2"/>
          <c:y val="4.1666666666666664E-2"/>
          <c:w val="0.41726920004564644"/>
          <c:h val="0.18838856080489938"/>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957349081364831E-2"/>
          <c:y val="2.8384279475982592E-2"/>
          <c:w val="0.91877395013123364"/>
          <c:h val="0.88209606986899569"/>
        </c:manualLayout>
      </c:layout>
      <c:barChart>
        <c:barDir val="col"/>
        <c:grouping val="clustered"/>
        <c:varyColors val="0"/>
        <c:ser>
          <c:idx val="0"/>
          <c:order val="0"/>
          <c:spPr>
            <a:solidFill>
              <a:schemeClr val="accent1"/>
            </a:solidFill>
            <a:ln w="11910">
              <a:solidFill>
                <a:schemeClr val="tx1"/>
              </a:solidFill>
              <a:prstDash val="solid"/>
            </a:ln>
          </c:spPr>
          <c:invertIfNegative val="0"/>
          <c:dLbls>
            <c:txPr>
              <a:bodyPr/>
              <a:lstStyle/>
              <a:p>
                <a:pPr>
                  <a:defRPr sz="1200" b="0">
                    <a:latin typeface="+mn-lt"/>
                  </a:defRPr>
                </a:pPr>
                <a:endParaRPr lang="en-US"/>
              </a:p>
            </c:txPr>
            <c:showLegendKey val="0"/>
            <c:showVal val="1"/>
            <c:showCatName val="0"/>
            <c:showSerName val="0"/>
            <c:showPercent val="0"/>
            <c:showBubbleSize val="0"/>
            <c:showLeaderLines val="0"/>
          </c:dLbls>
          <c:cat>
            <c:numRef>
              <c:f>Sheet1!$B$1:$T$1</c:f>
              <c:numCache>
                <c:formatCode>General</c:formatCode>
                <c:ptCount val="19"/>
                <c:pt idx="0">
                  <c:v>1988</c:v>
                </c:pt>
                <c:pt idx="1">
                  <c:v>1991</c:v>
                </c:pt>
                <c:pt idx="2">
                  <c:v>1993</c:v>
                </c:pt>
                <c:pt idx="3">
                  <c:v>1995</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numCache>
            </c:numRef>
          </c:cat>
          <c:val>
            <c:numRef>
              <c:f>Sheet1!$B$2:$T$2</c:f>
              <c:numCache>
                <c:formatCode>0%</c:formatCode>
                <c:ptCount val="19"/>
                <c:pt idx="0">
                  <c:v>0.66</c:v>
                </c:pt>
                <c:pt idx="1">
                  <c:v>0.46</c:v>
                </c:pt>
                <c:pt idx="2">
                  <c:v>0.36</c:v>
                </c:pt>
                <c:pt idx="3">
                  <c:v>0.4</c:v>
                </c:pt>
                <c:pt idx="4">
                  <c:v>0.4</c:v>
                </c:pt>
                <c:pt idx="5">
                  <c:v>0.4</c:v>
                </c:pt>
                <c:pt idx="6">
                  <c:v>0.34</c:v>
                </c:pt>
                <c:pt idx="7">
                  <c:v>0.37</c:v>
                </c:pt>
                <c:pt idx="8">
                  <c:v>0.35</c:v>
                </c:pt>
                <c:pt idx="9">
                  <c:v>0.36</c:v>
                </c:pt>
                <c:pt idx="10">
                  <c:v>0.35</c:v>
                </c:pt>
                <c:pt idx="11">
                  <c:v>0.32</c:v>
                </c:pt>
                <c:pt idx="12">
                  <c:v>0.34</c:v>
                </c:pt>
                <c:pt idx="13">
                  <c:v>0.32</c:v>
                </c:pt>
                <c:pt idx="14">
                  <c:v>0.28999999999999998</c:v>
                </c:pt>
                <c:pt idx="15">
                  <c:v>0.28000000000000003</c:v>
                </c:pt>
                <c:pt idx="16">
                  <c:v>0.26</c:v>
                </c:pt>
                <c:pt idx="17">
                  <c:v>0.26</c:v>
                </c:pt>
                <c:pt idx="18">
                  <c:v>0.25</c:v>
                </c:pt>
              </c:numCache>
            </c:numRef>
          </c:val>
        </c:ser>
        <c:dLbls>
          <c:showLegendKey val="0"/>
          <c:showVal val="0"/>
          <c:showCatName val="0"/>
          <c:showSerName val="0"/>
          <c:showPercent val="0"/>
          <c:showBubbleSize val="0"/>
        </c:dLbls>
        <c:gapWidth val="51"/>
        <c:overlap val="1"/>
        <c:axId val="140187520"/>
        <c:axId val="140189056"/>
      </c:barChart>
      <c:catAx>
        <c:axId val="140187520"/>
        <c:scaling>
          <c:orientation val="minMax"/>
        </c:scaling>
        <c:delete val="0"/>
        <c:axPos val="b"/>
        <c:numFmt formatCode="General" sourceLinked="1"/>
        <c:majorTickMark val="out"/>
        <c:minorTickMark val="none"/>
        <c:tickLblPos val="nextTo"/>
        <c:spPr>
          <a:ln w="2978">
            <a:solidFill>
              <a:schemeClr val="tx1"/>
            </a:solid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140189056"/>
        <c:crossesAt val="0"/>
        <c:auto val="1"/>
        <c:lblAlgn val="ctr"/>
        <c:lblOffset val="100"/>
        <c:tickLblSkip val="1"/>
        <c:tickMarkSkip val="1"/>
        <c:noMultiLvlLbl val="0"/>
      </c:catAx>
      <c:valAx>
        <c:axId val="140189056"/>
        <c:scaling>
          <c:orientation val="minMax"/>
          <c:max val="1"/>
          <c:min val="0"/>
        </c:scaling>
        <c:delete val="0"/>
        <c:axPos val="l"/>
        <c:numFmt formatCode="0%" sourceLinked="0"/>
        <c:majorTickMark val="out"/>
        <c:minorTickMark val="none"/>
        <c:tickLblPos val="nextTo"/>
        <c:spPr>
          <a:ln w="2978">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140187520"/>
        <c:crosses val="autoZero"/>
        <c:crossBetween val="between"/>
        <c:majorUnit val="0.1"/>
        <c:minorUnit val="5.0000000000000114E-2"/>
      </c:valAx>
      <c:spPr>
        <a:noFill/>
        <a:ln w="23830">
          <a:noFill/>
        </a:ln>
      </c:spPr>
    </c:plotArea>
    <c:plotVisOnly val="1"/>
    <c:dispBlanksAs val="gap"/>
    <c:showDLblsOverMax val="0"/>
  </c:chart>
  <c:spPr>
    <a:noFill/>
    <a:ln>
      <a:noFill/>
    </a:ln>
  </c:spPr>
  <c:txPr>
    <a:bodyPr/>
    <a:lstStyle/>
    <a:p>
      <a:pPr>
        <a:defRPr sz="1852" b="1" i="0" u="none" strike="noStrike" baseline="0">
          <a:solidFill>
            <a:schemeClr val="tx1"/>
          </a:solidFill>
          <a:latin typeface="Arial"/>
          <a:ea typeface="Arial"/>
          <a:cs typeface="Aria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557510306391503E-2"/>
          <c:y val="2.9411764705882353E-2"/>
          <c:w val="0.94044248969360844"/>
          <c:h val="0.89345519912904781"/>
        </c:manualLayout>
      </c:layout>
      <c:barChart>
        <c:barDir val="col"/>
        <c:grouping val="clustered"/>
        <c:varyColors val="0"/>
        <c:ser>
          <c:idx val="1"/>
          <c:order val="0"/>
          <c:spPr>
            <a:solidFill>
              <a:schemeClr val="accent1"/>
            </a:solidFill>
          </c:spPr>
          <c:invertIfNegative val="0"/>
          <c:dLbls>
            <c:txPr>
              <a:bodyPr/>
              <a:lstStyle/>
              <a:p>
                <a:pPr>
                  <a:defRPr sz="1200"/>
                </a:pPr>
                <a:endParaRPr lang="en-US"/>
              </a:p>
            </c:txPr>
            <c:showLegendKey val="0"/>
            <c:showVal val="1"/>
            <c:showCatName val="0"/>
            <c:showSerName val="0"/>
            <c:showPercent val="0"/>
            <c:showBubbleSize val="0"/>
            <c:showLeaderLines val="0"/>
          </c:dLbls>
          <c:cat>
            <c:numRef>
              <c:f>Sheet1!$G$1:$T$1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Sheet1!$G$2:$T$2</c:f>
              <c:numCache>
                <c:formatCode>0%</c:formatCode>
                <c:ptCount val="14"/>
                <c:pt idx="0">
                  <c:v>0.44</c:v>
                </c:pt>
                <c:pt idx="1">
                  <c:v>0.49</c:v>
                </c:pt>
                <c:pt idx="2">
                  <c:v>0.49</c:v>
                </c:pt>
                <c:pt idx="3">
                  <c:v>0.49</c:v>
                </c:pt>
                <c:pt idx="4">
                  <c:v>0.52</c:v>
                </c:pt>
                <c:pt idx="5">
                  <c:v>0.54</c:v>
                </c:pt>
                <c:pt idx="6">
                  <c:v>0.54</c:v>
                </c:pt>
                <c:pt idx="7">
                  <c:v>0.55000000000000004</c:v>
                </c:pt>
                <c:pt idx="8">
                  <c:v>0.55000000000000004</c:v>
                </c:pt>
                <c:pt idx="9">
                  <c:v>0.55000000000000004</c:v>
                </c:pt>
                <c:pt idx="10">
                  <c:v>0.56999999999999995</c:v>
                </c:pt>
                <c:pt idx="11">
                  <c:v>0.59</c:v>
                </c:pt>
                <c:pt idx="12">
                  <c:v>0.6</c:v>
                </c:pt>
                <c:pt idx="13">
                  <c:v>0.6</c:v>
                </c:pt>
              </c:numCache>
            </c:numRef>
          </c:val>
        </c:ser>
        <c:dLbls>
          <c:showLegendKey val="0"/>
          <c:showVal val="0"/>
          <c:showCatName val="0"/>
          <c:showSerName val="0"/>
          <c:showPercent val="0"/>
          <c:showBubbleSize val="0"/>
        </c:dLbls>
        <c:gapWidth val="100"/>
        <c:axId val="140219136"/>
        <c:axId val="140220672"/>
      </c:barChart>
      <c:catAx>
        <c:axId val="140219136"/>
        <c:scaling>
          <c:orientation val="minMax"/>
        </c:scaling>
        <c:delete val="0"/>
        <c:axPos val="b"/>
        <c:numFmt formatCode="General" sourceLinked="1"/>
        <c:majorTickMark val="out"/>
        <c:minorTickMark val="none"/>
        <c:tickLblPos val="nextTo"/>
        <c:spPr>
          <a:ln w="3175">
            <a:solidFill>
              <a:schemeClr val="tx1"/>
            </a:solidFill>
            <a:prstDash val="solid"/>
          </a:ln>
        </c:spPr>
        <c:txPr>
          <a:bodyPr rot="0" vert="horz"/>
          <a:lstStyle/>
          <a:p>
            <a:pPr>
              <a:defRPr sz="1200" b="1"/>
            </a:pPr>
            <a:endParaRPr lang="en-US"/>
          </a:p>
        </c:txPr>
        <c:crossAx val="140220672"/>
        <c:crossesAt val="0"/>
        <c:auto val="1"/>
        <c:lblAlgn val="ctr"/>
        <c:lblOffset val="100"/>
        <c:tickLblSkip val="1"/>
        <c:tickMarkSkip val="1"/>
        <c:noMultiLvlLbl val="0"/>
      </c:catAx>
      <c:valAx>
        <c:axId val="140220672"/>
        <c:scaling>
          <c:orientation val="minMax"/>
          <c:max val="1"/>
          <c:min val="0"/>
        </c:scaling>
        <c:delete val="0"/>
        <c:axPos val="l"/>
        <c:numFmt formatCode="0%" sourceLinked="0"/>
        <c:majorTickMark val="out"/>
        <c:minorTickMark val="none"/>
        <c:tickLblPos val="nextTo"/>
        <c:spPr>
          <a:ln w="3175">
            <a:solidFill>
              <a:schemeClr val="tx1"/>
            </a:solidFill>
            <a:prstDash val="solid"/>
          </a:ln>
        </c:spPr>
        <c:txPr>
          <a:bodyPr rot="0" vert="horz"/>
          <a:lstStyle/>
          <a:p>
            <a:pPr>
              <a:defRPr sz="1200"/>
            </a:pPr>
            <a:endParaRPr lang="en-US"/>
          </a:p>
        </c:txPr>
        <c:crossAx val="140219136"/>
        <c:crosses val="autoZero"/>
        <c:crossBetween val="between"/>
        <c:majorUnit val="0.1"/>
        <c:minorUnit val="5.0000000000000114E-2"/>
      </c:valAx>
      <c:spPr>
        <a:noFill/>
        <a:ln w="25400">
          <a:noFill/>
        </a:ln>
      </c:spPr>
    </c:plotArea>
    <c:plotVisOnly val="1"/>
    <c:dispBlanksAs val="gap"/>
    <c:showDLblsOverMax val="0"/>
  </c:chart>
  <c:spPr>
    <a:noFill/>
    <a:ln>
      <a:noFill/>
    </a:ln>
  </c:spPr>
  <c:txPr>
    <a:bodyPr/>
    <a:lstStyle/>
    <a:p>
      <a:pPr>
        <a:defRPr sz="1100" b="0" i="0" u="none" strike="noStrike" baseline="0">
          <a:solidFill>
            <a:schemeClr val="tx1"/>
          </a:solidFill>
          <a:latin typeface="+mj-lt"/>
          <a:ea typeface="Tahoma"/>
          <a:cs typeface="Tahoma"/>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402491124798062E-2"/>
          <c:y val="3.4668289414642839E-2"/>
          <c:w val="0.88541234977206795"/>
          <c:h val="0.73232562684983527"/>
        </c:manualLayout>
      </c:layout>
      <c:barChart>
        <c:barDir val="col"/>
        <c:grouping val="clustered"/>
        <c:varyColors val="0"/>
        <c:ser>
          <c:idx val="0"/>
          <c:order val="0"/>
          <c:tx>
            <c:strRef>
              <c:f>'14.2'!$G$4</c:f>
              <c:strCache>
                <c:ptCount val="1"/>
                <c:pt idx="0">
                  <c:v>All Small Firms (3-199 Workers)</c:v>
                </c:pt>
              </c:strCache>
            </c:strRef>
          </c:tx>
          <c:spPr>
            <a:ln>
              <a:solidFill>
                <a:schemeClr val="tx1"/>
              </a:solidFill>
            </a:ln>
          </c:spPr>
          <c:invertIfNegative val="0"/>
          <c:dLbls>
            <c:numFmt formatCode="0&quot;%&quot;" sourceLinked="0"/>
            <c:txPr>
              <a:bodyPr/>
              <a:lstStyle/>
              <a:p>
                <a:pPr>
                  <a:defRPr sz="1100" b="0">
                    <a:latin typeface="+mj-lt"/>
                    <a:cs typeface="Tahoma" pitchFamily="34" charset="0"/>
                  </a:defRPr>
                </a:pPr>
                <a:endParaRPr lang="en-US"/>
              </a:p>
            </c:txPr>
            <c:dLblPos val="outEnd"/>
            <c:showLegendKey val="0"/>
            <c:showVal val="1"/>
            <c:showCatName val="0"/>
            <c:showSerName val="0"/>
            <c:showPercent val="0"/>
            <c:showBubbleSize val="0"/>
            <c:showLeaderLines val="0"/>
          </c:dLbls>
          <c:cat>
            <c:strRef>
              <c:f>'14.2'!$H$3:$I$3</c:f>
              <c:strCache>
                <c:ptCount val="2"/>
                <c:pt idx="0">
                  <c:v>FSA*</c:v>
                </c:pt>
                <c:pt idx="1">
                  <c:v>Pre-Tax Premium Payments*</c:v>
                </c:pt>
              </c:strCache>
            </c:strRef>
          </c:cat>
          <c:val>
            <c:numRef>
              <c:f>'14.2'!$H$4:$I$4</c:f>
              <c:numCache>
                <c:formatCode>General</c:formatCode>
                <c:ptCount val="2"/>
                <c:pt idx="0">
                  <c:v>17</c:v>
                </c:pt>
                <c:pt idx="1">
                  <c:v>41</c:v>
                </c:pt>
              </c:numCache>
            </c:numRef>
          </c:val>
        </c:ser>
        <c:ser>
          <c:idx val="1"/>
          <c:order val="1"/>
          <c:tx>
            <c:strRef>
              <c:f>'14.2'!$G$5</c:f>
              <c:strCache>
                <c:ptCount val="1"/>
                <c:pt idx="0">
                  <c:v>All Large Firms (200 or More Workers)</c:v>
                </c:pt>
              </c:strCache>
            </c:strRef>
          </c:tx>
          <c:spPr>
            <a:solidFill>
              <a:schemeClr val="accent3"/>
            </a:solidFill>
            <a:ln>
              <a:solidFill>
                <a:schemeClr val="tx1"/>
              </a:solidFill>
            </a:ln>
          </c:spPr>
          <c:invertIfNegative val="0"/>
          <c:dLbls>
            <c:numFmt formatCode="0&quot;%&quot;" sourceLinked="0"/>
            <c:txPr>
              <a:bodyPr/>
              <a:lstStyle/>
              <a:p>
                <a:pPr>
                  <a:defRPr sz="1100" b="0">
                    <a:latin typeface="+mj-lt"/>
                    <a:cs typeface="Tahoma" pitchFamily="34" charset="0"/>
                  </a:defRPr>
                </a:pPr>
                <a:endParaRPr lang="en-US"/>
              </a:p>
            </c:txPr>
            <c:dLblPos val="outEnd"/>
            <c:showLegendKey val="0"/>
            <c:showVal val="1"/>
            <c:showCatName val="0"/>
            <c:showSerName val="0"/>
            <c:showPercent val="0"/>
            <c:showBubbleSize val="0"/>
            <c:showLeaderLines val="0"/>
          </c:dLbls>
          <c:cat>
            <c:strRef>
              <c:f>'14.2'!$H$3:$I$3</c:f>
              <c:strCache>
                <c:ptCount val="2"/>
                <c:pt idx="0">
                  <c:v>FSA*</c:v>
                </c:pt>
                <c:pt idx="1">
                  <c:v>Pre-Tax Premium Payments*</c:v>
                </c:pt>
              </c:strCache>
            </c:strRef>
          </c:cat>
          <c:val>
            <c:numRef>
              <c:f>'14.2'!$H$5:$I$5</c:f>
              <c:numCache>
                <c:formatCode>General</c:formatCode>
                <c:ptCount val="2"/>
                <c:pt idx="0">
                  <c:v>76</c:v>
                </c:pt>
                <c:pt idx="1">
                  <c:v>91</c:v>
                </c:pt>
              </c:numCache>
            </c:numRef>
          </c:val>
        </c:ser>
        <c:ser>
          <c:idx val="2"/>
          <c:order val="2"/>
          <c:tx>
            <c:strRef>
              <c:f>'14.2'!$G$6</c:f>
              <c:strCache>
                <c:ptCount val="1"/>
                <c:pt idx="0">
                  <c:v>All Firms</c:v>
                </c:pt>
              </c:strCache>
            </c:strRef>
          </c:tx>
          <c:spPr>
            <a:solidFill>
              <a:schemeClr val="accent5"/>
            </a:solidFill>
            <a:ln>
              <a:solidFill>
                <a:schemeClr val="tx1"/>
              </a:solidFill>
            </a:ln>
          </c:spPr>
          <c:invertIfNegative val="0"/>
          <c:dLbls>
            <c:numFmt formatCode="0&quot;%&quot;" sourceLinked="0"/>
            <c:txPr>
              <a:bodyPr/>
              <a:lstStyle/>
              <a:p>
                <a:pPr>
                  <a:defRPr sz="1100" b="0">
                    <a:latin typeface="+mj-lt"/>
                    <a:cs typeface="Tahoma" pitchFamily="34" charset="0"/>
                  </a:defRPr>
                </a:pPr>
                <a:endParaRPr lang="en-US"/>
              </a:p>
            </c:txPr>
            <c:dLblPos val="outEnd"/>
            <c:showLegendKey val="0"/>
            <c:showVal val="1"/>
            <c:showCatName val="0"/>
            <c:showSerName val="0"/>
            <c:showPercent val="0"/>
            <c:showBubbleSize val="0"/>
            <c:showLeaderLines val="0"/>
          </c:dLbls>
          <c:cat>
            <c:strRef>
              <c:f>'14.2'!$H$3:$I$3</c:f>
              <c:strCache>
                <c:ptCount val="2"/>
                <c:pt idx="0">
                  <c:v>FSA*</c:v>
                </c:pt>
                <c:pt idx="1">
                  <c:v>Pre-Tax Premium Payments*</c:v>
                </c:pt>
              </c:strCache>
            </c:strRef>
          </c:cat>
          <c:val>
            <c:numRef>
              <c:f>'14.2'!$H$6:$I$6</c:f>
              <c:numCache>
                <c:formatCode>General</c:formatCode>
                <c:ptCount val="2"/>
                <c:pt idx="0">
                  <c:v>18</c:v>
                </c:pt>
                <c:pt idx="1">
                  <c:v>42</c:v>
                </c:pt>
              </c:numCache>
            </c:numRef>
          </c:val>
        </c:ser>
        <c:dLbls>
          <c:dLblPos val="outEnd"/>
          <c:showLegendKey val="0"/>
          <c:showVal val="1"/>
          <c:showCatName val="0"/>
          <c:showSerName val="0"/>
          <c:showPercent val="0"/>
          <c:showBubbleSize val="0"/>
        </c:dLbls>
        <c:gapWidth val="150"/>
        <c:overlap val="-50"/>
        <c:axId val="192115840"/>
        <c:axId val="192117376"/>
      </c:barChart>
      <c:catAx>
        <c:axId val="192115840"/>
        <c:scaling>
          <c:orientation val="minMax"/>
        </c:scaling>
        <c:delete val="0"/>
        <c:axPos val="b"/>
        <c:majorTickMark val="out"/>
        <c:minorTickMark val="none"/>
        <c:tickLblPos val="nextTo"/>
        <c:txPr>
          <a:bodyPr/>
          <a:lstStyle/>
          <a:p>
            <a:pPr>
              <a:defRPr sz="1200" b="1">
                <a:latin typeface="+mj-lt"/>
                <a:cs typeface="Tahoma" pitchFamily="34" charset="0"/>
              </a:defRPr>
            </a:pPr>
            <a:endParaRPr lang="en-US"/>
          </a:p>
        </c:txPr>
        <c:crossAx val="192117376"/>
        <c:crosses val="autoZero"/>
        <c:auto val="1"/>
        <c:lblAlgn val="ctr"/>
        <c:lblOffset val="100"/>
        <c:noMultiLvlLbl val="0"/>
      </c:catAx>
      <c:valAx>
        <c:axId val="192117376"/>
        <c:scaling>
          <c:orientation val="minMax"/>
        </c:scaling>
        <c:delete val="0"/>
        <c:axPos val="l"/>
        <c:majorGridlines>
          <c:spPr>
            <a:ln>
              <a:noFill/>
            </a:ln>
          </c:spPr>
        </c:majorGridlines>
        <c:numFmt formatCode="0&quot;%&quot;" sourceLinked="0"/>
        <c:majorTickMark val="out"/>
        <c:minorTickMark val="none"/>
        <c:tickLblPos val="nextTo"/>
        <c:txPr>
          <a:bodyPr/>
          <a:lstStyle/>
          <a:p>
            <a:pPr>
              <a:defRPr sz="1200" b="0">
                <a:latin typeface="+mj-lt"/>
                <a:cs typeface="Tahoma" pitchFamily="34" charset="0"/>
              </a:defRPr>
            </a:pPr>
            <a:endParaRPr lang="en-US"/>
          </a:p>
        </c:txPr>
        <c:crossAx val="192115840"/>
        <c:crosses val="autoZero"/>
        <c:crossBetween val="between"/>
        <c:majorUnit val="20"/>
      </c:valAx>
    </c:plotArea>
    <c:legend>
      <c:legendPos val="r"/>
      <c:layout>
        <c:manualLayout>
          <c:xMode val="edge"/>
          <c:yMode val="edge"/>
          <c:x val="0.11812958761510743"/>
          <c:y val="0.89095884291059357"/>
          <c:w val="0.78547132842064948"/>
          <c:h val="6.8381244011165271E-2"/>
        </c:manualLayout>
      </c:layout>
      <c:overlay val="0"/>
      <c:spPr>
        <a:ln>
          <a:noFill/>
        </a:ln>
      </c:spPr>
      <c:txPr>
        <a:bodyPr/>
        <a:lstStyle/>
        <a:p>
          <a:pPr>
            <a:defRPr sz="1200" b="1"/>
          </a:pPr>
          <a:endParaRPr lang="en-US"/>
        </a:p>
      </c:txPr>
    </c:legend>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36944519866054E-2"/>
          <c:y val="6.4096103371693927E-2"/>
          <c:w val="0.91215042085256581"/>
          <c:h val="0.6984096560298384"/>
        </c:manualLayout>
      </c:layout>
      <c:barChart>
        <c:barDir val="col"/>
        <c:grouping val="clustered"/>
        <c:varyColors val="0"/>
        <c:ser>
          <c:idx val="0"/>
          <c:order val="0"/>
          <c:tx>
            <c:strRef>
              <c:f>Sheet1!$B$1</c:f>
              <c:strCache>
                <c:ptCount val="1"/>
                <c:pt idx="0">
                  <c:v>All Small Firms (3-199 Workers)</c:v>
                </c:pt>
              </c:strCache>
            </c:strRef>
          </c:tx>
          <c:spPr>
            <a:ln>
              <a:solidFill>
                <a:schemeClr val="tx1"/>
              </a:solidFill>
            </a:ln>
          </c:spPr>
          <c:invertIfNegative val="0"/>
          <c:dLbls>
            <c:dLbl>
              <c:idx val="0"/>
              <c:tx>
                <c:rich>
                  <a:bodyPr/>
                  <a:lstStyle/>
                  <a:p>
                    <a:r>
                      <a:rPr lang="en-US" sz="1200" b="0" i="0" u="none" strike="noStrike" kern="1200" baseline="0">
                        <a:solidFill>
                          <a:srgbClr val="000000"/>
                        </a:solidFill>
                        <a:latin typeface="+mn-lt"/>
                        <a:ea typeface="+mn-ea"/>
                        <a:cs typeface="+mn-cs"/>
                      </a:rPr>
                      <a:t>63%*</a:t>
                    </a:r>
                    <a:endParaRPr lang="en-US" dirty="0"/>
                  </a:p>
                </c:rich>
              </c:tx>
              <c:showLegendKey val="0"/>
              <c:showVal val="1"/>
              <c:showCatName val="0"/>
              <c:showSerName val="0"/>
              <c:showPercent val="0"/>
              <c:showBubbleSize val="0"/>
            </c:dLbl>
            <c:dLbl>
              <c:idx val="1"/>
              <c:tx>
                <c:rich>
                  <a:bodyPr/>
                  <a:lstStyle/>
                  <a:p>
                    <a:r>
                      <a:rPr lang="en-US" sz="1200" b="0" i="0" u="none" strike="noStrike" kern="1200" baseline="0">
                        <a:solidFill>
                          <a:srgbClr val="000000"/>
                        </a:solidFill>
                        <a:latin typeface="+mn-lt"/>
                        <a:ea typeface="+mn-ea"/>
                        <a:cs typeface="+mn-cs"/>
                      </a:rPr>
                      <a:t>10%*</a:t>
                    </a:r>
                    <a:endParaRPr lang="en-US"/>
                  </a:p>
                </c:rich>
              </c:tx>
              <c:showLegendKey val="0"/>
              <c:showVal val="1"/>
              <c:showCatName val="0"/>
              <c:showSerName val="0"/>
              <c:showPercent val="0"/>
              <c:showBubbleSize val="0"/>
            </c:dLbl>
            <c:dLbl>
              <c:idx val="3"/>
              <c:tx>
                <c:rich>
                  <a:bodyPr/>
                  <a:lstStyle/>
                  <a:p>
                    <a:r>
                      <a:rPr lang="en-US" sz="1200" b="0" i="0" u="none" strike="noStrike" kern="1200" baseline="0">
                        <a:solidFill>
                          <a:srgbClr val="000000"/>
                        </a:solidFill>
                        <a:latin typeface="+mn-lt"/>
                        <a:ea typeface="+mn-ea"/>
                        <a:cs typeface="+mn-cs"/>
                      </a:rPr>
                      <a:t>18%*</a:t>
                    </a:r>
                    <a:endParaRPr lang="en-US"/>
                  </a:p>
                </c:rich>
              </c:tx>
              <c:showLegendKey val="0"/>
              <c:showVal val="1"/>
              <c:showCatName val="0"/>
              <c:showSerName val="0"/>
              <c:showPercent val="0"/>
              <c:showBubbleSize val="0"/>
            </c:dLbl>
            <c:dLbl>
              <c:idx val="4"/>
              <c:tx>
                <c:rich>
                  <a:bodyPr/>
                  <a:lstStyle/>
                  <a:p>
                    <a:r>
                      <a:rPr lang="en-US" sz="1200" b="0" i="0" u="none" strike="noStrike" kern="1200" baseline="0">
                        <a:solidFill>
                          <a:srgbClr val="000000"/>
                        </a:solidFill>
                        <a:latin typeface="+mn-lt"/>
                        <a:ea typeface="+mn-ea"/>
                        <a:cs typeface="+mn-cs"/>
                      </a:rPr>
                      <a:t>19%*</a:t>
                    </a:r>
                    <a:endParaRPr lang="en-US"/>
                  </a:p>
                </c:rich>
              </c:tx>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Sheet1!$A$2:$A$6</c:f>
              <c:strCache>
                <c:ptCount val="5"/>
                <c:pt idx="0">
                  <c:v>Offer at Least One Specified Wellness Program~</c:v>
                </c:pt>
                <c:pt idx="1">
                  <c:v>Any Financial Incentive to Partcipate in Wellness Program^</c:v>
                </c:pt>
                <c:pt idx="3">
                  <c:v>Ask Employees to Complete a Health Risk Assessment</c:v>
                </c:pt>
                <c:pt idx="4">
                  <c:v>Offer Financial Incentives to Employees Who Complete an Assessment‡</c:v>
                </c:pt>
              </c:strCache>
            </c:strRef>
          </c:cat>
          <c:val>
            <c:numRef>
              <c:f>Sheet1!$B$2:$B$6</c:f>
              <c:numCache>
                <c:formatCode>0%</c:formatCode>
                <c:ptCount val="5"/>
                <c:pt idx="0">
                  <c:v>0.63</c:v>
                </c:pt>
                <c:pt idx="1">
                  <c:v>0.1</c:v>
                </c:pt>
                <c:pt idx="3">
                  <c:v>0.18</c:v>
                </c:pt>
              </c:numCache>
            </c:numRef>
          </c:val>
        </c:ser>
        <c:ser>
          <c:idx val="1"/>
          <c:order val="1"/>
          <c:tx>
            <c:strRef>
              <c:f>Sheet1!$C$1</c:f>
              <c:strCache>
                <c:ptCount val="1"/>
                <c:pt idx="0">
                  <c:v>All Large Firms (200 or More Workers) </c:v>
                </c:pt>
              </c:strCache>
            </c:strRef>
          </c:tx>
          <c:spPr>
            <a:solidFill>
              <a:schemeClr val="accent3"/>
            </a:solidFill>
            <a:ln>
              <a:solidFill>
                <a:schemeClr val="tx1"/>
              </a:solidFill>
            </a:ln>
          </c:spPr>
          <c:invertIfNegative val="0"/>
          <c:dPt>
            <c:idx val="0"/>
            <c:invertIfNegative val="0"/>
            <c:bubble3D val="0"/>
          </c:dPt>
          <c:dLbls>
            <c:dLbl>
              <c:idx val="0"/>
              <c:tx>
                <c:rich>
                  <a:bodyPr/>
                  <a:lstStyle/>
                  <a:p>
                    <a:r>
                      <a:rPr lang="en-US" sz="1200" b="0" i="0" u="none" strike="noStrike" kern="1200" baseline="0">
                        <a:solidFill>
                          <a:srgbClr val="000000"/>
                        </a:solidFill>
                        <a:latin typeface="+mn-lt"/>
                        <a:ea typeface="+mn-ea"/>
                        <a:cs typeface="+mn-cs"/>
                      </a:rPr>
                      <a:t>94%*</a:t>
                    </a:r>
                    <a:endParaRPr lang="en-US"/>
                  </a:p>
                </c:rich>
              </c:tx>
              <c:showLegendKey val="0"/>
              <c:showVal val="1"/>
              <c:showCatName val="0"/>
              <c:showSerName val="0"/>
              <c:showPercent val="0"/>
              <c:showBubbleSize val="0"/>
            </c:dLbl>
            <c:dLbl>
              <c:idx val="1"/>
              <c:tx>
                <c:rich>
                  <a:bodyPr/>
                  <a:lstStyle/>
                  <a:p>
                    <a:r>
                      <a:rPr lang="en-US" sz="1200" b="0" i="0" u="none" strike="noStrike" kern="1200" baseline="0">
                        <a:solidFill>
                          <a:srgbClr val="000000"/>
                        </a:solidFill>
                        <a:latin typeface="+mn-lt"/>
                        <a:ea typeface="+mn-ea"/>
                        <a:cs typeface="+mn-cs"/>
                      </a:rPr>
                      <a:t>41%*</a:t>
                    </a:r>
                    <a:endParaRPr lang="en-US"/>
                  </a:p>
                </c:rich>
              </c:tx>
              <c:showLegendKey val="0"/>
              <c:showVal val="1"/>
              <c:showCatName val="0"/>
              <c:showSerName val="0"/>
              <c:showPercent val="0"/>
              <c:showBubbleSize val="0"/>
            </c:dLbl>
            <c:dLbl>
              <c:idx val="3"/>
              <c:tx>
                <c:rich>
                  <a:bodyPr/>
                  <a:lstStyle/>
                  <a:p>
                    <a:r>
                      <a:rPr lang="en-US" sz="1200" b="0" i="0" u="none" strike="noStrike" kern="1200" baseline="0">
                        <a:solidFill>
                          <a:srgbClr val="000000"/>
                        </a:solidFill>
                        <a:latin typeface="+mn-lt"/>
                        <a:ea typeface="+mn-ea"/>
                        <a:cs typeface="+mn-cs"/>
                      </a:rPr>
                      <a:t>38%*</a:t>
                    </a:r>
                    <a:endParaRPr lang="en-US"/>
                  </a:p>
                </c:rich>
              </c:tx>
              <c:showLegendKey val="0"/>
              <c:showVal val="1"/>
              <c:showCatName val="0"/>
              <c:showSerName val="0"/>
              <c:showPercent val="0"/>
              <c:showBubbleSize val="0"/>
            </c:dLbl>
            <c:dLbl>
              <c:idx val="4"/>
              <c:tx>
                <c:rich>
                  <a:bodyPr/>
                  <a:lstStyle/>
                  <a:p>
                    <a:r>
                      <a:rPr lang="en-US" sz="1200" b="0" i="0" u="none" strike="noStrike" kern="1200" baseline="0">
                        <a:solidFill>
                          <a:srgbClr val="000000"/>
                        </a:solidFill>
                        <a:latin typeface="+mn-lt"/>
                        <a:ea typeface="+mn-ea"/>
                        <a:cs typeface="+mn-cs"/>
                      </a:rPr>
                      <a:t>63%</a:t>
                    </a:r>
                    <a:endParaRPr lang="en-US" dirty="0"/>
                  </a:p>
                </c:rich>
              </c:tx>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Sheet1!$A$2:$A$6</c:f>
              <c:strCache>
                <c:ptCount val="5"/>
                <c:pt idx="0">
                  <c:v>Offer at Least One Specified Wellness Program~</c:v>
                </c:pt>
                <c:pt idx="1">
                  <c:v>Any Financial Incentive to Partcipate in Wellness Program^</c:v>
                </c:pt>
                <c:pt idx="3">
                  <c:v>Ask Employees to Complete a Health Risk Assessment</c:v>
                </c:pt>
                <c:pt idx="4">
                  <c:v>Offer Financial Incentives to Employees Who Complete an Assessment‡</c:v>
                </c:pt>
              </c:strCache>
            </c:strRef>
          </c:cat>
          <c:val>
            <c:numRef>
              <c:f>Sheet1!$C$2:$C$6</c:f>
              <c:numCache>
                <c:formatCode>0%</c:formatCode>
                <c:ptCount val="5"/>
                <c:pt idx="0">
                  <c:v>0.94</c:v>
                </c:pt>
                <c:pt idx="1">
                  <c:v>0.41</c:v>
                </c:pt>
                <c:pt idx="3">
                  <c:v>0.38</c:v>
                </c:pt>
                <c:pt idx="4">
                  <c:v>0.63</c:v>
                </c:pt>
              </c:numCache>
            </c:numRef>
          </c:val>
        </c:ser>
        <c:ser>
          <c:idx val="2"/>
          <c:order val="2"/>
          <c:tx>
            <c:strRef>
              <c:f>Sheet1!$D$1</c:f>
              <c:strCache>
                <c:ptCount val="1"/>
                <c:pt idx="0">
                  <c:v>All Firms</c:v>
                </c:pt>
              </c:strCache>
            </c:strRef>
          </c:tx>
          <c:spPr>
            <a:solidFill>
              <a:schemeClr val="accent5"/>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Sheet1!$A$2:$A$6</c:f>
              <c:strCache>
                <c:ptCount val="5"/>
                <c:pt idx="0">
                  <c:v>Offer at Least One Specified Wellness Program~</c:v>
                </c:pt>
                <c:pt idx="1">
                  <c:v>Any Financial Incentive to Partcipate in Wellness Program^</c:v>
                </c:pt>
                <c:pt idx="3">
                  <c:v>Ask Employees to Complete a Health Risk Assessment</c:v>
                </c:pt>
                <c:pt idx="4">
                  <c:v>Offer Financial Incentives to Employees Who Complete an Assessment‡</c:v>
                </c:pt>
              </c:strCache>
            </c:strRef>
          </c:cat>
          <c:val>
            <c:numRef>
              <c:f>Sheet1!$D$2:$D$6</c:f>
              <c:numCache>
                <c:formatCode>0%</c:formatCode>
                <c:ptCount val="5"/>
                <c:pt idx="0">
                  <c:v>0.63</c:v>
                </c:pt>
                <c:pt idx="1">
                  <c:v>0.11</c:v>
                </c:pt>
                <c:pt idx="3">
                  <c:v>0.18</c:v>
                </c:pt>
              </c:numCache>
            </c:numRef>
          </c:val>
        </c:ser>
        <c:dLbls>
          <c:showLegendKey val="0"/>
          <c:showVal val="0"/>
          <c:showCatName val="0"/>
          <c:showSerName val="0"/>
          <c:showPercent val="0"/>
          <c:showBubbleSize val="0"/>
        </c:dLbls>
        <c:gapWidth val="150"/>
        <c:overlap val="-30"/>
        <c:axId val="158923008"/>
        <c:axId val="151748608"/>
      </c:barChart>
      <c:catAx>
        <c:axId val="158923008"/>
        <c:scaling>
          <c:orientation val="minMax"/>
        </c:scaling>
        <c:delete val="0"/>
        <c:axPos val="b"/>
        <c:majorTickMark val="out"/>
        <c:minorTickMark val="none"/>
        <c:tickLblPos val="nextTo"/>
        <c:txPr>
          <a:bodyPr/>
          <a:lstStyle/>
          <a:p>
            <a:pPr>
              <a:defRPr sz="1100" b="1"/>
            </a:pPr>
            <a:endParaRPr lang="en-US"/>
          </a:p>
        </c:txPr>
        <c:crossAx val="151748608"/>
        <c:crosses val="autoZero"/>
        <c:auto val="1"/>
        <c:lblAlgn val="ctr"/>
        <c:lblOffset val="100"/>
        <c:noMultiLvlLbl val="0"/>
      </c:catAx>
      <c:valAx>
        <c:axId val="151748608"/>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158923008"/>
        <c:crosses val="autoZero"/>
        <c:crossBetween val="between"/>
        <c:majorUnit val="0.2"/>
      </c:valAx>
    </c:plotArea>
    <c:legend>
      <c:legendPos val="r"/>
      <c:layout>
        <c:manualLayout>
          <c:xMode val="edge"/>
          <c:yMode val="edge"/>
          <c:x val="0.30120995112679882"/>
          <c:y val="7.8780908965326704E-2"/>
          <c:w val="0.45582269888677701"/>
          <c:h val="0.23448439010913111"/>
        </c:manualLayout>
      </c:layout>
      <c:overlay val="0"/>
      <c:spPr>
        <a:ln>
          <a:noFill/>
        </a:ln>
      </c:spPr>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451517158486034E-2"/>
          <c:y val="2.8138442577749983E-2"/>
          <c:w val="0.91284403669725134"/>
          <c:h val="0.74290526184226968"/>
        </c:manualLayout>
      </c:layout>
      <c:barChart>
        <c:barDir val="col"/>
        <c:grouping val="clustered"/>
        <c:varyColors val="0"/>
        <c:ser>
          <c:idx val="0"/>
          <c:order val="0"/>
          <c:tx>
            <c:strRef>
              <c:f>Sheet1!$A$2</c:f>
              <c:strCache>
                <c:ptCount val="1"/>
                <c:pt idx="0">
                  <c:v>Health Insurance Premiums</c:v>
                </c:pt>
              </c:strCache>
            </c:strRef>
          </c:tx>
          <c:spPr>
            <a:solidFill>
              <a:schemeClr val="accent1"/>
            </a:solidFill>
            <a:ln w="12700">
              <a:solidFill>
                <a:schemeClr val="tx1"/>
              </a:solidFill>
              <a:prstDash val="solid"/>
            </a:ln>
          </c:spPr>
          <c:invertIfNegative val="0"/>
          <c:dLbls>
            <c:dLbl>
              <c:idx val="0"/>
              <c:layout/>
              <c:dLblPos val="outEnd"/>
              <c:showLegendKey val="0"/>
              <c:showVal val="1"/>
              <c:showCatName val="0"/>
              <c:showSerName val="0"/>
              <c:showPercent val="0"/>
              <c:showBubbleSize val="0"/>
            </c:dLbl>
            <c:dLbl>
              <c:idx val="1"/>
              <c:layout/>
              <c:dLblPos val="outEnd"/>
              <c:showLegendKey val="0"/>
              <c:showVal val="1"/>
              <c:showCatName val="0"/>
              <c:showSerName val="0"/>
              <c:showPercent val="0"/>
              <c:showBubbleSize val="0"/>
            </c:dLbl>
            <c:txPr>
              <a:bodyPr/>
              <a:lstStyle/>
              <a:p>
                <a:pPr>
                  <a:defRPr sz="1200" b="0">
                    <a:latin typeface="+mj-lt"/>
                  </a:defRPr>
                </a:pPr>
                <a:endParaRPr lang="en-US"/>
              </a:p>
            </c:txPr>
            <c:dLblPos val="ctr"/>
            <c:showLegendKey val="0"/>
            <c:showVal val="1"/>
            <c:showCatName val="0"/>
            <c:showSerName val="0"/>
            <c:showPercent val="0"/>
            <c:showBubbleSize val="0"/>
            <c:showLeaderLines val="0"/>
          </c:dLbls>
          <c:cat>
            <c:strRef>
              <c:f>Sheet1!$B$1:$C$1</c:f>
              <c:strCache>
                <c:ptCount val="2"/>
                <c:pt idx="0">
                  <c:v>2002-2007</c:v>
                </c:pt>
                <c:pt idx="1">
                  <c:v>2007-2012</c:v>
                </c:pt>
              </c:strCache>
            </c:strRef>
          </c:cat>
          <c:val>
            <c:numRef>
              <c:f>Sheet1!$B$2:$C$2</c:f>
              <c:numCache>
                <c:formatCode>0%</c:formatCode>
                <c:ptCount val="2"/>
                <c:pt idx="0">
                  <c:v>0.51</c:v>
                </c:pt>
                <c:pt idx="1">
                  <c:v>0.3</c:v>
                </c:pt>
              </c:numCache>
            </c:numRef>
          </c:val>
        </c:ser>
        <c:dLbls>
          <c:showLegendKey val="0"/>
          <c:showVal val="1"/>
          <c:showCatName val="0"/>
          <c:showSerName val="0"/>
          <c:showPercent val="0"/>
          <c:showBubbleSize val="0"/>
        </c:dLbls>
        <c:gapWidth val="165"/>
        <c:axId val="194467712"/>
        <c:axId val="194540288"/>
      </c:barChart>
      <c:catAx>
        <c:axId val="194467712"/>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194540288"/>
        <c:crosses val="autoZero"/>
        <c:auto val="1"/>
        <c:lblAlgn val="ctr"/>
        <c:lblOffset val="100"/>
        <c:noMultiLvlLbl val="0"/>
      </c:catAx>
      <c:valAx>
        <c:axId val="194540288"/>
        <c:scaling>
          <c:orientation val="minMax"/>
          <c:max val="0.8"/>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194467712"/>
        <c:crosses val="autoZero"/>
        <c:crossBetween val="between"/>
      </c:valAx>
      <c:spPr>
        <a:noFill/>
        <a:ln w="25400">
          <a:noFill/>
        </a:ln>
      </c:spPr>
    </c:plotArea>
    <c:plotVisOnly val="1"/>
    <c:dispBlanksAs val="gap"/>
    <c:showDLblsOverMax val="0"/>
  </c:chart>
  <c:spPr>
    <a:noFill/>
    <a:ln>
      <a:noFill/>
    </a:ln>
  </c:spPr>
  <c:txPr>
    <a:bodyPr/>
    <a:lstStyle/>
    <a:p>
      <a:pPr>
        <a:defRPr sz="1152"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570790805649651E-2"/>
          <c:y val="2.7777777777777776E-2"/>
          <c:w val="0.85104058661696347"/>
          <c:h val="0.86572377316471805"/>
        </c:manualLayout>
      </c:layout>
      <c:barChart>
        <c:barDir val="bar"/>
        <c:grouping val="clustered"/>
        <c:varyColors val="0"/>
        <c:ser>
          <c:idx val="0"/>
          <c:order val="0"/>
          <c:tx>
            <c:strRef>
              <c:f>Sheet1!$A$2</c:f>
              <c:strCache>
                <c:ptCount val="1"/>
                <c:pt idx="0">
                  <c:v>Family Coverage</c:v>
                </c:pt>
              </c:strCache>
            </c:strRef>
          </c:tx>
          <c:spPr>
            <a:solidFill>
              <a:schemeClr val="accent1"/>
            </a:solidFill>
            <a:ln>
              <a:solidFill>
                <a:schemeClr val="tx1"/>
              </a:solidFill>
            </a:ln>
          </c:spPr>
          <c:invertIfNegative val="0"/>
          <c:dLbls>
            <c:txPr>
              <a:bodyPr/>
              <a:lstStyle/>
              <a:p>
                <a:pPr>
                  <a:lnSpc>
                    <a:spcPct val="85000"/>
                  </a:lnSpc>
                  <a:defRPr sz="1100" b="0"/>
                </a:pPr>
                <a:endParaRPr lang="en-US"/>
              </a:p>
            </c:txPr>
            <c:showLegendKey val="0"/>
            <c:showVal val="1"/>
            <c:showCatName val="0"/>
            <c:showSerName val="0"/>
            <c:showPercent val="0"/>
            <c:showBubbleSize val="0"/>
            <c:showLeaderLines val="0"/>
          </c:dLbls>
          <c:cat>
            <c:strRef>
              <c:f>Sheet1!$B$1:$O$1</c:f>
              <c:strCache>
                <c:ptCount val="14"/>
                <c:pt idx="0">
                  <c:v>2012</c:v>
                </c:pt>
                <c:pt idx="1">
                  <c:v>2011</c:v>
                </c:pt>
                <c:pt idx="2">
                  <c:v>2010</c:v>
                </c:pt>
                <c:pt idx="3">
                  <c:v>2009</c:v>
                </c:pt>
                <c:pt idx="4">
                  <c:v>2008</c:v>
                </c:pt>
                <c:pt idx="5">
                  <c:v>2007</c:v>
                </c:pt>
                <c:pt idx="6">
                  <c:v>2006</c:v>
                </c:pt>
                <c:pt idx="7">
                  <c:v>2005</c:v>
                </c:pt>
                <c:pt idx="8">
                  <c:v>2004</c:v>
                </c:pt>
                <c:pt idx="9">
                  <c:v>2003</c:v>
                </c:pt>
                <c:pt idx="10">
                  <c:v>2002</c:v>
                </c:pt>
                <c:pt idx="11">
                  <c:v>2001</c:v>
                </c:pt>
                <c:pt idx="12">
                  <c:v>2000</c:v>
                </c:pt>
                <c:pt idx="13">
                  <c:v>1999</c:v>
                </c:pt>
              </c:strCache>
            </c:strRef>
          </c:cat>
          <c:val>
            <c:numRef>
              <c:f>Sheet1!$B$2:$O$2</c:f>
              <c:numCache>
                <c:formatCode>"$"#,##0"*"</c:formatCode>
                <c:ptCount val="14"/>
                <c:pt idx="0">
                  <c:v>15745</c:v>
                </c:pt>
                <c:pt idx="1">
                  <c:v>15073</c:v>
                </c:pt>
                <c:pt idx="2">
                  <c:v>13770</c:v>
                </c:pt>
                <c:pt idx="3">
                  <c:v>13375</c:v>
                </c:pt>
                <c:pt idx="4">
                  <c:v>12680</c:v>
                </c:pt>
                <c:pt idx="5">
                  <c:v>12106</c:v>
                </c:pt>
                <c:pt idx="6">
                  <c:v>11480</c:v>
                </c:pt>
                <c:pt idx="7">
                  <c:v>10880</c:v>
                </c:pt>
                <c:pt idx="8">
                  <c:v>9950</c:v>
                </c:pt>
                <c:pt idx="9">
                  <c:v>9068</c:v>
                </c:pt>
                <c:pt idx="10">
                  <c:v>8003</c:v>
                </c:pt>
                <c:pt idx="11">
                  <c:v>7061</c:v>
                </c:pt>
                <c:pt idx="12">
                  <c:v>6438</c:v>
                </c:pt>
                <c:pt idx="13">
                  <c:v>5791</c:v>
                </c:pt>
              </c:numCache>
            </c:numRef>
          </c:val>
        </c:ser>
        <c:ser>
          <c:idx val="1"/>
          <c:order val="1"/>
          <c:tx>
            <c:strRef>
              <c:f>Sheet1!$A$3</c:f>
              <c:strCache>
                <c:ptCount val="1"/>
                <c:pt idx="0">
                  <c:v>Single Coverage</c:v>
                </c:pt>
              </c:strCache>
            </c:strRef>
          </c:tx>
          <c:spPr>
            <a:solidFill>
              <a:schemeClr val="accent5"/>
            </a:solidFill>
            <a:ln>
              <a:solidFill>
                <a:schemeClr val="tx1"/>
              </a:solidFill>
            </a:ln>
          </c:spPr>
          <c:invertIfNegative val="0"/>
          <c:dLbls>
            <c:txPr>
              <a:bodyPr/>
              <a:lstStyle/>
              <a:p>
                <a:pPr>
                  <a:lnSpc>
                    <a:spcPct val="85000"/>
                  </a:lnSpc>
                  <a:defRPr sz="1100" b="0"/>
                </a:pPr>
                <a:endParaRPr lang="en-US"/>
              </a:p>
            </c:txPr>
            <c:showLegendKey val="0"/>
            <c:showVal val="1"/>
            <c:showCatName val="0"/>
            <c:showSerName val="0"/>
            <c:showPercent val="0"/>
            <c:showBubbleSize val="0"/>
            <c:showLeaderLines val="0"/>
          </c:dLbls>
          <c:cat>
            <c:strRef>
              <c:f>Sheet1!$B$1:$O$1</c:f>
              <c:strCache>
                <c:ptCount val="14"/>
                <c:pt idx="0">
                  <c:v>2012</c:v>
                </c:pt>
                <c:pt idx="1">
                  <c:v>2011</c:v>
                </c:pt>
                <c:pt idx="2">
                  <c:v>2010</c:v>
                </c:pt>
                <c:pt idx="3">
                  <c:v>2009</c:v>
                </c:pt>
                <c:pt idx="4">
                  <c:v>2008</c:v>
                </c:pt>
                <c:pt idx="5">
                  <c:v>2007</c:v>
                </c:pt>
                <c:pt idx="6">
                  <c:v>2006</c:v>
                </c:pt>
                <c:pt idx="7">
                  <c:v>2005</c:v>
                </c:pt>
                <c:pt idx="8">
                  <c:v>2004</c:v>
                </c:pt>
                <c:pt idx="9">
                  <c:v>2003</c:v>
                </c:pt>
                <c:pt idx="10">
                  <c:v>2002</c:v>
                </c:pt>
                <c:pt idx="11">
                  <c:v>2001</c:v>
                </c:pt>
                <c:pt idx="12">
                  <c:v>2000</c:v>
                </c:pt>
                <c:pt idx="13">
                  <c:v>1999</c:v>
                </c:pt>
              </c:strCache>
            </c:strRef>
          </c:cat>
          <c:val>
            <c:numRef>
              <c:f>Sheet1!$B$3:$O$3</c:f>
              <c:numCache>
                <c:formatCode>"$"#,##0"*"</c:formatCode>
                <c:ptCount val="14"/>
                <c:pt idx="0">
                  <c:v>5615</c:v>
                </c:pt>
                <c:pt idx="1">
                  <c:v>5429</c:v>
                </c:pt>
                <c:pt idx="2">
                  <c:v>5049</c:v>
                </c:pt>
                <c:pt idx="3">
                  <c:v>4824</c:v>
                </c:pt>
                <c:pt idx="4">
                  <c:v>4704</c:v>
                </c:pt>
                <c:pt idx="5">
                  <c:v>4479</c:v>
                </c:pt>
                <c:pt idx="6">
                  <c:v>4242</c:v>
                </c:pt>
                <c:pt idx="7">
                  <c:v>4024</c:v>
                </c:pt>
                <c:pt idx="8">
                  <c:v>3695</c:v>
                </c:pt>
                <c:pt idx="9">
                  <c:v>3383</c:v>
                </c:pt>
                <c:pt idx="10">
                  <c:v>3083</c:v>
                </c:pt>
                <c:pt idx="11">
                  <c:v>2689</c:v>
                </c:pt>
                <c:pt idx="12">
                  <c:v>2471</c:v>
                </c:pt>
                <c:pt idx="13" formatCode="&quot;$&quot;#,##0">
                  <c:v>2196</c:v>
                </c:pt>
              </c:numCache>
            </c:numRef>
          </c:val>
        </c:ser>
        <c:dLbls>
          <c:showLegendKey val="0"/>
          <c:showVal val="0"/>
          <c:showCatName val="0"/>
          <c:showSerName val="0"/>
          <c:showPercent val="0"/>
          <c:showBubbleSize val="0"/>
        </c:dLbls>
        <c:gapWidth val="98"/>
        <c:overlap val="-35"/>
        <c:axId val="194777472"/>
        <c:axId val="194779008"/>
      </c:barChart>
      <c:catAx>
        <c:axId val="194777472"/>
        <c:scaling>
          <c:orientation val="minMax"/>
        </c:scaling>
        <c:delete val="0"/>
        <c:axPos val="l"/>
        <c:majorTickMark val="out"/>
        <c:minorTickMark val="none"/>
        <c:tickLblPos val="nextTo"/>
        <c:txPr>
          <a:bodyPr/>
          <a:lstStyle/>
          <a:p>
            <a:pPr>
              <a:defRPr sz="1200" b="0"/>
            </a:pPr>
            <a:endParaRPr lang="en-US"/>
          </a:p>
        </c:txPr>
        <c:crossAx val="194779008"/>
        <c:crosses val="autoZero"/>
        <c:auto val="1"/>
        <c:lblAlgn val="ctr"/>
        <c:lblOffset val="100"/>
        <c:noMultiLvlLbl val="0"/>
      </c:catAx>
      <c:valAx>
        <c:axId val="194779008"/>
        <c:scaling>
          <c:orientation val="minMax"/>
          <c:max val="18000"/>
        </c:scaling>
        <c:delete val="0"/>
        <c:axPos val="b"/>
        <c:numFmt formatCode="\$#,##0" sourceLinked="0"/>
        <c:majorTickMark val="out"/>
        <c:minorTickMark val="none"/>
        <c:tickLblPos val="nextTo"/>
        <c:txPr>
          <a:bodyPr/>
          <a:lstStyle/>
          <a:p>
            <a:pPr>
              <a:defRPr sz="1200" b="1"/>
            </a:pPr>
            <a:endParaRPr lang="en-US"/>
          </a:p>
        </c:txPr>
        <c:crossAx val="194777472"/>
        <c:crosses val="autoZero"/>
        <c:crossBetween val="between"/>
        <c:majorUnit val="2000"/>
        <c:minorUnit val="400"/>
      </c:valAx>
      <c:spPr>
        <a:noFill/>
        <a:ln w="25400">
          <a:noFill/>
        </a:ln>
      </c:spPr>
    </c:plotArea>
    <c:legend>
      <c:legendPos val="r"/>
      <c:layout>
        <c:manualLayout>
          <c:xMode val="edge"/>
          <c:yMode val="edge"/>
          <c:x val="0.71686621444056908"/>
          <c:y val="6.848763222778971E-2"/>
          <c:w val="0.204761019938241"/>
          <c:h val="0.1275550783424799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321864594894579"/>
          <c:y val="0.11498973305954795"/>
          <c:w val="0.87125416204217565"/>
          <c:h val="0.70091481065652039"/>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5875">
              <a:solidFill>
                <a:schemeClr val="tx1"/>
              </a:solidFill>
              <a:prstDash val="solid"/>
            </a:ln>
          </c:spPr>
          <c:invertIfNegative val="0"/>
          <c:dLbls>
            <c:dLbl>
              <c:idx val="2"/>
              <c:layout>
                <c:manualLayout>
                  <c:x val="-1.285140562248996E-2"/>
                  <c:y val="0"/>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1"/>
            <c:showCatName val="0"/>
            <c:showSerName val="0"/>
            <c:showPercent val="0"/>
            <c:showBubbleSize val="0"/>
            <c:showLeaderLines val="0"/>
          </c:dLbls>
          <c:cat>
            <c:strRef>
              <c:f>Sheet1!$B$1:$E$1</c:f>
              <c:strCache>
                <c:ptCount val="4"/>
                <c:pt idx="0">
                  <c:v>Premium</c:v>
                </c:pt>
                <c:pt idx="1">
                  <c:v>Worker Contribution*</c:v>
                </c:pt>
                <c:pt idx="2">
                  <c:v>Premium*</c:v>
                </c:pt>
                <c:pt idx="3">
                  <c:v>Worker Contribution*</c:v>
                </c:pt>
              </c:strCache>
            </c:strRef>
          </c:cat>
          <c:val>
            <c:numRef>
              <c:f>Sheet1!$B$2:$E$2</c:f>
              <c:numCache>
                <c:formatCode>"$"#,##0</c:formatCode>
                <c:ptCount val="4"/>
                <c:pt idx="0">
                  <c:v>5588</c:v>
                </c:pt>
                <c:pt idx="1">
                  <c:v>848</c:v>
                </c:pt>
                <c:pt idx="2">
                  <c:v>15253</c:v>
                </c:pt>
                <c:pt idx="3">
                  <c:v>5134</c:v>
                </c:pt>
              </c:numCache>
            </c:numRef>
          </c:val>
        </c:ser>
        <c:ser>
          <c:idx val="1"/>
          <c:order val="1"/>
          <c:tx>
            <c:strRef>
              <c:f>Sheet1!$A$3</c:f>
              <c:strCache>
                <c:ptCount val="1"/>
                <c:pt idx="0">
                  <c:v>All Large Firms (200 or More Workers)</c:v>
                </c:pt>
              </c:strCache>
            </c:strRef>
          </c:tx>
          <c:spPr>
            <a:solidFill>
              <a:schemeClr val="accent5"/>
            </a:solidFill>
            <a:ln w="11652">
              <a:solidFill>
                <a:schemeClr val="tx1"/>
              </a:solidFill>
              <a:prstDash val="solid"/>
            </a:ln>
          </c:spPr>
          <c:invertIfNegative val="0"/>
          <c:dLbls>
            <c:txPr>
              <a:bodyPr/>
              <a:lstStyle/>
              <a:p>
                <a:pPr>
                  <a:defRPr sz="1200" b="0">
                    <a:latin typeface="+mj-lt"/>
                  </a:defRPr>
                </a:pPr>
                <a:endParaRPr lang="en-US"/>
              </a:p>
            </c:txPr>
            <c:showLegendKey val="0"/>
            <c:showVal val="1"/>
            <c:showCatName val="0"/>
            <c:showSerName val="0"/>
            <c:showPercent val="0"/>
            <c:showBubbleSize val="0"/>
            <c:showLeaderLines val="0"/>
          </c:dLbls>
          <c:cat>
            <c:strRef>
              <c:f>Sheet1!$B$1:$E$1</c:f>
              <c:strCache>
                <c:ptCount val="4"/>
                <c:pt idx="0">
                  <c:v>Premium</c:v>
                </c:pt>
                <c:pt idx="1">
                  <c:v>Worker Contribution*</c:v>
                </c:pt>
                <c:pt idx="2">
                  <c:v>Premium*</c:v>
                </c:pt>
                <c:pt idx="3">
                  <c:v>Worker Contribution*</c:v>
                </c:pt>
              </c:strCache>
            </c:strRef>
          </c:cat>
          <c:val>
            <c:numRef>
              <c:f>Sheet1!$B$3:$E$3</c:f>
              <c:numCache>
                <c:formatCode>"$"#,##0</c:formatCode>
                <c:ptCount val="4"/>
                <c:pt idx="0">
                  <c:v>5628</c:v>
                </c:pt>
                <c:pt idx="1">
                  <c:v>1001</c:v>
                </c:pt>
                <c:pt idx="2">
                  <c:v>15980</c:v>
                </c:pt>
                <c:pt idx="3">
                  <c:v>3926</c:v>
                </c:pt>
              </c:numCache>
            </c:numRef>
          </c:val>
        </c:ser>
        <c:dLbls>
          <c:showLegendKey val="0"/>
          <c:showVal val="0"/>
          <c:showCatName val="0"/>
          <c:showSerName val="0"/>
          <c:showPercent val="0"/>
          <c:showBubbleSize val="0"/>
        </c:dLbls>
        <c:gapWidth val="150"/>
        <c:overlap val="-30"/>
        <c:axId val="195039232"/>
        <c:axId val="195040768"/>
      </c:barChart>
      <c:catAx>
        <c:axId val="195039232"/>
        <c:scaling>
          <c:orientation val="minMax"/>
        </c:scaling>
        <c:delete val="0"/>
        <c:axPos val="b"/>
        <c:numFmt formatCode="General" sourceLinked="1"/>
        <c:majorTickMark val="out"/>
        <c:minorTickMark val="none"/>
        <c:tickLblPos val="nextTo"/>
        <c:spPr>
          <a:ln w="2913">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95040768"/>
        <c:crosses val="autoZero"/>
        <c:auto val="1"/>
        <c:lblAlgn val="ctr"/>
        <c:lblOffset val="100"/>
        <c:tickLblSkip val="1"/>
        <c:tickMarkSkip val="1"/>
        <c:noMultiLvlLbl val="0"/>
      </c:catAx>
      <c:valAx>
        <c:axId val="195040768"/>
        <c:scaling>
          <c:orientation val="minMax"/>
        </c:scaling>
        <c:delete val="0"/>
        <c:axPos val="l"/>
        <c:numFmt formatCode="&quot;$&quot;#,##0" sourceLinked="1"/>
        <c:majorTickMark val="out"/>
        <c:minorTickMark val="none"/>
        <c:tickLblPos val="nextTo"/>
        <c:spPr>
          <a:ln w="2913">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195039232"/>
        <c:crosses val="autoZero"/>
        <c:crossBetween val="between"/>
      </c:valAx>
      <c:spPr>
        <a:noFill/>
        <a:ln w="25381">
          <a:noFill/>
        </a:ln>
      </c:spPr>
    </c:plotArea>
    <c:legend>
      <c:legendPos val="b"/>
      <c:layout>
        <c:manualLayout>
          <c:xMode val="edge"/>
          <c:yMode val="edge"/>
          <c:x val="0.13940224839151744"/>
          <c:y val="9.113421610495194E-2"/>
          <c:w val="0.35904550485406189"/>
          <c:h val="9.7300140005839766E-2"/>
        </c:manualLayout>
      </c:layout>
      <c:overlay val="0"/>
      <c:spPr>
        <a:ln>
          <a:noFill/>
        </a:ln>
      </c:spPr>
      <c:txPr>
        <a:bodyPr/>
        <a:lstStyle/>
        <a:p>
          <a:pPr>
            <a:defRPr sz="1200" b="1">
              <a:latin typeface="+mj-lt"/>
            </a:defRPr>
          </a:pPr>
          <a:endParaRPr lang="en-US"/>
        </a:p>
      </c:txPr>
    </c:legend>
    <c:plotVisOnly val="1"/>
    <c:dispBlanksAs val="gap"/>
    <c:showDLblsOverMax val="0"/>
  </c:chart>
  <c:spPr>
    <a:noFill/>
    <a:ln>
      <a:noFill/>
    </a:ln>
  </c:spPr>
  <c:txPr>
    <a:bodyPr/>
    <a:lstStyle/>
    <a:p>
      <a:pPr>
        <a:defRPr sz="1101" b="1" i="0" u="none" strike="noStrike" baseline="0">
          <a:solidFill>
            <a:schemeClr val="tx1"/>
          </a:solidFill>
          <a:latin typeface="Tahoma"/>
          <a:ea typeface="Tahoma"/>
          <a:cs typeface="Tahoma"/>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736842105264604E-2"/>
          <c:y val="3.125E-2"/>
          <c:w val="0.90526315789473399"/>
          <c:h val="0.89499400252693528"/>
        </c:manualLayout>
      </c:layout>
      <c:lineChart>
        <c:grouping val="standard"/>
        <c:varyColors val="0"/>
        <c:ser>
          <c:idx val="0"/>
          <c:order val="0"/>
          <c:tx>
            <c:strRef>
              <c:f>Sheet1!$A$2</c:f>
              <c:strCache>
                <c:ptCount val="1"/>
                <c:pt idx="0">
                  <c:v>All Small Firms (3-199 Workers)</c:v>
                </c:pt>
              </c:strCache>
            </c:strRef>
          </c:tx>
          <c:spPr>
            <a:ln w="28575">
              <a:solidFill>
                <a:schemeClr val="accent1"/>
              </a:solidFill>
              <a:prstDash val="solid"/>
            </a:ln>
          </c:spPr>
          <c:marker>
            <c:symbol val="diamond"/>
            <c:size val="5"/>
            <c:spPr>
              <a:solidFill>
                <a:schemeClr val="accent1"/>
              </a:solidFill>
              <a:ln>
                <a:solidFill>
                  <a:schemeClr val="accent1"/>
                </a:solidFill>
              </a:ln>
            </c:spPr>
          </c:marker>
          <c:dLbls>
            <c:dLbl>
              <c:idx val="2"/>
              <c:layout/>
              <c:tx>
                <c:rich>
                  <a:bodyPr/>
                  <a:lstStyle/>
                  <a:p>
                    <a:r>
                      <a:rPr lang="en-US" sz="1200" b="0" dirty="0"/>
                      <a:t>$2,254* </a:t>
                    </a:r>
                    <a:endParaRPr lang="en-US" sz="1100" dirty="0"/>
                  </a:p>
                </c:rich>
              </c:tx>
              <c:dLblPos val="t"/>
              <c:showLegendKey val="0"/>
              <c:showVal val="0"/>
              <c:showCatName val="0"/>
              <c:showSerName val="0"/>
              <c:showPercent val="0"/>
              <c:showBubbleSize val="0"/>
            </c:dLbl>
            <c:dLbl>
              <c:idx val="3"/>
              <c:layout/>
              <c:tx>
                <c:rich>
                  <a:bodyPr/>
                  <a:lstStyle/>
                  <a:p>
                    <a:r>
                      <a:rPr lang="en-US" sz="1200" b="0" dirty="0"/>
                      <a:t>$2,647* </a:t>
                    </a:r>
                    <a:endParaRPr lang="en-US" sz="1100" dirty="0"/>
                  </a:p>
                </c:rich>
              </c:tx>
              <c:dLblPos val="t"/>
              <c:showLegendKey val="0"/>
              <c:showVal val="0"/>
              <c:showCatName val="0"/>
              <c:showSerName val="0"/>
              <c:showPercent val="0"/>
              <c:showBubbleSize val="0"/>
            </c:dLbl>
            <c:dLbl>
              <c:idx val="5"/>
              <c:layout/>
              <c:tx>
                <c:rich>
                  <a:bodyPr/>
                  <a:lstStyle/>
                  <a:p>
                    <a:r>
                      <a:rPr lang="en-US" sz="1200" b="0" dirty="0"/>
                      <a:t>$3,382* </a:t>
                    </a:r>
                    <a:endParaRPr lang="en-US" sz="1100" dirty="0"/>
                  </a:p>
                </c:rich>
              </c:tx>
              <c:dLblPos val="t"/>
              <c:showLegendKey val="0"/>
              <c:showVal val="0"/>
              <c:showCatName val="0"/>
              <c:showSerName val="0"/>
              <c:showPercent val="0"/>
              <c:showBubbleSize val="0"/>
            </c:dLbl>
            <c:dLbl>
              <c:idx val="7"/>
              <c:layout>
                <c:manualLayout>
                  <c:x val="-5.3063309504738032E-2"/>
                  <c:y val="-4.4428076840589512E-2"/>
                </c:manualLayout>
              </c:layout>
              <c:dLblPos val="r"/>
              <c:showLegendKey val="0"/>
              <c:showVal val="1"/>
              <c:showCatName val="0"/>
              <c:showSerName val="0"/>
              <c:showPercent val="0"/>
              <c:showBubbleSize val="0"/>
            </c:dLbl>
            <c:dLbl>
              <c:idx val="8"/>
              <c:layout/>
              <c:tx>
                <c:rich>
                  <a:bodyPr/>
                  <a:lstStyle/>
                  <a:p>
                    <a:r>
                      <a:rPr lang="en-US" sz="1200" b="0" dirty="0"/>
                      <a:t>$4,236* </a:t>
                    </a:r>
                    <a:endParaRPr lang="en-US" sz="1100" dirty="0"/>
                  </a:p>
                </c:rich>
              </c:tx>
              <c:dLblPos val="t"/>
              <c:showLegendKey val="0"/>
              <c:showVal val="0"/>
              <c:showCatName val="0"/>
              <c:showSerName val="0"/>
              <c:showPercent val="0"/>
              <c:showBubbleSize val="0"/>
            </c:dLbl>
            <c:dLbl>
              <c:idx val="10"/>
              <c:layout>
                <c:manualLayout>
                  <c:x val="-4.6744026478456026E-2"/>
                  <c:y val="-5.210331198872549E-2"/>
                </c:manualLayout>
              </c:layout>
              <c:dLblPos val="r"/>
              <c:showLegendKey val="0"/>
              <c:showVal val="1"/>
              <c:showCatName val="0"/>
              <c:showSerName val="0"/>
              <c:showPercent val="0"/>
              <c:showBubbleSize val="0"/>
            </c:dLbl>
            <c:dLbl>
              <c:idx val="12"/>
              <c:delete val="1"/>
            </c:dLbl>
            <c:spPr>
              <a:noFill/>
              <a:ln w="25498">
                <a:noFill/>
              </a:ln>
            </c:spPr>
            <c:txPr>
              <a:bodyPr/>
              <a:lstStyle/>
              <a:p>
                <a:pPr>
                  <a:defRPr sz="1200" b="0"/>
                </a:pPr>
                <a:endParaRPr lang="en-US"/>
              </a:p>
            </c:txPr>
            <c:dLblPos val="t"/>
            <c:showLegendKey val="0"/>
            <c:showVal val="1"/>
            <c:showCatName val="0"/>
            <c:showSerName val="0"/>
            <c:showPercent val="0"/>
            <c:showBubbleSize val="0"/>
            <c:showLeaderLines val="0"/>
          </c:dLbls>
          <c:cat>
            <c:numRef>
              <c:f>Sheet1!$B$1:$O$1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Sheet1!$B$2:$O$2</c:f>
              <c:numCache>
                <c:formatCode>"$"#,##0_);[Red]\("$"#,##0\)</c:formatCode>
                <c:ptCount val="14"/>
                <c:pt idx="0">
                  <c:v>1831</c:v>
                </c:pt>
                <c:pt idx="1">
                  <c:v>1940</c:v>
                </c:pt>
                <c:pt idx="2">
                  <c:v>2254</c:v>
                </c:pt>
                <c:pt idx="3">
                  <c:v>2647</c:v>
                </c:pt>
                <c:pt idx="4">
                  <c:v>2970</c:v>
                </c:pt>
                <c:pt idx="5">
                  <c:v>3382</c:v>
                </c:pt>
                <c:pt idx="6">
                  <c:v>3170</c:v>
                </c:pt>
                <c:pt idx="7">
                  <c:v>3550</c:v>
                </c:pt>
                <c:pt idx="8">
                  <c:v>4236</c:v>
                </c:pt>
                <c:pt idx="9">
                  <c:v>4101</c:v>
                </c:pt>
                <c:pt idx="10">
                  <c:v>4204</c:v>
                </c:pt>
                <c:pt idx="11">
                  <c:v>4665</c:v>
                </c:pt>
                <c:pt idx="12">
                  <c:v>4946</c:v>
                </c:pt>
                <c:pt idx="13">
                  <c:v>5134</c:v>
                </c:pt>
              </c:numCache>
            </c:numRef>
          </c:val>
          <c:smooth val="0"/>
        </c:ser>
        <c:ser>
          <c:idx val="2"/>
          <c:order val="1"/>
          <c:tx>
            <c:strRef>
              <c:f>Sheet1!$A$3</c:f>
              <c:strCache>
                <c:ptCount val="1"/>
                <c:pt idx="0">
                  <c:v>All Large Firms (200 or More Workers)</c:v>
                </c:pt>
              </c:strCache>
            </c:strRef>
          </c:tx>
          <c:spPr>
            <a:ln w="28575">
              <a:solidFill>
                <a:schemeClr val="accent4"/>
              </a:solidFill>
              <a:prstDash val="solid"/>
            </a:ln>
          </c:spPr>
          <c:marker>
            <c:symbol val="triangle"/>
            <c:size val="5"/>
            <c:spPr>
              <a:solidFill>
                <a:schemeClr val="accent4"/>
              </a:solidFill>
              <a:ln>
                <a:solidFill>
                  <a:schemeClr val="accent4"/>
                </a:solidFill>
              </a:ln>
            </c:spPr>
          </c:marker>
          <c:dLbls>
            <c:dLbl>
              <c:idx val="3"/>
              <c:layout>
                <c:manualLayout>
                  <c:x val="-5.1274502395453662E-2"/>
                  <c:y val="5.0653757774441623E-2"/>
                </c:manualLayout>
              </c:layout>
              <c:tx>
                <c:rich>
                  <a:bodyPr/>
                  <a:lstStyle/>
                  <a:p>
                    <a:r>
                      <a:rPr lang="en-US" sz="1200" b="0" dirty="0"/>
                      <a:t>$1,893* </a:t>
                    </a:r>
                    <a:endParaRPr lang="en-US" sz="1100" dirty="0"/>
                  </a:p>
                </c:rich>
              </c:tx>
              <c:dLblPos val="r"/>
              <c:showLegendKey val="0"/>
              <c:showVal val="0"/>
              <c:showCatName val="0"/>
              <c:showSerName val="0"/>
              <c:showPercent val="0"/>
              <c:showBubbleSize val="0"/>
            </c:dLbl>
            <c:dLbl>
              <c:idx val="4"/>
              <c:layout/>
              <c:tx>
                <c:rich>
                  <a:bodyPr/>
                  <a:lstStyle/>
                  <a:p>
                    <a:r>
                      <a:rPr lang="en-US" sz="1200" b="0" dirty="0"/>
                      <a:t>$2,146* </a:t>
                    </a:r>
                    <a:endParaRPr lang="en-US" sz="1100" dirty="0"/>
                  </a:p>
                </c:rich>
              </c:tx>
              <c:dLblPos val="b"/>
              <c:showLegendKey val="0"/>
              <c:showVal val="0"/>
              <c:showCatName val="0"/>
              <c:showSerName val="0"/>
              <c:showPercent val="0"/>
              <c:showBubbleSize val="0"/>
            </c:dLbl>
            <c:dLbl>
              <c:idx val="5"/>
              <c:layout>
                <c:manualLayout>
                  <c:x val="-4.5132467846509962E-2"/>
                  <c:y val="4.4428076840589512E-2"/>
                </c:manualLayout>
              </c:layout>
              <c:tx>
                <c:rich>
                  <a:bodyPr/>
                  <a:lstStyle/>
                  <a:p>
                    <a:r>
                      <a:rPr lang="en-US" sz="1200" b="0" dirty="0"/>
                      <a:t>$2,340* </a:t>
                    </a:r>
                    <a:endParaRPr lang="en-US" sz="1100" dirty="0"/>
                  </a:p>
                </c:rich>
              </c:tx>
              <c:dLblPos val="r"/>
              <c:showLegendKey val="0"/>
              <c:showVal val="0"/>
              <c:showCatName val="0"/>
              <c:showSerName val="0"/>
              <c:showPercent val="0"/>
              <c:showBubbleSize val="0"/>
            </c:dLbl>
            <c:dLbl>
              <c:idx val="6"/>
              <c:layout>
                <c:manualLayout>
                  <c:x val="-4.0779240406849326E-2"/>
                  <c:y val="3.5089555439811411E-2"/>
                </c:manualLayout>
              </c:layout>
              <c:dLblPos val="r"/>
              <c:showLegendKey val="0"/>
              <c:showVal val="1"/>
              <c:showCatName val="0"/>
              <c:showSerName val="0"/>
              <c:showPercent val="0"/>
              <c:showBubbleSize val="0"/>
            </c:dLbl>
            <c:dLbl>
              <c:idx val="7"/>
              <c:layout>
                <c:manualLayout>
                  <c:x val="-3.6172714495141089E-2"/>
                  <c:y val="4.1315236373663411E-2"/>
                </c:manualLayout>
              </c:layout>
              <c:dLblPos val="r"/>
              <c:showLegendKey val="0"/>
              <c:showVal val="1"/>
              <c:showCatName val="0"/>
              <c:showSerName val="0"/>
              <c:showPercent val="0"/>
              <c:showBubbleSize val="0"/>
            </c:dLbl>
            <c:dLbl>
              <c:idx val="8"/>
              <c:layout>
                <c:manualLayout>
                  <c:x val="-3.3101697220668941E-2"/>
                  <c:y val="4.7540917307515564E-2"/>
                </c:manualLayout>
              </c:layout>
              <c:dLblPos val="r"/>
              <c:showLegendKey val="0"/>
              <c:showVal val="1"/>
              <c:showCatName val="0"/>
              <c:showSerName val="0"/>
              <c:showPercent val="0"/>
              <c:showBubbleSize val="0"/>
            </c:dLbl>
            <c:dLbl>
              <c:idx val="9"/>
              <c:layout>
                <c:manualLayout>
                  <c:x val="-3.7708223132377171E-2"/>
                  <c:y val="3.8202395906737345E-2"/>
                </c:manualLayout>
              </c:layout>
              <c:dLblPos val="r"/>
              <c:showLegendKey val="0"/>
              <c:showVal val="1"/>
              <c:showCatName val="0"/>
              <c:showSerName val="0"/>
              <c:showPercent val="0"/>
              <c:showBubbleSize val="0"/>
            </c:dLbl>
            <c:dLbl>
              <c:idx val="10"/>
              <c:layout>
                <c:manualLayout>
                  <c:x val="-3.3101697220668941E-2"/>
                  <c:y val="3.1976714972885199E-2"/>
                </c:manualLayout>
              </c:layout>
              <c:tx>
                <c:rich>
                  <a:bodyPr/>
                  <a:lstStyle/>
                  <a:p>
                    <a:r>
                      <a:rPr lang="en-US" sz="1200" b="0" dirty="0"/>
                      <a:t>$3,182 </a:t>
                    </a:r>
                    <a:endParaRPr lang="en-US" sz="1100" dirty="0"/>
                  </a:p>
                </c:rich>
              </c:tx>
              <c:dLblPos val="r"/>
              <c:showLegendKey val="0"/>
              <c:showVal val="0"/>
              <c:showCatName val="0"/>
              <c:showSerName val="0"/>
              <c:showPercent val="0"/>
              <c:showBubbleSize val="0"/>
            </c:dLbl>
            <c:dLbl>
              <c:idx val="11"/>
              <c:layout>
                <c:manualLayout>
                  <c:x val="-3.8990554203757161E-2"/>
                  <c:y val="4.4428076840589512E-2"/>
                </c:manualLayout>
              </c:layout>
              <c:tx>
                <c:rich>
                  <a:bodyPr/>
                  <a:lstStyle/>
                  <a:p>
                    <a:r>
                      <a:rPr lang="en-US" sz="1200" b="0" dirty="0"/>
                      <a:t>$</a:t>
                    </a:r>
                    <a:r>
                      <a:rPr lang="en-US" sz="1200" b="0" dirty="0" smtClean="0"/>
                      <a:t>3,652* </a:t>
                    </a:r>
                    <a:endParaRPr lang="en-US" sz="1100" dirty="0"/>
                  </a:p>
                </c:rich>
              </c:tx>
              <c:dLblPos val="r"/>
              <c:showLegendKey val="0"/>
              <c:showVal val="1"/>
              <c:showCatName val="0"/>
              <c:showSerName val="0"/>
              <c:showPercent val="0"/>
              <c:showBubbleSize val="0"/>
            </c:dLbl>
            <c:dLbl>
              <c:idx val="12"/>
              <c:delete val="1"/>
            </c:dLbl>
            <c:spPr>
              <a:noFill/>
              <a:ln w="25498">
                <a:noFill/>
              </a:ln>
            </c:spPr>
            <c:txPr>
              <a:bodyPr/>
              <a:lstStyle/>
              <a:p>
                <a:pPr>
                  <a:defRPr sz="1200" b="0"/>
                </a:pPr>
                <a:endParaRPr lang="en-US"/>
              </a:p>
            </c:txPr>
            <c:dLblPos val="b"/>
            <c:showLegendKey val="0"/>
            <c:showVal val="1"/>
            <c:showCatName val="0"/>
            <c:showSerName val="0"/>
            <c:showPercent val="0"/>
            <c:showBubbleSize val="0"/>
            <c:showLeaderLines val="0"/>
          </c:dLbls>
          <c:cat>
            <c:numRef>
              <c:f>Sheet1!$B$1:$O$1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Sheet1!$B$3:$O$3</c:f>
              <c:numCache>
                <c:formatCode>"$"#,##0_);[Red]\("$"#,##0\)</c:formatCode>
                <c:ptCount val="14"/>
                <c:pt idx="0">
                  <c:v>1398</c:v>
                </c:pt>
                <c:pt idx="1">
                  <c:v>1453</c:v>
                </c:pt>
                <c:pt idx="2">
                  <c:v>1551</c:v>
                </c:pt>
                <c:pt idx="3">
                  <c:v>1893</c:v>
                </c:pt>
                <c:pt idx="4">
                  <c:v>2146</c:v>
                </c:pt>
                <c:pt idx="5">
                  <c:v>2340</c:v>
                </c:pt>
                <c:pt idx="6">
                  <c:v>2487</c:v>
                </c:pt>
                <c:pt idx="7">
                  <c:v>2658</c:v>
                </c:pt>
                <c:pt idx="8">
                  <c:v>2831</c:v>
                </c:pt>
                <c:pt idx="9">
                  <c:v>2982</c:v>
                </c:pt>
                <c:pt idx="10">
                  <c:v>3182</c:v>
                </c:pt>
                <c:pt idx="11">
                  <c:v>3652</c:v>
                </c:pt>
                <c:pt idx="12">
                  <c:v>3755</c:v>
                </c:pt>
                <c:pt idx="13">
                  <c:v>3926</c:v>
                </c:pt>
              </c:numCache>
            </c:numRef>
          </c:val>
          <c:smooth val="0"/>
        </c:ser>
        <c:dLbls>
          <c:showLegendKey val="0"/>
          <c:showVal val="0"/>
          <c:showCatName val="0"/>
          <c:showSerName val="0"/>
          <c:showPercent val="0"/>
          <c:showBubbleSize val="0"/>
        </c:dLbls>
        <c:marker val="1"/>
        <c:smooth val="0"/>
        <c:axId val="196450176"/>
        <c:axId val="196451712"/>
      </c:lineChart>
      <c:catAx>
        <c:axId val="196450176"/>
        <c:scaling>
          <c:orientation val="minMax"/>
        </c:scaling>
        <c:delete val="0"/>
        <c:axPos val="b"/>
        <c:numFmt formatCode="General" sourceLinked="1"/>
        <c:majorTickMark val="out"/>
        <c:minorTickMark val="none"/>
        <c:tickLblPos val="nextTo"/>
        <c:spPr>
          <a:ln w="3187">
            <a:solidFill>
              <a:schemeClr val="tx1"/>
            </a:solidFill>
            <a:prstDash val="solid"/>
          </a:ln>
        </c:spPr>
        <c:txPr>
          <a:bodyPr rot="0" vert="horz"/>
          <a:lstStyle/>
          <a:p>
            <a:pPr>
              <a:defRPr sz="1200"/>
            </a:pPr>
            <a:endParaRPr lang="en-US"/>
          </a:p>
        </c:txPr>
        <c:crossAx val="196451712"/>
        <c:crosses val="autoZero"/>
        <c:auto val="1"/>
        <c:lblAlgn val="ctr"/>
        <c:lblOffset val="100"/>
        <c:tickLblSkip val="1"/>
        <c:tickMarkSkip val="1"/>
        <c:noMultiLvlLbl val="0"/>
      </c:catAx>
      <c:valAx>
        <c:axId val="196451712"/>
        <c:scaling>
          <c:orientation val="minMax"/>
          <c:max val="6000"/>
          <c:min val="0"/>
        </c:scaling>
        <c:delete val="0"/>
        <c:axPos val="l"/>
        <c:numFmt formatCode="\$#,##0" sourceLinked="0"/>
        <c:majorTickMark val="out"/>
        <c:minorTickMark val="none"/>
        <c:tickLblPos val="nextTo"/>
        <c:spPr>
          <a:ln w="3187">
            <a:solidFill>
              <a:schemeClr val="tx1"/>
            </a:solidFill>
            <a:prstDash val="solid"/>
          </a:ln>
        </c:spPr>
        <c:txPr>
          <a:bodyPr rot="0" vert="horz"/>
          <a:lstStyle/>
          <a:p>
            <a:pPr>
              <a:defRPr sz="1200" b="0"/>
            </a:pPr>
            <a:endParaRPr lang="en-US"/>
          </a:p>
        </c:txPr>
        <c:crossAx val="196450176"/>
        <c:crosses val="autoZero"/>
        <c:crossBetween val="between"/>
        <c:majorUnit val="1000"/>
      </c:valAx>
      <c:spPr>
        <a:noFill/>
        <a:ln w="25498">
          <a:noFill/>
        </a:ln>
      </c:spPr>
    </c:plotArea>
    <c:legend>
      <c:legendPos val="b"/>
      <c:layout>
        <c:manualLayout>
          <c:xMode val="edge"/>
          <c:yMode val="edge"/>
          <c:x val="0.11532570820888768"/>
          <c:y val="4.6241857900058282E-2"/>
          <c:w val="0.3402600914109874"/>
          <c:h val="0.10517141126589946"/>
        </c:manualLayout>
      </c:layout>
      <c:overlay val="0"/>
      <c:spPr>
        <a:noFill/>
        <a:ln w="3187">
          <a:noFill/>
          <a:prstDash val="solid"/>
        </a:ln>
      </c:spPr>
      <c:txPr>
        <a:bodyPr/>
        <a:lstStyle/>
        <a:p>
          <a:pPr>
            <a:defRPr sz="1200" b="1"/>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89940828402419E-2"/>
          <c:y val="7.7700383605895415E-2"/>
          <c:w val="0.87928994082840262"/>
          <c:h val="0.6149005653139511"/>
        </c:manualLayout>
      </c:layout>
      <c:barChart>
        <c:barDir val="col"/>
        <c:grouping val="stacked"/>
        <c:varyColors val="0"/>
        <c:ser>
          <c:idx val="0"/>
          <c:order val="0"/>
          <c:tx>
            <c:strRef>
              <c:f>Sheet1!$C$1</c:f>
              <c:strCache>
                <c:ptCount val="1"/>
                <c:pt idx="0">
                  <c:v>Worker Premium Contribution</c:v>
                </c:pt>
              </c:strCache>
            </c:strRef>
          </c:tx>
          <c:spPr>
            <a:ln>
              <a:solidFill>
                <a:schemeClr val="tx1"/>
              </a:solidFill>
            </a:ln>
          </c:spPr>
          <c:invertIfNegative val="0"/>
          <c:dLbls>
            <c:dLbl>
              <c:idx val="0"/>
              <c:layout/>
              <c:tx>
                <c:rich>
                  <a:bodyPr/>
                  <a:lstStyle/>
                  <a:p>
                    <a:r>
                      <a:rPr lang="en-US" sz="1200" b="0">
                        <a:solidFill>
                          <a:schemeClr val="bg1"/>
                        </a:solidFill>
                        <a:latin typeface="+mj-lt"/>
                      </a:rPr>
                      <a:t> $</a:t>
                    </a:r>
                    <a:r>
                      <a:rPr lang="en-US" sz="1200" b="0" smtClean="0">
                        <a:solidFill>
                          <a:schemeClr val="bg1"/>
                        </a:solidFill>
                        <a:latin typeface="+mj-lt"/>
                      </a:rPr>
                      <a:t>4,977* </a:t>
                    </a:r>
                    <a:endParaRPr lang="en-US"/>
                  </a:p>
                </c:rich>
              </c:tx>
              <c:showLegendKey val="0"/>
              <c:showVal val="1"/>
              <c:showCatName val="0"/>
              <c:showSerName val="0"/>
              <c:showPercent val="0"/>
              <c:showBubbleSize val="0"/>
            </c:dLbl>
            <c:dLbl>
              <c:idx val="1"/>
              <c:layout/>
              <c:tx>
                <c:rich>
                  <a:bodyPr/>
                  <a:lstStyle/>
                  <a:p>
                    <a:r>
                      <a:rPr lang="en-US" sz="1200" b="0">
                        <a:solidFill>
                          <a:schemeClr val="bg1"/>
                        </a:solidFill>
                        <a:latin typeface="+mj-lt"/>
                      </a:rPr>
                      <a:t> $</a:t>
                    </a:r>
                    <a:r>
                      <a:rPr lang="en-US" sz="1200" b="0" smtClean="0">
                        <a:solidFill>
                          <a:schemeClr val="bg1"/>
                        </a:solidFill>
                        <a:latin typeface="+mj-lt"/>
                      </a:rPr>
                      <a:t>3,968* </a:t>
                    </a:r>
                    <a:endParaRPr lang="en-US"/>
                  </a:p>
                </c:rich>
              </c:tx>
              <c:showLegendKey val="0"/>
              <c:showVal val="1"/>
              <c:showCatName val="0"/>
              <c:showSerName val="0"/>
              <c:showPercent val="0"/>
              <c:showBubbleSize val="0"/>
            </c:dLbl>
            <c:txPr>
              <a:bodyPr/>
              <a:lstStyle/>
              <a:p>
                <a:pPr>
                  <a:defRPr sz="1200" b="0">
                    <a:solidFill>
                      <a:schemeClr val="bg1"/>
                    </a:solidFill>
                    <a:latin typeface="+mj-lt"/>
                  </a:defRPr>
                </a:pPr>
                <a:endParaRPr lang="en-US"/>
              </a:p>
            </c:txPr>
            <c:showLegendKey val="0"/>
            <c:showVal val="1"/>
            <c:showCatName val="0"/>
            <c:showSerName val="0"/>
            <c:showPercent val="0"/>
            <c:showBubbleSize val="0"/>
            <c:showLeaderLines val="0"/>
          </c:dLbls>
          <c:cat>
            <c:multiLvlStrRef>
              <c:f>Sheet1!$A$2:$B$3</c:f>
              <c:multiLvlStrCache>
                <c:ptCount val="2"/>
                <c:lvl>
                  <c:pt idx="0">
                    <c:v>Many Workers are Lower-Wage</c:v>
                  </c:pt>
                  <c:pt idx="1">
                    <c:v>Many Workers are Higher-Wage</c:v>
                  </c:pt>
                </c:lvl>
                <c:lvl>
                  <c:pt idx="0">
                    <c:v>Family Coverage</c:v>
                  </c:pt>
                </c:lvl>
              </c:multiLvlStrCache>
            </c:multiLvlStrRef>
          </c:cat>
          <c:val>
            <c:numRef>
              <c:f>Sheet1!$C$2:$C$3</c:f>
              <c:numCache>
                <c:formatCode>_("$"* #,##0_);_("$"* \(#,##0\);_("$"* "-"??_);_(@_)</c:formatCode>
                <c:ptCount val="2"/>
                <c:pt idx="0">
                  <c:v>4977</c:v>
                </c:pt>
                <c:pt idx="1">
                  <c:v>3968</c:v>
                </c:pt>
              </c:numCache>
            </c:numRef>
          </c:val>
        </c:ser>
        <c:ser>
          <c:idx val="1"/>
          <c:order val="1"/>
          <c:tx>
            <c:strRef>
              <c:f>Sheet1!$D$1</c:f>
              <c:strCache>
                <c:ptCount val="1"/>
                <c:pt idx="0">
                  <c:v>Employer Premium Contribution</c:v>
                </c:pt>
              </c:strCache>
            </c:strRef>
          </c:tx>
          <c:spPr>
            <a:solidFill>
              <a:schemeClr val="accent5"/>
            </a:solidFill>
            <a:ln>
              <a:solidFill>
                <a:schemeClr val="tx1"/>
              </a:solidFill>
            </a:ln>
          </c:spPr>
          <c:invertIfNegative val="0"/>
          <c:dPt>
            <c:idx val="0"/>
            <c:invertIfNegative val="0"/>
            <c:bubble3D val="0"/>
          </c:dPt>
          <c:dPt>
            <c:idx val="1"/>
            <c:invertIfNegative val="0"/>
            <c:bubble3D val="0"/>
          </c:dPt>
          <c:dLbls>
            <c:dLbl>
              <c:idx val="0"/>
              <c:layout/>
              <c:tx>
                <c:rich>
                  <a:bodyPr/>
                  <a:lstStyle/>
                  <a:p>
                    <a:r>
                      <a:rPr lang="en-US" sz="1200" b="0">
                        <a:solidFill>
                          <a:schemeClr val="tx1"/>
                        </a:solidFill>
                        <a:latin typeface="+mj-lt"/>
                      </a:rPr>
                      <a:t> $9,716 </a:t>
                    </a:r>
                    <a:r>
                      <a:rPr lang="en-US" sz="1200" b="0" smtClean="0">
                        <a:solidFill>
                          <a:schemeClr val="tx1"/>
                        </a:solidFill>
                        <a:latin typeface="+mj-lt"/>
                      </a:rPr>
                      <a:t>*</a:t>
                    </a:r>
                    <a:endParaRPr lang="en-US"/>
                  </a:p>
                </c:rich>
              </c:tx>
              <c:showLegendKey val="0"/>
              <c:showVal val="1"/>
              <c:showCatName val="0"/>
              <c:showSerName val="0"/>
              <c:showPercent val="0"/>
              <c:showBubbleSize val="0"/>
            </c:dLbl>
            <c:dLbl>
              <c:idx val="1"/>
              <c:layout/>
              <c:tx>
                <c:rich>
                  <a:bodyPr/>
                  <a:lstStyle/>
                  <a:p>
                    <a:r>
                      <a:rPr lang="en-US" sz="1200" b="0">
                        <a:solidFill>
                          <a:schemeClr val="tx1"/>
                        </a:solidFill>
                        <a:latin typeface="+mj-lt"/>
                      </a:rPr>
                      <a:t> $12,459 </a:t>
                    </a:r>
                    <a:r>
                      <a:rPr lang="en-US" sz="1200" b="0" smtClean="0">
                        <a:solidFill>
                          <a:schemeClr val="tx1"/>
                        </a:solidFill>
                        <a:latin typeface="+mj-lt"/>
                      </a:rPr>
                      <a:t>*</a:t>
                    </a:r>
                    <a:endParaRPr lang="en-US"/>
                  </a:p>
                </c:rich>
              </c:tx>
              <c:showLegendKey val="0"/>
              <c:showVal val="1"/>
              <c:showCatName val="0"/>
              <c:showSerName val="0"/>
              <c:showPercent val="0"/>
              <c:showBubbleSize val="0"/>
            </c:dLbl>
            <c:txPr>
              <a:bodyPr/>
              <a:lstStyle/>
              <a:p>
                <a:pPr>
                  <a:defRPr sz="1200" b="0">
                    <a:solidFill>
                      <a:schemeClr val="tx1"/>
                    </a:solidFill>
                    <a:latin typeface="+mj-lt"/>
                  </a:defRPr>
                </a:pPr>
                <a:endParaRPr lang="en-US"/>
              </a:p>
            </c:txPr>
            <c:showLegendKey val="0"/>
            <c:showVal val="1"/>
            <c:showCatName val="0"/>
            <c:showSerName val="0"/>
            <c:showPercent val="0"/>
            <c:showBubbleSize val="0"/>
            <c:showLeaderLines val="0"/>
          </c:dLbls>
          <c:cat>
            <c:multiLvlStrRef>
              <c:f>Sheet1!$A$2:$B$3</c:f>
              <c:multiLvlStrCache>
                <c:ptCount val="2"/>
                <c:lvl>
                  <c:pt idx="0">
                    <c:v>Many Workers are Lower-Wage</c:v>
                  </c:pt>
                  <c:pt idx="1">
                    <c:v>Many Workers are Higher-Wage</c:v>
                  </c:pt>
                </c:lvl>
                <c:lvl>
                  <c:pt idx="0">
                    <c:v>Family Coverage</c:v>
                  </c:pt>
                </c:lvl>
              </c:multiLvlStrCache>
            </c:multiLvlStrRef>
          </c:cat>
          <c:val>
            <c:numRef>
              <c:f>Sheet1!$D$2:$D$3</c:f>
              <c:numCache>
                <c:formatCode>_("$"* #,##0_);_("$"* \(#,##0\);_("$"* "-"??_);_(@_)</c:formatCode>
                <c:ptCount val="2"/>
                <c:pt idx="0">
                  <c:v>9716</c:v>
                </c:pt>
                <c:pt idx="1">
                  <c:v>12459</c:v>
                </c:pt>
              </c:numCache>
            </c:numRef>
          </c:val>
        </c:ser>
        <c:dLbls>
          <c:showLegendKey val="0"/>
          <c:showVal val="0"/>
          <c:showCatName val="0"/>
          <c:showSerName val="0"/>
          <c:showPercent val="0"/>
          <c:showBubbleSize val="0"/>
        </c:dLbls>
        <c:gapWidth val="98"/>
        <c:overlap val="100"/>
        <c:axId val="197650304"/>
        <c:axId val="197651840"/>
      </c:barChart>
      <c:catAx>
        <c:axId val="197650304"/>
        <c:scaling>
          <c:orientation val="minMax"/>
        </c:scaling>
        <c:delete val="0"/>
        <c:axPos val="b"/>
        <c:numFmt formatCode="General" sourceLinked="1"/>
        <c:majorTickMark val="out"/>
        <c:minorTickMark val="in"/>
        <c:tickLblPos val="nextTo"/>
        <c:spPr>
          <a:ln w="3127">
            <a:no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197651840"/>
        <c:crosses val="autoZero"/>
        <c:auto val="1"/>
        <c:lblAlgn val="ctr"/>
        <c:lblOffset val="100"/>
        <c:noMultiLvlLbl val="0"/>
      </c:catAx>
      <c:valAx>
        <c:axId val="197651840"/>
        <c:scaling>
          <c:orientation val="minMax"/>
        </c:scaling>
        <c:delete val="0"/>
        <c:axPos val="l"/>
        <c:numFmt formatCode="&quot;$&quot;#,##0" sourceLinked="0"/>
        <c:majorTickMark val="out"/>
        <c:minorTickMark val="none"/>
        <c:tickLblPos val="nextTo"/>
        <c:spPr>
          <a:ln w="3127">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197650304"/>
        <c:crosses val="autoZero"/>
        <c:crossBetween val="between"/>
      </c:valAx>
      <c:spPr>
        <a:noFill/>
        <a:ln w="25400">
          <a:noFill/>
        </a:ln>
      </c:spPr>
    </c:plotArea>
    <c:plotVisOnly val="0"/>
    <c:dispBlanksAs val="gap"/>
    <c:showDLblsOverMax val="0"/>
  </c:chart>
  <c:spPr>
    <a:noFill/>
    <a:ln>
      <a:noFill/>
    </a:ln>
  </c:spPr>
  <c:txPr>
    <a:bodyPr/>
    <a:lstStyle/>
    <a:p>
      <a:pPr>
        <a:defRPr sz="1182"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89940828402419E-2"/>
          <c:y val="7.7700383605895415E-2"/>
          <c:w val="0.87928994082840262"/>
          <c:h val="0.60528518069856652"/>
        </c:manualLayout>
      </c:layout>
      <c:barChart>
        <c:barDir val="col"/>
        <c:grouping val="stacked"/>
        <c:varyColors val="0"/>
        <c:ser>
          <c:idx val="0"/>
          <c:order val="0"/>
          <c:tx>
            <c:strRef>
              <c:f>Sheet1!$C$4</c:f>
              <c:strCache>
                <c:ptCount val="1"/>
                <c:pt idx="0">
                  <c:v>Worker Premium Contribution</c:v>
                </c:pt>
              </c:strCache>
            </c:strRef>
          </c:tx>
          <c:spPr>
            <a:ln>
              <a:solidFill>
                <a:schemeClr val="tx1"/>
              </a:solidFill>
            </a:ln>
          </c:spPr>
          <c:invertIfNegative val="0"/>
          <c:dLbls>
            <c:dLbl>
              <c:idx val="0"/>
              <c:layout/>
              <c:tx>
                <c:rich>
                  <a:bodyPr/>
                  <a:lstStyle/>
                  <a:p>
                    <a:r>
                      <a:rPr lang="en-US" sz="1200" b="0" dirty="0">
                        <a:solidFill>
                          <a:schemeClr val="bg1"/>
                        </a:solidFill>
                        <a:latin typeface="+mj-lt"/>
                      </a:rPr>
                      <a:t> $</a:t>
                    </a:r>
                    <a:r>
                      <a:rPr lang="en-US" sz="1200" b="0" dirty="0" smtClean="0">
                        <a:solidFill>
                          <a:schemeClr val="bg1"/>
                        </a:solidFill>
                        <a:latin typeface="+mj-lt"/>
                      </a:rPr>
                      <a:t>1,069</a:t>
                    </a:r>
                    <a:endParaRPr lang="en-US" dirty="0"/>
                  </a:p>
                </c:rich>
              </c:tx>
              <c:showLegendKey val="0"/>
              <c:showVal val="1"/>
              <c:showCatName val="0"/>
              <c:showSerName val="0"/>
              <c:showPercent val="0"/>
              <c:showBubbleSize val="0"/>
            </c:dLbl>
            <c:dLbl>
              <c:idx val="1"/>
              <c:layout/>
              <c:tx>
                <c:rich>
                  <a:bodyPr/>
                  <a:lstStyle/>
                  <a:p>
                    <a:r>
                      <a:rPr lang="en-US" sz="1200" b="0" dirty="0">
                        <a:solidFill>
                          <a:schemeClr val="bg1"/>
                        </a:solidFill>
                        <a:latin typeface="+mj-lt"/>
                      </a:rPr>
                      <a:t> $</a:t>
                    </a:r>
                    <a:r>
                      <a:rPr lang="en-US" sz="1200" b="0" dirty="0" smtClean="0">
                        <a:solidFill>
                          <a:schemeClr val="bg1"/>
                        </a:solidFill>
                        <a:latin typeface="+mj-lt"/>
                      </a:rPr>
                      <a:t>964</a:t>
                    </a:r>
                    <a:endParaRPr lang="en-US" dirty="0"/>
                  </a:p>
                </c:rich>
              </c:tx>
              <c:showLegendKey val="0"/>
              <c:showVal val="1"/>
              <c:showCatName val="0"/>
              <c:showSerName val="0"/>
              <c:showPercent val="0"/>
              <c:showBubbleSize val="0"/>
            </c:dLbl>
            <c:txPr>
              <a:bodyPr/>
              <a:lstStyle/>
              <a:p>
                <a:pPr>
                  <a:defRPr sz="1200" b="0">
                    <a:solidFill>
                      <a:schemeClr val="bg1"/>
                    </a:solidFill>
                    <a:latin typeface="+mj-lt"/>
                  </a:defRPr>
                </a:pPr>
                <a:endParaRPr lang="en-US"/>
              </a:p>
            </c:txPr>
            <c:showLegendKey val="0"/>
            <c:showVal val="1"/>
            <c:showCatName val="0"/>
            <c:showSerName val="0"/>
            <c:showPercent val="0"/>
            <c:showBubbleSize val="0"/>
            <c:showLeaderLines val="0"/>
          </c:dLbls>
          <c:cat>
            <c:multiLvlStrRef>
              <c:f>Sheet1!$A$5:$B$6</c:f>
              <c:multiLvlStrCache>
                <c:ptCount val="2"/>
                <c:lvl>
                  <c:pt idx="0">
                    <c:v>Many Workers are Lower-Wage</c:v>
                  </c:pt>
                  <c:pt idx="1">
                    <c:v>Many Workers are Higher-Wage</c:v>
                  </c:pt>
                </c:lvl>
                <c:lvl>
                  <c:pt idx="0">
                    <c:v>Single Coverage</c:v>
                  </c:pt>
                </c:lvl>
              </c:multiLvlStrCache>
            </c:multiLvlStrRef>
          </c:cat>
          <c:val>
            <c:numRef>
              <c:f>Sheet1!$C$5:$C$6</c:f>
              <c:numCache>
                <c:formatCode>_("$"* #,##0_);_("$"* \(#,##0\);_("$"* "-"??_);_(@_)</c:formatCode>
                <c:ptCount val="2"/>
                <c:pt idx="0">
                  <c:v>1069</c:v>
                </c:pt>
                <c:pt idx="1">
                  <c:v>964</c:v>
                </c:pt>
              </c:numCache>
            </c:numRef>
          </c:val>
        </c:ser>
        <c:ser>
          <c:idx val="1"/>
          <c:order val="1"/>
          <c:tx>
            <c:strRef>
              <c:f>Sheet1!$D$4</c:f>
              <c:strCache>
                <c:ptCount val="1"/>
                <c:pt idx="0">
                  <c:v>Employer Premium Contribution</c:v>
                </c:pt>
              </c:strCache>
            </c:strRef>
          </c:tx>
          <c:spPr>
            <a:solidFill>
              <a:schemeClr val="accent5"/>
            </a:solidFill>
            <a:ln>
              <a:solidFill>
                <a:schemeClr val="tx1"/>
              </a:solidFill>
            </a:ln>
          </c:spPr>
          <c:invertIfNegative val="0"/>
          <c:dLbls>
            <c:dLbl>
              <c:idx val="0"/>
              <c:layout/>
              <c:tx>
                <c:rich>
                  <a:bodyPr/>
                  <a:lstStyle/>
                  <a:p>
                    <a:r>
                      <a:rPr lang="en-US" sz="1200" b="0">
                        <a:solidFill>
                          <a:schemeClr val="tx1"/>
                        </a:solidFill>
                        <a:latin typeface="+mj-lt"/>
                      </a:rPr>
                      <a:t> $</a:t>
                    </a:r>
                    <a:r>
                      <a:rPr lang="en-US" sz="1200" b="0" smtClean="0">
                        <a:solidFill>
                          <a:schemeClr val="tx1"/>
                        </a:solidFill>
                        <a:latin typeface="+mj-lt"/>
                      </a:rPr>
                      <a:t>4,066* </a:t>
                    </a:r>
                    <a:endParaRPr lang="en-US"/>
                  </a:p>
                </c:rich>
              </c:tx>
              <c:showLegendKey val="0"/>
              <c:showVal val="1"/>
              <c:showCatName val="0"/>
              <c:showSerName val="0"/>
              <c:showPercent val="0"/>
              <c:showBubbleSize val="0"/>
            </c:dLbl>
            <c:dLbl>
              <c:idx val="1"/>
              <c:layout/>
              <c:tx>
                <c:rich>
                  <a:bodyPr/>
                  <a:lstStyle/>
                  <a:p>
                    <a:r>
                      <a:rPr lang="en-US" sz="1200" b="0">
                        <a:solidFill>
                          <a:schemeClr val="tx1"/>
                        </a:solidFill>
                        <a:latin typeface="+mj-lt"/>
                      </a:rPr>
                      <a:t> $</a:t>
                    </a:r>
                    <a:r>
                      <a:rPr lang="en-US" sz="1200" b="0" smtClean="0">
                        <a:solidFill>
                          <a:schemeClr val="tx1"/>
                        </a:solidFill>
                        <a:latin typeface="+mj-lt"/>
                      </a:rPr>
                      <a:t>4,825* </a:t>
                    </a:r>
                    <a:endParaRPr lang="en-US"/>
                  </a:p>
                </c:rich>
              </c:tx>
              <c:showLegendKey val="0"/>
              <c:showVal val="1"/>
              <c:showCatName val="0"/>
              <c:showSerName val="0"/>
              <c:showPercent val="0"/>
              <c:showBubbleSize val="0"/>
            </c:dLbl>
            <c:txPr>
              <a:bodyPr/>
              <a:lstStyle/>
              <a:p>
                <a:pPr>
                  <a:defRPr sz="1200" b="0">
                    <a:solidFill>
                      <a:schemeClr val="tx1"/>
                    </a:solidFill>
                    <a:latin typeface="+mj-lt"/>
                  </a:defRPr>
                </a:pPr>
                <a:endParaRPr lang="en-US"/>
              </a:p>
            </c:txPr>
            <c:showLegendKey val="0"/>
            <c:showVal val="1"/>
            <c:showCatName val="0"/>
            <c:showSerName val="0"/>
            <c:showPercent val="0"/>
            <c:showBubbleSize val="0"/>
            <c:showLeaderLines val="0"/>
          </c:dLbls>
          <c:cat>
            <c:multiLvlStrRef>
              <c:f>Sheet1!$A$5:$B$6</c:f>
              <c:multiLvlStrCache>
                <c:ptCount val="2"/>
                <c:lvl>
                  <c:pt idx="0">
                    <c:v>Many Workers are Lower-Wage</c:v>
                  </c:pt>
                  <c:pt idx="1">
                    <c:v>Many Workers are Higher-Wage</c:v>
                  </c:pt>
                </c:lvl>
                <c:lvl>
                  <c:pt idx="0">
                    <c:v>Single Coverage</c:v>
                  </c:pt>
                </c:lvl>
              </c:multiLvlStrCache>
            </c:multiLvlStrRef>
          </c:cat>
          <c:val>
            <c:numRef>
              <c:f>Sheet1!$D$5:$D$6</c:f>
              <c:numCache>
                <c:formatCode>_("$"* #,##0_);_("$"* \(#,##0\);_("$"* "-"??_);_(@_)</c:formatCode>
                <c:ptCount val="2"/>
                <c:pt idx="0">
                  <c:v>4066</c:v>
                </c:pt>
                <c:pt idx="1">
                  <c:v>4825</c:v>
                </c:pt>
              </c:numCache>
            </c:numRef>
          </c:val>
        </c:ser>
        <c:dLbls>
          <c:showLegendKey val="0"/>
          <c:showVal val="0"/>
          <c:showCatName val="0"/>
          <c:showSerName val="0"/>
          <c:showPercent val="0"/>
          <c:showBubbleSize val="0"/>
        </c:dLbls>
        <c:gapWidth val="98"/>
        <c:overlap val="100"/>
        <c:axId val="199541504"/>
        <c:axId val="199543040"/>
      </c:barChart>
      <c:catAx>
        <c:axId val="199541504"/>
        <c:scaling>
          <c:orientation val="minMax"/>
        </c:scaling>
        <c:delete val="0"/>
        <c:axPos val="b"/>
        <c:numFmt formatCode="General" sourceLinked="1"/>
        <c:majorTickMark val="out"/>
        <c:minorTickMark val="in"/>
        <c:tickLblPos val="nextTo"/>
        <c:spPr>
          <a:ln w="3127">
            <a:no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199543040"/>
        <c:crosses val="autoZero"/>
        <c:auto val="1"/>
        <c:lblAlgn val="ctr"/>
        <c:lblOffset val="100"/>
        <c:noMultiLvlLbl val="0"/>
      </c:catAx>
      <c:valAx>
        <c:axId val="199543040"/>
        <c:scaling>
          <c:orientation val="minMax"/>
        </c:scaling>
        <c:delete val="0"/>
        <c:axPos val="l"/>
        <c:numFmt formatCode="&quot;$&quot;#,##0" sourceLinked="0"/>
        <c:majorTickMark val="out"/>
        <c:minorTickMark val="none"/>
        <c:tickLblPos val="nextTo"/>
        <c:spPr>
          <a:ln w="3127">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199541504"/>
        <c:crosses val="autoZero"/>
        <c:crossBetween val="between"/>
      </c:valAx>
      <c:spPr>
        <a:noFill/>
        <a:ln w="25018">
          <a:noFill/>
        </a:ln>
      </c:spPr>
    </c:plotArea>
    <c:plotVisOnly val="0"/>
    <c:dispBlanksAs val="gap"/>
    <c:showDLblsOverMax val="0"/>
  </c:chart>
  <c:spPr>
    <a:noFill/>
    <a:ln>
      <a:noFill/>
    </a:ln>
  </c:spPr>
  <c:txPr>
    <a:bodyPr/>
    <a:lstStyle/>
    <a:p>
      <a:pPr>
        <a:defRPr sz="1182"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666301494921823"/>
          <c:y val="5.4000194420141575E-4"/>
          <c:w val="0.49471014492753623"/>
          <c:h val="0.92542189170798095"/>
        </c:manualLayout>
      </c:layout>
      <c:barChart>
        <c:barDir val="bar"/>
        <c:grouping val="clustered"/>
        <c:varyColors val="0"/>
        <c:ser>
          <c:idx val="1"/>
          <c:order val="0"/>
          <c:tx>
            <c:strRef>
              <c:f>Sheet1!$B$2</c:f>
              <c:strCache>
                <c:ptCount val="1"/>
                <c:pt idx="0">
                  <c:v>Many Workers are Lower-Wage</c:v>
                </c:pt>
              </c:strCache>
            </c:strRef>
          </c:tx>
          <c:spPr>
            <a:solidFill>
              <a:schemeClr val="accent5"/>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Sheet1!$C$1:$G$1</c:f>
              <c:strCache>
                <c:ptCount val="5"/>
                <c:pt idx="0">
                  <c:v>Percentage of Workers Eligible For 
Health Benefits Offered By Their Employer*</c:v>
                </c:pt>
                <c:pt idx="2">
                  <c:v>Percentage of Eligible Workers Who Participate 
in Their Employers’ Plan (Take-Up Rate)*</c:v>
                </c:pt>
                <c:pt idx="4">
                  <c:v>Percentage of Workers Covered by Their 
Employers’ Health Benefits*</c:v>
                </c:pt>
              </c:strCache>
            </c:strRef>
          </c:cat>
          <c:val>
            <c:numRef>
              <c:f>Sheet1!$C$2:$G$2</c:f>
              <c:numCache>
                <c:formatCode>General</c:formatCode>
                <c:ptCount val="5"/>
                <c:pt idx="0" formatCode="0%">
                  <c:v>0.66</c:v>
                </c:pt>
                <c:pt idx="2" formatCode="0%">
                  <c:v>0.71</c:v>
                </c:pt>
                <c:pt idx="4" formatCode="0%">
                  <c:v>0.47</c:v>
                </c:pt>
              </c:numCache>
            </c:numRef>
          </c:val>
        </c:ser>
        <c:ser>
          <c:idx val="4"/>
          <c:order val="1"/>
          <c:tx>
            <c:strRef>
              <c:f>Sheet1!$B$3</c:f>
              <c:strCache>
                <c:ptCount val="1"/>
                <c:pt idx="0">
                  <c:v>Many Workers are Higher-Wage</c:v>
                </c:pt>
              </c:strCache>
            </c:strRef>
          </c:tx>
          <c:spPr>
            <a:solidFill>
              <a:srgbClr val="003B5C"/>
            </a:solidFill>
            <a:ln>
              <a:solidFill>
                <a:schemeClr val="tx1"/>
              </a:solidFill>
            </a:ln>
          </c:spPr>
          <c:invertIfNegative val="0"/>
          <c:dLbls>
            <c:txPr>
              <a:bodyPr/>
              <a:lstStyle/>
              <a:p>
                <a:pPr>
                  <a:defRPr sz="1200" b="0"/>
                </a:pPr>
                <a:endParaRPr lang="en-US"/>
              </a:p>
            </c:txPr>
            <c:showLegendKey val="0"/>
            <c:showVal val="1"/>
            <c:showCatName val="0"/>
            <c:showSerName val="0"/>
            <c:showPercent val="0"/>
            <c:showBubbleSize val="0"/>
            <c:showLeaderLines val="0"/>
          </c:dLbls>
          <c:cat>
            <c:strRef>
              <c:f>Sheet1!$C$1:$G$1</c:f>
              <c:strCache>
                <c:ptCount val="5"/>
                <c:pt idx="0">
                  <c:v>Percentage of Workers Eligible For 
Health Benefits Offered By Their Employer*</c:v>
                </c:pt>
                <c:pt idx="2">
                  <c:v>Percentage of Eligible Workers Who Participate 
in Their Employers’ Plan (Take-Up Rate)*</c:v>
                </c:pt>
                <c:pt idx="4">
                  <c:v>Percentage of Workers Covered by Their 
Employers’ Health Benefits*</c:v>
                </c:pt>
              </c:strCache>
            </c:strRef>
          </c:cat>
          <c:val>
            <c:numRef>
              <c:f>Sheet1!$C$3:$G$3</c:f>
              <c:numCache>
                <c:formatCode>General</c:formatCode>
                <c:ptCount val="5"/>
                <c:pt idx="0" formatCode="0%">
                  <c:v>0.82</c:v>
                </c:pt>
                <c:pt idx="2" formatCode="0%">
                  <c:v>0.84</c:v>
                </c:pt>
                <c:pt idx="4" formatCode="0%">
                  <c:v>0.69</c:v>
                </c:pt>
              </c:numCache>
            </c:numRef>
          </c:val>
        </c:ser>
        <c:dLbls>
          <c:showLegendKey val="0"/>
          <c:showVal val="0"/>
          <c:showCatName val="0"/>
          <c:showSerName val="0"/>
          <c:showPercent val="0"/>
          <c:showBubbleSize val="0"/>
        </c:dLbls>
        <c:gapWidth val="36"/>
        <c:overlap val="-40"/>
        <c:axId val="199686400"/>
        <c:axId val="199708672"/>
      </c:barChart>
      <c:catAx>
        <c:axId val="199686400"/>
        <c:scaling>
          <c:orientation val="minMax"/>
        </c:scaling>
        <c:delete val="0"/>
        <c:axPos val="l"/>
        <c:numFmt formatCode="General" sourceLinked="1"/>
        <c:majorTickMark val="out"/>
        <c:minorTickMark val="out"/>
        <c:tickLblPos val="nextTo"/>
        <c:txPr>
          <a:bodyPr rot="0" vert="horz" anchor="t" anchorCtr="0"/>
          <a:lstStyle/>
          <a:p>
            <a:pPr>
              <a:defRPr sz="1200" b="0">
                <a:latin typeface="+mn-lt"/>
              </a:defRPr>
            </a:pPr>
            <a:endParaRPr lang="en-US"/>
          </a:p>
        </c:txPr>
        <c:crossAx val="199708672"/>
        <c:crosses val="autoZero"/>
        <c:auto val="0"/>
        <c:lblAlgn val="l"/>
        <c:lblOffset val="100"/>
        <c:tickLblSkip val="1"/>
        <c:tickMarkSkip val="1"/>
        <c:noMultiLvlLbl val="0"/>
      </c:catAx>
      <c:valAx>
        <c:axId val="199708672"/>
        <c:scaling>
          <c:orientation val="minMax"/>
          <c:max val="1"/>
        </c:scaling>
        <c:delete val="0"/>
        <c:axPos val="b"/>
        <c:numFmt formatCode="0%" sourceLinked="0"/>
        <c:majorTickMark val="out"/>
        <c:minorTickMark val="none"/>
        <c:tickLblPos val="nextTo"/>
        <c:txPr>
          <a:bodyPr rot="0" vert="horz"/>
          <a:lstStyle/>
          <a:p>
            <a:pPr>
              <a:defRPr sz="1200" b="1"/>
            </a:pPr>
            <a:endParaRPr lang="en-US"/>
          </a:p>
        </c:txPr>
        <c:crossAx val="199686400"/>
        <c:crosses val="autoZero"/>
        <c:crossBetween val="between"/>
        <c:majorUnit val="0.2"/>
      </c:valAx>
    </c:plotArea>
    <c:legend>
      <c:legendPos val="r"/>
      <c:layout>
        <c:manualLayout>
          <c:xMode val="edge"/>
          <c:yMode val="edge"/>
          <c:x val="0.81159420289855078"/>
          <c:y val="3.8385826771653545E-2"/>
          <c:w val="0.18260869565217391"/>
          <c:h val="0.37740868328958882"/>
        </c:manualLayout>
      </c:layout>
      <c:overlay val="0"/>
      <c:txPr>
        <a:bodyPr/>
        <a:lstStyle/>
        <a:p>
          <a:pPr>
            <a:defRPr sz="1200" b="1"/>
          </a:pPr>
          <a:endParaRPr lang="en-US"/>
        </a:p>
      </c:txPr>
    </c:legend>
    <c:plotVisOnly val="0"/>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89940828402419E-2"/>
          <c:y val="7.4614076018275494E-2"/>
          <c:w val="0.87928994082840262"/>
          <c:h val="0.83293817439486728"/>
        </c:manualLayout>
      </c:layout>
      <c:barChart>
        <c:barDir val="col"/>
        <c:grouping val="clustered"/>
        <c:varyColors val="0"/>
        <c:ser>
          <c:idx val="0"/>
          <c:order val="0"/>
          <c:spPr>
            <a:ln>
              <a:solidFill>
                <a:schemeClr val="tx1"/>
              </a:solidFill>
            </a:ln>
          </c:spPr>
          <c:invertIfNegative val="0"/>
          <c:dLbls>
            <c:dLbl>
              <c:idx val="0"/>
              <c:layout/>
              <c:tx>
                <c:rich>
                  <a:bodyPr/>
                  <a:lstStyle/>
                  <a:p>
                    <a:r>
                      <a:rPr lang="en-US" sz="1200" b="0"/>
                      <a:t>44</a:t>
                    </a:r>
                    <a:r>
                      <a:rPr lang="en-US" sz="1200" b="0" smtClean="0"/>
                      <a:t>%*</a:t>
                    </a:r>
                    <a:endParaRPr lang="en-US"/>
                  </a:p>
                </c:rich>
              </c:tx>
              <c:showLegendKey val="0"/>
              <c:showVal val="1"/>
              <c:showCatName val="0"/>
              <c:showSerName val="0"/>
              <c:showPercent val="0"/>
              <c:showBubbleSize val="0"/>
            </c:dLbl>
            <c:dLbl>
              <c:idx val="1"/>
              <c:layout/>
              <c:tx>
                <c:rich>
                  <a:bodyPr/>
                  <a:lstStyle/>
                  <a:p>
                    <a:r>
                      <a:rPr lang="en-US" sz="1200" b="0"/>
                      <a:t>29</a:t>
                    </a:r>
                    <a:r>
                      <a:rPr lang="en-US" sz="1200" b="0" smtClean="0"/>
                      <a:t>%*</a:t>
                    </a:r>
                    <a:endParaRPr lang="en-US"/>
                  </a:p>
                </c:rich>
              </c:tx>
              <c:showLegendKey val="0"/>
              <c:showVal val="1"/>
              <c:showCatName val="0"/>
              <c:showSerName val="0"/>
              <c:showPercent val="0"/>
              <c:showBubbleSize val="0"/>
            </c:dLbl>
            <c:txPr>
              <a:bodyPr/>
              <a:lstStyle/>
              <a:p>
                <a:pPr>
                  <a:defRPr sz="1200" b="0"/>
                </a:pPr>
                <a:endParaRPr lang="en-US"/>
              </a:p>
            </c:txPr>
            <c:showLegendKey val="0"/>
            <c:showVal val="1"/>
            <c:showCatName val="0"/>
            <c:showSerName val="0"/>
            <c:showPercent val="0"/>
            <c:showBubbleSize val="0"/>
            <c:showLeaderLines val="0"/>
          </c:dLbls>
          <c:cat>
            <c:strRef>
              <c:f>Sheet1!$B$3:$B$4</c:f>
              <c:strCache>
                <c:ptCount val="2"/>
                <c:pt idx="0">
                  <c:v>Many Workers are Lower-Wage</c:v>
                </c:pt>
                <c:pt idx="1">
                  <c:v>Many Workers are Higher-Wage</c:v>
                </c:pt>
              </c:strCache>
            </c:strRef>
          </c:cat>
          <c:val>
            <c:numRef>
              <c:f>Sheet1!$C$3:$C$4</c:f>
              <c:numCache>
                <c:formatCode>0%</c:formatCode>
                <c:ptCount val="2"/>
                <c:pt idx="0">
                  <c:v>0.44</c:v>
                </c:pt>
                <c:pt idx="1">
                  <c:v>0.28999999999999998</c:v>
                </c:pt>
              </c:numCache>
            </c:numRef>
          </c:val>
        </c:ser>
        <c:dLbls>
          <c:showLegendKey val="0"/>
          <c:showVal val="0"/>
          <c:showCatName val="0"/>
          <c:showSerName val="0"/>
          <c:showPercent val="0"/>
          <c:showBubbleSize val="0"/>
        </c:dLbls>
        <c:gapWidth val="338"/>
        <c:axId val="85025920"/>
        <c:axId val="85028224"/>
      </c:barChart>
      <c:catAx>
        <c:axId val="85025920"/>
        <c:scaling>
          <c:orientation val="minMax"/>
        </c:scaling>
        <c:delete val="0"/>
        <c:axPos val="b"/>
        <c:numFmt formatCode="General" sourceLinked="1"/>
        <c:majorTickMark val="out"/>
        <c:minorTickMark val="in"/>
        <c:tickLblPos val="nextTo"/>
        <c:spPr>
          <a:ln w="3127">
            <a:solidFill>
              <a:schemeClr val="tx1"/>
            </a:solidFill>
            <a:prstDash val="solid"/>
          </a:ln>
        </c:spPr>
        <c:txPr>
          <a:bodyPr rot="0" vert="horz"/>
          <a:lstStyle/>
          <a:p>
            <a:pPr>
              <a:defRPr sz="1200"/>
            </a:pPr>
            <a:endParaRPr lang="en-US"/>
          </a:p>
        </c:txPr>
        <c:crossAx val="85028224"/>
        <c:crosses val="autoZero"/>
        <c:auto val="1"/>
        <c:lblAlgn val="ctr"/>
        <c:lblOffset val="100"/>
        <c:noMultiLvlLbl val="0"/>
      </c:catAx>
      <c:valAx>
        <c:axId val="85028224"/>
        <c:scaling>
          <c:orientation val="minMax"/>
        </c:scaling>
        <c:delete val="0"/>
        <c:axPos val="l"/>
        <c:numFmt formatCode="0%" sourceLinked="0"/>
        <c:majorTickMark val="out"/>
        <c:minorTickMark val="none"/>
        <c:tickLblPos val="nextTo"/>
        <c:spPr>
          <a:ln w="3127">
            <a:solidFill>
              <a:schemeClr val="tx1"/>
            </a:solidFill>
            <a:prstDash val="solid"/>
          </a:ln>
        </c:spPr>
        <c:txPr>
          <a:bodyPr rot="0" vert="horz"/>
          <a:lstStyle/>
          <a:p>
            <a:pPr>
              <a:defRPr sz="1200" b="0"/>
            </a:pPr>
            <a:endParaRPr lang="en-US"/>
          </a:p>
        </c:txPr>
        <c:crossAx val="85025920"/>
        <c:crosses val="autoZero"/>
        <c:crossBetween val="between"/>
      </c:valAx>
      <c:spPr>
        <a:noFill/>
        <a:ln w="25400">
          <a:noFill/>
        </a:ln>
      </c:spPr>
    </c:plotArea>
    <c:plotVisOnly val="0"/>
    <c:dispBlanksAs val="gap"/>
    <c:showDLblsOverMax val="0"/>
  </c:chart>
  <c:spPr>
    <a:noFill/>
    <a:ln>
      <a:noFill/>
    </a:ln>
  </c:spPr>
  <c:txPr>
    <a:bodyPr/>
    <a:lstStyle/>
    <a:p>
      <a:pPr>
        <a:defRPr sz="1182" b="1" i="0" u="none" strike="noStrike" baseline="0">
          <a:solidFill>
            <a:schemeClr val="tx1"/>
          </a:solidFill>
          <a:latin typeface="+mj-lt"/>
          <a:ea typeface="Tahoma"/>
          <a:cs typeface="Tahoma"/>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0.53982</cdr:x>
      <cdr:y>0.02851</cdr:y>
    </cdr:from>
    <cdr:to>
      <cdr:x>0.53982</cdr:x>
      <cdr:y>0.79021</cdr:y>
    </cdr:to>
    <cdr:cxnSp macro="">
      <cdr:nvCxnSpPr>
        <cdr:cNvPr id="2" name="Straight Connector 1"/>
        <cdr:cNvCxnSpPr/>
      </cdr:nvCxnSpPr>
      <cdr:spPr>
        <a:xfrm xmlns:a="http://schemas.openxmlformats.org/drawingml/2006/main">
          <a:off x="4648200" y="133320"/>
          <a:ext cx="0" cy="3562300"/>
        </a:xfrm>
        <a:prstGeom xmlns:a="http://schemas.openxmlformats.org/drawingml/2006/main" prst="line">
          <a:avLst/>
        </a:prstGeom>
        <a:ln xmlns:a="http://schemas.openxmlformats.org/drawingml/2006/main">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0.27632</cdr:x>
      <cdr:y>0.11538</cdr:y>
    </cdr:from>
    <cdr:to>
      <cdr:x>0.48937</cdr:x>
      <cdr:y>0.19231</cdr:y>
    </cdr:to>
    <cdr:sp macro="" textlink="">
      <cdr:nvSpPr>
        <cdr:cNvPr id="4" name="TextBox 1"/>
        <cdr:cNvSpPr txBox="1"/>
      </cdr:nvSpPr>
      <cdr:spPr>
        <a:xfrm xmlns:a="http://schemas.openxmlformats.org/drawingml/2006/main">
          <a:off x="1185988" y="457173"/>
          <a:ext cx="914416" cy="3048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a:t>
          </a:r>
          <a:r>
            <a:rPr lang="en-US" sz="1200" b="0" kern="1200" dirty="0">
              <a:solidFill>
                <a:srgbClr val="000000"/>
              </a:solidFill>
              <a:latin typeface="+mj-lt"/>
              <a:ea typeface="Tahoma"/>
              <a:cs typeface="Tahoma"/>
            </a:rPr>
            <a:t>14,694</a:t>
          </a:r>
          <a:r>
            <a:rPr lang="en-US" sz="1200" b="0" dirty="0" smtClean="0">
              <a:latin typeface="+mj-lt"/>
            </a:rPr>
            <a:t>*</a:t>
          </a:r>
          <a:endParaRPr lang="en-US" sz="1200" b="0" dirty="0">
            <a:latin typeface="+mj-lt"/>
          </a:endParaRPr>
        </a:p>
      </cdr:txBody>
    </cdr:sp>
  </cdr:relSizeAnchor>
  <cdr:relSizeAnchor xmlns:cdr="http://schemas.openxmlformats.org/drawingml/2006/chartDrawing">
    <cdr:from>
      <cdr:x>0.68976</cdr:x>
      <cdr:y>0.05769</cdr:y>
    </cdr:from>
    <cdr:to>
      <cdr:x>0.92056</cdr:x>
      <cdr:y>0.13462</cdr:y>
    </cdr:to>
    <cdr:sp macro="" textlink="">
      <cdr:nvSpPr>
        <cdr:cNvPr id="6" name="TextBox 1"/>
        <cdr:cNvSpPr txBox="1"/>
      </cdr:nvSpPr>
      <cdr:spPr>
        <a:xfrm xmlns:a="http://schemas.openxmlformats.org/drawingml/2006/main">
          <a:off x="2960483" y="228573"/>
          <a:ext cx="990599" cy="3048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a:t>
          </a:r>
          <a:r>
            <a:rPr lang="en-US" sz="1200" b="0" kern="1200" dirty="0">
              <a:solidFill>
                <a:srgbClr val="000000"/>
              </a:solidFill>
              <a:latin typeface="+mj-lt"/>
              <a:ea typeface="Tahoma"/>
              <a:cs typeface="Tahoma"/>
            </a:rPr>
            <a:t>16,427</a:t>
          </a:r>
          <a:r>
            <a:rPr lang="en-US" sz="1200" b="0" dirty="0">
              <a:latin typeface="+mj-lt"/>
            </a:rPr>
            <a:t>*</a:t>
          </a:r>
        </a:p>
      </cdr:txBody>
    </cdr:sp>
  </cdr:relSizeAnchor>
  <cdr:relSizeAnchor xmlns:cdr="http://schemas.openxmlformats.org/drawingml/2006/chartDrawing">
    <cdr:from>
      <cdr:x>0.47935</cdr:x>
      <cdr:y>0.51923</cdr:y>
    </cdr:from>
    <cdr:to>
      <cdr:x>0.6924</cdr:x>
      <cdr:y>0.55769</cdr:y>
    </cdr:to>
    <cdr:cxnSp macro="">
      <cdr:nvCxnSpPr>
        <cdr:cNvPr id="8" name="Straight Connector 7"/>
        <cdr:cNvCxnSpPr/>
      </cdr:nvCxnSpPr>
      <cdr:spPr bwMode="auto">
        <a:xfrm xmlns:a="http://schemas.openxmlformats.org/drawingml/2006/main">
          <a:off x="2057401" y="2057400"/>
          <a:ext cx="914400" cy="152400"/>
        </a:xfrm>
        <a:prstGeom xmlns:a="http://schemas.openxmlformats.org/drawingml/2006/main" prst="line">
          <a:avLst/>
        </a:prstGeom>
        <a:solidFill xmlns:a="http://schemas.openxmlformats.org/drawingml/2006/main">
          <a:schemeClr val="accent1"/>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cdr:spPr>
    </cdr:cxnSp>
  </cdr:relSizeAnchor>
</c:userShapes>
</file>

<file path=ppt/drawings/drawing3.xml><?xml version="1.0" encoding="utf-8"?>
<c:userShapes xmlns:c="http://schemas.openxmlformats.org/drawingml/2006/chart">
  <cdr:relSizeAnchor xmlns:cdr="http://schemas.openxmlformats.org/drawingml/2006/chartDrawing">
    <cdr:from>
      <cdr:x>0.26527</cdr:x>
      <cdr:y>0.16346</cdr:y>
    </cdr:from>
    <cdr:to>
      <cdr:x>0.47611</cdr:x>
      <cdr:y>0.24038</cdr:y>
    </cdr:to>
    <cdr:sp macro="" textlink="">
      <cdr:nvSpPr>
        <cdr:cNvPr id="3" name="TextBox 2"/>
        <cdr:cNvSpPr txBox="1"/>
      </cdr:nvSpPr>
      <cdr:spPr>
        <a:xfrm xmlns:a="http://schemas.openxmlformats.org/drawingml/2006/main">
          <a:off x="1150505" y="647700"/>
          <a:ext cx="914400" cy="3047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0" dirty="0" smtClean="0">
              <a:latin typeface="+mj-lt"/>
            </a:rPr>
            <a:t>$</a:t>
          </a:r>
          <a:r>
            <a:rPr lang="en-US" sz="1200" b="0" kern="1200" dirty="0">
              <a:solidFill>
                <a:srgbClr val="000000"/>
              </a:solidFill>
              <a:latin typeface="+mj-lt"/>
              <a:ea typeface="Tahoma"/>
              <a:cs typeface="Tahoma"/>
            </a:rPr>
            <a:t>5,135</a:t>
          </a:r>
          <a:r>
            <a:rPr lang="en-US" sz="1200" b="0" dirty="0" smtClean="0">
              <a:latin typeface="+mj-lt"/>
            </a:rPr>
            <a:t>*</a:t>
          </a:r>
          <a:endParaRPr lang="en-US" sz="1200" b="0" dirty="0">
            <a:latin typeface="+mj-lt"/>
          </a:endParaRPr>
        </a:p>
      </cdr:txBody>
    </cdr:sp>
  </cdr:relSizeAnchor>
  <cdr:relSizeAnchor xmlns:cdr="http://schemas.openxmlformats.org/drawingml/2006/chartDrawing">
    <cdr:from>
      <cdr:x>0.68694</cdr:x>
      <cdr:y>0.10577</cdr:y>
    </cdr:from>
    <cdr:to>
      <cdr:x>0.89778</cdr:x>
      <cdr:y>0.18269</cdr:y>
    </cdr:to>
    <cdr:sp macro="" textlink="">
      <cdr:nvSpPr>
        <cdr:cNvPr id="5" name="TextBox 1"/>
        <cdr:cNvSpPr txBox="1"/>
      </cdr:nvSpPr>
      <cdr:spPr>
        <a:xfrm xmlns:a="http://schemas.openxmlformats.org/drawingml/2006/main">
          <a:off x="2979305" y="419100"/>
          <a:ext cx="914400" cy="3047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a:t>
          </a:r>
          <a:r>
            <a:rPr lang="en-US" sz="1200" b="0" kern="1200" dirty="0" smtClean="0">
              <a:solidFill>
                <a:srgbClr val="000000"/>
              </a:solidFill>
              <a:latin typeface="+mj-lt"/>
              <a:ea typeface="Tahoma"/>
              <a:cs typeface="Tahoma"/>
            </a:rPr>
            <a:t>5,789</a:t>
          </a:r>
          <a:r>
            <a:rPr lang="en-US" sz="1200" b="0" dirty="0" smtClean="0">
              <a:latin typeface="+mj-lt"/>
            </a:rPr>
            <a:t>*</a:t>
          </a:r>
          <a:endParaRPr lang="en-US" sz="1200" b="0" dirty="0">
            <a:latin typeface="+mj-lt"/>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0.69966</cdr:x>
      <cdr:y>0.06731</cdr:y>
    </cdr:from>
    <cdr:to>
      <cdr:x>0.69966</cdr:x>
      <cdr:y>0.68989</cdr:y>
    </cdr:to>
    <cdr:sp macro="" textlink="">
      <cdr:nvSpPr>
        <cdr:cNvPr id="3" name="Line 7"/>
        <cdr:cNvSpPr>
          <a:spLocks xmlns:a="http://schemas.openxmlformats.org/drawingml/2006/main" noChangeShapeType="1"/>
        </cdr:cNvSpPr>
      </cdr:nvSpPr>
      <cdr:spPr bwMode="auto">
        <a:xfrm xmlns:a="http://schemas.openxmlformats.org/drawingml/2006/main" flipV="1">
          <a:off x="5874544" y="317994"/>
          <a:ext cx="0" cy="2941320"/>
        </a:xfrm>
        <a:prstGeom xmlns:a="http://schemas.openxmlformats.org/drawingml/2006/main" prst="line">
          <a:avLst/>
        </a:prstGeom>
        <a:noFill xmlns:a="http://schemas.openxmlformats.org/drawingml/2006/main"/>
        <a:ln xmlns:a="http://schemas.openxmlformats.org/drawingml/2006/main" w="9525">
          <a:solidFill>
            <a:schemeClr val="tx1"/>
          </a:solidFill>
          <a:prstDash val="sysDot"/>
          <a:round/>
          <a:headEnd/>
          <a:tailEnd/>
        </a:ln>
        <a:extLst xmlns:a="http://schemas.openxmlformats.org/drawingml/2006/main">
          <a:ext uri="{909E8E84-426E-40DD-AFC4-6F175D3DCCD1}">
            <a14:hiddenFill xmlns:a14="http://schemas.microsoft.com/office/drawing/2010/main">
              <a:noFill/>
            </a14:hiddenFill>
          </a:ext>
        </a:extLst>
      </cdr:spPr>
      <cdr:txBody>
        <a:bodyPr xmlns:a="http://schemas.openxmlformats.org/drawingml/2006/main"/>
        <a:lstStyle xmlns:a="http://schemas.openxmlformats.org/drawingml/2006/main">
          <a:defPPr>
            <a:defRPr lang="en-US"/>
          </a:defPPr>
          <a:lvl1pPr algn="l" rtl="0" fontAlgn="base">
            <a:spcBef>
              <a:spcPct val="0"/>
            </a:spcBef>
            <a:spcAft>
              <a:spcPct val="0"/>
            </a:spcAft>
            <a:defRPr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kern="1200">
              <a:solidFill>
                <a:schemeClr val="tx1"/>
              </a:solidFill>
              <a:latin typeface="Tahoma" pitchFamily="34" charset="0"/>
              <a:ea typeface="+mn-ea"/>
              <a:cs typeface="Arial" pitchFamily="34" charset="0"/>
            </a:defRPr>
          </a:lvl5pPr>
          <a:lvl6pPr marL="2286000" algn="l" defTabSz="914400" rtl="0" eaLnBrk="1" latinLnBrk="0" hangingPunct="1">
            <a:defRPr kern="1200">
              <a:solidFill>
                <a:schemeClr val="tx1"/>
              </a:solidFill>
              <a:latin typeface="Tahoma" pitchFamily="34" charset="0"/>
              <a:ea typeface="+mn-ea"/>
              <a:cs typeface="Arial" pitchFamily="34" charset="0"/>
            </a:defRPr>
          </a:lvl6pPr>
          <a:lvl7pPr marL="2743200" algn="l" defTabSz="914400" rtl="0" eaLnBrk="1" latinLnBrk="0" hangingPunct="1">
            <a:defRPr kern="1200">
              <a:solidFill>
                <a:schemeClr val="tx1"/>
              </a:solidFill>
              <a:latin typeface="Tahoma" pitchFamily="34" charset="0"/>
              <a:ea typeface="+mn-ea"/>
              <a:cs typeface="Arial" pitchFamily="34" charset="0"/>
            </a:defRPr>
          </a:lvl7pPr>
          <a:lvl8pPr marL="3200400" algn="l" defTabSz="914400" rtl="0" eaLnBrk="1" latinLnBrk="0" hangingPunct="1">
            <a:defRPr kern="1200">
              <a:solidFill>
                <a:schemeClr val="tx1"/>
              </a:solidFill>
              <a:latin typeface="Tahoma" pitchFamily="34" charset="0"/>
              <a:ea typeface="+mn-ea"/>
              <a:cs typeface="Arial" pitchFamily="34" charset="0"/>
            </a:defRPr>
          </a:lvl8pPr>
          <a:lvl9pPr marL="3657600" algn="l" defTabSz="914400" rtl="0" eaLnBrk="1" latinLnBrk="0" hangingPunct="1">
            <a:defRPr kern="1200">
              <a:solidFill>
                <a:schemeClr val="tx1"/>
              </a:solidFill>
              <a:latin typeface="Tahoma" pitchFamily="34" charset="0"/>
              <a:ea typeface="+mn-ea"/>
              <a:cs typeface="Arial" pitchFamily="34" charset="0"/>
            </a:defRPr>
          </a:lvl9pPr>
        </a:lstStyle>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D92E5-9FFA-458A-9BEA-BDF5C2EF3530}" type="datetimeFigureOut">
              <a:rPr lang="en-US" smtClean="0"/>
              <a:t>4/16/2013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1</a:t>
            </a:fld>
            <a:endParaRPr lang="en-US"/>
          </a:p>
        </p:txBody>
      </p:sp>
    </p:spTree>
    <p:extLst>
      <p:ext uri="{BB962C8B-B14F-4D97-AF65-F5344CB8AC3E}">
        <p14:creationId xmlns:p14="http://schemas.microsoft.com/office/powerpoint/2010/main" val="1217485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5743" eaLnBrk="0" hangingPunct="0">
              <a:defRPr>
                <a:solidFill>
                  <a:schemeClr val="tx1"/>
                </a:solidFill>
                <a:latin typeface="Tahoma" pitchFamily="34" charset="0"/>
              </a:defRPr>
            </a:lvl1pPr>
            <a:lvl2pPr marL="729057" indent="-280406" defTabSz="895743" eaLnBrk="0" hangingPunct="0">
              <a:defRPr>
                <a:solidFill>
                  <a:schemeClr val="tx1"/>
                </a:solidFill>
                <a:latin typeface="Tahoma" pitchFamily="34" charset="0"/>
              </a:defRPr>
            </a:lvl2pPr>
            <a:lvl3pPr marL="1121626" indent="-224325" defTabSz="895743" eaLnBrk="0" hangingPunct="0">
              <a:defRPr>
                <a:solidFill>
                  <a:schemeClr val="tx1"/>
                </a:solidFill>
                <a:latin typeface="Tahoma" pitchFamily="34" charset="0"/>
              </a:defRPr>
            </a:lvl3pPr>
            <a:lvl4pPr marL="1570276" indent="-224325" defTabSz="895743" eaLnBrk="0" hangingPunct="0">
              <a:defRPr>
                <a:solidFill>
                  <a:schemeClr val="tx1"/>
                </a:solidFill>
                <a:latin typeface="Tahoma" pitchFamily="34" charset="0"/>
              </a:defRPr>
            </a:lvl4pPr>
            <a:lvl5pPr marL="2018927" indent="-224325" defTabSz="895743" eaLnBrk="0" hangingPunct="0">
              <a:defRPr>
                <a:solidFill>
                  <a:schemeClr val="tx1"/>
                </a:solidFill>
                <a:latin typeface="Tahoma" pitchFamily="34" charset="0"/>
              </a:defRPr>
            </a:lvl5pPr>
            <a:lvl6pPr marL="2467577" indent="-224325" defTabSz="895743" eaLnBrk="0" fontAlgn="base" hangingPunct="0">
              <a:spcBef>
                <a:spcPct val="0"/>
              </a:spcBef>
              <a:spcAft>
                <a:spcPct val="0"/>
              </a:spcAft>
              <a:defRPr>
                <a:solidFill>
                  <a:schemeClr val="tx1"/>
                </a:solidFill>
                <a:latin typeface="Tahoma" pitchFamily="34" charset="0"/>
              </a:defRPr>
            </a:lvl6pPr>
            <a:lvl7pPr marL="2916227" indent="-224325" defTabSz="895743" eaLnBrk="0" fontAlgn="base" hangingPunct="0">
              <a:spcBef>
                <a:spcPct val="0"/>
              </a:spcBef>
              <a:spcAft>
                <a:spcPct val="0"/>
              </a:spcAft>
              <a:defRPr>
                <a:solidFill>
                  <a:schemeClr val="tx1"/>
                </a:solidFill>
                <a:latin typeface="Tahoma" pitchFamily="34" charset="0"/>
              </a:defRPr>
            </a:lvl7pPr>
            <a:lvl8pPr marL="3364878" indent="-224325" defTabSz="895743" eaLnBrk="0" fontAlgn="base" hangingPunct="0">
              <a:spcBef>
                <a:spcPct val="0"/>
              </a:spcBef>
              <a:spcAft>
                <a:spcPct val="0"/>
              </a:spcAft>
              <a:defRPr>
                <a:solidFill>
                  <a:schemeClr val="tx1"/>
                </a:solidFill>
                <a:latin typeface="Tahoma" pitchFamily="34" charset="0"/>
              </a:defRPr>
            </a:lvl8pPr>
            <a:lvl9pPr marL="3813528" indent="-224325" defTabSz="895743"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11</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14712" y="4344028"/>
            <a:ext cx="5028579" cy="4114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Arial" pitchFamily="34" charset="0"/>
              </a:rPr>
              <a:t>HW</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241F5B-CFCE-4345-974E-961C8BF0D704}" type="slidenum">
              <a:rPr lang="en-US"/>
              <a:pPr/>
              <a:t>13</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xfrm>
            <a:off x="915988" y="4344030"/>
            <a:ext cx="5026025" cy="4114488"/>
          </a:xfrm>
        </p:spPr>
        <p:txBody>
          <a:bodyPr/>
          <a:lstStyle/>
          <a:p>
            <a:pPr defTabSz="897301" eaLnBrk="0" fontAlgn="base" hangingPunct="0">
              <a:spcBef>
                <a:spcPct val="30000"/>
              </a:spcBef>
              <a:spcAft>
                <a:spcPct val="0"/>
              </a:spcAft>
              <a:defRPr/>
            </a:pPr>
            <a:r>
              <a:rPr lang="en-US" dirty="0" smtClean="0">
                <a:latin typeface="Arial" pitchFamily="34" charset="0"/>
              </a:rPr>
              <a:t>HW</a:t>
            </a:r>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B593B9-A4CD-4603-89F4-26BA0C0CB086}" type="slidenum">
              <a:rPr lang="en-US"/>
              <a:pPr/>
              <a:t>16</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915989" y="4344030"/>
            <a:ext cx="5026025" cy="4114488"/>
          </a:xfrm>
        </p:spPr>
        <p:txBody>
          <a:bodyPr/>
          <a:lstStyle/>
          <a:p>
            <a:pPr defTabSz="897301" eaLnBrk="0" fontAlgn="base" hangingPunct="0">
              <a:spcBef>
                <a:spcPct val="30000"/>
              </a:spcBef>
              <a:spcAft>
                <a:spcPct val="0"/>
              </a:spcAft>
              <a:defRPr/>
            </a:pPr>
            <a:r>
              <a:rPr lang="en-US" dirty="0" smtClean="0">
                <a:latin typeface="Arial" pitchFamily="34" charset="0"/>
              </a:rPr>
              <a:t>HW</a:t>
            </a:r>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eaLnBrk="0" fontAlgn="base" hangingPunct="0">
              <a:spcBef>
                <a:spcPct val="30000"/>
              </a:spcBef>
              <a:spcAft>
                <a:spcPct val="0"/>
              </a:spcAft>
              <a:defRPr/>
            </a:pPr>
            <a:r>
              <a:rPr lang="en-US" dirty="0" smtClean="0">
                <a:latin typeface="Arial" pitchFamily="34" charset="0"/>
              </a:rPr>
              <a:t>HW</a:t>
            </a:r>
          </a:p>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18</a:t>
            </a:fld>
            <a:endParaRPr lang="en-US"/>
          </a:p>
        </p:txBody>
      </p:sp>
    </p:spTree>
    <p:extLst>
      <p:ext uri="{BB962C8B-B14F-4D97-AF65-F5344CB8AC3E}">
        <p14:creationId xmlns:p14="http://schemas.microsoft.com/office/powerpoint/2010/main" val="204448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252" eaLnBrk="0" fontAlgn="base" hangingPunct="0">
              <a:spcBef>
                <a:spcPct val="30000"/>
              </a:spcBef>
              <a:spcAft>
                <a:spcPct val="0"/>
              </a:spcAft>
              <a:defRPr/>
            </a:pPr>
            <a:r>
              <a:rPr lang="en-US" dirty="0" smtClean="0"/>
              <a:t>GC</a:t>
            </a:r>
          </a:p>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2</a:t>
            </a:fld>
            <a:endParaRPr lang="en-US"/>
          </a:p>
        </p:txBody>
      </p:sp>
    </p:spTree>
    <p:extLst>
      <p:ext uri="{BB962C8B-B14F-4D97-AF65-F5344CB8AC3E}">
        <p14:creationId xmlns:p14="http://schemas.microsoft.com/office/powerpoint/2010/main" val="1302804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5743" eaLnBrk="0" hangingPunct="0">
              <a:defRPr>
                <a:solidFill>
                  <a:schemeClr val="tx1"/>
                </a:solidFill>
                <a:latin typeface="Tahoma" pitchFamily="34" charset="0"/>
              </a:defRPr>
            </a:lvl1pPr>
            <a:lvl2pPr marL="729057" indent="-280406" defTabSz="895743" eaLnBrk="0" hangingPunct="0">
              <a:defRPr>
                <a:solidFill>
                  <a:schemeClr val="tx1"/>
                </a:solidFill>
                <a:latin typeface="Tahoma" pitchFamily="34" charset="0"/>
              </a:defRPr>
            </a:lvl2pPr>
            <a:lvl3pPr marL="1121626" indent="-224325" defTabSz="895743" eaLnBrk="0" hangingPunct="0">
              <a:defRPr>
                <a:solidFill>
                  <a:schemeClr val="tx1"/>
                </a:solidFill>
                <a:latin typeface="Tahoma" pitchFamily="34" charset="0"/>
              </a:defRPr>
            </a:lvl3pPr>
            <a:lvl4pPr marL="1570276" indent="-224325" defTabSz="895743" eaLnBrk="0" hangingPunct="0">
              <a:defRPr>
                <a:solidFill>
                  <a:schemeClr val="tx1"/>
                </a:solidFill>
                <a:latin typeface="Tahoma" pitchFamily="34" charset="0"/>
              </a:defRPr>
            </a:lvl4pPr>
            <a:lvl5pPr marL="2018927" indent="-224325" defTabSz="895743" eaLnBrk="0" hangingPunct="0">
              <a:defRPr>
                <a:solidFill>
                  <a:schemeClr val="tx1"/>
                </a:solidFill>
                <a:latin typeface="Tahoma" pitchFamily="34" charset="0"/>
              </a:defRPr>
            </a:lvl5pPr>
            <a:lvl6pPr marL="2467577" indent="-224325" defTabSz="895743" eaLnBrk="0" fontAlgn="base" hangingPunct="0">
              <a:spcBef>
                <a:spcPct val="0"/>
              </a:spcBef>
              <a:spcAft>
                <a:spcPct val="0"/>
              </a:spcAft>
              <a:defRPr>
                <a:solidFill>
                  <a:schemeClr val="tx1"/>
                </a:solidFill>
                <a:latin typeface="Tahoma" pitchFamily="34" charset="0"/>
              </a:defRPr>
            </a:lvl6pPr>
            <a:lvl7pPr marL="2916227" indent="-224325" defTabSz="895743" eaLnBrk="0" fontAlgn="base" hangingPunct="0">
              <a:spcBef>
                <a:spcPct val="0"/>
              </a:spcBef>
              <a:spcAft>
                <a:spcPct val="0"/>
              </a:spcAft>
              <a:defRPr>
                <a:solidFill>
                  <a:schemeClr val="tx1"/>
                </a:solidFill>
                <a:latin typeface="Tahoma" pitchFamily="34" charset="0"/>
              </a:defRPr>
            </a:lvl7pPr>
            <a:lvl8pPr marL="3364878" indent="-224325" defTabSz="895743" eaLnBrk="0" fontAlgn="base" hangingPunct="0">
              <a:spcBef>
                <a:spcPct val="0"/>
              </a:spcBef>
              <a:spcAft>
                <a:spcPct val="0"/>
              </a:spcAft>
              <a:defRPr>
                <a:solidFill>
                  <a:schemeClr val="tx1"/>
                </a:solidFill>
                <a:latin typeface="Tahoma" pitchFamily="34" charset="0"/>
              </a:defRPr>
            </a:lvl8pPr>
            <a:lvl9pPr marL="3813528" indent="-224325" defTabSz="895743" eaLnBrk="0" fontAlgn="base" hangingPunct="0">
              <a:spcBef>
                <a:spcPct val="0"/>
              </a:spcBef>
              <a:spcAft>
                <a:spcPct val="0"/>
              </a:spcAft>
              <a:defRPr>
                <a:solidFill>
                  <a:schemeClr val="tx1"/>
                </a:solidFill>
                <a:latin typeface="Tahoma" pitchFamily="34" charset="0"/>
              </a:defRPr>
            </a:lvl9pPr>
          </a:lstStyle>
          <a:p>
            <a:pPr eaLnBrk="1" hangingPunct="1">
              <a:defRPr/>
            </a:pPr>
            <a:fld id="{1514DC96-F363-4336-8F5A-27B78295C39E}" type="slidenum">
              <a:rPr lang="en-US" smtClean="0">
                <a:latin typeface="Arial" charset="0"/>
              </a:rPr>
              <a:pPr eaLnBrk="1" hangingPunct="1">
                <a:defRPr/>
              </a:pPr>
              <a:t>4</a:t>
            </a:fld>
            <a:endParaRPr lang="en-US" smtClean="0">
              <a:latin typeface="Arial"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7301" fontAlgn="base">
              <a:spcBef>
                <a:spcPct val="30000"/>
              </a:spcBef>
              <a:spcAft>
                <a:spcPct val="0"/>
              </a:spcAft>
              <a:defRPr/>
            </a:pPr>
            <a:r>
              <a:rPr lang="en-US" dirty="0" smtClean="0"/>
              <a:t>GC</a:t>
            </a:r>
          </a:p>
          <a:p>
            <a:pPr eaLnBrk="1" hangingPunct="1"/>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eaLnBrk="0" fontAlgn="base" hangingPunct="0">
              <a:spcBef>
                <a:spcPct val="30000"/>
              </a:spcBef>
              <a:spcAft>
                <a:spcPct val="0"/>
              </a:spcAft>
              <a:defRPr/>
            </a:pPr>
            <a:r>
              <a:rPr lang="en-US" dirty="0" smtClean="0"/>
              <a:t>GC</a:t>
            </a:r>
          </a:p>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5</a:t>
            </a:fld>
            <a:endParaRPr lang="en-US"/>
          </a:p>
        </p:txBody>
      </p:sp>
    </p:spTree>
    <p:extLst>
      <p:ext uri="{BB962C8B-B14F-4D97-AF65-F5344CB8AC3E}">
        <p14:creationId xmlns:p14="http://schemas.microsoft.com/office/powerpoint/2010/main" val="3875960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GC</a:t>
            </a:r>
            <a:endParaRPr lang="en-US" dirty="0"/>
          </a:p>
        </p:txBody>
      </p:sp>
      <p:sp>
        <p:nvSpPr>
          <p:cNvPr id="4" name="Slide Number Placeholder 3"/>
          <p:cNvSpPr>
            <a:spLocks noGrp="1"/>
          </p:cNvSpPr>
          <p:nvPr>
            <p:ph type="sldNum" sz="quarter" idx="10"/>
          </p:nvPr>
        </p:nvSpPr>
        <p:spPr/>
        <p:txBody>
          <a:bodyPr/>
          <a:lstStyle/>
          <a:p>
            <a:fld id="{6DF7C0CE-4FFC-43D3-BB51-9530869DB049}" type="slidenum">
              <a:rPr lang="en-US" smtClean="0"/>
              <a:pPr/>
              <a:t>6</a:t>
            </a:fld>
            <a:endParaRPr lang="en-US"/>
          </a:p>
        </p:txBody>
      </p:sp>
    </p:spTree>
    <p:extLst>
      <p:ext uri="{BB962C8B-B14F-4D97-AF65-F5344CB8AC3E}">
        <p14:creationId xmlns:p14="http://schemas.microsoft.com/office/powerpoint/2010/main" val="1661075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eaLnBrk="0" fontAlgn="base" hangingPunct="0">
              <a:spcBef>
                <a:spcPct val="30000"/>
              </a:spcBef>
              <a:spcAft>
                <a:spcPct val="0"/>
              </a:spcAft>
              <a:defRPr/>
            </a:pPr>
            <a:r>
              <a:rPr lang="en-US" dirty="0" smtClean="0"/>
              <a:t>GC</a:t>
            </a:r>
          </a:p>
          <a:p>
            <a:endParaRPr lang="en-US" dirty="0"/>
          </a:p>
        </p:txBody>
      </p:sp>
      <p:sp>
        <p:nvSpPr>
          <p:cNvPr id="4" name="Slide Number Placeholder 3"/>
          <p:cNvSpPr>
            <a:spLocks noGrp="1"/>
          </p:cNvSpPr>
          <p:nvPr>
            <p:ph type="sldNum" sz="quarter" idx="10"/>
          </p:nvPr>
        </p:nvSpPr>
        <p:spPr/>
        <p:txBody>
          <a:bodyPr/>
          <a:lstStyle/>
          <a:p>
            <a:fld id="{6DF7C0CE-4FFC-43D3-BB51-9530869DB049}" type="slidenum">
              <a:rPr lang="en-US" smtClean="0"/>
              <a:pPr/>
              <a:t>7</a:t>
            </a:fld>
            <a:endParaRPr lang="en-US"/>
          </a:p>
        </p:txBody>
      </p:sp>
    </p:spTree>
    <p:extLst>
      <p:ext uri="{BB962C8B-B14F-4D97-AF65-F5344CB8AC3E}">
        <p14:creationId xmlns:p14="http://schemas.microsoft.com/office/powerpoint/2010/main" val="1661075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eaLnBrk="0" fontAlgn="base" hangingPunct="0">
              <a:spcBef>
                <a:spcPct val="30000"/>
              </a:spcBef>
              <a:spcAft>
                <a:spcPct val="0"/>
              </a:spcAft>
              <a:defRPr/>
            </a:pPr>
            <a:r>
              <a:rPr lang="en-US" dirty="0" smtClean="0"/>
              <a:t>GC</a:t>
            </a:r>
          </a:p>
          <a:p>
            <a:endParaRPr lang="en-US" dirty="0"/>
          </a:p>
        </p:txBody>
      </p:sp>
      <p:sp>
        <p:nvSpPr>
          <p:cNvPr id="4" name="Slide Number Placeholder 3"/>
          <p:cNvSpPr>
            <a:spLocks noGrp="1"/>
          </p:cNvSpPr>
          <p:nvPr>
            <p:ph type="sldNum" sz="quarter" idx="10"/>
          </p:nvPr>
        </p:nvSpPr>
        <p:spPr/>
        <p:txBody>
          <a:bodyPr/>
          <a:lstStyle/>
          <a:p>
            <a:fld id="{6DF7C0CE-4FFC-43D3-BB51-9530869DB049}" type="slidenum">
              <a:rPr lang="en-US" smtClean="0"/>
              <a:pPr/>
              <a:t>8</a:t>
            </a:fld>
            <a:endParaRPr lang="en-US"/>
          </a:p>
        </p:txBody>
      </p:sp>
    </p:spTree>
    <p:extLst>
      <p:ext uri="{BB962C8B-B14F-4D97-AF65-F5344CB8AC3E}">
        <p14:creationId xmlns:p14="http://schemas.microsoft.com/office/powerpoint/2010/main" val="1661075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eaLnBrk="0" fontAlgn="base" hangingPunct="0">
              <a:spcBef>
                <a:spcPct val="30000"/>
              </a:spcBef>
              <a:spcAft>
                <a:spcPct val="0"/>
              </a:spcAft>
              <a:defRPr/>
            </a:pPr>
            <a:r>
              <a:rPr lang="en-US" dirty="0" smtClean="0"/>
              <a:t>GC</a:t>
            </a:r>
          </a:p>
          <a:p>
            <a:endParaRPr lang="en-US" dirty="0"/>
          </a:p>
        </p:txBody>
      </p:sp>
      <p:sp>
        <p:nvSpPr>
          <p:cNvPr id="4" name="Slide Number Placeholder 3"/>
          <p:cNvSpPr>
            <a:spLocks noGrp="1"/>
          </p:cNvSpPr>
          <p:nvPr>
            <p:ph type="sldNum" sz="quarter" idx="10"/>
          </p:nvPr>
        </p:nvSpPr>
        <p:spPr/>
        <p:txBody>
          <a:bodyPr/>
          <a:lstStyle/>
          <a:p>
            <a:fld id="{2DD5F812-60ED-4542-8556-8309D17771CE}" type="slidenum">
              <a:rPr lang="en-US" smtClean="0"/>
              <a:pPr/>
              <a:t>9</a:t>
            </a:fld>
            <a:endParaRPr lang="en-US" dirty="0"/>
          </a:p>
        </p:txBody>
      </p:sp>
    </p:spTree>
    <p:extLst>
      <p:ext uri="{BB962C8B-B14F-4D97-AF65-F5344CB8AC3E}">
        <p14:creationId xmlns:p14="http://schemas.microsoft.com/office/powerpoint/2010/main" val="1741496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eaLnBrk="0" fontAlgn="base" hangingPunct="0">
              <a:spcBef>
                <a:spcPct val="30000"/>
              </a:spcBef>
              <a:spcAft>
                <a:spcPct val="0"/>
              </a:spcAft>
              <a:defRPr/>
            </a:pPr>
            <a:r>
              <a:rPr lang="en-US" dirty="0" smtClean="0"/>
              <a:t>GC</a:t>
            </a:r>
          </a:p>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10</a:t>
            </a:fld>
            <a:endParaRPr lang="en-US"/>
          </a:p>
        </p:txBody>
      </p:sp>
    </p:spTree>
    <p:extLst>
      <p:ext uri="{BB962C8B-B14F-4D97-AF65-F5344CB8AC3E}">
        <p14:creationId xmlns:p14="http://schemas.microsoft.com/office/powerpoint/2010/main" val="81539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Meta Offc Pro"/>
                <a:cs typeface="Meta Offc Pro"/>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Meta Offc Pro"/>
                <a:cs typeface="Meta Offc Pro"/>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Meta Offc Pro"/>
                <a:cs typeface="Meta Offc Pro"/>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Meta Offc Pro"/>
                <a:cs typeface="Meta Offc Pro"/>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Meta Offc Pro"/>
                <a:cs typeface="Meta Offc Pro"/>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6590EE1-7444-4E9E-834B-AD138C6889CC}" type="slidenum">
              <a:rPr lang="en-US"/>
              <a:pPr>
                <a:defRPr/>
              </a:pPr>
              <a:t>‹#›</a:t>
            </a:fld>
            <a:endParaRPr lang="en-US"/>
          </a:p>
        </p:txBody>
      </p:sp>
    </p:spTree>
    <p:extLst>
      <p:ext uri="{BB962C8B-B14F-4D97-AF65-F5344CB8AC3E}">
        <p14:creationId xmlns:p14="http://schemas.microsoft.com/office/powerpoint/2010/main" val="386185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pPr>
                <a:defRPr/>
              </a:pPr>
              <a:t>‹#›</a:t>
            </a:fld>
            <a:endParaRPr lang="en-US"/>
          </a:p>
        </p:txBody>
      </p:sp>
    </p:spTree>
    <p:extLst>
      <p:ext uri="{BB962C8B-B14F-4D97-AF65-F5344CB8AC3E}">
        <p14:creationId xmlns:p14="http://schemas.microsoft.com/office/powerpoint/2010/main" val="28752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9C8BB09-1F44-403E-BC67-72B28DA05FB3}" type="slidenum">
              <a:rPr lang="en-US"/>
              <a:pPr>
                <a:defRPr/>
              </a:pPr>
              <a:t>‹#›</a:t>
            </a:fld>
            <a:endParaRPr lang="en-US"/>
          </a:p>
        </p:txBody>
      </p:sp>
    </p:spTree>
    <p:extLst>
      <p:ext uri="{BB962C8B-B14F-4D97-AF65-F5344CB8AC3E}">
        <p14:creationId xmlns:p14="http://schemas.microsoft.com/office/powerpoint/2010/main" val="395608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F8586289-4AFA-4741-AE71-2F066D3678A0}" type="slidenum">
              <a:rPr lang="en-US"/>
              <a:pPr>
                <a:defRPr/>
              </a:pPr>
              <a:t>‹#›</a:t>
            </a:fld>
            <a:endParaRPr lang="en-US"/>
          </a:p>
        </p:txBody>
      </p:sp>
    </p:spTree>
    <p:extLst>
      <p:ext uri="{BB962C8B-B14F-4D97-AF65-F5344CB8AC3E}">
        <p14:creationId xmlns:p14="http://schemas.microsoft.com/office/powerpoint/2010/main" val="145634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53C95E3B-6E81-4E79-B90F-01AF5CA72797}" type="slidenum">
              <a:rPr lang="en-US"/>
              <a:pPr>
                <a:defRPr/>
              </a:pPr>
              <a:t>‹#›</a:t>
            </a:fld>
            <a:endParaRPr lang="en-US"/>
          </a:p>
        </p:txBody>
      </p:sp>
    </p:spTree>
    <p:extLst>
      <p:ext uri="{BB962C8B-B14F-4D97-AF65-F5344CB8AC3E}">
        <p14:creationId xmlns:p14="http://schemas.microsoft.com/office/powerpoint/2010/main" val="1775893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 id="2147483668" r:id="rId5"/>
    <p:sldLayoutId id="2147483669" r:id="rId6"/>
    <p:sldLayoutId id="2147483670" r:id="rId7"/>
    <p:sldLayoutId id="2147483671" r:id="rId8"/>
    <p:sldLayoutId id="2147483672" r:id="rId9"/>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Employer-Sponsored Health </a:t>
            </a:r>
            <a:r>
              <a:rPr lang="en-US" dirty="0" smtClean="0"/>
              <a:t>Coverage</a:t>
            </a:r>
            <a:endParaRPr lang="en-US" dirty="0"/>
          </a:p>
        </p:txBody>
      </p:sp>
      <p:sp>
        <p:nvSpPr>
          <p:cNvPr id="3" name="Text Placeholder 2"/>
          <p:cNvSpPr>
            <a:spLocks noGrp="1"/>
          </p:cNvSpPr>
          <p:nvPr>
            <p:ph type="body" sz="quarter" idx="10"/>
          </p:nvPr>
        </p:nvSpPr>
        <p:spPr/>
        <p:txBody>
          <a:bodyPr/>
          <a:lstStyle/>
          <a:p>
            <a:r>
              <a:rPr lang="en-US" dirty="0" smtClean="0"/>
              <a:t>Release Slides</a:t>
            </a:r>
          </a:p>
          <a:p>
            <a:r>
              <a:rPr lang="en-US" dirty="0"/>
              <a:t>Tuesday, September 11, 2012</a:t>
            </a:r>
          </a:p>
        </p:txBody>
      </p:sp>
      <p:sp>
        <p:nvSpPr>
          <p:cNvPr id="5" name="Content Placeholder 4"/>
          <p:cNvSpPr>
            <a:spLocks noGrp="1"/>
          </p:cNvSpPr>
          <p:nvPr>
            <p:ph sz="quarter" idx="14"/>
          </p:nvPr>
        </p:nvSpPr>
        <p:spPr/>
        <p:txBody>
          <a:bodyPr/>
          <a:lstStyle/>
          <a:p>
            <a:r>
              <a:rPr lang="en-US" dirty="0" smtClean="0"/>
              <a:t>March 15, 2013</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00600" y="2812471"/>
            <a:ext cx="2286000" cy="2958353"/>
          </a:xfrm>
          <a:prstGeom prst="rect">
            <a:avLst/>
          </a:prstGeom>
          <a:ln w="12700">
            <a:solidFill>
              <a:schemeClr val="bg1">
                <a:lumMod val="95000"/>
              </a:schemeClr>
            </a:solidFill>
          </a:ln>
        </p:spPr>
      </p:pic>
      <p:sp>
        <p:nvSpPr>
          <p:cNvPr id="9" name="Rectangle 8"/>
          <p:cNvSpPr/>
          <p:nvPr/>
        </p:nvSpPr>
        <p:spPr>
          <a:xfrm>
            <a:off x="76200" y="193963"/>
            <a:ext cx="1524000" cy="125383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304800" y="186458"/>
            <a:ext cx="3759200" cy="1155700"/>
          </a:xfrm>
          <a:prstGeom prst="rect">
            <a:avLst/>
          </a:prstGeom>
        </p:spPr>
      </p:pic>
    </p:spTree>
    <p:extLst>
      <p:ext uri="{BB962C8B-B14F-4D97-AF65-F5344CB8AC3E}">
        <p14:creationId xmlns:p14="http://schemas.microsoft.com/office/powerpoint/2010/main" val="2756853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
            <a:ext cx="9144000" cy="838199"/>
          </a:xfrm>
          <a:noFill/>
          <a:ln/>
        </p:spPr>
        <p:txBody>
          <a:bodyPr/>
          <a:lstStyle/>
          <a:p>
            <a:r>
              <a:rPr lang="en-US" sz="2400" b="1" dirty="0" smtClean="0"/>
              <a:t>Grandfathering </a:t>
            </a:r>
            <a:r>
              <a:rPr lang="en-US" sz="2400" b="1" dirty="0"/>
              <a:t>under the Affordable Care Act (ACA</a:t>
            </a:r>
            <a:r>
              <a:rPr lang="en-US" sz="2400" b="1" dirty="0" smtClean="0"/>
              <a:t>), </a:t>
            </a:r>
            <a:br>
              <a:rPr lang="en-US" sz="2400" b="1" dirty="0" smtClean="0"/>
            </a:br>
            <a:r>
              <a:rPr lang="en-US" sz="2400" b="1" dirty="0" smtClean="0"/>
              <a:t>2011 </a:t>
            </a:r>
            <a:r>
              <a:rPr lang="en-US" sz="2400" b="1" dirty="0"/>
              <a:t>and 2012</a:t>
            </a:r>
          </a:p>
        </p:txBody>
      </p:sp>
      <p:sp>
        <p:nvSpPr>
          <p:cNvPr id="4099" name="Rectangle 3"/>
          <p:cNvSpPr>
            <a:spLocks noChangeArrowheads="1"/>
          </p:cNvSpPr>
          <p:nvPr/>
        </p:nvSpPr>
        <p:spPr bwMode="auto">
          <a:xfrm>
            <a:off x="76200" y="6324600"/>
            <a:ext cx="8686800" cy="482183"/>
          </a:xfrm>
          <a:prstGeom prst="rect">
            <a:avLst/>
          </a:prstGeom>
          <a:noFill/>
          <a:ln w="9525">
            <a:noFill/>
            <a:miter lim="800000"/>
            <a:headEnd/>
            <a:tailEnd/>
          </a:ln>
          <a:effectLst/>
        </p:spPr>
        <p:txBody>
          <a:bodyPr wrap="square">
            <a:spAutoFit/>
          </a:bodyPr>
          <a:lstStyle/>
          <a:p>
            <a:pPr>
              <a:spcAft>
                <a:spcPts val="400"/>
              </a:spcAft>
            </a:pPr>
            <a:r>
              <a:rPr lang="en-US" sz="1100" dirty="0" smtClean="0">
                <a:solidFill>
                  <a:srgbClr val="000000"/>
                </a:solidFill>
                <a:latin typeface="+mj-lt"/>
              </a:rPr>
              <a:t>* Estimate </a:t>
            </a:r>
            <a:r>
              <a:rPr lang="en-US" sz="1100" dirty="0">
                <a:solidFill>
                  <a:srgbClr val="000000"/>
                </a:solidFill>
                <a:latin typeface="+mj-lt"/>
              </a:rPr>
              <a:t>is statistically different </a:t>
            </a:r>
            <a:r>
              <a:rPr lang="en-US" sz="1100" dirty="0" smtClean="0">
                <a:solidFill>
                  <a:srgbClr val="000000"/>
                </a:solidFill>
                <a:latin typeface="+mj-lt"/>
              </a:rPr>
              <a:t>between 2011 and 2012 (p</a:t>
            </a:r>
            <a:r>
              <a:rPr lang="en-US" sz="1100" dirty="0">
                <a:solidFill>
                  <a:srgbClr val="000000"/>
                </a:solidFill>
                <a:latin typeface="+mj-lt"/>
              </a:rPr>
              <a:t>&lt;.05</a:t>
            </a:r>
            <a:r>
              <a:rPr lang="en-US" sz="1100" dirty="0" smtClean="0">
                <a:solidFill>
                  <a:srgbClr val="000000"/>
                </a:solidFill>
                <a:latin typeface="+mj-lt"/>
              </a:rPr>
              <a:t>).</a:t>
            </a:r>
            <a:endParaRPr lang="en-US" sz="1100" dirty="0">
              <a:solidFill>
                <a:srgbClr val="000000"/>
              </a:solidFill>
              <a:latin typeface="+mj-lt"/>
            </a:endParaRPr>
          </a:p>
          <a:p>
            <a:pPr>
              <a:spcAft>
                <a:spcPts val="400"/>
              </a:spcAft>
            </a:pPr>
            <a:r>
              <a:rPr lang="en-US" sz="1100" dirty="0" smtClean="0">
                <a:solidFill>
                  <a:srgbClr val="000000"/>
                </a:solidFill>
                <a:latin typeface="+mj-lt"/>
              </a:rPr>
              <a:t>SOURCE: </a:t>
            </a:r>
            <a:r>
              <a:rPr lang="en-US" sz="1100" dirty="0">
                <a:solidFill>
                  <a:srgbClr val="000000"/>
                </a:solidFill>
                <a:latin typeface="+mj-lt"/>
              </a:rPr>
              <a:t>Kaiser/HRET Survey of Employer-Sponsored Health Benefits, </a:t>
            </a:r>
            <a:r>
              <a:rPr lang="en-US" sz="1100" dirty="0" smtClean="0">
                <a:solidFill>
                  <a:srgbClr val="000000"/>
                </a:solidFill>
                <a:latin typeface="+mj-lt"/>
              </a:rPr>
              <a:t>2011-2012. </a:t>
            </a:r>
            <a:endParaRPr lang="en-US" sz="1100" dirty="0">
              <a:solidFill>
                <a:srgbClr val="000000"/>
              </a:solidFill>
              <a:latin typeface="+mj-lt"/>
            </a:endParaRPr>
          </a:p>
        </p:txBody>
      </p:sp>
      <p:graphicFrame>
        <p:nvGraphicFramePr>
          <p:cNvPr id="13" name="Object 5"/>
          <p:cNvGraphicFramePr>
            <a:graphicFrameLocks noChangeAspect="1"/>
          </p:cNvGraphicFramePr>
          <p:nvPr>
            <p:extLst>
              <p:ext uri="{D42A27DB-BD31-4B8C-83A1-F6EECF244321}">
                <p14:modId xmlns:p14="http://schemas.microsoft.com/office/powerpoint/2010/main" val="1432483308"/>
              </p:ext>
            </p:extLst>
          </p:nvPr>
        </p:nvGraphicFramePr>
        <p:xfrm>
          <a:off x="457200" y="1524000"/>
          <a:ext cx="8229600" cy="4419600"/>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Straight Connector 2"/>
          <p:cNvCxnSpPr/>
          <p:nvPr/>
        </p:nvCxnSpPr>
        <p:spPr>
          <a:xfrm>
            <a:off x="4762500" y="1676400"/>
            <a:ext cx="38100" cy="36576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93816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a:off x="0" y="0"/>
            <a:ext cx="8686800" cy="1295400"/>
          </a:xfrm>
          <a:prstGeom prst="rect">
            <a:avLst/>
          </a:prstGeom>
          <a:noFill/>
          <a:ln w="12700" algn="ctr">
            <a:noFill/>
            <a:miter lim="800000"/>
            <a:headEnd/>
            <a:tailEnd/>
          </a:ln>
          <a:effectLst/>
        </p:spPr>
        <p:txBody>
          <a:bodyPr anchor="ctr"/>
          <a:lstStyle/>
          <a:p>
            <a:r>
              <a:rPr lang="en-US" sz="2400" b="1" dirty="0" smtClean="0">
                <a:latin typeface="+mj-lt"/>
              </a:rPr>
              <a:t>Number of Adult </a:t>
            </a:r>
            <a:r>
              <a:rPr lang="en-US" sz="2400" b="1" dirty="0">
                <a:latin typeface="+mj-lt"/>
              </a:rPr>
              <a:t>Children </a:t>
            </a:r>
            <a:r>
              <a:rPr lang="en-US" sz="2400" b="1" dirty="0" smtClean="0">
                <a:latin typeface="+mj-lt"/>
              </a:rPr>
              <a:t>Who Enrolled in a Parent’s Health Plan Because </a:t>
            </a:r>
            <a:r>
              <a:rPr lang="en-US" sz="2400" b="1" dirty="0">
                <a:latin typeface="+mj-lt"/>
              </a:rPr>
              <a:t>of the Affordable Care Act (ACA</a:t>
            </a:r>
            <a:r>
              <a:rPr lang="en-US" sz="2400" b="1" dirty="0" smtClean="0">
                <a:latin typeface="+mj-lt"/>
              </a:rPr>
              <a:t>), In Millions, by Firm Size, 2011 and 2012</a:t>
            </a:r>
            <a:endParaRPr lang="en-US" sz="2400" b="1" dirty="0">
              <a:latin typeface="+mj-lt"/>
            </a:endParaRPr>
          </a:p>
        </p:txBody>
      </p:sp>
      <p:graphicFrame>
        <p:nvGraphicFramePr>
          <p:cNvPr id="8" name="Object 3"/>
          <p:cNvGraphicFramePr>
            <a:graphicFrameLocks noChangeAspect="1"/>
          </p:cNvGraphicFramePr>
          <p:nvPr>
            <p:extLst>
              <p:ext uri="{D42A27DB-BD31-4B8C-83A1-F6EECF244321}">
                <p14:modId xmlns:p14="http://schemas.microsoft.com/office/powerpoint/2010/main" val="3173655015"/>
              </p:ext>
            </p:extLst>
          </p:nvPr>
        </p:nvGraphicFramePr>
        <p:xfrm>
          <a:off x="373856" y="1388886"/>
          <a:ext cx="8396287"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146437" name="Text Box 5"/>
          <p:cNvSpPr txBox="1">
            <a:spLocks noChangeArrowheads="1"/>
          </p:cNvSpPr>
          <p:nvPr/>
        </p:nvSpPr>
        <p:spPr bwMode="auto">
          <a:xfrm>
            <a:off x="0" y="5486400"/>
            <a:ext cx="8991600" cy="1326004"/>
          </a:xfrm>
          <a:prstGeom prst="rect">
            <a:avLst/>
          </a:prstGeom>
          <a:noFill/>
          <a:ln w="12700" algn="ctr">
            <a:noFill/>
            <a:miter lim="800000"/>
            <a:headEnd/>
            <a:tailEnd/>
          </a:ln>
          <a:effectLst/>
        </p:spPr>
        <p:txBody>
          <a:bodyPr wrap="square">
            <a:spAutoFit/>
          </a:bodyPr>
          <a:lstStyle/>
          <a:p>
            <a:pPr>
              <a:spcAft>
                <a:spcPts val="400"/>
              </a:spcAft>
            </a:pPr>
            <a:r>
              <a:rPr lang="en-US" sz="1050" dirty="0">
                <a:latin typeface="+mj-lt"/>
              </a:rPr>
              <a:t>* Estimate is statistically different between 2011 and 2012 (p&lt;.05</a:t>
            </a:r>
            <a:r>
              <a:rPr lang="en-US" sz="1050" dirty="0" smtClean="0">
                <a:latin typeface="+mj-lt"/>
              </a:rPr>
              <a:t>).</a:t>
            </a:r>
            <a:endParaRPr lang="en-US" sz="1050" dirty="0">
              <a:latin typeface="+mj-lt"/>
            </a:endParaRPr>
          </a:p>
          <a:p>
            <a:pPr>
              <a:spcAft>
                <a:spcPts val="400"/>
              </a:spcAft>
            </a:pPr>
            <a:r>
              <a:rPr lang="en-US" sz="1050" dirty="0" smtClean="0">
                <a:latin typeface="+mj-lt"/>
              </a:rPr>
              <a:t>NOTE: </a:t>
            </a:r>
            <a:r>
              <a:rPr lang="en-US" sz="1050" dirty="0">
                <a:latin typeface="+mj-lt"/>
              </a:rPr>
              <a:t>In 2011 firms who did not know if they enrolled adult children due to the Affordable Care Act (ACA) were </a:t>
            </a:r>
            <a:r>
              <a:rPr lang="en-US" sz="1050" dirty="0" smtClean="0">
                <a:latin typeface="+mj-lt"/>
              </a:rPr>
              <a:t>not imputed</a:t>
            </a:r>
            <a:r>
              <a:rPr lang="en-US" sz="1050" dirty="0">
                <a:latin typeface="+mj-lt"/>
              </a:rPr>
              <a:t>.  If a similar approach had been followed in 2012, an estimated 2.8 million children would have enrolled on a parent's health plan due to the Affordable Care Act.  Using either approach the 2012 estimate is a significant increase over 2011.  In </a:t>
            </a:r>
            <a:r>
              <a:rPr lang="en-US" sz="1050" dirty="0" smtClean="0">
                <a:latin typeface="+mj-lt"/>
              </a:rPr>
              <a:t>2012, </a:t>
            </a:r>
            <a:r>
              <a:rPr lang="en-US" sz="1050" dirty="0">
                <a:latin typeface="+mj-lt"/>
              </a:rPr>
              <a:t>5% of firms offering family </a:t>
            </a:r>
            <a:r>
              <a:rPr lang="en-US" sz="1050" dirty="0" smtClean="0">
                <a:latin typeface="+mj-lt"/>
              </a:rPr>
              <a:t>coverage </a:t>
            </a:r>
            <a:r>
              <a:rPr lang="en-US" sz="1050" dirty="0">
                <a:latin typeface="+mj-lt"/>
              </a:rPr>
              <a:t>did not know </a:t>
            </a:r>
            <a:r>
              <a:rPr lang="en-US" sz="1050" dirty="0" smtClean="0">
                <a:latin typeface="+mj-lt"/>
              </a:rPr>
              <a:t>whether </a:t>
            </a:r>
            <a:r>
              <a:rPr lang="en-US" sz="1050" dirty="0">
                <a:latin typeface="+mj-lt"/>
              </a:rPr>
              <a:t>they enrolled </a:t>
            </a:r>
            <a:r>
              <a:rPr lang="en-US" sz="1050" dirty="0" smtClean="0">
                <a:latin typeface="+mj-lt"/>
              </a:rPr>
              <a:t/>
            </a:r>
            <a:br>
              <a:rPr lang="en-US" sz="1050" dirty="0" smtClean="0">
                <a:latin typeface="+mj-lt"/>
              </a:rPr>
            </a:br>
            <a:r>
              <a:rPr lang="en-US" sz="1050" dirty="0" smtClean="0">
                <a:latin typeface="+mj-lt"/>
              </a:rPr>
              <a:t>adult </a:t>
            </a:r>
            <a:r>
              <a:rPr lang="en-US" sz="1050" dirty="0">
                <a:latin typeface="+mj-lt"/>
              </a:rPr>
              <a:t>dependents due to the ACA, </a:t>
            </a:r>
            <a:r>
              <a:rPr lang="en-US" sz="1050" dirty="0" smtClean="0">
                <a:latin typeface="+mj-lt"/>
              </a:rPr>
              <a:t>more </a:t>
            </a:r>
            <a:r>
              <a:rPr lang="en-US" sz="1050" dirty="0">
                <a:latin typeface="+mj-lt"/>
              </a:rPr>
              <a:t>than the </a:t>
            </a:r>
            <a:r>
              <a:rPr lang="en-US" sz="1050" dirty="0" smtClean="0">
                <a:latin typeface="+mj-lt"/>
              </a:rPr>
              <a:t>1% in </a:t>
            </a:r>
            <a:r>
              <a:rPr lang="en-US" sz="1050" dirty="0">
                <a:latin typeface="+mj-lt"/>
              </a:rPr>
              <a:t>2011. </a:t>
            </a:r>
            <a:r>
              <a:rPr lang="en-US" sz="1050" dirty="0" smtClean="0">
                <a:latin typeface="+mj-lt"/>
              </a:rPr>
              <a:t> In 2012, 68% of workers covered by employer health benefits were employed at </a:t>
            </a:r>
            <a:br>
              <a:rPr lang="en-US" sz="1050" dirty="0" smtClean="0">
                <a:latin typeface="+mj-lt"/>
              </a:rPr>
            </a:br>
            <a:r>
              <a:rPr lang="en-US" sz="1050" dirty="0" smtClean="0">
                <a:latin typeface="+mj-lt"/>
              </a:rPr>
              <a:t>large firms.</a:t>
            </a:r>
          </a:p>
          <a:p>
            <a:pPr>
              <a:spcAft>
                <a:spcPts val="400"/>
              </a:spcAft>
            </a:pPr>
            <a:r>
              <a:rPr lang="en-US" sz="1050" dirty="0" smtClean="0">
                <a:latin typeface="+mj-lt"/>
              </a:rPr>
              <a:t>SOURCE: </a:t>
            </a:r>
            <a:r>
              <a:rPr lang="en-US" sz="1050" dirty="0">
                <a:latin typeface="+mj-lt"/>
              </a:rPr>
              <a:t>Kaiser/HRET Survey of Employer-Sponsored Health Benefits, </a:t>
            </a:r>
            <a:r>
              <a:rPr lang="en-US" sz="1050" dirty="0" smtClean="0">
                <a:latin typeface="+mj-lt"/>
              </a:rPr>
              <a:t>2011-2012. </a:t>
            </a:r>
            <a:endParaRPr lang="en-US" sz="1050" dirty="0">
              <a:latin typeface="+mj-lt"/>
            </a:endParaRPr>
          </a:p>
        </p:txBody>
      </p:sp>
      <p:sp>
        <p:nvSpPr>
          <p:cNvPr id="2" name="Rounded Rectangle 1"/>
          <p:cNvSpPr/>
          <p:nvPr/>
        </p:nvSpPr>
        <p:spPr>
          <a:xfrm>
            <a:off x="723900" y="4343400"/>
            <a:ext cx="381000" cy="304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1085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2890455921"/>
              </p:ext>
            </p:extLst>
          </p:nvPr>
        </p:nvGraphicFramePr>
        <p:xfrm>
          <a:off x="192087" y="746383"/>
          <a:ext cx="8723313" cy="4435217"/>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76200"/>
            <a:ext cx="8763000" cy="762000"/>
          </a:xfrm>
        </p:spPr>
        <p:txBody>
          <a:bodyPr/>
          <a:lstStyle/>
          <a:p>
            <a:pPr eaLnBrk="1" hangingPunct="1"/>
            <a:r>
              <a:rPr lang="en-US" sz="2400" b="1" dirty="0" smtClean="0">
                <a:latin typeface="+mj-lt"/>
                <a:cs typeface="Tahoma" pitchFamily="34" charset="0"/>
              </a:rPr>
              <a:t>Percentage of All Firms Offering Health Benefits, 1999-2012</a:t>
            </a:r>
          </a:p>
        </p:txBody>
      </p:sp>
      <p:sp>
        <p:nvSpPr>
          <p:cNvPr id="33796" name="Text Box 4"/>
          <p:cNvSpPr txBox="1">
            <a:spLocks noChangeArrowheads="1"/>
          </p:cNvSpPr>
          <p:nvPr/>
        </p:nvSpPr>
        <p:spPr bwMode="auto">
          <a:xfrm>
            <a:off x="0" y="5308858"/>
            <a:ext cx="8458200" cy="1549142"/>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ea typeface="Tahoma" pitchFamily="34" charset="0"/>
                <a:cs typeface="Tahoma" pitchFamily="34" charset="0"/>
              </a:rPr>
              <a:t>*Estimate is statistically different from estimate for the previous year shown (p&lt;.05). </a:t>
            </a:r>
            <a:endParaRPr lang="en-US" sz="1100" dirty="0">
              <a:cs typeface="Arial" charset="0"/>
            </a:endParaRPr>
          </a:p>
          <a:p>
            <a:pPr>
              <a:spcAft>
                <a:spcPts val="400"/>
              </a:spcAft>
              <a:defRPr/>
            </a:pPr>
            <a:r>
              <a:rPr lang="en-US" sz="1100" dirty="0" smtClean="0">
                <a:cs typeface="Arial" charset="0"/>
              </a:rPr>
              <a:t>NOTE: </a:t>
            </a:r>
            <a:r>
              <a:rPr lang="en-US" sz="1100" dirty="0">
                <a:cs typeface="Arial" charset="0"/>
              </a:rPr>
              <a:t>Estimates presented in this exhibit are based on the sample of both firms that completed the entire survey and those that answered just one question about whether they offer health benefits. The percentage of firms offering health benefits is largely driven by small firms. The large increase in 2010 was primarily driven by a 12 percentage point increase in offering among firms with 3 to 9 workers. In 2011, 48% of firms with 3 to 9 employees offer health benefits, a level more consistent with levels from recent years other than 2010. The overall 2011 offer rate is consistent with the long term trend, indicating that the high 2010 offer rate may be an aberration.</a:t>
            </a: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1999-2012.</a:t>
            </a:r>
            <a:endParaRPr lang="en-US" sz="1100" dirty="0">
              <a:ea typeface="Tahoma" pitchFamily="34" charset="0"/>
              <a:cs typeface="Tahoma" pitchFamily="34" charset="0"/>
            </a:endParaRPr>
          </a:p>
        </p:txBody>
      </p:sp>
    </p:spTree>
    <p:extLst>
      <p:ext uri="{BB962C8B-B14F-4D97-AF65-F5344CB8AC3E}">
        <p14:creationId xmlns:p14="http://schemas.microsoft.com/office/powerpoint/2010/main" val="39923554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63972003"/>
              </p:ext>
            </p:extLst>
          </p:nvPr>
        </p:nvGraphicFramePr>
        <p:xfrm>
          <a:off x="92075" y="1066800"/>
          <a:ext cx="895985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0" y="6309360"/>
            <a:ext cx="8458200" cy="548640"/>
          </a:xfrm>
        </p:spPr>
        <p:txBody>
          <a:bodyPr/>
          <a:lstStyle/>
          <a:p>
            <a:pPr>
              <a:spcAft>
                <a:spcPts val="400"/>
              </a:spcAft>
            </a:pPr>
            <a:r>
              <a:rPr lang="en-US" sz="1100" dirty="0" smtClean="0">
                <a:latin typeface="+mj-lt"/>
              </a:rPr>
              <a:t>NOTE: </a:t>
            </a:r>
            <a:r>
              <a:rPr lang="en-US" sz="1100" dirty="0">
                <a:latin typeface="+mj-lt"/>
              </a:rPr>
              <a:t>Information was not obtained for POS plans in 1988.  A portion of the change in plan type enrollment for 2005 is likely attributable to incorporating more recent Census Bureau estimates of the number of state and local government workers and removing federal workers from the weights.  See the Survey Design and Methods section from the 2005 Kaiser/HRET Survey of Employer-Sponsored Health Benefits for additional </a:t>
            </a:r>
            <a:r>
              <a:rPr lang="en-US" sz="1100" dirty="0" smtClean="0">
                <a:latin typeface="+mj-lt"/>
              </a:rPr>
              <a:t>information.</a:t>
            </a:r>
          </a:p>
          <a:p>
            <a:pPr>
              <a:spcAft>
                <a:spcPts val="400"/>
              </a:spcAft>
            </a:pPr>
            <a:r>
              <a:rPr lang="en-US" sz="1100" dirty="0" smtClean="0">
                <a:latin typeface="+mj-lt"/>
              </a:rPr>
              <a:t>SOURCE:  </a:t>
            </a:r>
            <a:r>
              <a:rPr lang="en-US" sz="1100" dirty="0">
                <a:latin typeface="+mj-lt"/>
              </a:rPr>
              <a:t>Kaiser/HRET Survey of Employer-Sponsored Health Benefits, 1999-2012; KPMG Survey of Employer-Sponsored Health Benefits, 1993, 1996; The Health Insurance Association of America (HIAA), 1988.</a:t>
            </a:r>
          </a:p>
        </p:txBody>
      </p:sp>
      <p:sp>
        <p:nvSpPr>
          <p:cNvPr id="4" name="Title 3"/>
          <p:cNvSpPr>
            <a:spLocks noGrp="1"/>
          </p:cNvSpPr>
          <p:nvPr>
            <p:ph type="title"/>
          </p:nvPr>
        </p:nvSpPr>
        <p:spPr/>
        <p:txBody>
          <a:bodyPr/>
          <a:lstStyle/>
          <a:p>
            <a:r>
              <a:rPr lang="en-US" sz="2400" dirty="0" smtClean="0"/>
              <a:t>Distribution </a:t>
            </a:r>
            <a:r>
              <a:rPr lang="en-US" sz="2400" dirty="0"/>
              <a:t>of Health Plan Enrollment for Covered Workers, by Plan Type, 1988-2012</a:t>
            </a:r>
          </a:p>
        </p:txBody>
      </p:sp>
    </p:spTree>
    <p:extLst>
      <p:ext uri="{BB962C8B-B14F-4D97-AF65-F5344CB8AC3E}">
        <p14:creationId xmlns:p14="http://schemas.microsoft.com/office/powerpoint/2010/main" val="3064068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8458200" cy="838200"/>
          </a:xfrm>
          <a:noFill/>
          <a:ln/>
        </p:spPr>
        <p:txBody>
          <a:bodyPr/>
          <a:lstStyle/>
          <a:p>
            <a:r>
              <a:rPr lang="en-US" sz="2400" b="1" dirty="0" smtClean="0">
                <a:latin typeface="+mj-lt"/>
              </a:rPr>
              <a:t>Among </a:t>
            </a:r>
            <a:r>
              <a:rPr lang="en-US" sz="2400" b="1" dirty="0">
                <a:latin typeface="+mj-lt"/>
              </a:rPr>
              <a:t>Firms Offering Health Benefits, Percentage That Offer an HDHP/SO, </a:t>
            </a:r>
            <a:r>
              <a:rPr lang="en-US" sz="2400" b="1" dirty="0" smtClean="0">
                <a:solidFill>
                  <a:schemeClr val="tx1"/>
                </a:solidFill>
                <a:latin typeface="+mj-lt"/>
              </a:rPr>
              <a:t>2005</a:t>
            </a:r>
            <a:r>
              <a:rPr lang="en-US" sz="2400" b="1" dirty="0" smtClean="0">
                <a:latin typeface="+mj-lt"/>
              </a:rPr>
              <a:t>-2012</a:t>
            </a:r>
            <a:endParaRPr lang="en-US" sz="2400" b="1" dirty="0">
              <a:latin typeface="+mj-lt"/>
            </a:endParaRPr>
          </a:p>
        </p:txBody>
      </p:sp>
      <p:graphicFrame>
        <p:nvGraphicFramePr>
          <p:cNvPr id="6" name="Object 3"/>
          <p:cNvGraphicFramePr>
            <a:graphicFrameLocks noGrp="1" noChangeAspect="1"/>
          </p:cNvGraphicFramePr>
          <p:nvPr>
            <p:ph type="chart" idx="1"/>
            <p:extLst>
              <p:ext uri="{D42A27DB-BD31-4B8C-83A1-F6EECF244321}">
                <p14:modId xmlns:p14="http://schemas.microsoft.com/office/powerpoint/2010/main" val="269671721"/>
              </p:ext>
            </p:extLst>
          </p:nvPr>
        </p:nvGraphicFramePr>
        <p:xfrm>
          <a:off x="228600" y="1066800"/>
          <a:ext cx="8610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7"/>
          <p:cNvSpPr txBox="1">
            <a:spLocks noChangeArrowheads="1"/>
          </p:cNvSpPr>
          <p:nvPr/>
        </p:nvSpPr>
        <p:spPr bwMode="auto">
          <a:xfrm>
            <a:off x="0" y="5943600"/>
            <a:ext cx="8458200" cy="854080"/>
          </a:xfrm>
          <a:prstGeom prst="rect">
            <a:avLst/>
          </a:prstGeom>
          <a:noFill/>
          <a:ln w="9525">
            <a:noFill/>
            <a:miter lim="800000"/>
            <a:headEnd/>
            <a:tailEnd/>
          </a:ln>
          <a:effectLst/>
        </p:spPr>
        <p:txBody>
          <a:bodyPr wrap="square">
            <a:spAutoFit/>
          </a:bodyPr>
          <a:lstStyle/>
          <a:p>
            <a:r>
              <a:rPr lang="en-US" sz="1100" dirty="0" smtClean="0">
                <a:latin typeface="+mj-lt"/>
              </a:rPr>
              <a:t>NOTE: </a:t>
            </a:r>
            <a:r>
              <a:rPr lang="en-US" sz="1100" dirty="0">
                <a:latin typeface="+mj-lt"/>
              </a:rPr>
              <a:t>Tests found no statistical </a:t>
            </a:r>
            <a:r>
              <a:rPr lang="en-US" sz="1100" dirty="0" smtClean="0">
                <a:latin typeface="+mj-lt"/>
              </a:rPr>
              <a:t>difference from the previous </a:t>
            </a:r>
            <a:r>
              <a:rPr lang="en-US" sz="1100" dirty="0">
                <a:latin typeface="+mj-lt"/>
              </a:rPr>
              <a:t>year shown (p&lt;.05</a:t>
            </a:r>
            <a:r>
              <a:rPr lang="en-US" sz="1100" dirty="0" smtClean="0">
                <a:latin typeface="+mj-lt"/>
              </a:rPr>
              <a:t>). The 2012 estimate includes 0.6% </a:t>
            </a:r>
            <a:r>
              <a:rPr lang="en-US" sz="1100" dirty="0">
                <a:latin typeface="+mj-lt"/>
              </a:rPr>
              <a:t>of all firms offering health benefits that offer both an HDHP/HRA and an </a:t>
            </a:r>
            <a:r>
              <a:rPr lang="en-US" sz="1100" dirty="0" smtClean="0">
                <a:latin typeface="+mj-lt"/>
              </a:rPr>
              <a:t>HSA-qualified </a:t>
            </a:r>
            <a:r>
              <a:rPr lang="en-US" sz="1100" dirty="0">
                <a:latin typeface="+mj-lt"/>
              </a:rPr>
              <a:t>HDHP.  The comparable percentages </a:t>
            </a:r>
            <a:r>
              <a:rPr lang="en-US" sz="1100" dirty="0" smtClean="0">
                <a:latin typeface="+mj-lt"/>
              </a:rPr>
              <a:t>for previous years are: 2005 [0.3%], 2006 [0.4%], 2007 [0.2%], 2008 [0.3%], 2009 [&lt;0.1%], 2010 [0.3%], and 2011[1.8%]. </a:t>
            </a:r>
            <a:endParaRPr lang="en-US" sz="1100" dirty="0">
              <a:latin typeface="+mj-lt"/>
            </a:endParaRPr>
          </a:p>
          <a:p>
            <a:pPr>
              <a:spcBef>
                <a:spcPct val="50000"/>
              </a:spcBef>
            </a:pPr>
            <a:r>
              <a:rPr lang="en-US" sz="1100" dirty="0" smtClean="0">
                <a:latin typeface="+mj-lt"/>
              </a:rPr>
              <a:t>SOURCE:  </a:t>
            </a:r>
            <a:r>
              <a:rPr lang="en-US" sz="1100" dirty="0">
                <a:latin typeface="+mj-lt"/>
              </a:rPr>
              <a:t>Kaiser/HRET Survey of Employer-Sponsored Health Benefits, </a:t>
            </a:r>
            <a:r>
              <a:rPr lang="en-US" sz="1100" dirty="0" smtClean="0">
                <a:latin typeface="+mj-lt"/>
              </a:rPr>
              <a:t>2005-2012.</a:t>
            </a:r>
            <a:endParaRPr lang="en-US" sz="1100" dirty="0">
              <a:latin typeface="+mj-lt"/>
            </a:endParaRPr>
          </a:p>
        </p:txBody>
      </p:sp>
    </p:spTree>
    <p:extLst>
      <p:ext uri="{BB962C8B-B14F-4D97-AF65-F5344CB8AC3E}">
        <p14:creationId xmlns:p14="http://schemas.microsoft.com/office/powerpoint/2010/main" val="25511538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70761652"/>
              </p:ext>
            </p:extLst>
          </p:nvPr>
        </p:nvGraphicFramePr>
        <p:xfrm>
          <a:off x="228600" y="1524000"/>
          <a:ext cx="8763000" cy="3962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0" y="5638800"/>
            <a:ext cx="8458200" cy="1203960"/>
          </a:xfrm>
        </p:spPr>
        <p:txBody>
          <a:bodyPr/>
          <a:lstStyle/>
          <a:p>
            <a:pPr>
              <a:spcAft>
                <a:spcPts val="400"/>
              </a:spcAft>
            </a:pPr>
            <a:r>
              <a:rPr lang="en-US" sz="1100" dirty="0"/>
              <a:t>* Estimate is statistically different from estimate for the previous year shown (p&lt;.05). </a:t>
            </a:r>
          </a:p>
          <a:p>
            <a:pPr>
              <a:spcAft>
                <a:spcPts val="400"/>
              </a:spcAft>
            </a:pPr>
            <a:r>
              <a:rPr lang="en-US" sz="1100" dirty="0" smtClean="0"/>
              <a:t>NOTE: </a:t>
            </a:r>
            <a:r>
              <a:rPr lang="en-US" sz="1100" dirty="0"/>
              <a:t>These estimates include workers enrolled in HDHP/SO and other plan types.  Because we do not collect information on the attributes of conventional plans, to be conservative, we assumed that workers in conventional plans do not have a deductible of $1,000 or more.  Because of the low enrollment in conventional plans, the impact of this assumption is minimal.  Average general annual health plan deductibles for PPOs, POS plans, and HDHP/SOs are for in-network services. </a:t>
            </a:r>
          </a:p>
          <a:p>
            <a:pPr>
              <a:spcAft>
                <a:spcPts val="400"/>
              </a:spcAft>
            </a:pPr>
            <a:r>
              <a:rPr lang="en-US" sz="1100" dirty="0" smtClean="0"/>
              <a:t>SOURCE: </a:t>
            </a:r>
            <a:r>
              <a:rPr lang="en-US" sz="1100" dirty="0"/>
              <a:t>Kaiser/HRET Survey of Employer-Sponsored Health Benefits, 2006-2012</a:t>
            </a:r>
            <a:r>
              <a:rPr lang="en-US" sz="1100" dirty="0" smtClean="0"/>
              <a:t>.</a:t>
            </a:r>
            <a:endParaRPr lang="en-US" sz="1100" dirty="0"/>
          </a:p>
        </p:txBody>
      </p:sp>
      <p:sp>
        <p:nvSpPr>
          <p:cNvPr id="4" name="Title 3"/>
          <p:cNvSpPr>
            <a:spLocks noGrp="1"/>
          </p:cNvSpPr>
          <p:nvPr>
            <p:ph type="title"/>
          </p:nvPr>
        </p:nvSpPr>
        <p:spPr>
          <a:xfrm>
            <a:off x="91440" y="91440"/>
            <a:ext cx="9052560" cy="914400"/>
          </a:xfrm>
        </p:spPr>
        <p:txBody>
          <a:bodyPr/>
          <a:lstStyle/>
          <a:p>
            <a:r>
              <a:rPr lang="en-US" sz="2400" dirty="0" smtClean="0"/>
              <a:t>Percentage </a:t>
            </a:r>
            <a:r>
              <a:rPr lang="en-US" sz="2400" dirty="0"/>
              <a:t>of Covered Workers Enrolled in a Plan with a General Annual Deductible of $1,000 or More for Single Coverage, By Firm Size, 2006-2012</a:t>
            </a:r>
            <a:br>
              <a:rPr lang="en-US" sz="2400" dirty="0"/>
            </a:br>
            <a:endParaRPr lang="en-US" sz="2400" dirty="0"/>
          </a:p>
        </p:txBody>
      </p:sp>
    </p:spTree>
    <p:extLst>
      <p:ext uri="{BB962C8B-B14F-4D97-AF65-F5344CB8AC3E}">
        <p14:creationId xmlns:p14="http://schemas.microsoft.com/office/powerpoint/2010/main" val="2144842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
            <a:ext cx="9144000" cy="990600"/>
          </a:xfrm>
          <a:ln/>
        </p:spPr>
        <p:txBody>
          <a:bodyPr/>
          <a:lstStyle/>
          <a:p>
            <a:pPr eaLnBrk="1" hangingPunct="1"/>
            <a:r>
              <a:rPr lang="en-US" sz="2400" dirty="0" smtClean="0">
                <a:latin typeface="+mn-lt"/>
              </a:rPr>
              <a:t>Among </a:t>
            </a:r>
            <a:r>
              <a:rPr lang="en-US" sz="2400" dirty="0">
                <a:latin typeface="+mn-lt"/>
              </a:rPr>
              <a:t>All Large Firms (200 or More Workers) Offering Health Benefits to Active Workers, Percentage of Firms Offering Retiree Health Benefits, 1988-2012</a:t>
            </a:r>
            <a:endParaRPr sz="2400" dirty="0" smtClean="0">
              <a:latin typeface="+mn-lt"/>
              <a:cs typeface="Meta Offc Pro" pitchFamily="34" charset="0"/>
            </a:endParaRPr>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395649909"/>
              </p:ext>
            </p:extLst>
          </p:nvPr>
        </p:nvGraphicFramePr>
        <p:xfrm>
          <a:off x="76200" y="1371600"/>
          <a:ext cx="8991600" cy="4379913"/>
        </p:xfrm>
        <a:graphic>
          <a:graphicData uri="http://schemas.openxmlformats.org/drawingml/2006/chart">
            <c:chart xmlns:c="http://schemas.openxmlformats.org/drawingml/2006/chart" xmlns:r="http://schemas.openxmlformats.org/officeDocument/2006/relationships" r:id="rId2"/>
          </a:graphicData>
        </a:graphic>
      </p:graphicFrame>
      <p:sp>
        <p:nvSpPr>
          <p:cNvPr id="4101" name="Rectangle 9"/>
          <p:cNvSpPr>
            <a:spLocks noChangeArrowheads="1"/>
          </p:cNvSpPr>
          <p:nvPr/>
        </p:nvSpPr>
        <p:spPr bwMode="auto">
          <a:xfrm>
            <a:off x="0" y="6013471"/>
            <a:ext cx="8458200"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spcBef>
                <a:spcPts val="400"/>
              </a:spcBef>
            </a:pPr>
            <a:r>
              <a:rPr lang="en-US" sz="1100" dirty="0" smtClean="0"/>
              <a:t>NOTE: Tests found no statistical difference from estimate for the previous year shown (p&lt;.05).  No statistical tests are conducted for years prior to 1999. </a:t>
            </a:r>
          </a:p>
          <a:p>
            <a:pPr eaLnBrk="0" hangingPunct="0">
              <a:spcBef>
                <a:spcPts val="400"/>
              </a:spcBef>
            </a:pPr>
            <a:r>
              <a:rPr lang="en-US" sz="1100" dirty="0" smtClean="0"/>
              <a:t>SOURCE: Kaiser/HRET Survey of Employer-Sponsored Health Benefits, 1999-2012; KPMG Survey of Employer-Sponsored Health Benefits, 1991, 1993, 1995, 1998; The Health Insurance Association of America (</a:t>
            </a:r>
            <a:r>
              <a:rPr lang="en-US" sz="1100" dirty="0" err="1" smtClean="0"/>
              <a:t>HIAA</a:t>
            </a:r>
            <a:r>
              <a:rPr lang="en-US" sz="1100" dirty="0" smtClean="0"/>
              <a:t>), 1988.</a:t>
            </a:r>
            <a:endParaRPr lang="en-US" sz="1100" dirty="0"/>
          </a:p>
        </p:txBody>
      </p:sp>
    </p:spTree>
    <p:extLst>
      <p:ext uri="{BB962C8B-B14F-4D97-AF65-F5344CB8AC3E}">
        <p14:creationId xmlns:p14="http://schemas.microsoft.com/office/powerpoint/2010/main" val="3573167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8574" y="0"/>
            <a:ext cx="8734426" cy="838200"/>
          </a:xfrm>
          <a:noFill/>
          <a:ln/>
        </p:spPr>
        <p:txBody>
          <a:bodyPr/>
          <a:lstStyle/>
          <a:p>
            <a:r>
              <a:rPr lang="en-US" sz="2400" b="1" dirty="0" smtClean="0">
                <a:latin typeface="+mj-lt"/>
              </a:rPr>
              <a:t>Percentage </a:t>
            </a:r>
            <a:r>
              <a:rPr lang="en-US" sz="2400" b="1" dirty="0">
                <a:latin typeface="+mj-lt"/>
              </a:rPr>
              <a:t>of Covered Workers in Partially </a:t>
            </a:r>
            <a:r>
              <a:rPr lang="en-US" sz="2400" b="1" dirty="0" smtClean="0">
                <a:latin typeface="+mj-lt"/>
              </a:rPr>
              <a:t>or Completely Self-Funded </a:t>
            </a:r>
            <a:r>
              <a:rPr lang="en-US" sz="2400" b="1" dirty="0">
                <a:latin typeface="+mj-lt"/>
              </a:rPr>
              <a:t>Plans, </a:t>
            </a:r>
            <a:r>
              <a:rPr lang="en-US" sz="2400" b="1" dirty="0" smtClean="0">
                <a:latin typeface="+mj-lt"/>
              </a:rPr>
              <a:t>1999-2012</a:t>
            </a:r>
            <a:endParaRPr lang="en-US" sz="2400" b="1" dirty="0">
              <a:latin typeface="+mj-lt"/>
            </a:endParaRPr>
          </a:p>
        </p:txBody>
      </p:sp>
      <p:graphicFrame>
        <p:nvGraphicFramePr>
          <p:cNvPr id="8" name="Object 3"/>
          <p:cNvGraphicFramePr>
            <a:graphicFrameLocks noGrp="1" noChangeAspect="1"/>
          </p:cNvGraphicFramePr>
          <p:nvPr>
            <p:ph idx="1"/>
            <p:extLst>
              <p:ext uri="{D42A27DB-BD31-4B8C-83A1-F6EECF244321}">
                <p14:modId xmlns:p14="http://schemas.microsoft.com/office/powerpoint/2010/main" val="2023425199"/>
              </p:ext>
            </p:extLst>
          </p:nvPr>
        </p:nvGraphicFramePr>
        <p:xfrm>
          <a:off x="152400" y="1066800"/>
          <a:ext cx="87630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148" name="Text Box 4"/>
          <p:cNvSpPr txBox="1">
            <a:spLocks noChangeArrowheads="1"/>
          </p:cNvSpPr>
          <p:nvPr/>
        </p:nvSpPr>
        <p:spPr bwMode="auto">
          <a:xfrm>
            <a:off x="28574" y="6181636"/>
            <a:ext cx="6753225" cy="600164"/>
          </a:xfrm>
          <a:prstGeom prst="rect">
            <a:avLst/>
          </a:prstGeom>
          <a:noFill/>
          <a:ln w="9525" cap="sq">
            <a:noFill/>
            <a:miter lim="800000"/>
            <a:headEnd type="none" w="sm" len="sm"/>
            <a:tailEnd type="none" w="sm" len="sm"/>
          </a:ln>
          <a:effectLst/>
        </p:spPr>
        <p:txBody>
          <a:bodyPr wrap="square">
            <a:spAutoFit/>
          </a:bodyPr>
          <a:lstStyle/>
          <a:p>
            <a:pPr eaLnBrk="0" hangingPunct="0">
              <a:spcBef>
                <a:spcPts val="0"/>
              </a:spcBef>
            </a:pPr>
            <a:r>
              <a:rPr lang="en-US" sz="1100" dirty="0" smtClean="0">
                <a:latin typeface="+mn-lt"/>
              </a:rPr>
              <a:t>NOTE: Tests </a:t>
            </a:r>
            <a:r>
              <a:rPr lang="en-US" sz="1100" dirty="0">
                <a:latin typeface="+mn-lt"/>
              </a:rPr>
              <a:t>found no statistical difference from estimate for the previous year shown (p&lt;.05).  </a:t>
            </a:r>
            <a:endParaRPr lang="en-US" sz="1100" dirty="0" smtClean="0">
              <a:latin typeface="+mn-lt"/>
            </a:endParaRPr>
          </a:p>
          <a:p>
            <a:pPr eaLnBrk="0" hangingPunct="0">
              <a:spcBef>
                <a:spcPts val="0"/>
              </a:spcBef>
            </a:pPr>
            <a:r>
              <a:rPr lang="en-US" sz="1100" dirty="0" smtClean="0">
                <a:latin typeface="+mn-lt"/>
              </a:rPr>
              <a:t/>
            </a:r>
            <a:br>
              <a:rPr lang="en-US" sz="1100" dirty="0" smtClean="0">
                <a:latin typeface="+mn-lt"/>
              </a:rPr>
            </a:br>
            <a:r>
              <a:rPr lang="en-US" sz="1100" dirty="0" smtClean="0">
                <a:latin typeface="+mn-lt"/>
              </a:rPr>
              <a:t>SOURCE: </a:t>
            </a:r>
            <a:r>
              <a:rPr lang="en-US" sz="1100" dirty="0">
                <a:latin typeface="+mn-lt"/>
              </a:rPr>
              <a:t>Kaiser/HRET Survey of Employer-Sponsored Health Benefits, </a:t>
            </a:r>
            <a:r>
              <a:rPr lang="en-US" sz="1100" dirty="0" smtClean="0">
                <a:latin typeface="+mn-lt"/>
              </a:rPr>
              <a:t>1999-2012.</a:t>
            </a:r>
            <a:endParaRPr lang="en-US" sz="1100" dirty="0">
              <a:latin typeface="+mn-lt"/>
            </a:endParaRPr>
          </a:p>
        </p:txBody>
      </p:sp>
    </p:spTree>
    <p:extLst>
      <p:ext uri="{BB962C8B-B14F-4D97-AF65-F5344CB8AC3E}">
        <p14:creationId xmlns:p14="http://schemas.microsoft.com/office/powerpoint/2010/main" val="357292195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8991600" cy="1295400"/>
          </a:xfrm>
          <a:noFill/>
          <a:ln/>
        </p:spPr>
        <p:txBody>
          <a:bodyPr/>
          <a:lstStyle/>
          <a:p>
            <a:pPr eaLnBrk="0" hangingPunct="0"/>
            <a:r>
              <a:rPr lang="en-US" sz="2400" b="1" dirty="0" smtClean="0"/>
              <a:t>Among </a:t>
            </a:r>
            <a:r>
              <a:rPr lang="en-US" sz="2400" b="1" dirty="0"/>
              <a:t>Firms Offering </a:t>
            </a:r>
            <a:r>
              <a:rPr lang="en-US" sz="2400" b="1" dirty="0" smtClean="0"/>
              <a:t>and Not Offering Health </a:t>
            </a:r>
            <a:r>
              <a:rPr lang="en-US" sz="2400" b="1" dirty="0"/>
              <a:t>Benefits, Percentage of Firms Offering Flexible Spending Accounts and </a:t>
            </a:r>
            <a:r>
              <a:rPr lang="en-US" sz="2400" b="1" dirty="0" smtClean="0"/>
              <a:t/>
            </a:r>
            <a:br>
              <a:rPr lang="en-US" sz="2400" b="1" dirty="0" smtClean="0"/>
            </a:br>
            <a:r>
              <a:rPr lang="en-US" sz="2400" b="1" dirty="0" smtClean="0"/>
              <a:t>Pre-Tax Employee Premium Contributions, </a:t>
            </a:r>
            <a:r>
              <a:rPr lang="en-US" sz="2400" b="1" dirty="0"/>
              <a:t>By Firm Size, </a:t>
            </a:r>
            <a:r>
              <a:rPr lang="en-US" sz="2400" b="1" dirty="0" smtClean="0"/>
              <a:t>2012</a:t>
            </a:r>
            <a:endParaRPr lang="en-US" sz="2400" b="1" dirty="0"/>
          </a:p>
        </p:txBody>
      </p:sp>
      <p:sp>
        <p:nvSpPr>
          <p:cNvPr id="3076" name="Rectangle 4"/>
          <p:cNvSpPr>
            <a:spLocks noChangeArrowheads="1"/>
          </p:cNvSpPr>
          <p:nvPr/>
        </p:nvSpPr>
        <p:spPr bwMode="auto">
          <a:xfrm>
            <a:off x="0" y="5139581"/>
            <a:ext cx="8458200" cy="1718419"/>
          </a:xfrm>
          <a:prstGeom prst="rect">
            <a:avLst/>
          </a:prstGeom>
          <a:noFill/>
          <a:ln w="9525">
            <a:noFill/>
            <a:miter lim="800000"/>
            <a:headEnd/>
            <a:tailEnd/>
          </a:ln>
          <a:effectLst/>
        </p:spPr>
        <p:txBody>
          <a:bodyPr wrap="square">
            <a:spAutoFit/>
          </a:bodyPr>
          <a:lstStyle/>
          <a:p>
            <a:pPr indent="-55563" eaLnBrk="0" hangingPunct="0">
              <a:spcBef>
                <a:spcPts val="400"/>
              </a:spcBef>
            </a:pPr>
            <a:r>
              <a:rPr lang="en-US" sz="1100" b="0" dirty="0" smtClean="0">
                <a:latin typeface="+mn-lt"/>
              </a:rPr>
              <a:t>* Estimate </a:t>
            </a:r>
            <a:r>
              <a:rPr lang="en-US" sz="1100" b="0" dirty="0">
                <a:latin typeface="+mn-lt"/>
              </a:rPr>
              <a:t>is statistically different between All Small Firms and All Large Firms within category (p&lt;.05). </a:t>
            </a:r>
          </a:p>
          <a:p>
            <a:pPr indent="-55563">
              <a:spcBef>
                <a:spcPts val="400"/>
              </a:spcBef>
            </a:pPr>
            <a:r>
              <a:rPr lang="en-US" sz="1100" b="0" dirty="0" smtClean="0">
                <a:latin typeface="+mn-lt"/>
              </a:rPr>
              <a:t>NOTE: </a:t>
            </a:r>
            <a:r>
              <a:rPr lang="en-US" sz="1100" b="0" dirty="0">
                <a:latin typeface="+mn-lt"/>
              </a:rPr>
              <a:t>Section 125 of the Internal Revenue </a:t>
            </a:r>
            <a:r>
              <a:rPr lang="en-US" sz="1100" dirty="0" smtClean="0">
                <a:latin typeface="+mn-lt"/>
              </a:rPr>
              <a:t>C</a:t>
            </a:r>
            <a:r>
              <a:rPr lang="en-US" sz="1100" b="0" dirty="0" smtClean="0">
                <a:latin typeface="+mn-lt"/>
              </a:rPr>
              <a:t>ode </a:t>
            </a:r>
            <a:r>
              <a:rPr lang="en-US" sz="1100" b="0" dirty="0">
                <a:latin typeface="+mn-lt"/>
              </a:rPr>
              <a:t>permits employees to pay for health insurance premiums with pre-tax dollars.  Section 125 also allows the establishment of flexible spending accounts (FSAs).  An FSA allows employees to set aside funds on a pre-tax basis to pay for medical expenses not covered by health insurance.  Typically, employees decide at the beginning of the year how much to set aside in </a:t>
            </a:r>
            <a:r>
              <a:rPr lang="en-US" sz="1100" b="0" dirty="0" smtClean="0">
                <a:latin typeface="+mn-lt"/>
              </a:rPr>
              <a:t>an </a:t>
            </a:r>
            <a:r>
              <a:rPr lang="en-US" sz="1100" b="0" dirty="0">
                <a:latin typeface="+mn-lt"/>
              </a:rPr>
              <a:t>FSA, and their employer deducts that amount from the employee’s paycheck over the year.  Funds set aside in </a:t>
            </a:r>
            <a:r>
              <a:rPr lang="en-US" sz="1100" b="0" dirty="0" smtClean="0">
                <a:latin typeface="+mn-lt"/>
              </a:rPr>
              <a:t>an </a:t>
            </a:r>
            <a:r>
              <a:rPr lang="en-US" sz="1100" b="0" dirty="0">
                <a:latin typeface="+mn-lt"/>
              </a:rPr>
              <a:t>FSA must be used by the end of the year </a:t>
            </a:r>
            <a:r>
              <a:rPr lang="en-US" sz="1100" b="0" dirty="0" smtClean="0">
                <a:latin typeface="+mn-lt"/>
              </a:rPr>
              <a:t>or </a:t>
            </a:r>
            <a:r>
              <a:rPr lang="en-US" sz="1100" b="0" dirty="0">
                <a:latin typeface="+mn-lt"/>
              </a:rPr>
              <a:t>are forfeited by the employee.  FSAs are different from HRAs and HSAs. </a:t>
            </a:r>
            <a:r>
              <a:rPr lang="en-US" sz="1100" b="0" dirty="0" smtClean="0">
                <a:latin typeface="+mn-lt"/>
              </a:rPr>
              <a:t> </a:t>
            </a:r>
            <a:r>
              <a:rPr lang="en-US" sz="1100" dirty="0" smtClean="0">
                <a:latin typeface="+mn-lt"/>
                <a:cs typeface="Arial" pitchFamily="34" charset="0"/>
              </a:rPr>
              <a:t>Nineteen percent of firms responded “not applicable” when asked if they allow the establishment of a section 125 plan. For example, some firms may pay for 100 percent of the cost of coverage.</a:t>
            </a:r>
            <a:endParaRPr lang="en-US" sz="1100" b="0" dirty="0">
              <a:latin typeface="+mn-lt"/>
              <a:cs typeface="Arial" pitchFamily="34" charset="0"/>
            </a:endParaRPr>
          </a:p>
          <a:p>
            <a:pPr indent="-55563" eaLnBrk="0" hangingPunct="0">
              <a:spcBef>
                <a:spcPts val="400"/>
              </a:spcBef>
            </a:pPr>
            <a:r>
              <a:rPr lang="en-US" sz="1100" b="0" dirty="0" smtClean="0">
                <a:latin typeface="+mn-lt"/>
                <a:cs typeface="Arial" pitchFamily="34" charset="0"/>
              </a:rPr>
              <a:t>SOURCE: </a:t>
            </a:r>
            <a:r>
              <a:rPr lang="en-US" sz="1100" b="0" dirty="0">
                <a:latin typeface="+mn-lt"/>
                <a:cs typeface="Arial" pitchFamily="34" charset="0"/>
              </a:rPr>
              <a:t>Kaiser/HRET Survey of Employer-Sponsored Health Benefits, </a:t>
            </a:r>
            <a:r>
              <a:rPr lang="en-US" sz="1100" b="0" dirty="0" smtClean="0">
                <a:latin typeface="+mn-lt"/>
                <a:cs typeface="Arial" pitchFamily="34" charset="0"/>
              </a:rPr>
              <a:t>2012. </a:t>
            </a:r>
            <a:endParaRPr lang="en-US" sz="1100" b="0" dirty="0">
              <a:latin typeface="+mn-lt"/>
              <a:cs typeface="Arial"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3699705076"/>
              </p:ext>
            </p:extLst>
          </p:nvPr>
        </p:nvGraphicFramePr>
        <p:xfrm>
          <a:off x="76200" y="1447800"/>
          <a:ext cx="89916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49203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371600"/>
          </a:xfrm>
          <a:noFill/>
          <a:ln/>
        </p:spPr>
        <p:txBody>
          <a:bodyPr/>
          <a:lstStyle/>
          <a:p>
            <a:pPr eaLnBrk="0" hangingPunct="0"/>
            <a:r>
              <a:rPr lang="en-US" sz="2400" b="1" dirty="0" smtClean="0"/>
              <a:t>Among </a:t>
            </a:r>
            <a:r>
              <a:rPr lang="en-US" sz="2400" b="1" dirty="0"/>
              <a:t>Firms Offering Health Benefits, Percentage of Firms </a:t>
            </a:r>
            <a:r>
              <a:rPr lang="en-US" sz="2400" b="1" dirty="0" smtClean="0"/>
              <a:t>Offering a Wellness Program and Asking Employees to Complete a Health Risk Assessment, </a:t>
            </a:r>
            <a:r>
              <a:rPr lang="en-US" sz="2400" b="1" dirty="0"/>
              <a:t>By Firm Size, </a:t>
            </a:r>
            <a:r>
              <a:rPr lang="en-US" sz="2400" b="1" dirty="0" smtClean="0"/>
              <a:t>2012</a:t>
            </a:r>
            <a:endParaRPr lang="en-US" sz="2400" b="1" dirty="0"/>
          </a:p>
        </p:txBody>
      </p:sp>
      <p:sp>
        <p:nvSpPr>
          <p:cNvPr id="3076" name="Rectangle 4"/>
          <p:cNvSpPr>
            <a:spLocks noChangeArrowheads="1"/>
          </p:cNvSpPr>
          <p:nvPr/>
        </p:nvSpPr>
        <p:spPr bwMode="auto">
          <a:xfrm>
            <a:off x="0" y="4408612"/>
            <a:ext cx="9144000" cy="2449388"/>
          </a:xfrm>
          <a:prstGeom prst="rect">
            <a:avLst/>
          </a:prstGeom>
          <a:noFill/>
          <a:ln w="9525">
            <a:noFill/>
            <a:miter lim="800000"/>
            <a:headEnd/>
            <a:tailEnd/>
          </a:ln>
          <a:effectLst/>
        </p:spPr>
        <p:txBody>
          <a:bodyPr wrap="square">
            <a:spAutoFit/>
          </a:bodyPr>
          <a:lstStyle/>
          <a:p>
            <a:pPr marL="55563" indent="-55563" algn="l" eaLnBrk="0" hangingPunct="0">
              <a:spcBef>
                <a:spcPts val="0"/>
              </a:spcBef>
              <a:spcAft>
                <a:spcPts val="400"/>
              </a:spcAft>
            </a:pPr>
            <a:r>
              <a:rPr lang="en-US" sz="1050" b="0" dirty="0" smtClean="0"/>
              <a:t>* Estimate </a:t>
            </a:r>
            <a:r>
              <a:rPr lang="en-US" sz="1050" b="0" dirty="0"/>
              <a:t>is statistically different between All Small Firms and All Large Firms within category (p&lt;.05). </a:t>
            </a:r>
            <a:endParaRPr lang="en-US" sz="1050" b="0" dirty="0" smtClean="0"/>
          </a:p>
          <a:p>
            <a:pPr marL="55563" indent="-55563" eaLnBrk="0" hangingPunct="0">
              <a:spcBef>
                <a:spcPts val="0"/>
              </a:spcBef>
              <a:spcAft>
                <a:spcPts val="400"/>
              </a:spcAft>
            </a:pPr>
            <a:r>
              <a:rPr lang="en-US" sz="1050" b="0" dirty="0" smtClean="0"/>
              <a:t>NOTE: </a:t>
            </a:r>
            <a:r>
              <a:rPr lang="en-US" sz="1050" dirty="0"/>
              <a:t>A health risk assessment includes questions about medical history, health status, and lifestyle and is designed to identify the health risks of the </a:t>
            </a:r>
            <a:r>
              <a:rPr lang="en-US" sz="1050" dirty="0" smtClean="0"/>
              <a:t>person being </a:t>
            </a:r>
            <a:r>
              <a:rPr lang="en-US" sz="1050" dirty="0"/>
              <a:t>assessed. </a:t>
            </a:r>
            <a:endParaRPr lang="en-US" sz="1050" b="0" dirty="0"/>
          </a:p>
          <a:p>
            <a:pPr marL="55563" indent="-55563">
              <a:spcBef>
                <a:spcPts val="0"/>
              </a:spcBef>
              <a:spcAft>
                <a:spcPts val="400"/>
              </a:spcAft>
            </a:pPr>
            <a:r>
              <a:rPr lang="en-US" sz="1050" dirty="0"/>
              <a:t>‡ Among firms offering employees the option to complete a health risk assessment</a:t>
            </a:r>
            <a:r>
              <a:rPr lang="en-US" sz="1050" dirty="0" smtClean="0"/>
              <a:t>. </a:t>
            </a:r>
            <a:r>
              <a:rPr lang="en-US" sz="1050" dirty="0"/>
              <a:t>The estimate for small firms is not reported </a:t>
            </a:r>
            <a:r>
              <a:rPr lang="en-US" sz="1050" dirty="0" smtClean="0"/>
              <a:t>because </a:t>
            </a:r>
            <a:r>
              <a:rPr lang="en-US" sz="1050" dirty="0"/>
              <a:t>of the high standard error associated with this estimate. Although 19 percent of small firms that ask their employees to complete a health risk assessment reported that they offer a financial incentive, the relative standard error is 0.36, which indicates considerable uncertainty. The difference between large and small firms is statistically significant at the 0.05 confidence level</a:t>
            </a:r>
            <a:r>
              <a:rPr lang="en-US" sz="1050" dirty="0" smtClean="0"/>
              <a:t>.</a:t>
            </a:r>
          </a:p>
          <a:p>
            <a:pPr marL="55563" indent="-55563">
              <a:spcBef>
                <a:spcPts val="0"/>
              </a:spcBef>
              <a:spcAft>
                <a:spcPts val="400"/>
              </a:spcAft>
            </a:pPr>
            <a:r>
              <a:rPr lang="en-US" sz="1050" dirty="0"/>
              <a:t>~ Includes the following wellness programs: weight loss programs, biometric screenings, gym membership discounts or on-site exercise facilities, smoking cessation program, lifestyle or behavioral coaching, classes in nutrition or healthy living, web-based resources for healthy </a:t>
            </a:r>
            <a:r>
              <a:rPr lang="en-US" sz="1050" dirty="0" smtClean="0"/>
              <a:t>living, </a:t>
            </a:r>
            <a:r>
              <a:rPr lang="en-US" sz="1050" dirty="0"/>
              <a:t>or a wellness newsletter</a:t>
            </a:r>
            <a:r>
              <a:rPr lang="en-US" sz="1050" dirty="0" smtClean="0"/>
              <a:t>.</a:t>
            </a:r>
          </a:p>
          <a:p>
            <a:pPr marL="55563" indent="-55563">
              <a:spcBef>
                <a:spcPts val="0"/>
              </a:spcBef>
              <a:spcAft>
                <a:spcPts val="400"/>
              </a:spcAft>
            </a:pPr>
            <a:r>
              <a:rPr lang="en-US" sz="1050" dirty="0" smtClean="0"/>
              <a:t>^</a:t>
            </a:r>
            <a:r>
              <a:rPr lang="en-US" sz="1050" dirty="0"/>
              <a:t>Among Firms Offering Health and Wellness </a:t>
            </a:r>
            <a:r>
              <a:rPr lang="en-US" sz="1050" dirty="0" smtClean="0"/>
              <a:t>Benefits.  Any </a:t>
            </a:r>
            <a:r>
              <a:rPr lang="en-US" sz="1050" dirty="0"/>
              <a:t>financial incentive indicates firms that offer employees </a:t>
            </a:r>
            <a:r>
              <a:rPr lang="en-US" sz="1050" dirty="0" smtClean="0"/>
              <a:t>who participate </a:t>
            </a:r>
            <a:r>
              <a:rPr lang="en-US" sz="1050" dirty="0"/>
              <a:t>in </a:t>
            </a:r>
            <a:r>
              <a:rPr lang="en-US" sz="1050" dirty="0" smtClean="0"/>
              <a:t>wellness </a:t>
            </a:r>
            <a:br>
              <a:rPr lang="en-US" sz="1050" dirty="0" smtClean="0"/>
            </a:br>
            <a:r>
              <a:rPr lang="en-US" sz="1050" dirty="0" smtClean="0"/>
              <a:t>programs </a:t>
            </a:r>
            <a:r>
              <a:rPr lang="en-US" sz="1050" dirty="0"/>
              <a:t>one of the following incentives: smaller premium contributions, smaller deductibles, </a:t>
            </a:r>
            <a:r>
              <a:rPr lang="en-US" sz="1050" dirty="0" smtClean="0"/>
              <a:t>higher </a:t>
            </a:r>
            <a:r>
              <a:rPr lang="en-US" sz="1050" dirty="0"/>
              <a:t>HRA or HSA contributions, </a:t>
            </a:r>
            <a:r>
              <a:rPr lang="en-US" sz="1050" dirty="0" smtClean="0"/>
              <a:t>or </a:t>
            </a:r>
            <a:r>
              <a:rPr lang="en-US" sz="1050" dirty="0"/>
              <a:t>gift cards, </a:t>
            </a:r>
            <a:r>
              <a:rPr lang="en-US" sz="1050" dirty="0" smtClean="0"/>
              <a:t/>
            </a:r>
            <a:br>
              <a:rPr lang="en-US" sz="1050" dirty="0" smtClean="0"/>
            </a:br>
            <a:r>
              <a:rPr lang="en-US" sz="1050" dirty="0" smtClean="0"/>
              <a:t>travel</a:t>
            </a:r>
            <a:r>
              <a:rPr lang="en-US" sz="1050" dirty="0"/>
              <a:t>, merchandise, or cash. </a:t>
            </a:r>
            <a:endParaRPr lang="en-US" sz="1050" dirty="0" smtClean="0"/>
          </a:p>
          <a:p>
            <a:pPr marL="55563" indent="-55563">
              <a:spcBef>
                <a:spcPts val="0"/>
              </a:spcBef>
              <a:spcAft>
                <a:spcPts val="400"/>
              </a:spcAft>
            </a:pPr>
            <a:r>
              <a:rPr lang="en-US" sz="1050" b="0" dirty="0" smtClean="0"/>
              <a:t>SOURCE: </a:t>
            </a:r>
            <a:r>
              <a:rPr lang="en-US" sz="1050" b="0" dirty="0"/>
              <a:t>Kaiser/HRET Survey of Employer-Sponsored Health Benefits, </a:t>
            </a:r>
            <a:r>
              <a:rPr lang="en-US" sz="1050" b="0" dirty="0" smtClean="0"/>
              <a:t>2012. </a:t>
            </a:r>
            <a:endParaRPr lang="en-US" sz="1050" b="0" dirty="0"/>
          </a:p>
        </p:txBody>
      </p:sp>
      <p:graphicFrame>
        <p:nvGraphicFramePr>
          <p:cNvPr id="2" name="Chart 1"/>
          <p:cNvGraphicFramePr/>
          <p:nvPr>
            <p:extLst>
              <p:ext uri="{D42A27DB-BD31-4B8C-83A1-F6EECF244321}">
                <p14:modId xmlns:p14="http://schemas.microsoft.com/office/powerpoint/2010/main" val="295369487"/>
              </p:ext>
            </p:extLst>
          </p:nvPr>
        </p:nvGraphicFramePr>
        <p:xfrm>
          <a:off x="152400" y="1295400"/>
          <a:ext cx="8839200" cy="2895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0492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lstStyle/>
          <a:p>
            <a:r>
              <a:rPr lang="en-US" sz="2400" b="1" dirty="0" smtClean="0"/>
              <a:t>Cumulative Increases in Health Insurance Premiums, Workers’ Contributions to Premiums, Inflation, and Workers’ Earnings, 1999-2012</a:t>
            </a:r>
          </a:p>
        </p:txBody>
      </p:sp>
      <p:graphicFrame>
        <p:nvGraphicFramePr>
          <p:cNvPr id="7" name="Object 3"/>
          <p:cNvGraphicFramePr>
            <a:graphicFrameLocks noGrp="1" noChangeAspect="1"/>
          </p:cNvGraphicFramePr>
          <p:nvPr>
            <p:ph type="chart" idx="4294967295"/>
            <p:extLst>
              <p:ext uri="{D42A27DB-BD31-4B8C-83A1-F6EECF244321}">
                <p14:modId xmlns:p14="http://schemas.microsoft.com/office/powerpoint/2010/main" val="3860586609"/>
              </p:ext>
            </p:extLst>
          </p:nvPr>
        </p:nvGraphicFramePr>
        <p:xfrm>
          <a:off x="152400" y="1295400"/>
          <a:ext cx="8610600" cy="4776281"/>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6071681"/>
            <a:ext cx="8229600" cy="754053"/>
          </a:xfrm>
          <a:prstGeom prst="rect">
            <a:avLst/>
          </a:prstGeom>
          <a:noFill/>
          <a:ln w="9525">
            <a:noFill/>
            <a:miter lim="800000"/>
            <a:headEnd/>
            <a:tailEnd/>
          </a:ln>
        </p:spPr>
        <p:txBody>
          <a:bodyPr wrap="square">
            <a:spAutoFit/>
          </a:bodyPr>
          <a:lstStyle/>
          <a:p>
            <a:pPr eaLnBrk="1" hangingPunct="1"/>
            <a:endParaRPr lang="en-US" sz="1000" dirty="0"/>
          </a:p>
          <a:p>
            <a:pPr eaLnBrk="1" hangingPunct="1"/>
            <a:r>
              <a:rPr lang="en-US" sz="1100" dirty="0" smtClean="0"/>
              <a:t>SOURCE:  </a:t>
            </a:r>
            <a:r>
              <a:rPr lang="en-US" sz="1100" dirty="0"/>
              <a:t>Kaiser/HRET Survey of Employer-Sponsored Health Benefits, </a:t>
            </a:r>
            <a:r>
              <a:rPr lang="en-US" sz="1100" dirty="0" smtClean="0"/>
              <a:t>1999-2012.  </a:t>
            </a:r>
            <a:r>
              <a:rPr lang="en-US" sz="1100" dirty="0"/>
              <a:t>Bureau of Labor Statistics, Consumer Price Index, U.S. City Average of Annual Inflation (April to April), </a:t>
            </a:r>
            <a:r>
              <a:rPr lang="en-US" sz="1100" dirty="0" smtClean="0"/>
              <a:t>1999-2012; </a:t>
            </a:r>
            <a:r>
              <a:rPr lang="en-US" sz="1100" dirty="0"/>
              <a:t>Bureau of Labor Statistics, Seasonally Adjusted Data from the Current Employment Statistics Survey, </a:t>
            </a:r>
            <a:r>
              <a:rPr lang="en-US" sz="1100" dirty="0" smtClean="0"/>
              <a:t>1999-2012 </a:t>
            </a:r>
            <a:r>
              <a:rPr lang="en-US" sz="1100" dirty="0"/>
              <a:t>(April to April). </a:t>
            </a:r>
          </a:p>
        </p:txBody>
      </p:sp>
    </p:spTree>
    <p:extLst>
      <p:ext uri="{BB962C8B-B14F-4D97-AF65-F5344CB8AC3E}">
        <p14:creationId xmlns:p14="http://schemas.microsoft.com/office/powerpoint/2010/main" val="1506071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374438"/>
            <a:ext cx="6096000" cy="6109124"/>
          </a:xfrm>
          <a:prstGeom prst="rect">
            <a:avLst/>
          </a:prstGeom>
          <a:ln>
            <a:solidFill>
              <a:schemeClr val="tx1"/>
            </a:solidFill>
          </a:ln>
        </p:spPr>
      </p:pic>
    </p:spTree>
    <p:extLst>
      <p:ext uri="{BB962C8B-B14F-4D97-AF65-F5344CB8AC3E}">
        <p14:creationId xmlns:p14="http://schemas.microsoft.com/office/powerpoint/2010/main" val="286150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1020762"/>
          </a:xfrm>
        </p:spPr>
        <p:txBody>
          <a:bodyPr/>
          <a:lstStyle/>
          <a:p>
            <a:r>
              <a:rPr lang="en-US" sz="2400" b="1" dirty="0" smtClean="0"/>
              <a:t>Cumulative Increases in Family Health Insurance Premiums, 2002-2007 and 2007-2012</a:t>
            </a:r>
          </a:p>
        </p:txBody>
      </p:sp>
      <p:graphicFrame>
        <p:nvGraphicFramePr>
          <p:cNvPr id="7" name="Object 3"/>
          <p:cNvGraphicFramePr>
            <a:graphicFrameLocks noGrp="1" noChangeAspect="1"/>
          </p:cNvGraphicFramePr>
          <p:nvPr>
            <p:ph type="chart" idx="4294967295"/>
            <p:extLst>
              <p:ext uri="{D42A27DB-BD31-4B8C-83A1-F6EECF244321}">
                <p14:modId xmlns:p14="http://schemas.microsoft.com/office/powerpoint/2010/main" val="3944070659"/>
              </p:ext>
            </p:extLst>
          </p:nvPr>
        </p:nvGraphicFramePr>
        <p:xfrm>
          <a:off x="152400" y="1771680"/>
          <a:ext cx="8610600" cy="4676775"/>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76200" y="6477000"/>
            <a:ext cx="5791200" cy="261610"/>
          </a:xfrm>
          <a:prstGeom prst="rect">
            <a:avLst/>
          </a:prstGeom>
          <a:noFill/>
          <a:ln w="9525">
            <a:noFill/>
            <a:miter lim="800000"/>
            <a:headEnd/>
            <a:tailEnd/>
          </a:ln>
        </p:spPr>
        <p:txBody>
          <a:bodyPr wrap="square">
            <a:spAutoFit/>
          </a:bodyPr>
          <a:lstStyle/>
          <a:p>
            <a:pPr eaLnBrk="1" hangingPunct="1"/>
            <a:r>
              <a:rPr lang="en-US" sz="1100" dirty="0" smtClean="0"/>
              <a:t>SOURCE:  </a:t>
            </a:r>
            <a:r>
              <a:rPr lang="en-US" sz="1100" dirty="0"/>
              <a:t>Kaiser/HRET Survey of Employer-Sponsored Health Benefits, </a:t>
            </a:r>
            <a:r>
              <a:rPr lang="en-US" sz="1100" dirty="0" smtClean="0"/>
              <a:t>2002-2012.</a:t>
            </a:r>
            <a:endParaRPr lang="en-US" sz="1100" dirty="0"/>
          </a:p>
        </p:txBody>
      </p:sp>
    </p:spTree>
    <p:extLst>
      <p:ext uri="{BB962C8B-B14F-4D97-AF65-F5344CB8AC3E}">
        <p14:creationId xmlns:p14="http://schemas.microsoft.com/office/powerpoint/2010/main" val="2906466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1"/>
          </p:nvPr>
        </p:nvSpPr>
        <p:spPr/>
        <p:txBody>
          <a:bodyPr/>
          <a:lstStyle/>
          <a:p>
            <a:pPr>
              <a:spcBef>
                <a:spcPct val="50000"/>
              </a:spcBef>
            </a:pPr>
            <a:r>
              <a:rPr lang="en-US" sz="1100" dirty="0"/>
              <a:t>* Estimate is statistically different from estimate for the previous year shown (p&lt;.05).</a:t>
            </a:r>
          </a:p>
          <a:p>
            <a:pPr>
              <a:spcBef>
                <a:spcPct val="50000"/>
              </a:spcBef>
            </a:pPr>
            <a:r>
              <a:rPr lang="en-US" sz="1100" dirty="0"/>
              <a:t>SOURCE:  Kaiser/HRET Survey of Employer-Sponsored Health Benefits, 1999-2012</a:t>
            </a:r>
            <a:r>
              <a:rPr lang="en-US" sz="1100" dirty="0" smtClean="0"/>
              <a:t>.</a:t>
            </a:r>
            <a:endParaRPr lang="en-US" sz="1100" dirty="0"/>
          </a:p>
        </p:txBody>
      </p:sp>
      <p:sp>
        <p:nvSpPr>
          <p:cNvPr id="6" name="Title 5"/>
          <p:cNvSpPr>
            <a:spLocks noGrp="1"/>
          </p:cNvSpPr>
          <p:nvPr>
            <p:ph type="title"/>
          </p:nvPr>
        </p:nvSpPr>
        <p:spPr/>
        <p:txBody>
          <a:bodyPr/>
          <a:lstStyle/>
          <a:p>
            <a:r>
              <a:rPr lang="en-US" sz="2400" dirty="0" smtClean="0"/>
              <a:t>Average </a:t>
            </a:r>
            <a:r>
              <a:rPr lang="en-US" sz="2400" dirty="0"/>
              <a:t>Annual Premiums for Single and </a:t>
            </a:r>
            <a:r>
              <a:rPr lang="en-US" sz="2400" dirty="0" smtClean="0"/>
              <a:t>Family Coverage</a:t>
            </a:r>
            <a:r>
              <a:rPr lang="en-US" sz="2400" dirty="0"/>
              <a:t>, </a:t>
            </a:r>
            <a:r>
              <a:rPr lang="en-US" sz="2400" dirty="0" smtClean="0"/>
              <a:t/>
            </a:r>
            <a:br>
              <a:rPr lang="en-US" sz="2400" dirty="0" smtClean="0"/>
            </a:br>
            <a:r>
              <a:rPr lang="en-US" sz="2400" dirty="0" smtClean="0"/>
              <a:t>1999-2012</a:t>
            </a:r>
            <a:r>
              <a:rPr lang="en-US" sz="2400" dirty="0"/>
              <a:t/>
            </a:r>
            <a:br>
              <a:rPr lang="en-US" sz="2400" dirty="0"/>
            </a:br>
            <a:endParaRPr lang="en-US" sz="24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005237107"/>
              </p:ext>
            </p:extLst>
          </p:nvPr>
        </p:nvGraphicFramePr>
        <p:xfrm>
          <a:off x="76200" y="1219200"/>
          <a:ext cx="9030586"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4678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3"/>
          <p:cNvGraphicFramePr>
            <a:graphicFrameLocks noGrp="1" noChangeAspect="1"/>
          </p:cNvGraphicFramePr>
          <p:nvPr>
            <p:ph idx="1"/>
            <p:extLst>
              <p:ext uri="{D42A27DB-BD31-4B8C-83A1-F6EECF244321}">
                <p14:modId xmlns:p14="http://schemas.microsoft.com/office/powerpoint/2010/main" val="4231956354"/>
              </p:ext>
            </p:extLst>
          </p:nvPr>
        </p:nvGraphicFramePr>
        <p:xfrm>
          <a:off x="228600" y="1195979"/>
          <a:ext cx="8610600" cy="4976221"/>
        </p:xfrm>
        <a:graphic>
          <a:graphicData uri="http://schemas.openxmlformats.org/drawingml/2006/chart">
            <c:chart xmlns:c="http://schemas.openxmlformats.org/drawingml/2006/chart" xmlns:r="http://schemas.openxmlformats.org/officeDocument/2006/relationships" r:id="rId3"/>
          </a:graphicData>
        </a:graphic>
      </p:graphicFrame>
      <p:sp>
        <p:nvSpPr>
          <p:cNvPr id="4099" name="Text Box 4"/>
          <p:cNvSpPr txBox="1">
            <a:spLocks noChangeArrowheads="1"/>
          </p:cNvSpPr>
          <p:nvPr/>
        </p:nvSpPr>
        <p:spPr bwMode="auto">
          <a:xfrm>
            <a:off x="2133600" y="5635823"/>
            <a:ext cx="1981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a:spcBef>
                <a:spcPct val="50000"/>
              </a:spcBef>
            </a:pPr>
            <a:r>
              <a:rPr lang="en-US" sz="1400" b="1" dirty="0">
                <a:latin typeface="+mj-lt"/>
              </a:rPr>
              <a:t>Single Coverage</a:t>
            </a:r>
          </a:p>
        </p:txBody>
      </p:sp>
      <p:sp>
        <p:nvSpPr>
          <p:cNvPr id="4100" name="Text Box 5"/>
          <p:cNvSpPr txBox="1">
            <a:spLocks noChangeArrowheads="1"/>
          </p:cNvSpPr>
          <p:nvPr/>
        </p:nvSpPr>
        <p:spPr bwMode="auto">
          <a:xfrm>
            <a:off x="5410200" y="5635823"/>
            <a:ext cx="2286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ctr" eaLnBrk="0" hangingPunct="0">
              <a:spcBef>
                <a:spcPct val="50000"/>
              </a:spcBef>
              <a:defRPr sz="1200" b="1">
                <a:latin typeface="+mj-lt"/>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n-US" sz="1400" dirty="0"/>
              <a:t>Family Coverage</a:t>
            </a:r>
          </a:p>
        </p:txBody>
      </p:sp>
      <p:sp>
        <p:nvSpPr>
          <p:cNvPr id="4101" name="Rectangle 6"/>
          <p:cNvSpPr>
            <a:spLocks noChangeArrowheads="1"/>
          </p:cNvSpPr>
          <p:nvPr/>
        </p:nvSpPr>
        <p:spPr bwMode="auto">
          <a:xfrm>
            <a:off x="0" y="0"/>
            <a:ext cx="8458200" cy="1066800"/>
          </a:xfrm>
          <a:prstGeom prst="rect">
            <a:avLst/>
          </a:prstGeom>
          <a:noFill/>
          <a:ln w="9525">
            <a:noFill/>
            <a:miter lim="800000"/>
            <a:headEnd/>
            <a:tailEnd/>
          </a:ln>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2400" b="1" dirty="0" smtClean="0">
                <a:solidFill>
                  <a:srgbClr val="000000"/>
                </a:solidFill>
                <a:latin typeface="Meta Offc Pro"/>
                <a:ea typeface="+mj-ea"/>
                <a:cs typeface="Meta Offc Pro"/>
              </a:rPr>
              <a:t>Average </a:t>
            </a:r>
            <a:r>
              <a:rPr lang="en-US" sz="2400" b="1" dirty="0">
                <a:solidFill>
                  <a:srgbClr val="000000"/>
                </a:solidFill>
                <a:latin typeface="Meta Offc Pro"/>
                <a:ea typeface="+mj-ea"/>
                <a:cs typeface="Meta Offc Pro"/>
              </a:rPr>
              <a:t>Annual Worker Premium Contributions and Total Premiums for Covered Workers, Single and Family Coverage, by Firm Size, 2012</a:t>
            </a:r>
          </a:p>
        </p:txBody>
      </p:sp>
      <p:sp>
        <p:nvSpPr>
          <p:cNvPr id="4103" name="Text Box 9"/>
          <p:cNvSpPr txBox="1">
            <a:spLocks noChangeArrowheads="1"/>
          </p:cNvSpPr>
          <p:nvPr/>
        </p:nvSpPr>
        <p:spPr bwMode="auto">
          <a:xfrm>
            <a:off x="76200" y="6324600"/>
            <a:ext cx="8305800"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nSpc>
                <a:spcPct val="85000"/>
              </a:lnSpc>
              <a:spcBef>
                <a:spcPct val="50000"/>
              </a:spcBef>
            </a:pPr>
            <a:r>
              <a:rPr lang="en-US" sz="1100" dirty="0">
                <a:latin typeface="+mj-lt"/>
                <a:cs typeface="Tahoma" pitchFamily="34" charset="0"/>
              </a:rPr>
              <a:t>* Estimates are statistically different between All Small Firms and All Large Firms (p&lt;.05). </a:t>
            </a:r>
          </a:p>
          <a:p>
            <a:pPr>
              <a:spcBef>
                <a:spcPct val="50000"/>
              </a:spcBef>
            </a:pPr>
            <a:r>
              <a:rPr lang="en-US" sz="1100" dirty="0" smtClean="0">
                <a:latin typeface="+mj-lt"/>
                <a:cs typeface="Tahoma" pitchFamily="34" charset="0"/>
              </a:rPr>
              <a:t>SOURCE: </a:t>
            </a:r>
            <a:r>
              <a:rPr lang="en-US" sz="1100" dirty="0">
                <a:latin typeface="+mj-lt"/>
                <a:cs typeface="Tahoma" pitchFamily="34" charset="0"/>
              </a:rPr>
              <a:t>Kaiser/HRET Survey of Employer-Sponsored Health Benefits, </a:t>
            </a:r>
            <a:r>
              <a:rPr lang="en-US" sz="1100" dirty="0" smtClean="0">
                <a:latin typeface="+mj-lt"/>
                <a:cs typeface="Tahoma" pitchFamily="34" charset="0"/>
              </a:rPr>
              <a:t>2012.</a:t>
            </a:r>
            <a:endParaRPr lang="en-US" sz="1100" dirty="0">
              <a:latin typeface="+mj-lt"/>
              <a:cs typeface="Tahoma" pitchFamily="34" charset="0"/>
            </a:endParaRPr>
          </a:p>
        </p:txBody>
      </p:sp>
      <p:sp>
        <p:nvSpPr>
          <p:cNvPr id="10" name="Line 7"/>
          <p:cNvSpPr>
            <a:spLocks noChangeShapeType="1"/>
          </p:cNvSpPr>
          <p:nvPr/>
        </p:nvSpPr>
        <p:spPr bwMode="auto">
          <a:xfrm flipV="1">
            <a:off x="4876800" y="1752600"/>
            <a:ext cx="0" cy="350520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748836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0" y="0"/>
            <a:ext cx="8153400" cy="830997"/>
          </a:xfrm>
          <a:prstGeom prst="rect">
            <a:avLst/>
          </a:prstGeom>
          <a:noFill/>
          <a:ln w="9525" algn="ctr">
            <a:noFill/>
            <a:miter lim="800000"/>
            <a:headEnd/>
            <a:tailEnd/>
          </a:ln>
          <a:effectLst/>
        </p:spPr>
        <p:txBody>
          <a:bodyPr wrap="square">
            <a:spAutoFit/>
          </a:bodyPr>
          <a:lstStyle/>
          <a:p>
            <a:r>
              <a:rPr lang="en-US" sz="2400" b="1" dirty="0" smtClean="0">
                <a:latin typeface="+mj-lt"/>
              </a:rPr>
              <a:t>Average </a:t>
            </a:r>
            <a:r>
              <a:rPr lang="en-US" sz="2400" b="1" dirty="0">
                <a:latin typeface="+mj-lt"/>
              </a:rPr>
              <a:t>Annual Worker Contributions for Covered Workers with Family Coverage, by Firm Size, </a:t>
            </a:r>
            <a:r>
              <a:rPr lang="en-US" sz="2400" b="1" dirty="0" smtClean="0">
                <a:latin typeface="+mj-lt"/>
              </a:rPr>
              <a:t>1999-2012</a:t>
            </a:r>
            <a:endParaRPr lang="en-US" sz="2400" b="1" dirty="0">
              <a:latin typeface="+mj-lt"/>
            </a:endParaRPr>
          </a:p>
        </p:txBody>
      </p:sp>
      <p:sp>
        <p:nvSpPr>
          <p:cNvPr id="44035" name="Text Box 3"/>
          <p:cNvSpPr txBox="1">
            <a:spLocks noChangeArrowheads="1"/>
          </p:cNvSpPr>
          <p:nvPr/>
        </p:nvSpPr>
        <p:spPr bwMode="auto">
          <a:xfrm>
            <a:off x="0" y="6248400"/>
            <a:ext cx="8458200" cy="515526"/>
          </a:xfrm>
          <a:prstGeom prst="rect">
            <a:avLst/>
          </a:prstGeom>
          <a:noFill/>
          <a:ln w="9525" algn="ctr">
            <a:noFill/>
            <a:miter lim="800000"/>
            <a:headEnd/>
            <a:tailEnd/>
          </a:ln>
          <a:effectLst/>
        </p:spPr>
        <p:txBody>
          <a:bodyPr wrap="square">
            <a:spAutoFit/>
          </a:bodyPr>
          <a:lstStyle/>
          <a:p>
            <a:pPr>
              <a:spcBef>
                <a:spcPct val="50000"/>
              </a:spcBef>
            </a:pPr>
            <a:r>
              <a:rPr lang="en-US" sz="1100" dirty="0">
                <a:latin typeface="+mj-lt"/>
              </a:rPr>
              <a:t>* Estimate is statistically different from estimate for the previous year shown (p&lt;.05). </a:t>
            </a:r>
          </a:p>
          <a:p>
            <a:pPr>
              <a:spcBef>
                <a:spcPct val="50000"/>
              </a:spcBef>
            </a:pPr>
            <a:r>
              <a:rPr lang="en-US" sz="1100" dirty="0" smtClean="0">
                <a:latin typeface="+mj-lt"/>
              </a:rPr>
              <a:t>SOURCE:  </a:t>
            </a:r>
            <a:r>
              <a:rPr lang="en-US" sz="1100" dirty="0">
                <a:latin typeface="+mj-lt"/>
              </a:rPr>
              <a:t>Kaiser/HRET Survey of Employer-Sponsored Health Benefits, </a:t>
            </a:r>
            <a:r>
              <a:rPr lang="en-US" sz="1100" dirty="0" smtClean="0">
                <a:latin typeface="+mj-lt"/>
              </a:rPr>
              <a:t>1999-2012.</a:t>
            </a:r>
            <a:endParaRPr lang="en-US" sz="11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486627122"/>
              </p:ext>
            </p:extLst>
          </p:nvPr>
        </p:nvGraphicFramePr>
        <p:xfrm>
          <a:off x="38100" y="1066800"/>
          <a:ext cx="88392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7620000" y="1676400"/>
            <a:ext cx="762000" cy="276999"/>
          </a:xfrm>
          <a:prstGeom prst="rect">
            <a:avLst/>
          </a:prstGeom>
          <a:noFill/>
        </p:spPr>
        <p:txBody>
          <a:bodyPr wrap="square" rtlCol="0">
            <a:spAutoFit/>
          </a:bodyPr>
          <a:lstStyle/>
          <a:p>
            <a:r>
              <a:rPr lang="en-US" sz="1200" dirty="0" smtClean="0">
                <a:latin typeface="+mj-lt"/>
              </a:rPr>
              <a:t>$4,946</a:t>
            </a:r>
            <a:endParaRPr lang="en-US" sz="1200" dirty="0">
              <a:latin typeface="+mj-lt"/>
            </a:endParaRPr>
          </a:p>
        </p:txBody>
      </p:sp>
      <p:sp>
        <p:nvSpPr>
          <p:cNvPr id="8" name="TextBox 7"/>
          <p:cNvSpPr txBox="1"/>
          <p:nvPr/>
        </p:nvSpPr>
        <p:spPr>
          <a:xfrm>
            <a:off x="7772400" y="2972514"/>
            <a:ext cx="762000" cy="276999"/>
          </a:xfrm>
          <a:prstGeom prst="rect">
            <a:avLst/>
          </a:prstGeom>
          <a:noFill/>
        </p:spPr>
        <p:txBody>
          <a:bodyPr wrap="square" rtlCol="0">
            <a:spAutoFit/>
          </a:bodyPr>
          <a:lstStyle/>
          <a:p>
            <a:r>
              <a:rPr lang="en-US" sz="1200" dirty="0" smtClean="0">
                <a:latin typeface="+mj-lt"/>
              </a:rPr>
              <a:t>$3,755</a:t>
            </a:r>
            <a:endParaRPr lang="en-US" sz="1200" dirty="0">
              <a:latin typeface="+mj-lt"/>
            </a:endParaRPr>
          </a:p>
        </p:txBody>
      </p:sp>
    </p:spTree>
    <p:extLst>
      <p:ext uri="{BB962C8B-B14F-4D97-AF65-F5344CB8AC3E}">
        <p14:creationId xmlns:p14="http://schemas.microsoft.com/office/powerpoint/2010/main" val="1659281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ChangeAspect="1"/>
          </p:cNvGraphicFramePr>
          <p:nvPr>
            <p:extLst>
              <p:ext uri="{D42A27DB-BD31-4B8C-83A1-F6EECF244321}">
                <p14:modId xmlns:p14="http://schemas.microsoft.com/office/powerpoint/2010/main" val="2835739962"/>
              </p:ext>
            </p:extLst>
          </p:nvPr>
        </p:nvGraphicFramePr>
        <p:xfrm>
          <a:off x="152400" y="1028700"/>
          <a:ext cx="4292023"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75779" name="Text Box 3"/>
          <p:cNvSpPr txBox="1">
            <a:spLocks noChangeArrowheads="1"/>
          </p:cNvSpPr>
          <p:nvPr/>
        </p:nvSpPr>
        <p:spPr bwMode="auto">
          <a:xfrm>
            <a:off x="0" y="0"/>
            <a:ext cx="8953500" cy="830997"/>
          </a:xfrm>
          <a:prstGeom prst="rect">
            <a:avLst/>
          </a:prstGeom>
          <a:noFill/>
          <a:ln w="9525" algn="ctr">
            <a:noFill/>
            <a:miter lim="800000"/>
            <a:headEnd/>
            <a:tailEnd/>
          </a:ln>
          <a:effectLst/>
        </p:spPr>
        <p:txBody>
          <a:bodyPr wrap="square">
            <a:spAutoFit/>
          </a:bodyPr>
          <a:lstStyle/>
          <a:p>
            <a:r>
              <a:rPr lang="en-US" sz="2400" b="1" dirty="0" smtClean="0"/>
              <a:t>Average Worker and Employer Premium Contributions For Covered Workers at Higher- and Lower-Wage Firms, 2012</a:t>
            </a:r>
            <a:endParaRPr lang="en-US" sz="2400" b="1" dirty="0"/>
          </a:p>
        </p:txBody>
      </p:sp>
      <p:sp>
        <p:nvSpPr>
          <p:cNvPr id="75780" name="Text Box 4"/>
          <p:cNvSpPr txBox="1">
            <a:spLocks noChangeArrowheads="1"/>
          </p:cNvSpPr>
          <p:nvPr/>
        </p:nvSpPr>
        <p:spPr bwMode="auto">
          <a:xfrm>
            <a:off x="0" y="5410200"/>
            <a:ext cx="9144000" cy="1431161"/>
          </a:xfrm>
          <a:prstGeom prst="rect">
            <a:avLst/>
          </a:prstGeom>
          <a:noFill/>
          <a:ln w="9525" algn="ctr">
            <a:noFill/>
            <a:miter lim="800000"/>
            <a:headEnd/>
            <a:tailEnd/>
          </a:ln>
          <a:effectLst/>
        </p:spPr>
        <p:txBody>
          <a:bodyPr wrap="square">
            <a:spAutoFit/>
          </a:bodyPr>
          <a:lstStyle/>
          <a:p>
            <a:pPr algn="l">
              <a:spcAft>
                <a:spcPts val="400"/>
              </a:spcAft>
            </a:pPr>
            <a:r>
              <a:rPr lang="en-US" sz="1100" dirty="0" smtClean="0"/>
              <a:t>*Estimate for many workers are lower-wage is statistically </a:t>
            </a:r>
            <a:r>
              <a:rPr lang="en-US" sz="1100" dirty="0"/>
              <a:t>different from </a:t>
            </a:r>
            <a:r>
              <a:rPr lang="en-US" sz="1100" dirty="0" smtClean="0"/>
              <a:t>estimate for many workers are higher-wage, within coverage type </a:t>
            </a:r>
            <a:r>
              <a:rPr lang="en-US" sz="1100" dirty="0"/>
              <a:t>(p&lt;.05</a:t>
            </a:r>
            <a:r>
              <a:rPr lang="en-US" sz="1100" dirty="0" smtClean="0"/>
              <a:t>).</a:t>
            </a:r>
          </a:p>
          <a:p>
            <a:pPr algn="l">
              <a:spcAft>
                <a:spcPts val="400"/>
              </a:spcAft>
            </a:pPr>
            <a:r>
              <a:rPr lang="en-US" sz="1100" dirty="0" smtClean="0"/>
              <a:t>NOTE:  Firms with many lower-wage workers are ones where 35% or more of employees earn $24,000 or less.  Firms with many higher-wage workers are ones where 35% or more of employees earn $55,000 or more</a:t>
            </a:r>
            <a:r>
              <a:rPr lang="en-US" sz="1100" dirty="0"/>
              <a:t>. </a:t>
            </a:r>
            <a:r>
              <a:rPr lang="en-US" sz="1100" dirty="0" smtClean="0"/>
              <a:t>Wage cutoffs are the inflation adjusted- 25</a:t>
            </a:r>
            <a:r>
              <a:rPr lang="en-US" sz="1100" baseline="30000" dirty="0" smtClean="0"/>
              <a:t>th</a:t>
            </a:r>
            <a:r>
              <a:rPr lang="en-US" sz="1100" dirty="0" smtClean="0"/>
              <a:t> and 75</a:t>
            </a:r>
            <a:r>
              <a:rPr lang="en-US" sz="1100" baseline="30000" dirty="0" smtClean="0"/>
              <a:t>th</a:t>
            </a:r>
            <a:r>
              <a:rPr lang="en-US" sz="1100" dirty="0" smtClean="0"/>
              <a:t> percentile of national wages according to the National </a:t>
            </a:r>
            <a:r>
              <a:rPr lang="en-US" sz="1100" dirty="0"/>
              <a:t>Compensation Survey: Occupational Earnings in the United States, </a:t>
            </a:r>
            <a:r>
              <a:rPr lang="en-US" sz="1100" dirty="0" smtClean="0"/>
              <a:t>2010.  1% of covered workers are in firms which are both high income and low income, excluding these firms does not change the estimates or significance testing.</a:t>
            </a:r>
          </a:p>
          <a:p>
            <a:pPr algn="l">
              <a:spcAft>
                <a:spcPts val="400"/>
              </a:spcAft>
            </a:pPr>
            <a:r>
              <a:rPr lang="en-US" sz="1100" dirty="0" smtClean="0"/>
              <a:t>SOURCE:  </a:t>
            </a:r>
            <a:r>
              <a:rPr lang="en-US" sz="1100" dirty="0"/>
              <a:t>Kaiser/HRET Survey of Employer-Sponsored Health Benefits, </a:t>
            </a:r>
            <a:r>
              <a:rPr lang="en-US" sz="1100" dirty="0" smtClean="0"/>
              <a:t>2012. National </a:t>
            </a:r>
            <a:r>
              <a:rPr lang="en-US" sz="1100" dirty="0"/>
              <a:t>Compensation Survey: </a:t>
            </a:r>
            <a:r>
              <a:rPr lang="en-US" sz="1100" dirty="0" smtClean="0"/>
              <a:t>Occupational </a:t>
            </a:r>
            <a:r>
              <a:rPr lang="en-US" sz="1100" dirty="0"/>
              <a:t>Earnings in </a:t>
            </a:r>
            <a:r>
              <a:rPr lang="en-US" sz="1100" dirty="0" smtClean="0"/>
              <a:t>the</a:t>
            </a:r>
            <a:br>
              <a:rPr lang="en-US" sz="1100" dirty="0" smtClean="0"/>
            </a:br>
            <a:r>
              <a:rPr lang="en-US" sz="1100" dirty="0" smtClean="0"/>
              <a:t>United </a:t>
            </a:r>
            <a:r>
              <a:rPr lang="en-US" sz="1100" dirty="0"/>
              <a:t>States, </a:t>
            </a:r>
            <a:r>
              <a:rPr lang="en-US" sz="1100" dirty="0" smtClean="0"/>
              <a:t>2010. http</a:t>
            </a:r>
            <a:r>
              <a:rPr lang="en-US" sz="1100" dirty="0"/>
              <a:t>://www.bls.gov/ncs/ocs/sp/nctb1489.pdf</a:t>
            </a:r>
          </a:p>
        </p:txBody>
      </p:sp>
      <p:graphicFrame>
        <p:nvGraphicFramePr>
          <p:cNvPr id="8" name="Object 2"/>
          <p:cNvGraphicFramePr>
            <a:graphicFrameLocks noChangeAspect="1"/>
          </p:cNvGraphicFramePr>
          <p:nvPr>
            <p:extLst>
              <p:ext uri="{D42A27DB-BD31-4B8C-83A1-F6EECF244321}">
                <p14:modId xmlns:p14="http://schemas.microsoft.com/office/powerpoint/2010/main" val="2495638145"/>
              </p:ext>
            </p:extLst>
          </p:nvPr>
        </p:nvGraphicFramePr>
        <p:xfrm>
          <a:off x="4671148" y="1050622"/>
          <a:ext cx="4337050" cy="3962400"/>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Straight Connector 4"/>
          <p:cNvCxnSpPr/>
          <p:nvPr/>
        </p:nvCxnSpPr>
        <p:spPr bwMode="auto">
          <a:xfrm>
            <a:off x="6705600" y="3390900"/>
            <a:ext cx="914400" cy="381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flipV="1">
            <a:off x="2133600" y="1562100"/>
            <a:ext cx="9906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V="1">
            <a:off x="6705600" y="1790700"/>
            <a:ext cx="9144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19"/>
          <p:cNvGrpSpPr/>
          <p:nvPr/>
        </p:nvGrpSpPr>
        <p:grpSpPr>
          <a:xfrm>
            <a:off x="2286000" y="4927683"/>
            <a:ext cx="5089814" cy="277000"/>
            <a:chOff x="255443" y="5020388"/>
            <a:chExt cx="4785014" cy="277000"/>
          </a:xfrm>
        </p:grpSpPr>
        <p:grpSp>
          <p:nvGrpSpPr>
            <p:cNvPr id="17" name="Group 16"/>
            <p:cNvGrpSpPr/>
            <p:nvPr/>
          </p:nvGrpSpPr>
          <p:grpSpPr>
            <a:xfrm>
              <a:off x="2781300" y="5020388"/>
              <a:ext cx="2259157" cy="276999"/>
              <a:chOff x="255443" y="4805295"/>
              <a:chExt cx="2259157" cy="276999"/>
            </a:xfrm>
          </p:grpSpPr>
          <p:sp>
            <p:nvSpPr>
              <p:cNvPr id="14" name="Rectangle 13"/>
              <p:cNvSpPr/>
              <p:nvPr/>
            </p:nvSpPr>
            <p:spPr bwMode="auto">
              <a:xfrm>
                <a:off x="255443" y="4876800"/>
                <a:ext cx="95250" cy="1143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endParaRPr>
              </a:p>
            </p:txBody>
          </p:sp>
          <p:sp>
            <p:nvSpPr>
              <p:cNvPr id="16" name="Rectangle 15"/>
              <p:cNvSpPr/>
              <p:nvPr/>
            </p:nvSpPr>
            <p:spPr>
              <a:xfrm>
                <a:off x="350693" y="4805295"/>
                <a:ext cx="2163907" cy="276999"/>
              </a:xfrm>
              <a:prstGeom prst="rect">
                <a:avLst/>
              </a:prstGeom>
            </p:spPr>
            <p:txBody>
              <a:bodyPr wrap="square">
                <a:spAutoFit/>
              </a:bodyPr>
              <a:lstStyle/>
              <a:p>
                <a:r>
                  <a:rPr lang="en-US" sz="1200" b="1" dirty="0"/>
                  <a:t>Worker Premium Contribution</a:t>
                </a:r>
              </a:p>
            </p:txBody>
          </p:sp>
        </p:grpSp>
        <p:grpSp>
          <p:nvGrpSpPr>
            <p:cNvPr id="18" name="Group 17"/>
            <p:cNvGrpSpPr/>
            <p:nvPr/>
          </p:nvGrpSpPr>
          <p:grpSpPr>
            <a:xfrm>
              <a:off x="255443" y="5020389"/>
              <a:ext cx="2487757" cy="276999"/>
              <a:chOff x="255443" y="5020389"/>
              <a:chExt cx="2487757" cy="276999"/>
            </a:xfrm>
          </p:grpSpPr>
          <p:sp>
            <p:nvSpPr>
              <p:cNvPr id="19" name="Rectangle 18"/>
              <p:cNvSpPr/>
              <p:nvPr/>
            </p:nvSpPr>
            <p:spPr bwMode="auto">
              <a:xfrm>
                <a:off x="255443" y="5086350"/>
                <a:ext cx="95250" cy="114300"/>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endParaRPr>
              </a:p>
            </p:txBody>
          </p:sp>
          <p:sp>
            <p:nvSpPr>
              <p:cNvPr id="21" name="Rectangle 20"/>
              <p:cNvSpPr/>
              <p:nvPr/>
            </p:nvSpPr>
            <p:spPr>
              <a:xfrm>
                <a:off x="350693" y="5020389"/>
                <a:ext cx="2392507" cy="276999"/>
              </a:xfrm>
              <a:prstGeom prst="rect">
                <a:avLst/>
              </a:prstGeom>
            </p:spPr>
            <p:txBody>
              <a:bodyPr wrap="square">
                <a:spAutoFit/>
              </a:bodyPr>
              <a:lstStyle/>
              <a:p>
                <a:r>
                  <a:rPr lang="en-US" sz="1200" b="1" dirty="0" smtClean="0"/>
                  <a:t>Employer </a:t>
                </a:r>
                <a:r>
                  <a:rPr lang="en-US" sz="1200" b="1" dirty="0"/>
                  <a:t>Premium Contribution</a:t>
                </a:r>
              </a:p>
            </p:txBody>
          </p:sp>
        </p:grpSp>
      </p:grpSp>
      <p:cxnSp>
        <p:nvCxnSpPr>
          <p:cNvPr id="29" name="Straight Connector 28"/>
          <p:cNvCxnSpPr/>
          <p:nvPr/>
        </p:nvCxnSpPr>
        <p:spPr bwMode="auto">
          <a:xfrm flipH="1">
            <a:off x="723900" y="3771900"/>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flipH="1">
            <a:off x="5276850" y="3749040"/>
            <a:ext cx="36385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619567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ChangeAspect="1"/>
          </p:cNvGraphicFramePr>
          <p:nvPr>
            <p:extLst>
              <p:ext uri="{D42A27DB-BD31-4B8C-83A1-F6EECF244321}">
                <p14:modId xmlns:p14="http://schemas.microsoft.com/office/powerpoint/2010/main" val="2694226788"/>
              </p:ext>
            </p:extLst>
          </p:nvPr>
        </p:nvGraphicFramePr>
        <p:xfrm>
          <a:off x="190500" y="1295400"/>
          <a:ext cx="8763000" cy="3886200"/>
        </p:xfrm>
        <a:graphic>
          <a:graphicData uri="http://schemas.openxmlformats.org/drawingml/2006/chart">
            <c:chart xmlns:c="http://schemas.openxmlformats.org/drawingml/2006/chart" xmlns:r="http://schemas.openxmlformats.org/officeDocument/2006/relationships" r:id="rId3"/>
          </a:graphicData>
        </a:graphic>
      </p:graphicFrame>
      <p:sp>
        <p:nvSpPr>
          <p:cNvPr id="75779" name="Text Box 3"/>
          <p:cNvSpPr txBox="1">
            <a:spLocks noChangeArrowheads="1"/>
          </p:cNvSpPr>
          <p:nvPr/>
        </p:nvSpPr>
        <p:spPr bwMode="auto">
          <a:xfrm>
            <a:off x="0" y="0"/>
            <a:ext cx="8953500" cy="830997"/>
          </a:xfrm>
          <a:prstGeom prst="rect">
            <a:avLst/>
          </a:prstGeom>
          <a:noFill/>
          <a:ln w="9525" algn="ctr">
            <a:noFill/>
            <a:miter lim="800000"/>
            <a:headEnd/>
            <a:tailEnd/>
          </a:ln>
          <a:effectLst/>
        </p:spPr>
        <p:txBody>
          <a:bodyPr wrap="square">
            <a:spAutoFit/>
          </a:bodyPr>
          <a:lstStyle/>
          <a:p>
            <a:r>
              <a:rPr lang="en-US" sz="2400" b="1" dirty="0" smtClean="0">
                <a:latin typeface="+mj-lt"/>
              </a:rPr>
              <a:t>Eligibility</a:t>
            </a:r>
            <a:r>
              <a:rPr lang="en-US" sz="2400" b="1" dirty="0">
                <a:latin typeface="+mj-lt"/>
              </a:rPr>
              <a:t>, Take-Up Rate, and Coverage in Firms Offering Health Benefits, by Firm </a:t>
            </a:r>
            <a:r>
              <a:rPr lang="en-US" sz="2400" b="1" dirty="0" smtClean="0">
                <a:latin typeface="+mj-lt"/>
              </a:rPr>
              <a:t>Wage Level, </a:t>
            </a:r>
            <a:r>
              <a:rPr lang="en-US" sz="2400" b="1" dirty="0">
                <a:latin typeface="+mj-lt"/>
              </a:rPr>
              <a:t>2012</a:t>
            </a:r>
          </a:p>
        </p:txBody>
      </p:sp>
      <p:sp>
        <p:nvSpPr>
          <p:cNvPr id="75780" name="Text Box 4"/>
          <p:cNvSpPr txBox="1">
            <a:spLocks noChangeArrowheads="1"/>
          </p:cNvSpPr>
          <p:nvPr/>
        </p:nvSpPr>
        <p:spPr bwMode="auto">
          <a:xfrm>
            <a:off x="0" y="5426839"/>
            <a:ext cx="9144000" cy="1431161"/>
          </a:xfrm>
          <a:prstGeom prst="rect">
            <a:avLst/>
          </a:prstGeom>
          <a:noFill/>
          <a:ln w="9525" algn="ctr">
            <a:noFill/>
            <a:miter lim="800000"/>
            <a:headEnd/>
            <a:tailEnd/>
          </a:ln>
          <a:effectLst/>
        </p:spPr>
        <p:txBody>
          <a:bodyPr wrap="square">
            <a:spAutoFit/>
          </a:bodyPr>
          <a:lstStyle/>
          <a:p>
            <a:pPr algn="l">
              <a:spcAft>
                <a:spcPts val="400"/>
              </a:spcAft>
            </a:pPr>
            <a:r>
              <a:rPr lang="en-US" sz="1100" dirty="0">
                <a:latin typeface="+mj-lt"/>
              </a:rPr>
              <a:t>*Estimate for many workers are lower-wage is statistically different from estimate for many workers are </a:t>
            </a:r>
            <a:r>
              <a:rPr lang="en-US" sz="1100" dirty="0" smtClean="0">
                <a:latin typeface="+mj-lt"/>
              </a:rPr>
              <a:t>higher-wage</a:t>
            </a:r>
            <a:r>
              <a:rPr lang="en-US" sz="1100" dirty="0">
                <a:latin typeface="+mj-lt"/>
              </a:rPr>
              <a:t> </a:t>
            </a:r>
            <a:r>
              <a:rPr lang="en-US" sz="1100" dirty="0" smtClean="0">
                <a:latin typeface="+mj-lt"/>
              </a:rPr>
              <a:t>(p</a:t>
            </a:r>
            <a:r>
              <a:rPr lang="en-US" sz="1100" dirty="0">
                <a:latin typeface="+mj-lt"/>
              </a:rPr>
              <a:t>&lt;.05).</a:t>
            </a:r>
          </a:p>
          <a:p>
            <a:pPr>
              <a:spcAft>
                <a:spcPts val="400"/>
              </a:spcAft>
            </a:pPr>
            <a:r>
              <a:rPr lang="en-US" sz="1100" dirty="0" smtClean="0">
                <a:latin typeface="+mj-lt"/>
              </a:rPr>
              <a:t>NOTE: </a:t>
            </a:r>
            <a:r>
              <a:rPr lang="en-US" sz="1100" dirty="0">
                <a:latin typeface="+mj-lt"/>
              </a:rPr>
              <a:t>Firms with many lower-wage workers are ones where 35% or more of employees earn $24,000 or less.  Firms with many higher-wage workers are ones where 35% or more of employees earn $55,000 or more. Wage cutoffs are the inflation adjusted- 25</a:t>
            </a:r>
            <a:r>
              <a:rPr lang="en-US" sz="1100" baseline="30000" dirty="0">
                <a:latin typeface="+mj-lt"/>
              </a:rPr>
              <a:t>th</a:t>
            </a:r>
            <a:r>
              <a:rPr lang="en-US" sz="1100" dirty="0">
                <a:latin typeface="+mj-lt"/>
              </a:rPr>
              <a:t> and 75</a:t>
            </a:r>
            <a:r>
              <a:rPr lang="en-US" sz="1100" baseline="30000" dirty="0">
                <a:latin typeface="+mj-lt"/>
              </a:rPr>
              <a:t>th</a:t>
            </a:r>
            <a:r>
              <a:rPr lang="en-US" sz="1100" dirty="0">
                <a:latin typeface="+mj-lt"/>
              </a:rPr>
              <a:t> percentile of national wages according to the National Compensation Survey: Occupational Earnings in the United States, 2010. 1</a:t>
            </a:r>
            <a:r>
              <a:rPr lang="en-US" sz="1100" dirty="0" smtClean="0">
                <a:latin typeface="+mj-lt"/>
              </a:rPr>
              <a:t>% of covered workers are in firms which are both high income and low income.</a:t>
            </a:r>
          </a:p>
          <a:p>
            <a:pPr algn="l">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2012. National </a:t>
            </a:r>
            <a:r>
              <a:rPr lang="en-US" sz="1100" dirty="0">
                <a:latin typeface="+mj-lt"/>
              </a:rPr>
              <a:t>Compensation Survey: </a:t>
            </a:r>
            <a:r>
              <a:rPr lang="en-US" sz="1100" dirty="0" smtClean="0">
                <a:latin typeface="+mj-lt"/>
              </a:rPr>
              <a:t>Occupational Earnings </a:t>
            </a:r>
            <a:br>
              <a:rPr lang="en-US" sz="1100" dirty="0" smtClean="0">
                <a:latin typeface="+mj-lt"/>
              </a:rPr>
            </a:br>
            <a:r>
              <a:rPr lang="en-US" sz="1100" dirty="0" smtClean="0">
                <a:latin typeface="+mj-lt"/>
              </a:rPr>
              <a:t>in </a:t>
            </a:r>
            <a:r>
              <a:rPr lang="en-US" sz="1100" dirty="0">
                <a:latin typeface="+mj-lt"/>
              </a:rPr>
              <a:t>the United States, </a:t>
            </a:r>
            <a:r>
              <a:rPr lang="en-US" sz="1100" dirty="0" smtClean="0">
                <a:latin typeface="+mj-lt"/>
              </a:rPr>
              <a:t>2010. http</a:t>
            </a:r>
            <a:r>
              <a:rPr lang="en-US" sz="1100" dirty="0">
                <a:latin typeface="+mj-lt"/>
              </a:rPr>
              <a:t>://</a:t>
            </a:r>
            <a:r>
              <a:rPr lang="en-US" sz="1100" dirty="0" smtClean="0">
                <a:latin typeface="+mj-lt"/>
              </a:rPr>
              <a:t>www.bls.gov/ncs/ocs/sp/nctb1489.pdf.</a:t>
            </a:r>
            <a:endParaRPr lang="en-US" sz="1100" dirty="0">
              <a:latin typeface="+mj-lt"/>
            </a:endParaRPr>
          </a:p>
        </p:txBody>
      </p:sp>
    </p:spTree>
    <p:extLst>
      <p:ext uri="{BB962C8B-B14F-4D97-AF65-F5344CB8AC3E}">
        <p14:creationId xmlns:p14="http://schemas.microsoft.com/office/powerpoint/2010/main" val="3596516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ChangeAspect="1"/>
          </p:cNvGraphicFramePr>
          <p:nvPr>
            <p:extLst>
              <p:ext uri="{D42A27DB-BD31-4B8C-83A1-F6EECF244321}">
                <p14:modId xmlns:p14="http://schemas.microsoft.com/office/powerpoint/2010/main" val="194654646"/>
              </p:ext>
            </p:extLst>
          </p:nvPr>
        </p:nvGraphicFramePr>
        <p:xfrm>
          <a:off x="190500" y="1200328"/>
          <a:ext cx="8763000" cy="4057471"/>
        </p:xfrm>
        <a:graphic>
          <a:graphicData uri="http://schemas.openxmlformats.org/drawingml/2006/chart">
            <c:chart xmlns:c="http://schemas.openxmlformats.org/drawingml/2006/chart" xmlns:r="http://schemas.openxmlformats.org/officeDocument/2006/relationships" r:id="rId3"/>
          </a:graphicData>
        </a:graphic>
      </p:graphicFrame>
      <p:sp>
        <p:nvSpPr>
          <p:cNvPr id="75779" name="Text Box 3"/>
          <p:cNvSpPr txBox="1">
            <a:spLocks noChangeArrowheads="1"/>
          </p:cNvSpPr>
          <p:nvPr/>
        </p:nvSpPr>
        <p:spPr bwMode="auto">
          <a:xfrm>
            <a:off x="0" y="0"/>
            <a:ext cx="8991600" cy="1200329"/>
          </a:xfrm>
          <a:prstGeom prst="rect">
            <a:avLst/>
          </a:prstGeom>
          <a:noFill/>
          <a:ln w="9525" algn="ctr">
            <a:noFill/>
            <a:miter lim="800000"/>
            <a:headEnd/>
            <a:tailEnd/>
          </a:ln>
          <a:effectLst/>
        </p:spPr>
        <p:txBody>
          <a:bodyPr wrap="square">
            <a:spAutoFit/>
          </a:bodyPr>
          <a:lstStyle/>
          <a:p>
            <a:r>
              <a:rPr lang="en-US" sz="2400" b="1" dirty="0" smtClean="0">
                <a:latin typeface="+mj-lt"/>
              </a:rPr>
              <a:t>Percentage </a:t>
            </a:r>
            <a:r>
              <a:rPr lang="en-US" sz="2400" b="1" dirty="0">
                <a:latin typeface="+mj-lt"/>
              </a:rPr>
              <a:t>of Covered Workers Enrolled in a Plan with a </a:t>
            </a:r>
            <a:r>
              <a:rPr lang="en-US" sz="2400" b="1" dirty="0" smtClean="0">
                <a:latin typeface="+mj-lt"/>
              </a:rPr>
              <a:t>General </a:t>
            </a:r>
            <a:r>
              <a:rPr lang="en-US" sz="2400" b="1" dirty="0">
                <a:latin typeface="+mj-lt"/>
              </a:rPr>
              <a:t>Annual </a:t>
            </a:r>
            <a:r>
              <a:rPr lang="en-US" sz="2400" b="1" dirty="0" smtClean="0">
                <a:latin typeface="+mj-lt"/>
              </a:rPr>
              <a:t>Deductible of $1,000 or More </a:t>
            </a:r>
            <a:r>
              <a:rPr lang="en-US" sz="2400" b="1" dirty="0">
                <a:latin typeface="+mj-lt"/>
              </a:rPr>
              <a:t>for Single Coverage, </a:t>
            </a:r>
            <a:r>
              <a:rPr lang="en-US" sz="2400" b="1" dirty="0" smtClean="0">
                <a:latin typeface="+mj-lt"/>
              </a:rPr>
              <a:t>by Firm Wage Level, 2012</a:t>
            </a:r>
            <a:endParaRPr lang="en-US" sz="2400" b="1" dirty="0">
              <a:latin typeface="+mj-lt"/>
            </a:endParaRPr>
          </a:p>
        </p:txBody>
      </p:sp>
      <p:sp>
        <p:nvSpPr>
          <p:cNvPr id="75780" name="Text Box 4"/>
          <p:cNvSpPr txBox="1">
            <a:spLocks noChangeArrowheads="1"/>
          </p:cNvSpPr>
          <p:nvPr/>
        </p:nvSpPr>
        <p:spPr bwMode="auto">
          <a:xfrm>
            <a:off x="0" y="5410200"/>
            <a:ext cx="9144000" cy="1379865"/>
          </a:xfrm>
          <a:prstGeom prst="rect">
            <a:avLst/>
          </a:prstGeom>
          <a:noFill/>
          <a:ln w="9525" algn="ctr">
            <a:noFill/>
            <a:miter lim="800000"/>
            <a:headEnd/>
            <a:tailEnd/>
          </a:ln>
          <a:effectLst/>
        </p:spPr>
        <p:txBody>
          <a:bodyPr wrap="square">
            <a:spAutoFit/>
          </a:bodyPr>
          <a:lstStyle/>
          <a:p>
            <a:pPr algn="l">
              <a:spcAft>
                <a:spcPts val="400"/>
              </a:spcAft>
            </a:pPr>
            <a:r>
              <a:rPr lang="en-US" sz="1100" dirty="0">
                <a:latin typeface="+mj-lt"/>
              </a:rPr>
              <a:t>*Estimate for many workers are lower-wage is statistically different from estimate for many workers are higher-wage (p&lt;.05</a:t>
            </a:r>
            <a:r>
              <a:rPr lang="en-US" sz="1100" dirty="0" smtClean="0">
                <a:latin typeface="+mj-lt"/>
              </a:rPr>
              <a:t>).</a:t>
            </a:r>
          </a:p>
          <a:p>
            <a:pPr algn="l">
              <a:spcAft>
                <a:spcPts val="400"/>
              </a:spcAft>
            </a:pPr>
            <a:r>
              <a:rPr lang="en-US" sz="1100" dirty="0" smtClean="0">
                <a:latin typeface="+mj-lt"/>
              </a:rPr>
              <a:t>NOTE: </a:t>
            </a:r>
            <a:r>
              <a:rPr lang="en-US" sz="1100" dirty="0">
                <a:latin typeface="+mj-lt"/>
              </a:rPr>
              <a:t>Firms with many lower-wage workers are ones where 35% or more of employees earn $24,000 or less.  Firms with many higher-wage workers are ones where 35% or more of employees earn $55,000 or more. Wage cutoffs are the inflation adjusted- 25</a:t>
            </a:r>
            <a:r>
              <a:rPr lang="en-US" sz="1100" baseline="30000" dirty="0">
                <a:latin typeface="+mj-lt"/>
              </a:rPr>
              <a:t>th</a:t>
            </a:r>
            <a:r>
              <a:rPr lang="en-US" sz="1100" dirty="0">
                <a:latin typeface="+mj-lt"/>
              </a:rPr>
              <a:t> and 75</a:t>
            </a:r>
            <a:r>
              <a:rPr lang="en-US" sz="1100" baseline="30000" dirty="0">
                <a:latin typeface="+mj-lt"/>
              </a:rPr>
              <a:t>th</a:t>
            </a:r>
            <a:r>
              <a:rPr lang="en-US" sz="1100" dirty="0">
                <a:latin typeface="+mj-lt"/>
              </a:rPr>
              <a:t> percentile of national wages according to the National Compensation Survey: Occupational Earnings in the United States, 2010. 1</a:t>
            </a:r>
            <a:r>
              <a:rPr lang="en-US" sz="1100" dirty="0" smtClean="0">
                <a:latin typeface="+mj-lt"/>
              </a:rPr>
              <a:t>% of covered workers are in firms which are both high income and low income, excluding these firms does not change the estimates or significance testing.</a:t>
            </a:r>
          </a:p>
          <a:p>
            <a:pPr algn="l">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2012. National </a:t>
            </a:r>
            <a:r>
              <a:rPr lang="en-US" sz="1100" dirty="0">
                <a:latin typeface="+mj-lt"/>
              </a:rPr>
              <a:t>Compensation Survey: </a:t>
            </a:r>
            <a:r>
              <a:rPr lang="en-US" sz="1100" dirty="0" smtClean="0">
                <a:latin typeface="+mj-lt"/>
              </a:rPr>
              <a:t/>
            </a:r>
            <a:br>
              <a:rPr lang="en-US" sz="1100" dirty="0" smtClean="0">
                <a:latin typeface="+mj-lt"/>
              </a:rPr>
            </a:br>
            <a:r>
              <a:rPr lang="en-US" sz="1100" dirty="0" smtClean="0">
                <a:latin typeface="+mj-lt"/>
              </a:rPr>
              <a:t>Occupational </a:t>
            </a:r>
            <a:r>
              <a:rPr lang="en-US" sz="1100" dirty="0">
                <a:latin typeface="+mj-lt"/>
              </a:rPr>
              <a:t>Earnings in the United States, </a:t>
            </a:r>
            <a:r>
              <a:rPr lang="en-US" sz="1100" dirty="0" smtClean="0">
                <a:latin typeface="+mj-lt"/>
              </a:rPr>
              <a:t>2010. http</a:t>
            </a:r>
            <a:r>
              <a:rPr lang="en-US" sz="1100" dirty="0">
                <a:latin typeface="+mj-lt"/>
              </a:rPr>
              <a:t>://</a:t>
            </a:r>
            <a:r>
              <a:rPr lang="en-US" sz="1100" dirty="0" smtClean="0">
                <a:latin typeface="+mj-lt"/>
              </a:rPr>
              <a:t>www.bls.gov/ncs/ocs/sp/nctb1489.pdf.</a:t>
            </a:r>
            <a:endParaRPr lang="en-US" sz="1100" dirty="0">
              <a:latin typeface="+mj-lt"/>
            </a:endParaRPr>
          </a:p>
        </p:txBody>
      </p:sp>
    </p:spTree>
    <p:extLst>
      <p:ext uri="{BB962C8B-B14F-4D97-AF65-F5344CB8AC3E}">
        <p14:creationId xmlns:p14="http://schemas.microsoft.com/office/powerpoint/2010/main" val="3674087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ustom 2">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82</TotalTime>
  <Words>2147</Words>
  <Application>Microsoft Office PowerPoint</Application>
  <PresentationFormat>On-screen Show (4:3)</PresentationFormat>
  <Paragraphs>158</Paragraphs>
  <Slides>20</Slides>
  <Notes>13</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blank</vt:lpstr>
      <vt:lpstr>Custom Design</vt:lpstr>
      <vt:lpstr>Employer-Sponsored Health Coverage</vt:lpstr>
      <vt:lpstr>Cumulative Increases in Health Insurance Premiums, Workers’ Contributions to Premiums, Inflation, and Workers’ Earnings, 1999-2012</vt:lpstr>
      <vt:lpstr>Cumulative Increases in Family Health Insurance Premiums, 2002-2007 and 2007-2012</vt:lpstr>
      <vt:lpstr>Average Annual Premiums for Single and Family Coverage,  1999-2012 </vt:lpstr>
      <vt:lpstr>PowerPoint Presentation</vt:lpstr>
      <vt:lpstr>PowerPoint Presentation</vt:lpstr>
      <vt:lpstr>PowerPoint Presentation</vt:lpstr>
      <vt:lpstr>PowerPoint Presentation</vt:lpstr>
      <vt:lpstr>PowerPoint Presentation</vt:lpstr>
      <vt:lpstr>Grandfathering under the Affordable Care Act (ACA),  2011 and 2012</vt:lpstr>
      <vt:lpstr>PowerPoint Presentation</vt:lpstr>
      <vt:lpstr>Percentage of All Firms Offering Health Benefits, 1999-2012</vt:lpstr>
      <vt:lpstr>Distribution of Health Plan Enrollment for Covered Workers, by Plan Type, 1988-2012</vt:lpstr>
      <vt:lpstr>Among Firms Offering Health Benefits, Percentage That Offer an HDHP/SO, 2005-2012</vt:lpstr>
      <vt:lpstr>Percentage of Covered Workers Enrolled in a Plan with a General Annual Deductible of $1,000 or More for Single Coverage, By Firm Size, 2006-2012 </vt:lpstr>
      <vt:lpstr>Among All Large Firms (200 or More Workers) Offering Health Benefits to Active Workers, Percentage of Firms Offering Retiree Health Benefits, 1988-2012</vt:lpstr>
      <vt:lpstr>Percentage of Covered Workers in Partially or Completely Self-Funded Plans, 1999-2012</vt:lpstr>
      <vt:lpstr>Among Firms Offering and Not Offering Health Benefits, Percentage of Firms Offering Flexible Spending Accounts and  Pre-Tax Employee Premium Contributions, By Firm Size, 2012</vt:lpstr>
      <vt:lpstr>Among Firms Offering Health Benefits, Percentage of Firms Offering a Wellness Program and Asking Employees to Complete a Health Risk Assessment, By Firm Size, 2012</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Rae</dc:creator>
  <cp:lastModifiedBy>NirmitaP</cp:lastModifiedBy>
  <cp:revision>10</cp:revision>
  <dcterms:created xsi:type="dcterms:W3CDTF">2013-04-10T14:22:13Z</dcterms:created>
  <dcterms:modified xsi:type="dcterms:W3CDTF">2013-04-16T21:21:49Z</dcterms:modified>
</cp:coreProperties>
</file>