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33202189471322"/>
          <c:y val="0.18260785777849672"/>
          <c:w val="0.78434098205613334"/>
          <c:h val="0.6461243125903590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-0.21437806687207578"/>
                  <c:y val="-0.11293851798680198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91576324698544"/>
                  <c:y val="-3.4570362913500637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4714585948495568"/>
                  <c:y val="0.1591602589589441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2490052873825555"/>
                  <c:y val="6.48156649652119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5937435809654227"/>
                  <c:y val="8.838499767983449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Black/ African American</c:v>
                </c:pt>
                <c:pt idx="1">
                  <c:v>White</c:v>
                </c:pt>
                <c:pt idx="2">
                  <c:v>Latina</c:v>
                </c:pt>
                <c:pt idx="3">
                  <c:v>Asian</c:v>
                </c:pt>
                <c:pt idx="4">
                  <c:v>AI/AN</c:v>
                </c:pt>
                <c:pt idx="5">
                  <c:v>Hawaiian/PI</c:v>
                </c:pt>
                <c:pt idx="6">
                  <c:v>Multiple Races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0.64</c:v>
                </c:pt>
                <c:pt idx="1">
                  <c:v>0.18</c:v>
                </c:pt>
                <c:pt idx="2">
                  <c:v>0.16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417175"/>
              </p:ext>
            </p:extLst>
          </p:nvPr>
        </p:nvGraphicFramePr>
        <p:xfrm>
          <a:off x="0" y="1143000"/>
          <a:ext cx="5257800" cy="484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5933420"/>
            <a:ext cx="8321040" cy="83314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NOTE. </a:t>
            </a:r>
            <a:r>
              <a:rPr lang="en-US" dirty="0">
                <a:solidFill>
                  <a:schemeClr val="accent1"/>
                </a:solidFill>
              </a:rPr>
              <a:t>Data include persons with a diagnosis of HIV infection regardless of stage of disease at diagnosis. Data from 46 states with confidential name-based HIV infection reporting since at least January 2005. All displayed data have been estimated. 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>
                <a:solidFill>
                  <a:schemeClr val="accent1"/>
                </a:solidFill>
              </a:rPr>
              <a:t>CDC Surveillance Report, 2012; KFF, Statehealthfacts.org, Persons with AIDS Diagnosis by Sex, 2009.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Women of color are disproportionately </a:t>
            </a:r>
            <a:r>
              <a:rPr lang="en-US" dirty="0" smtClean="0">
                <a:solidFill>
                  <a:schemeClr val="accent1"/>
                </a:solidFill>
              </a:rPr>
              <a:t>affected </a:t>
            </a:r>
            <a:r>
              <a:rPr lang="en-US" dirty="0">
                <a:solidFill>
                  <a:schemeClr val="accent1"/>
                </a:solidFill>
              </a:rPr>
              <a:t>by HIV and STDs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4312920"/>
          </a:xfrm>
        </p:spPr>
        <p:txBody>
          <a:bodyPr/>
          <a:lstStyle/>
          <a:p>
            <a:r>
              <a:rPr lang="en-US" sz="1800" b="1" dirty="0">
                <a:solidFill>
                  <a:schemeClr val="accent1"/>
                </a:solidFill>
              </a:rPr>
              <a:t>Women account for 24% of newly reported AIDS cases</a:t>
            </a:r>
            <a:br>
              <a:rPr lang="en-US" sz="1800" b="1" dirty="0">
                <a:solidFill>
                  <a:schemeClr val="accent1"/>
                </a:solidFill>
              </a:rPr>
            </a:br>
            <a:endParaRPr lang="en-US" sz="1800" b="1" dirty="0">
              <a:solidFill>
                <a:schemeClr val="accent1"/>
              </a:solidFill>
            </a:endParaRPr>
          </a:p>
          <a:p>
            <a:r>
              <a:rPr lang="en-US" sz="1800" b="1" dirty="0">
                <a:solidFill>
                  <a:schemeClr val="accent1"/>
                </a:solidFill>
              </a:rPr>
              <a:t>Chlamydia and gonorrhea </a:t>
            </a:r>
          </a:p>
          <a:p>
            <a:pPr lvl="1"/>
            <a:r>
              <a:rPr lang="en-US" sz="1600" b="1" dirty="0" smtClean="0">
                <a:solidFill>
                  <a:schemeClr val="accent1"/>
                </a:solidFill>
              </a:rPr>
              <a:t>Rates </a:t>
            </a:r>
            <a:r>
              <a:rPr lang="en-US" sz="1600" b="1" dirty="0">
                <a:solidFill>
                  <a:schemeClr val="accent1"/>
                </a:solidFill>
              </a:rPr>
              <a:t>are higher among women than men, and highest among African Americans</a:t>
            </a:r>
          </a:p>
          <a:p>
            <a:endParaRPr lang="en-US" sz="1800" b="1" dirty="0">
              <a:solidFill>
                <a:schemeClr val="accent1"/>
              </a:solidFill>
            </a:endParaRPr>
          </a:p>
          <a:p>
            <a:r>
              <a:rPr lang="en-US" sz="1800" b="1" dirty="0">
                <a:solidFill>
                  <a:schemeClr val="accent1"/>
                </a:solidFill>
              </a:rPr>
              <a:t>Cervical Cancer</a:t>
            </a:r>
          </a:p>
          <a:p>
            <a:pPr lvl="1"/>
            <a:r>
              <a:rPr lang="en-US" sz="1600" b="1" dirty="0">
                <a:solidFill>
                  <a:schemeClr val="accent1"/>
                </a:solidFill>
              </a:rPr>
              <a:t>Asian American women least likely to have pap test </a:t>
            </a:r>
          </a:p>
          <a:p>
            <a:pPr lvl="1"/>
            <a:r>
              <a:rPr lang="en-US" sz="1600" b="1" dirty="0">
                <a:solidFill>
                  <a:schemeClr val="accent1"/>
                </a:solidFill>
              </a:rPr>
              <a:t>African American women most likely to die from cervical cancer</a:t>
            </a:r>
          </a:p>
          <a:p>
            <a:pPr lvl="1"/>
            <a:r>
              <a:rPr lang="en-US" sz="1600" b="1" dirty="0">
                <a:solidFill>
                  <a:schemeClr val="accent1"/>
                </a:solidFill>
              </a:rPr>
              <a:t>HPV vaccine recommended for all </a:t>
            </a:r>
            <a:r>
              <a:rPr lang="en-US" sz="1600" b="1" dirty="0" smtClean="0">
                <a:solidFill>
                  <a:schemeClr val="accent1"/>
                </a:solidFill>
              </a:rPr>
              <a:t>adolescents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51816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Diagnosis of HIV Infection among adult and adolescent women </a:t>
            </a:r>
            <a:r>
              <a:rPr lang="en-US" sz="1600" b="1" dirty="0" smtClean="0">
                <a:solidFill>
                  <a:schemeClr val="accent1"/>
                </a:solidFill>
                <a:cs typeface="Meta Offc Pro"/>
              </a:rPr>
              <a:t>by </a:t>
            </a:r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race/ethnicity , </a:t>
            </a:r>
            <a:r>
              <a:rPr lang="en-US" sz="1600" b="1" dirty="0" smtClean="0">
                <a:solidFill>
                  <a:schemeClr val="accent1"/>
                </a:solidFill>
                <a:cs typeface="Meta Offc Pro"/>
              </a:rPr>
              <a:t>2010</a:t>
            </a:r>
            <a:endParaRPr lang="en-US" sz="1600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44353332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Women of color are disproportionately affected by HIV and STDs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of color are disproportionately affected by HIV and STDs</dc:title>
  <dc:creator>Adara Beamesderfer</dc:creator>
  <cp:lastModifiedBy>Adara Beamesderfer</cp:lastModifiedBy>
  <cp:revision>1</cp:revision>
  <dcterms:created xsi:type="dcterms:W3CDTF">2013-02-19T23:14:09Z</dcterms:created>
  <dcterms:modified xsi:type="dcterms:W3CDTF">2013-02-19T23:14:10Z</dcterms:modified>
</cp:coreProperties>
</file>