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Less than 200% of poverty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29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23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26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19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No insurance</c:v>
                </c:pt>
                <c:pt idx="1">
                  <c:v>No Doctor</c:v>
                </c:pt>
                <c:pt idx="2">
                  <c:v>Couldn't find time</c:v>
                </c:pt>
                <c:pt idx="3">
                  <c:v>Couldn't take time off work^</c:v>
                </c:pt>
                <c:pt idx="4">
                  <c:v>Child care problems^^</c:v>
                </c:pt>
                <c:pt idx="5">
                  <c:v>Transportation problems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0.28999999999999998</c:v>
                </c:pt>
                <c:pt idx="1">
                  <c:v>0.23</c:v>
                </c:pt>
                <c:pt idx="2">
                  <c:v>0.21</c:v>
                </c:pt>
                <c:pt idx="3">
                  <c:v>0.26</c:v>
                </c:pt>
                <c:pt idx="4">
                  <c:v>0.17</c:v>
                </c:pt>
                <c:pt idx="5">
                  <c:v>0.19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200% of poverty and higher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No insurance</c:v>
                </c:pt>
                <c:pt idx="1">
                  <c:v>No Doctor</c:v>
                </c:pt>
                <c:pt idx="2">
                  <c:v>Couldn't find time</c:v>
                </c:pt>
                <c:pt idx="3">
                  <c:v>Couldn't take time off work^</c:v>
                </c:pt>
                <c:pt idx="4">
                  <c:v>Child care problems^^</c:v>
                </c:pt>
                <c:pt idx="5">
                  <c:v>Transportation problems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6"/>
                <c:pt idx="0">
                  <c:v>7.0000000000000007E-2</c:v>
                </c:pt>
                <c:pt idx="1">
                  <c:v>0.08</c:v>
                </c:pt>
                <c:pt idx="2">
                  <c:v>0.24</c:v>
                </c:pt>
                <c:pt idx="3">
                  <c:v>0.17</c:v>
                </c:pt>
                <c:pt idx="4">
                  <c:v>0.08</c:v>
                </c:pt>
                <c:pt idx="5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355904"/>
        <c:axId val="231357440"/>
      </c:barChart>
      <c:catAx>
        <c:axId val="231355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accent1"/>
                </a:solidFill>
              </a:defRPr>
            </a:pPr>
            <a:endParaRPr lang="en-US"/>
          </a:p>
        </c:txPr>
        <c:crossAx val="231357440"/>
        <c:crosses val="autoZero"/>
        <c:auto val="1"/>
        <c:lblAlgn val="ctr"/>
        <c:lblOffset val="100"/>
        <c:noMultiLvlLbl val="0"/>
      </c:catAx>
      <c:valAx>
        <c:axId val="2313574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231355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1959575216103"/>
          <c:y val="5.6167183647498606E-2"/>
          <c:w val="0.3098459237598844"/>
          <c:h val="0.13300286327845384"/>
        </c:manualLayout>
      </c:layout>
      <c:overlay val="1"/>
      <c:txPr>
        <a:bodyPr/>
        <a:lstStyle/>
        <a:p>
          <a:pPr>
            <a:defRPr sz="1600"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1696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899108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321040" cy="64008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*Significantly </a:t>
            </a:r>
            <a:r>
              <a:rPr lang="en-US" dirty="0">
                <a:solidFill>
                  <a:schemeClr val="accent1"/>
                </a:solidFill>
              </a:rPr>
              <a:t>different ( p&lt;.05</a:t>
            </a:r>
            <a:r>
              <a:rPr lang="en-US" dirty="0" smtClean="0">
                <a:solidFill>
                  <a:schemeClr val="accent1"/>
                </a:solidFill>
              </a:rPr>
              <a:t>). 200</a:t>
            </a:r>
            <a:r>
              <a:rPr lang="en-US" dirty="0">
                <a:solidFill>
                  <a:schemeClr val="accent1"/>
                </a:solidFill>
              </a:rPr>
              <a:t>% of the federal poverty threshold was $35,200 for a family of three in 2008. ^Among women who are employed.  ^^ Among women with children younger than 18 years living in household.</a:t>
            </a:r>
          </a:p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Kaiser Family Foundation, 2008 Kaiser Women’s Health Survey.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Women Experience Multiple Barriers to Health Care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7620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cs typeface="Meta Offc Pro"/>
              </a:rPr>
              <a:t>Percent reporting they delayed or went without care they thought was needed in past 12 months due to</a:t>
            </a:r>
            <a:r>
              <a:rPr lang="en-US" sz="1600" b="1" dirty="0" smtClean="0">
                <a:solidFill>
                  <a:schemeClr val="accent1"/>
                </a:solidFill>
                <a:cs typeface="Meta Offc Pro"/>
              </a:rPr>
              <a:t>:</a:t>
            </a:r>
            <a:endParaRPr lang="en-US" sz="1600" b="1" dirty="0">
              <a:solidFill>
                <a:schemeClr val="accent1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423455842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Women Experience Multiple Barriers to Health Care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Experience Multiple Barriers to Health Care</dc:title>
  <dc:creator>Adara Beamesderfer</dc:creator>
  <cp:lastModifiedBy>Adara Beamesderfer</cp:lastModifiedBy>
  <cp:revision>1</cp:revision>
  <dcterms:created xsi:type="dcterms:W3CDTF">2013-02-19T23:14:15Z</dcterms:created>
  <dcterms:modified xsi:type="dcterms:W3CDTF">2013-02-19T23:14:16Z</dcterms:modified>
</cp:coreProperties>
</file>