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9D823-35E3-446E-BB0A-B861C6E927B6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C7B66-742B-4AFF-9EC5-8CC0BF626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0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72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10000"/>
                  </a:schemeClr>
                </a:solidFill>
                <a:sym typeface="Tahoma" pitchFamily="34" charset="0"/>
              </a:rPr>
              <a:t/>
            </a:r>
            <a:br>
              <a:rPr lang="en-US" dirty="0">
                <a:solidFill>
                  <a:schemeClr val="bg2">
                    <a:lumMod val="10000"/>
                  </a:schemeClr>
                </a:solidFill>
                <a:sym typeface="Tahoma" pitchFamily="34" charset="0"/>
              </a:rPr>
            </a:br>
            <a:r>
              <a:rPr lang="en-US" dirty="0">
                <a:solidFill>
                  <a:schemeClr val="bg2">
                    <a:lumMod val="10000"/>
                  </a:schemeClr>
                </a:solidFill>
                <a:sym typeface="Tahoma" pitchFamily="34" charset="0"/>
              </a:rPr>
              <a:t>SOURCE: KCMU/Urban Institute analysis of 2012 ASEC Supplement to the CPS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  <a:sym typeface="Tahoma" pitchFamily="34" charset="0"/>
              </a:rPr>
              <a:t>.</a:t>
            </a:r>
            <a:endParaRPr lang="en-US" dirty="0">
              <a:solidFill>
                <a:schemeClr val="bg2">
                  <a:lumMod val="10000"/>
                </a:schemeClr>
              </a:solidFill>
              <a:sym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Uninsured Rates Among Nonelderly Adults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by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State,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2010-2011</a:t>
            </a:r>
            <a:endParaRPr lang="en-US" dirty="0"/>
          </a:p>
        </p:txBody>
      </p:sp>
      <p:grpSp>
        <p:nvGrpSpPr>
          <p:cNvPr id="138" name="Group 137"/>
          <p:cNvGrpSpPr/>
          <p:nvPr/>
        </p:nvGrpSpPr>
        <p:grpSpPr>
          <a:xfrm>
            <a:off x="838200" y="1295400"/>
            <a:ext cx="7848602" cy="4524375"/>
            <a:chOff x="887411" y="973956"/>
            <a:chExt cx="7848602" cy="4524375"/>
          </a:xfrm>
        </p:grpSpPr>
        <p:sp>
          <p:nvSpPr>
            <p:cNvPr id="139" name="Shape - Wyoming"/>
            <p:cNvSpPr>
              <a:spLocks noChangeAspect="1"/>
            </p:cNvSpPr>
            <p:nvPr/>
          </p:nvSpPr>
          <p:spPr bwMode="auto">
            <a:xfrm>
              <a:off x="2787648" y="1847081"/>
              <a:ext cx="896939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40" name="Shape - Wisconsin"/>
            <p:cNvSpPr>
              <a:spLocks noChangeAspect="1"/>
            </p:cNvSpPr>
            <p:nvPr/>
          </p:nvSpPr>
          <p:spPr bwMode="auto">
            <a:xfrm>
              <a:off x="4975223" y="1535931"/>
              <a:ext cx="654051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chemeClr val="accent6"/>
                </a:solidFill>
              </a:endParaRPr>
            </a:p>
          </p:txBody>
        </p:sp>
        <p:sp>
          <p:nvSpPr>
            <p:cNvPr id="141" name="Shape - West Virginia"/>
            <p:cNvSpPr>
              <a:spLocks noChangeAspect="1"/>
            </p:cNvSpPr>
            <p:nvPr/>
          </p:nvSpPr>
          <p:spPr bwMode="auto">
            <a:xfrm>
              <a:off x="6345237" y="2388418"/>
              <a:ext cx="550863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42" name="Shape - Washington"/>
            <p:cNvSpPr>
              <a:spLocks noChangeAspect="1"/>
            </p:cNvSpPr>
            <p:nvPr/>
          </p:nvSpPr>
          <p:spPr bwMode="auto">
            <a:xfrm>
              <a:off x="1463675" y="996181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grpSp>
          <p:nvGrpSpPr>
            <p:cNvPr id="143" name="Shape - Virginia"/>
            <p:cNvGrpSpPr>
              <a:grpSpLocks/>
            </p:cNvGrpSpPr>
            <p:nvPr/>
          </p:nvGrpSpPr>
          <p:grpSpPr bwMode="auto">
            <a:xfrm>
              <a:off x="6276972" y="2507480"/>
              <a:ext cx="1009651" cy="596900"/>
              <a:chOff x="3911" y="1540"/>
              <a:chExt cx="636" cy="376"/>
            </a:xfrm>
            <a:solidFill>
              <a:srgbClr val="0072C0"/>
            </a:solidFill>
          </p:grpSpPr>
          <p:sp>
            <p:nvSpPr>
              <p:cNvPr id="263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64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</p:grpSp>
        <p:sp>
          <p:nvSpPr>
            <p:cNvPr id="144" name="Shape - Vermont"/>
            <p:cNvSpPr>
              <a:spLocks noChangeAspect="1"/>
            </p:cNvSpPr>
            <p:nvPr/>
          </p:nvSpPr>
          <p:spPr bwMode="auto">
            <a:xfrm>
              <a:off x="7172325" y="1442268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</a:endParaRPr>
            </a:p>
          </p:txBody>
        </p:sp>
        <p:sp>
          <p:nvSpPr>
            <p:cNvPr id="145" name="Shape - Utah"/>
            <p:cNvSpPr>
              <a:spLocks noChangeAspect="1"/>
            </p:cNvSpPr>
            <p:nvPr/>
          </p:nvSpPr>
          <p:spPr bwMode="auto">
            <a:xfrm>
              <a:off x="2351088" y="2280468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46" name="Shape - Texas"/>
            <p:cNvSpPr>
              <a:spLocks noChangeAspect="1"/>
            </p:cNvSpPr>
            <p:nvPr/>
          </p:nvSpPr>
          <p:spPr bwMode="auto">
            <a:xfrm>
              <a:off x="3225798" y="3286942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100" b="1">
                <a:cs typeface="Calibri" pitchFamily="34" charset="0"/>
              </a:endParaRPr>
            </a:p>
          </p:txBody>
        </p:sp>
        <p:sp>
          <p:nvSpPr>
            <p:cNvPr id="147" name="Shape - Tennessee"/>
            <p:cNvSpPr>
              <a:spLocks noChangeAspect="1"/>
            </p:cNvSpPr>
            <p:nvPr/>
          </p:nvSpPr>
          <p:spPr bwMode="auto">
            <a:xfrm>
              <a:off x="5418137" y="3056756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48" name="Shape - South Dakota"/>
            <p:cNvSpPr>
              <a:spLocks noChangeAspect="1"/>
            </p:cNvSpPr>
            <p:nvPr/>
          </p:nvSpPr>
          <p:spPr bwMode="auto">
            <a:xfrm>
              <a:off x="3656012" y="1751831"/>
              <a:ext cx="920751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49" name="Shape - South Carolina"/>
            <p:cNvSpPr>
              <a:spLocks noChangeAspect="1"/>
            </p:cNvSpPr>
            <p:nvPr/>
          </p:nvSpPr>
          <p:spPr bwMode="auto">
            <a:xfrm>
              <a:off x="6359524" y="3248842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50" name="Shape - Rhode Island"/>
            <p:cNvSpPr>
              <a:spLocks noChangeAspect="1"/>
            </p:cNvSpPr>
            <p:nvPr/>
          </p:nvSpPr>
          <p:spPr bwMode="auto">
            <a:xfrm>
              <a:off x="7483472" y="1894706"/>
              <a:ext cx="120651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51" name="Shape - Pennsylvania"/>
            <p:cNvSpPr>
              <a:spLocks noChangeAspect="1"/>
            </p:cNvSpPr>
            <p:nvPr/>
          </p:nvSpPr>
          <p:spPr bwMode="auto">
            <a:xfrm>
              <a:off x="6467474" y="2024881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>
                <a:solidFill>
                  <a:schemeClr val="accent6"/>
                </a:solidFill>
              </a:endParaRPr>
            </a:p>
          </p:txBody>
        </p:sp>
        <p:sp>
          <p:nvSpPr>
            <p:cNvPr id="152" name="Shape - Oregon"/>
            <p:cNvSpPr>
              <a:spLocks noChangeAspect="1"/>
            </p:cNvSpPr>
            <p:nvPr/>
          </p:nvSpPr>
          <p:spPr bwMode="auto">
            <a:xfrm>
              <a:off x="1263649" y="1432743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153" name="Shape - Oklahoma"/>
            <p:cNvSpPr>
              <a:spLocks noChangeAspect="1"/>
            </p:cNvSpPr>
            <p:nvPr/>
          </p:nvSpPr>
          <p:spPr bwMode="auto">
            <a:xfrm>
              <a:off x="3752848" y="3191692"/>
              <a:ext cx="1125539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54" name="Shape - Ohio"/>
            <p:cNvSpPr>
              <a:spLocks noChangeAspect="1"/>
            </p:cNvSpPr>
            <p:nvPr/>
          </p:nvSpPr>
          <p:spPr bwMode="auto">
            <a:xfrm>
              <a:off x="5962648" y="2158230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155" name="Shape - North Dakota"/>
            <p:cNvSpPr>
              <a:spLocks noChangeAspect="1"/>
            </p:cNvSpPr>
            <p:nvPr/>
          </p:nvSpPr>
          <p:spPr bwMode="auto">
            <a:xfrm>
              <a:off x="3686174" y="1266055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</a:endParaRPr>
            </a:p>
          </p:txBody>
        </p:sp>
        <p:sp>
          <p:nvSpPr>
            <p:cNvPr id="156" name="Shape - North Carolina"/>
            <p:cNvSpPr>
              <a:spLocks noChangeAspect="1"/>
            </p:cNvSpPr>
            <p:nvPr/>
          </p:nvSpPr>
          <p:spPr bwMode="auto">
            <a:xfrm>
              <a:off x="6230937" y="2902768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grpSp>
          <p:nvGrpSpPr>
            <p:cNvPr id="157" name="Shape - New York"/>
            <p:cNvGrpSpPr>
              <a:grpSpLocks/>
            </p:cNvGrpSpPr>
            <p:nvPr/>
          </p:nvGrpSpPr>
          <p:grpSpPr bwMode="auto">
            <a:xfrm>
              <a:off x="6530974" y="1478781"/>
              <a:ext cx="1044575" cy="700087"/>
              <a:chOff x="4071" y="893"/>
              <a:chExt cx="658" cy="440"/>
            </a:xfrm>
            <a:solidFill>
              <a:schemeClr val="accent6"/>
            </a:solidFill>
          </p:grpSpPr>
          <p:sp>
            <p:nvSpPr>
              <p:cNvPr id="261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solidFill>
                <a:schemeClr val="accent3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/>
              </a:p>
            </p:txBody>
          </p:sp>
          <p:sp>
            <p:nvSpPr>
              <p:cNvPr id="262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200" b="1"/>
              </a:p>
            </p:txBody>
          </p:sp>
        </p:grpSp>
        <p:sp>
          <p:nvSpPr>
            <p:cNvPr id="158" name="Shape - New Mexico"/>
            <p:cNvSpPr>
              <a:spLocks noChangeAspect="1"/>
            </p:cNvSpPr>
            <p:nvPr/>
          </p:nvSpPr>
          <p:spPr bwMode="auto">
            <a:xfrm>
              <a:off x="2868611" y="3158355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59" name="Shape - New Jersey"/>
            <p:cNvSpPr>
              <a:spLocks noChangeAspect="1"/>
            </p:cNvSpPr>
            <p:nvPr/>
          </p:nvSpPr>
          <p:spPr bwMode="auto">
            <a:xfrm>
              <a:off x="7143748" y="2080443"/>
              <a:ext cx="196851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60" name="Shape - New Hampshire"/>
            <p:cNvSpPr>
              <a:spLocks noChangeAspect="1"/>
            </p:cNvSpPr>
            <p:nvPr/>
          </p:nvSpPr>
          <p:spPr bwMode="auto">
            <a:xfrm>
              <a:off x="7334249" y="1366068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</a:endParaRPr>
            </a:p>
          </p:txBody>
        </p:sp>
        <p:sp>
          <p:nvSpPr>
            <p:cNvPr id="161" name="Shape - Nevada"/>
            <p:cNvSpPr>
              <a:spLocks noChangeAspect="1"/>
            </p:cNvSpPr>
            <p:nvPr/>
          </p:nvSpPr>
          <p:spPr bwMode="auto">
            <a:xfrm>
              <a:off x="1660523" y="2143942"/>
              <a:ext cx="831851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62" name="Shape - Nebraska"/>
            <p:cNvSpPr>
              <a:spLocks noChangeAspect="1"/>
            </p:cNvSpPr>
            <p:nvPr/>
          </p:nvSpPr>
          <p:spPr bwMode="auto">
            <a:xfrm>
              <a:off x="3648074" y="2245543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63" name="Shape - Montana"/>
            <p:cNvSpPr>
              <a:spLocks noChangeAspect="1"/>
            </p:cNvSpPr>
            <p:nvPr/>
          </p:nvSpPr>
          <p:spPr bwMode="auto">
            <a:xfrm>
              <a:off x="2373958" y="1139056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64" name="Shape - Missouri"/>
            <p:cNvSpPr>
              <a:spLocks noChangeAspect="1"/>
            </p:cNvSpPr>
            <p:nvPr/>
          </p:nvSpPr>
          <p:spPr bwMode="auto">
            <a:xfrm>
              <a:off x="4687886" y="2596381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165" name="Shape - Mississippi"/>
            <p:cNvSpPr>
              <a:spLocks noChangeAspect="1"/>
            </p:cNvSpPr>
            <p:nvPr/>
          </p:nvSpPr>
          <p:spPr bwMode="auto">
            <a:xfrm>
              <a:off x="5303835" y="3429817"/>
              <a:ext cx="450851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66" name="Shape - Minnesota"/>
            <p:cNvSpPr>
              <a:spLocks noChangeAspect="1"/>
            </p:cNvSpPr>
            <p:nvPr/>
          </p:nvSpPr>
          <p:spPr bwMode="auto">
            <a:xfrm>
              <a:off x="4419598" y="1204143"/>
              <a:ext cx="857251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</a:endParaRPr>
            </a:p>
          </p:txBody>
        </p:sp>
        <p:sp>
          <p:nvSpPr>
            <p:cNvPr id="167" name="Shape - Massachusetts"/>
            <p:cNvSpPr>
              <a:spLocks noChangeAspect="1"/>
            </p:cNvSpPr>
            <p:nvPr/>
          </p:nvSpPr>
          <p:spPr bwMode="auto">
            <a:xfrm>
              <a:off x="7278686" y="1751831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</a:endParaRPr>
            </a:p>
          </p:txBody>
        </p:sp>
        <p:grpSp>
          <p:nvGrpSpPr>
            <p:cNvPr id="168" name="Shape - Michigan"/>
            <p:cNvGrpSpPr>
              <a:grpSpLocks/>
            </p:cNvGrpSpPr>
            <p:nvPr/>
          </p:nvGrpSpPr>
          <p:grpSpPr bwMode="auto">
            <a:xfrm>
              <a:off x="5232398" y="1427981"/>
              <a:ext cx="990600" cy="882650"/>
              <a:chOff x="3254" y="860"/>
              <a:chExt cx="623" cy="557"/>
            </a:xfrm>
            <a:solidFill>
              <a:srgbClr val="0072C0"/>
            </a:solidFill>
          </p:grpSpPr>
          <p:sp>
            <p:nvSpPr>
              <p:cNvPr id="259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60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grpFill/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</p:grpSp>
        <p:sp>
          <p:nvSpPr>
            <p:cNvPr id="169" name="Shape - Maryland"/>
            <p:cNvSpPr>
              <a:spLocks noChangeAspect="1"/>
            </p:cNvSpPr>
            <p:nvPr/>
          </p:nvSpPr>
          <p:spPr bwMode="auto">
            <a:xfrm>
              <a:off x="6651623" y="2409055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70" name="Shape - Maine"/>
            <p:cNvSpPr>
              <a:spLocks noChangeAspect="1"/>
            </p:cNvSpPr>
            <p:nvPr/>
          </p:nvSpPr>
          <p:spPr bwMode="auto">
            <a:xfrm>
              <a:off x="7388223" y="973956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</a:endParaRPr>
            </a:p>
          </p:txBody>
        </p:sp>
        <p:sp>
          <p:nvSpPr>
            <p:cNvPr id="171" name="Shape - Louisiana"/>
            <p:cNvSpPr>
              <a:spLocks noChangeAspect="1"/>
            </p:cNvSpPr>
            <p:nvPr/>
          </p:nvSpPr>
          <p:spPr bwMode="auto">
            <a:xfrm>
              <a:off x="4946649" y="3780655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72" name="Shape - Kentucky"/>
            <p:cNvSpPr>
              <a:spLocks noChangeAspect="1"/>
            </p:cNvSpPr>
            <p:nvPr/>
          </p:nvSpPr>
          <p:spPr bwMode="auto">
            <a:xfrm>
              <a:off x="5480049" y="2717030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73" name="Shape - Kansas"/>
            <p:cNvSpPr>
              <a:spLocks noChangeAspect="1"/>
            </p:cNvSpPr>
            <p:nvPr/>
          </p:nvSpPr>
          <p:spPr bwMode="auto">
            <a:xfrm>
              <a:off x="3879849" y="2718618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74" name="Shape - Iowa"/>
            <p:cNvSpPr>
              <a:spLocks noChangeAspect="1"/>
            </p:cNvSpPr>
            <p:nvPr/>
          </p:nvSpPr>
          <p:spPr bwMode="auto">
            <a:xfrm>
              <a:off x="4562474" y="2132830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</a:endParaRPr>
            </a:p>
          </p:txBody>
        </p:sp>
        <p:sp>
          <p:nvSpPr>
            <p:cNvPr id="175" name="Shape - Indiana"/>
            <p:cNvSpPr>
              <a:spLocks noChangeAspect="1"/>
            </p:cNvSpPr>
            <p:nvPr/>
          </p:nvSpPr>
          <p:spPr bwMode="auto">
            <a:xfrm>
              <a:off x="5635624" y="2297931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76" name="Shape - Illinois"/>
            <p:cNvSpPr>
              <a:spLocks noChangeAspect="1"/>
            </p:cNvSpPr>
            <p:nvPr/>
          </p:nvSpPr>
          <p:spPr bwMode="auto">
            <a:xfrm>
              <a:off x="5173132" y="2236018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177" name="Shape - Idaho"/>
            <p:cNvSpPr>
              <a:spLocks noChangeAspect="1"/>
            </p:cNvSpPr>
            <p:nvPr/>
          </p:nvSpPr>
          <p:spPr bwMode="auto">
            <a:xfrm>
              <a:off x="2117723" y="1127943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grpSp>
          <p:nvGrpSpPr>
            <p:cNvPr id="178" name="Shape - Hawaii"/>
            <p:cNvGrpSpPr/>
            <p:nvPr/>
          </p:nvGrpSpPr>
          <p:grpSpPr>
            <a:xfrm>
              <a:off x="2295524" y="4429942"/>
              <a:ext cx="622300" cy="477838"/>
              <a:chOff x="2322512" y="5000625"/>
              <a:chExt cx="622300" cy="477838"/>
            </a:xfrm>
            <a:solidFill>
              <a:srgbClr val="7BC7ED"/>
            </a:solidFill>
          </p:grpSpPr>
          <p:sp>
            <p:nvSpPr>
              <p:cNvPr id="251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52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53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54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55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56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57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  <p:sp>
            <p:nvSpPr>
              <p:cNvPr id="258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19050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200" b="1"/>
              </a:p>
            </p:txBody>
          </p:sp>
        </p:grpSp>
        <p:sp>
          <p:nvSpPr>
            <p:cNvPr id="179" name="Shape - Georgia"/>
            <p:cNvSpPr>
              <a:spLocks noChangeAspect="1"/>
            </p:cNvSpPr>
            <p:nvPr/>
          </p:nvSpPr>
          <p:spPr bwMode="auto">
            <a:xfrm>
              <a:off x="6061075" y="3347268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80" name="Shape - Florida"/>
            <p:cNvSpPr>
              <a:spLocks noChangeAspect="1"/>
            </p:cNvSpPr>
            <p:nvPr/>
          </p:nvSpPr>
          <p:spPr bwMode="auto">
            <a:xfrm>
              <a:off x="5900737" y="3966393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81" name="Shape - Connecticut"/>
            <p:cNvSpPr>
              <a:spLocks noChangeAspect="1"/>
            </p:cNvSpPr>
            <p:nvPr/>
          </p:nvSpPr>
          <p:spPr bwMode="auto">
            <a:xfrm>
              <a:off x="7294562" y="1908992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>
                <a:solidFill>
                  <a:schemeClr val="accent6"/>
                </a:solidFill>
              </a:endParaRPr>
            </a:p>
          </p:txBody>
        </p:sp>
        <p:sp>
          <p:nvSpPr>
            <p:cNvPr id="182" name="Shape - Delaware"/>
            <p:cNvSpPr>
              <a:spLocks noChangeAspect="1"/>
            </p:cNvSpPr>
            <p:nvPr/>
          </p:nvSpPr>
          <p:spPr bwMode="auto">
            <a:xfrm>
              <a:off x="7129462" y="2396355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83" name="Shape - Colorado"/>
            <p:cNvSpPr>
              <a:spLocks noChangeAspect="1"/>
            </p:cNvSpPr>
            <p:nvPr/>
          </p:nvSpPr>
          <p:spPr bwMode="auto">
            <a:xfrm>
              <a:off x="2971798" y="2520181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84" name="Shape - California"/>
            <p:cNvSpPr>
              <a:spLocks noChangeAspect="1"/>
            </p:cNvSpPr>
            <p:nvPr/>
          </p:nvSpPr>
          <p:spPr bwMode="auto">
            <a:xfrm>
              <a:off x="1181098" y="2042343"/>
              <a:ext cx="1098551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85" name="Shape - Arkansas"/>
            <p:cNvSpPr>
              <a:spLocks noChangeAspect="1"/>
            </p:cNvSpPr>
            <p:nvPr/>
          </p:nvSpPr>
          <p:spPr bwMode="auto">
            <a:xfrm>
              <a:off x="4854574" y="3218680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200" b="1"/>
            </a:p>
          </p:txBody>
        </p:sp>
        <p:sp>
          <p:nvSpPr>
            <p:cNvPr id="186" name="Shape - Arizona"/>
            <p:cNvSpPr>
              <a:spLocks noChangeAspect="1"/>
            </p:cNvSpPr>
            <p:nvPr/>
          </p:nvSpPr>
          <p:spPr bwMode="auto">
            <a:xfrm>
              <a:off x="2133598" y="3093267"/>
              <a:ext cx="844551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87" name="Shape - Alaska"/>
            <p:cNvSpPr>
              <a:spLocks noChangeAspect="1"/>
            </p:cNvSpPr>
            <p:nvPr/>
          </p:nvSpPr>
          <p:spPr bwMode="auto">
            <a:xfrm>
              <a:off x="887411" y="3921943"/>
              <a:ext cx="1617663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b="1"/>
            </a:p>
          </p:txBody>
        </p:sp>
        <p:sp>
          <p:nvSpPr>
            <p:cNvPr id="188" name="Shape - Alabama"/>
            <p:cNvSpPr>
              <a:spLocks noChangeAspect="1"/>
            </p:cNvSpPr>
            <p:nvPr/>
          </p:nvSpPr>
          <p:spPr bwMode="auto">
            <a:xfrm>
              <a:off x="5732462" y="3383781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189" name="Shape - District of Columbia (star)"/>
            <p:cNvSpPr>
              <a:spLocks noChangeArrowheads="1"/>
            </p:cNvSpPr>
            <p:nvPr/>
          </p:nvSpPr>
          <p:spPr bwMode="auto">
            <a:xfrm>
              <a:off x="6859586" y="2478905"/>
              <a:ext cx="207963" cy="201612"/>
            </a:xfrm>
            <a:prstGeom prst="star5">
              <a:avLst/>
            </a:prstGeom>
            <a:solidFill>
              <a:schemeClr val="accent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200" b="1">
                <a:cs typeface="+mn-cs"/>
              </a:endParaRPr>
            </a:p>
          </p:txBody>
        </p:sp>
        <p:sp>
          <p:nvSpPr>
            <p:cNvPr id="190" name="Text - Wyoming"/>
            <p:cNvSpPr txBox="1">
              <a:spLocks noChangeArrowheads="1"/>
            </p:cNvSpPr>
            <p:nvPr/>
          </p:nvSpPr>
          <p:spPr bwMode="auto">
            <a:xfrm>
              <a:off x="2909886" y="20693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WY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91" name="Text - Wisconsin"/>
            <p:cNvSpPr txBox="1">
              <a:spLocks noChangeArrowheads="1"/>
            </p:cNvSpPr>
            <p:nvPr/>
          </p:nvSpPr>
          <p:spPr bwMode="auto">
            <a:xfrm>
              <a:off x="4951412" y="178358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WI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192" name="Text - West Virginia"/>
            <p:cNvSpPr txBox="1">
              <a:spLocks noChangeArrowheads="1"/>
            </p:cNvSpPr>
            <p:nvPr/>
          </p:nvSpPr>
          <p:spPr bwMode="auto">
            <a:xfrm>
              <a:off x="6186488" y="26646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WV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93" name="Text - Washington"/>
            <p:cNvSpPr txBox="1">
              <a:spLocks noChangeArrowheads="1"/>
            </p:cNvSpPr>
            <p:nvPr/>
          </p:nvSpPr>
          <p:spPr bwMode="auto">
            <a:xfrm>
              <a:off x="1609724" y="11660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WA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94" name="Text - Virginia"/>
            <p:cNvSpPr txBox="1">
              <a:spLocks noChangeArrowheads="1"/>
            </p:cNvSpPr>
            <p:nvPr/>
          </p:nvSpPr>
          <p:spPr bwMode="auto">
            <a:xfrm>
              <a:off x="6589712" y="27075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VA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95" name="Text - Vermont"/>
            <p:cNvSpPr txBox="1">
              <a:spLocks noChangeArrowheads="1"/>
            </p:cNvSpPr>
            <p:nvPr/>
          </p:nvSpPr>
          <p:spPr bwMode="auto">
            <a:xfrm>
              <a:off x="6540500" y="11485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cs typeface="Times New Roman" charset="0"/>
                </a:rPr>
                <a:t>VT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196" name="Text - Utah"/>
            <p:cNvSpPr txBox="1">
              <a:spLocks noChangeArrowheads="1"/>
            </p:cNvSpPr>
            <p:nvPr/>
          </p:nvSpPr>
          <p:spPr bwMode="auto">
            <a:xfrm>
              <a:off x="2347912" y="26503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UT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97" name="Text - Texas"/>
            <p:cNvSpPr txBox="1">
              <a:spLocks noChangeArrowheads="1"/>
            </p:cNvSpPr>
            <p:nvPr/>
          </p:nvSpPr>
          <p:spPr bwMode="auto">
            <a:xfrm>
              <a:off x="3952873" y="393464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TX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98" name="Text - Tennessee"/>
            <p:cNvSpPr txBox="1">
              <a:spLocks noChangeArrowheads="1"/>
            </p:cNvSpPr>
            <p:nvPr/>
          </p:nvSpPr>
          <p:spPr bwMode="auto">
            <a:xfrm>
              <a:off x="5572124" y="31615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TN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199" name="Text - South Dakota"/>
            <p:cNvSpPr txBox="1">
              <a:spLocks noChangeArrowheads="1"/>
            </p:cNvSpPr>
            <p:nvPr/>
          </p:nvSpPr>
          <p:spPr bwMode="auto">
            <a:xfrm>
              <a:off x="3775073" y="1883593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SD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00" name="Text - South Carolina"/>
            <p:cNvSpPr txBox="1">
              <a:spLocks noChangeArrowheads="1"/>
            </p:cNvSpPr>
            <p:nvPr/>
          </p:nvSpPr>
          <p:spPr bwMode="auto">
            <a:xfrm>
              <a:off x="6386512" y="33044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SC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01" name="Text - Rhode Island"/>
            <p:cNvSpPr txBox="1">
              <a:spLocks noChangeArrowheads="1"/>
            </p:cNvSpPr>
            <p:nvPr/>
          </p:nvSpPr>
          <p:spPr bwMode="auto">
            <a:xfrm>
              <a:off x="7799388" y="19407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latin typeface="+mj-lt"/>
                  <a:cs typeface="Times New Roman" charset="0"/>
                </a:rPr>
                <a:t>RI</a:t>
              </a:r>
              <a:endParaRPr lang="en-US" sz="1200" b="1" dirty="0">
                <a:latin typeface="+mj-lt"/>
                <a:cs typeface="Times New Roman" charset="0"/>
              </a:endParaRPr>
            </a:p>
          </p:txBody>
        </p:sp>
        <p:sp>
          <p:nvSpPr>
            <p:cNvPr id="202" name="Text - Pennsylvania"/>
            <p:cNvSpPr txBox="1">
              <a:spLocks noChangeArrowheads="1"/>
            </p:cNvSpPr>
            <p:nvPr/>
          </p:nvSpPr>
          <p:spPr bwMode="auto">
            <a:xfrm>
              <a:off x="6442075" y="2145531"/>
              <a:ext cx="8350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PA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03" name="Text - Oregon"/>
            <p:cNvSpPr txBox="1">
              <a:spLocks noChangeArrowheads="1"/>
            </p:cNvSpPr>
            <p:nvPr/>
          </p:nvSpPr>
          <p:spPr bwMode="auto">
            <a:xfrm>
              <a:off x="1168398" y="1610543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OR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04" name="Text - Oklahoma"/>
            <p:cNvSpPr txBox="1">
              <a:spLocks noChangeArrowheads="1"/>
            </p:cNvSpPr>
            <p:nvPr/>
          </p:nvSpPr>
          <p:spPr bwMode="auto">
            <a:xfrm>
              <a:off x="4133848" y="33155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OK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05" name="Text - Ohio"/>
            <p:cNvSpPr txBox="1">
              <a:spLocks noChangeArrowheads="1"/>
            </p:cNvSpPr>
            <p:nvPr/>
          </p:nvSpPr>
          <p:spPr bwMode="auto">
            <a:xfrm>
              <a:off x="5870573" y="2361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OH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06" name="Text - North Dakota"/>
            <p:cNvSpPr txBox="1">
              <a:spLocks noChangeArrowheads="1"/>
            </p:cNvSpPr>
            <p:nvPr/>
          </p:nvSpPr>
          <p:spPr bwMode="auto">
            <a:xfrm>
              <a:off x="3752849" y="13867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ND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07" name="Text - North Carolina"/>
            <p:cNvSpPr txBox="1">
              <a:spLocks noChangeArrowheads="1"/>
            </p:cNvSpPr>
            <p:nvPr/>
          </p:nvSpPr>
          <p:spPr bwMode="auto">
            <a:xfrm>
              <a:off x="6550023" y="30107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NC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08" name="Text - New York"/>
            <p:cNvSpPr txBox="1">
              <a:spLocks noChangeArrowheads="1"/>
            </p:cNvSpPr>
            <p:nvPr/>
          </p:nvSpPr>
          <p:spPr bwMode="auto">
            <a:xfrm>
              <a:off x="6686549" y="17597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NY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09" name="Text - New Mexico"/>
            <p:cNvSpPr txBox="1">
              <a:spLocks noChangeArrowheads="1"/>
            </p:cNvSpPr>
            <p:nvPr/>
          </p:nvSpPr>
          <p:spPr bwMode="auto">
            <a:xfrm>
              <a:off x="2982912" y="34250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NM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10" name="Text - New Jersey"/>
            <p:cNvSpPr txBox="1">
              <a:spLocks noChangeArrowheads="1"/>
            </p:cNvSpPr>
            <p:nvPr/>
          </p:nvSpPr>
          <p:spPr bwMode="auto">
            <a:xfrm>
              <a:off x="7365999" y="2206073"/>
              <a:ext cx="77787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cs typeface="Times New Roman" charset="0"/>
                </a:rPr>
                <a:t>NJ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11" name="Text - New Hampshire"/>
            <p:cNvSpPr txBox="1">
              <a:spLocks noChangeArrowheads="1"/>
            </p:cNvSpPr>
            <p:nvPr/>
          </p:nvSpPr>
          <p:spPr bwMode="auto">
            <a:xfrm>
              <a:off x="7494588" y="1300981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/>
              </a:r>
              <a:br>
                <a:rPr lang="en-US" sz="1200" b="1" dirty="0">
                  <a:cs typeface="Times New Roman" charset="0"/>
                </a:rPr>
              </a:br>
              <a:r>
                <a:rPr lang="en-US" sz="1200" b="1" dirty="0" smtClean="0">
                  <a:cs typeface="Times New Roman" charset="0"/>
                </a:rPr>
                <a:t>NH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12" name="Text - Nevada"/>
            <p:cNvSpPr txBox="1">
              <a:spLocks noChangeArrowheads="1"/>
            </p:cNvSpPr>
            <p:nvPr/>
          </p:nvSpPr>
          <p:spPr bwMode="auto">
            <a:xfrm>
              <a:off x="1476374" y="2519751"/>
              <a:ext cx="1219200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NV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13" name="Text - Nebraska"/>
            <p:cNvSpPr txBox="1">
              <a:spLocks noChangeArrowheads="1"/>
            </p:cNvSpPr>
            <p:nvPr/>
          </p:nvSpPr>
          <p:spPr bwMode="auto">
            <a:xfrm>
              <a:off x="3827461" y="234555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NE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14" name="Text - Montana"/>
            <p:cNvSpPr txBox="1">
              <a:spLocks noChangeArrowheads="1"/>
            </p:cNvSpPr>
            <p:nvPr/>
          </p:nvSpPr>
          <p:spPr bwMode="auto">
            <a:xfrm>
              <a:off x="2763837" y="13581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MT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15" name="Text - Missouri"/>
            <p:cNvSpPr txBox="1">
              <a:spLocks noChangeArrowheads="1"/>
            </p:cNvSpPr>
            <p:nvPr/>
          </p:nvSpPr>
          <p:spPr bwMode="auto">
            <a:xfrm>
              <a:off x="4781548" y="28583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MO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16" name="Text - Mississippi"/>
            <p:cNvSpPr txBox="1">
              <a:spLocks noChangeArrowheads="1"/>
            </p:cNvSpPr>
            <p:nvPr/>
          </p:nvSpPr>
          <p:spPr bwMode="auto">
            <a:xfrm>
              <a:off x="5156198" y="36346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MS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17" name="Text - Minnesota"/>
            <p:cNvSpPr txBox="1">
              <a:spLocks noChangeArrowheads="1"/>
            </p:cNvSpPr>
            <p:nvPr/>
          </p:nvSpPr>
          <p:spPr bwMode="auto">
            <a:xfrm>
              <a:off x="4173536" y="14343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/>
              </a:r>
              <a:br>
                <a:rPr lang="en-US" sz="1200" b="1" dirty="0">
                  <a:cs typeface="Times New Roman" charset="0"/>
                </a:rPr>
              </a:b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MN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18" name="Text - Michigan"/>
            <p:cNvSpPr txBox="1">
              <a:spLocks noChangeArrowheads="1"/>
            </p:cNvSpPr>
            <p:nvPr/>
          </p:nvSpPr>
          <p:spPr bwMode="auto">
            <a:xfrm>
              <a:off x="5614988" y="193439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MI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19" name="Text - Massachusetts"/>
            <p:cNvSpPr txBox="1">
              <a:spLocks noChangeArrowheads="1"/>
            </p:cNvSpPr>
            <p:nvPr/>
          </p:nvSpPr>
          <p:spPr bwMode="auto">
            <a:xfrm>
              <a:off x="7669212" y="171214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cs typeface="Times New Roman" charset="0"/>
                </a:rPr>
                <a:t>MA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20" name="Text - Maryland"/>
            <p:cNvSpPr txBox="1">
              <a:spLocks noChangeArrowheads="1"/>
            </p:cNvSpPr>
            <p:nvPr/>
          </p:nvSpPr>
          <p:spPr bwMode="auto">
            <a:xfrm>
              <a:off x="7372349" y="2520181"/>
              <a:ext cx="671513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cs typeface="Times New Roman" charset="0"/>
                </a:rPr>
                <a:t>MD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21" name="Text - Maine"/>
            <p:cNvSpPr txBox="1">
              <a:spLocks noChangeArrowheads="1"/>
            </p:cNvSpPr>
            <p:nvPr/>
          </p:nvSpPr>
          <p:spPr bwMode="auto">
            <a:xfrm>
              <a:off x="7170737" y="1024756"/>
              <a:ext cx="936625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/>
              </a:r>
              <a:br>
                <a:rPr lang="en-US" sz="1200" b="1" dirty="0">
                  <a:cs typeface="Times New Roman" charset="0"/>
                </a:rPr>
              </a:br>
              <a:r>
                <a:rPr lang="en-US" sz="1200" b="1" dirty="0" smtClean="0">
                  <a:cs typeface="Times New Roman" charset="0"/>
                </a:rPr>
                <a:t>ME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22" name="Text - Louisiana"/>
            <p:cNvSpPr txBox="1">
              <a:spLocks noChangeArrowheads="1"/>
            </p:cNvSpPr>
            <p:nvPr/>
          </p:nvSpPr>
          <p:spPr bwMode="auto">
            <a:xfrm>
              <a:off x="4843461" y="3901257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LA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23" name="Text - Kentucky"/>
            <p:cNvSpPr txBox="1">
              <a:spLocks noChangeArrowheads="1"/>
            </p:cNvSpPr>
            <p:nvPr/>
          </p:nvSpPr>
          <p:spPr bwMode="auto">
            <a:xfrm>
              <a:off x="5749923" y="28710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KY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24" name="Text - Kansas"/>
            <p:cNvSpPr txBox="1">
              <a:spLocks noChangeArrowheads="1"/>
            </p:cNvSpPr>
            <p:nvPr/>
          </p:nvSpPr>
          <p:spPr bwMode="auto">
            <a:xfrm>
              <a:off x="3995737" y="283768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KS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25" name="Text - Iowa"/>
            <p:cNvSpPr txBox="1">
              <a:spLocks noChangeArrowheads="1"/>
            </p:cNvSpPr>
            <p:nvPr/>
          </p:nvSpPr>
          <p:spPr bwMode="auto">
            <a:xfrm>
              <a:off x="4567237" y="2245543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IA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26" name="Text - Indiana"/>
            <p:cNvSpPr txBox="1">
              <a:spLocks noChangeArrowheads="1"/>
            </p:cNvSpPr>
            <p:nvPr/>
          </p:nvSpPr>
          <p:spPr bwMode="auto">
            <a:xfrm>
              <a:off x="5491161" y="2488431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IN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27" name="Text - Illinois"/>
            <p:cNvSpPr txBox="1">
              <a:spLocks noChangeArrowheads="1"/>
            </p:cNvSpPr>
            <p:nvPr/>
          </p:nvSpPr>
          <p:spPr bwMode="auto">
            <a:xfrm>
              <a:off x="5091112" y="2501131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IL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28" name="Text - Idaho"/>
            <p:cNvSpPr txBox="1">
              <a:spLocks noChangeArrowheads="1"/>
            </p:cNvSpPr>
            <p:nvPr/>
          </p:nvSpPr>
          <p:spPr bwMode="auto">
            <a:xfrm>
              <a:off x="2168523" y="1905818"/>
              <a:ext cx="693739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ID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29" name="Text - Hawaii"/>
            <p:cNvSpPr txBox="1">
              <a:spLocks noChangeArrowheads="1"/>
            </p:cNvSpPr>
            <p:nvPr/>
          </p:nvSpPr>
          <p:spPr bwMode="auto">
            <a:xfrm>
              <a:off x="2792412" y="4728394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cs typeface="Times New Roman" charset="0"/>
                </a:rPr>
                <a:t>HI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30" name="Text - Georgia"/>
            <p:cNvSpPr txBox="1">
              <a:spLocks noChangeArrowheads="1"/>
            </p:cNvSpPr>
            <p:nvPr/>
          </p:nvSpPr>
          <p:spPr bwMode="auto">
            <a:xfrm>
              <a:off x="6091237" y="3609206"/>
              <a:ext cx="693737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GA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31" name="Text - Florida"/>
            <p:cNvSpPr txBox="1">
              <a:spLocks noChangeArrowheads="1"/>
            </p:cNvSpPr>
            <p:nvPr/>
          </p:nvSpPr>
          <p:spPr bwMode="auto">
            <a:xfrm>
              <a:off x="6450012" y="419816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FL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32" name="Text - District of Columbia"/>
            <p:cNvSpPr txBox="1">
              <a:spLocks noChangeArrowheads="1"/>
            </p:cNvSpPr>
            <p:nvPr/>
          </p:nvSpPr>
          <p:spPr bwMode="auto">
            <a:xfrm>
              <a:off x="7212011" y="2702743"/>
              <a:ext cx="628650" cy="276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4" rIns="91429" bIns="45714">
              <a:spAutoFit/>
            </a:bodyPr>
            <a:lstStyle/>
            <a:p>
              <a:pPr eaLnBrk="0" hangingPunct="0"/>
              <a:r>
                <a:rPr lang="en-US" sz="1200" b="1" dirty="0" smtClean="0">
                  <a:cs typeface="Times New Roman" charset="0"/>
                </a:rPr>
                <a:t>  DC  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33" name="Text - Delaware"/>
            <p:cNvSpPr txBox="1">
              <a:spLocks noChangeArrowheads="1"/>
            </p:cNvSpPr>
            <p:nvPr/>
          </p:nvSpPr>
          <p:spPr bwMode="auto">
            <a:xfrm>
              <a:off x="7229475" y="2367781"/>
              <a:ext cx="9366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 smtClean="0">
                  <a:cs typeface="Times New Roman" charset="0"/>
                </a:rPr>
                <a:t>DE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34" name="Text - Connecticut"/>
            <p:cNvSpPr txBox="1">
              <a:spLocks noChangeArrowheads="1"/>
            </p:cNvSpPr>
            <p:nvPr/>
          </p:nvSpPr>
          <p:spPr bwMode="auto">
            <a:xfrm>
              <a:off x="7380287" y="2007418"/>
              <a:ext cx="746125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cs typeface="Times New Roman" charset="0"/>
                </a:rPr>
                <a:t> </a:t>
              </a:r>
              <a:r>
                <a:rPr lang="en-US" sz="1200" b="1" dirty="0" smtClean="0">
                  <a:cs typeface="Times New Roman" charset="0"/>
                </a:rPr>
                <a:t>CT</a:t>
              </a:r>
              <a:endParaRPr lang="en-US" sz="1200" b="1" dirty="0">
                <a:cs typeface="Times New Roman" charset="0"/>
              </a:endParaRPr>
            </a:p>
          </p:txBody>
        </p:sp>
        <p:sp>
          <p:nvSpPr>
            <p:cNvPr id="235" name="Text - Colorado"/>
            <p:cNvSpPr txBox="1">
              <a:spLocks noChangeArrowheads="1"/>
            </p:cNvSpPr>
            <p:nvPr/>
          </p:nvSpPr>
          <p:spPr bwMode="auto">
            <a:xfrm>
              <a:off x="2835274" y="2628131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CO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36" name="Text - California"/>
            <p:cNvSpPr txBox="1">
              <a:spLocks noChangeArrowheads="1"/>
            </p:cNvSpPr>
            <p:nvPr/>
          </p:nvSpPr>
          <p:spPr bwMode="auto">
            <a:xfrm>
              <a:off x="1031874" y="2758306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CA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37" name="Text - Arkansas"/>
            <p:cNvSpPr txBox="1">
              <a:spLocks noChangeArrowheads="1"/>
            </p:cNvSpPr>
            <p:nvPr/>
          </p:nvSpPr>
          <p:spPr bwMode="auto">
            <a:xfrm>
              <a:off x="4784724" y="3328218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AR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38" name="Text - Arizona"/>
            <p:cNvSpPr txBox="1">
              <a:spLocks noChangeArrowheads="1"/>
            </p:cNvSpPr>
            <p:nvPr/>
          </p:nvSpPr>
          <p:spPr bwMode="auto">
            <a:xfrm>
              <a:off x="1946273" y="3290595"/>
              <a:ext cx="1219200" cy="336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6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AZ</a:t>
              </a:r>
            </a:p>
          </p:txBody>
        </p:sp>
        <p:sp>
          <p:nvSpPr>
            <p:cNvPr id="239" name="Text - Alaska"/>
            <p:cNvSpPr txBox="1">
              <a:spLocks noChangeArrowheads="1"/>
            </p:cNvSpPr>
            <p:nvPr/>
          </p:nvSpPr>
          <p:spPr bwMode="auto">
            <a:xfrm>
              <a:off x="1055686" y="4163244"/>
              <a:ext cx="1219200" cy="406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/>
              </a:r>
              <a:b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</a:b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AK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40" name="Text - Alabama"/>
            <p:cNvSpPr txBox="1">
              <a:spLocks noChangeArrowheads="1"/>
            </p:cNvSpPr>
            <p:nvPr/>
          </p:nvSpPr>
          <p:spPr bwMode="auto">
            <a:xfrm>
              <a:off x="5572124" y="3621906"/>
              <a:ext cx="692151" cy="2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9" tIns="45714" rIns="91429" bIns="45714">
              <a:spAutoFit/>
            </a:bodyPr>
            <a:lstStyle/>
            <a:p>
              <a:pPr algn="ctr" eaLnBrk="0" hangingPunct="0">
                <a:lnSpc>
                  <a:spcPct val="85000"/>
                </a:lnSpc>
                <a:spcBef>
                  <a:spcPct val="50000"/>
                </a:spcBef>
              </a:pPr>
              <a:r>
                <a:rPr lang="en-US" sz="1200" b="1" dirty="0">
                  <a:solidFill>
                    <a:schemeClr val="bg1"/>
                  </a:solidFill>
                  <a:cs typeface="Times New Roman" charset="0"/>
                </a:rPr>
                <a:t> </a:t>
              </a:r>
              <a:r>
                <a:rPr lang="en-US" sz="1200" b="1" dirty="0" smtClean="0">
                  <a:solidFill>
                    <a:schemeClr val="bg1"/>
                  </a:solidFill>
                  <a:cs typeface="Times New Roman" charset="0"/>
                </a:rPr>
                <a:t>AL</a:t>
              </a:r>
              <a:endParaRPr lang="en-US" sz="1200" b="1" dirty="0">
                <a:solidFill>
                  <a:schemeClr val="bg1"/>
                </a:solidFill>
                <a:cs typeface="Times New Roman" charset="0"/>
              </a:endParaRPr>
            </a:p>
          </p:txBody>
        </p:sp>
        <p:sp>
          <p:nvSpPr>
            <p:cNvPr id="241" name="Line - Vermont"/>
            <p:cNvSpPr>
              <a:spLocks noChangeShapeType="1"/>
            </p:cNvSpPr>
            <p:nvPr/>
          </p:nvSpPr>
          <p:spPr bwMode="auto">
            <a:xfrm>
              <a:off x="7043736" y="1356542"/>
              <a:ext cx="207963" cy="133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42" name="Line - Rhode Island"/>
            <p:cNvSpPr>
              <a:spLocks noChangeShapeType="1"/>
            </p:cNvSpPr>
            <p:nvPr/>
          </p:nvSpPr>
          <p:spPr bwMode="auto">
            <a:xfrm>
              <a:off x="7582708" y="1989957"/>
              <a:ext cx="266700" cy="50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43" name="Line - New Jersey"/>
            <p:cNvSpPr>
              <a:spLocks noChangeShapeType="1"/>
            </p:cNvSpPr>
            <p:nvPr/>
          </p:nvSpPr>
          <p:spPr bwMode="auto">
            <a:xfrm flipV="1">
              <a:off x="7269162" y="22915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44" name="Line - New Hampshire"/>
            <p:cNvSpPr>
              <a:spLocks noChangeShapeType="1"/>
            </p:cNvSpPr>
            <p:nvPr/>
          </p:nvSpPr>
          <p:spPr bwMode="auto">
            <a:xfrm flipV="1">
              <a:off x="7416799" y="1628006"/>
              <a:ext cx="360363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45" name="Line - Massachusetts"/>
            <p:cNvSpPr>
              <a:spLocks noChangeShapeType="1"/>
            </p:cNvSpPr>
            <p:nvPr/>
          </p:nvSpPr>
          <p:spPr bwMode="auto">
            <a:xfrm flipV="1">
              <a:off x="7554911" y="1834380"/>
              <a:ext cx="415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46" name="Line - Maryland"/>
            <p:cNvSpPr>
              <a:spLocks noChangeShapeType="1"/>
            </p:cNvSpPr>
            <p:nvPr/>
          </p:nvSpPr>
          <p:spPr bwMode="auto">
            <a:xfrm flipV="1">
              <a:off x="7227887" y="2624955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47" name="Line - Hawaii"/>
            <p:cNvSpPr>
              <a:spLocks noChangeShapeType="1"/>
            </p:cNvSpPr>
            <p:nvPr/>
          </p:nvSpPr>
          <p:spPr bwMode="auto">
            <a:xfrm flipH="1" flipV="1">
              <a:off x="2828923" y="4783956"/>
              <a:ext cx="268288" cy="66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48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000077" y="2605904"/>
              <a:ext cx="440535" cy="247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49" name="Line - Delaware"/>
            <p:cNvSpPr>
              <a:spLocks noChangeShapeType="1"/>
            </p:cNvSpPr>
            <p:nvPr/>
          </p:nvSpPr>
          <p:spPr bwMode="auto">
            <a:xfrm flipV="1">
              <a:off x="7221537" y="2520180"/>
              <a:ext cx="263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  <p:sp>
          <p:nvSpPr>
            <p:cNvPr id="250" name="Line - Connecticut"/>
            <p:cNvSpPr>
              <a:spLocks noChangeShapeType="1"/>
            </p:cNvSpPr>
            <p:nvPr/>
          </p:nvSpPr>
          <p:spPr bwMode="auto">
            <a:xfrm>
              <a:off x="7407274" y="2002655"/>
              <a:ext cx="217488" cy="95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 b="1"/>
            </a:p>
          </p:txBody>
        </p:sp>
      </p:grpSp>
      <p:grpSp>
        <p:nvGrpSpPr>
          <p:cNvPr id="265" name="Group 264"/>
          <p:cNvGrpSpPr/>
          <p:nvPr/>
        </p:nvGrpSpPr>
        <p:grpSpPr>
          <a:xfrm>
            <a:off x="4816057" y="5181600"/>
            <a:ext cx="3773327" cy="764977"/>
            <a:chOff x="4816057" y="4992732"/>
            <a:chExt cx="3773327" cy="764977"/>
          </a:xfrm>
        </p:grpSpPr>
        <p:sp>
          <p:nvSpPr>
            <p:cNvPr id="266" name="Rectangle 131"/>
            <p:cNvSpPr>
              <a:spLocks noChangeArrowheads="1"/>
            </p:cNvSpPr>
            <p:nvPr/>
          </p:nvSpPr>
          <p:spPr bwMode="auto">
            <a:xfrm>
              <a:off x="4816057" y="5046707"/>
              <a:ext cx="152400" cy="152400"/>
            </a:xfrm>
            <a:prstGeom prst="rect">
              <a:avLst/>
            </a:prstGeom>
            <a:solidFill>
              <a:schemeClr val="accent6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267" name="Rectangle 132"/>
            <p:cNvSpPr>
              <a:spLocks noChangeArrowheads="1"/>
            </p:cNvSpPr>
            <p:nvPr/>
          </p:nvSpPr>
          <p:spPr bwMode="auto">
            <a:xfrm>
              <a:off x="4816057" y="5275307"/>
              <a:ext cx="152400" cy="152400"/>
            </a:xfrm>
            <a:prstGeom prst="rect">
              <a:avLst/>
            </a:prstGeom>
            <a:solidFill>
              <a:srgbClr val="0072C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 b="1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268" name="Text Box 133"/>
            <p:cNvSpPr txBox="1">
              <a:spLocks noChangeArrowheads="1"/>
            </p:cNvSpPr>
            <p:nvPr/>
          </p:nvSpPr>
          <p:spPr bwMode="auto">
            <a:xfrm>
              <a:off x="5029200" y="5221332"/>
              <a:ext cx="252870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cs typeface="Calibri" pitchFamily="34" charset="0"/>
                </a:rPr>
                <a:t>16-20% Uninsured (17 states)</a:t>
              </a:r>
              <a:endParaRPr lang="en-US" sz="14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269" name="Rectangle 134"/>
            <p:cNvSpPr>
              <a:spLocks noChangeArrowheads="1"/>
            </p:cNvSpPr>
            <p:nvPr/>
          </p:nvSpPr>
          <p:spPr bwMode="auto">
            <a:xfrm>
              <a:off x="4816057" y="5503907"/>
              <a:ext cx="152400" cy="1524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270" name="Text Box 135"/>
            <p:cNvSpPr txBox="1">
              <a:spLocks noChangeArrowheads="1"/>
            </p:cNvSpPr>
            <p:nvPr/>
          </p:nvSpPr>
          <p:spPr bwMode="auto">
            <a:xfrm>
              <a:off x="5045272" y="4992732"/>
              <a:ext cx="35441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cs typeface="Calibri" pitchFamily="34" charset="0"/>
                </a:rPr>
                <a:t>&lt; </a:t>
              </a:r>
              <a:r>
                <a:rPr lang="en-US" sz="1400" b="1" dirty="0" smtClean="0">
                  <a:solidFill>
                    <a:srgbClr val="000000"/>
                  </a:solidFill>
                  <a:cs typeface="Calibri" pitchFamily="34" charset="0"/>
                </a:rPr>
                <a:t>16% Uninsured (13 states, including DC)  </a:t>
              </a:r>
              <a:endParaRPr lang="en-US" sz="14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  <p:sp>
          <p:nvSpPr>
            <p:cNvPr id="271" name="Text Box 136"/>
            <p:cNvSpPr txBox="1">
              <a:spLocks noChangeArrowheads="1"/>
            </p:cNvSpPr>
            <p:nvPr/>
          </p:nvSpPr>
          <p:spPr bwMode="auto">
            <a:xfrm>
              <a:off x="5078445" y="5449932"/>
              <a:ext cx="24998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cs typeface="Calibri" pitchFamily="34" charset="0"/>
                </a:rPr>
                <a:t>&gt; 20% Uninsured (21 states)   </a:t>
              </a:r>
              <a:endParaRPr lang="en-US" sz="1400" b="1" dirty="0">
                <a:solidFill>
                  <a:srgbClr val="000000"/>
                </a:solidFill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571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</Words>
  <Application>Microsoft Office PowerPoint</Application>
  <PresentationFormat>On-screen Show (4:3)</PresentationFormat>
  <Paragraphs>57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Uninsured Rates Among Nonelderly Adults by State, 2010-2011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Uninsured Rates Among Nonelderly Adults by State, 2010-2011</dc:title>
  <dc:creator>Elizabeth Kricfalusi</dc:creator>
  <cp:lastModifiedBy>Elizabeth Kricfalusi</cp:lastModifiedBy>
  <cp:revision>1</cp:revision>
  <dcterms:created xsi:type="dcterms:W3CDTF">2013-03-13T20:00:04Z</dcterms:created>
  <dcterms:modified xsi:type="dcterms:W3CDTF">2013-03-13T20:00:05Z</dcterms:modified>
</cp:coreProperties>
</file>