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6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Sheet1!$B$1</c:f>
              <c:strCache>
                <c:ptCount val="1"/>
                <c:pt idx="0">
                  <c:v>Strongly favor</c:v>
                </c:pt>
              </c:strCache>
            </c:strRef>
          </c:tx>
          <c:spPr>
            <a:solidFill>
              <a:schemeClr val="accent1"/>
            </a:solidFill>
            <a:ln>
              <a:solidFill>
                <a:schemeClr val="tx1"/>
              </a:solidFill>
            </a:ln>
          </c:spPr>
          <c:invertIfNegative val="0"/>
          <c:dLbls>
            <c:dLbl>
              <c:idx val="0"/>
              <c:layout>
                <c:manualLayout>
                  <c:x val="2.9598912840812924E-2"/>
                  <c:y val="-7.3877068557919617E-2"/>
                </c:manualLayout>
              </c:layout>
              <c:spPr/>
              <c:txPr>
                <a:bodyPr/>
                <a:lstStyle/>
                <a:p>
                  <a:pPr>
                    <a:defRPr sz="1200">
                      <a:solidFill>
                        <a:schemeClr val="tx1"/>
                      </a:solidFill>
                    </a:defRPr>
                  </a:pPr>
                  <a:endParaRPr lang="en-US"/>
                </a:p>
              </c:txPr>
              <c:showLegendKey val="0"/>
              <c:showVal val="1"/>
              <c:showCatName val="0"/>
              <c:showSerName val="0"/>
              <c:showPercent val="0"/>
              <c:showBubbleSize val="0"/>
            </c:dLbl>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Sheet1!$A$2:$A$7</c:f>
              <c:strCache>
                <c:ptCount val="6"/>
                <c:pt idx="0">
                  <c:v>Requiring all seniors to pay higher Medicare premiums</c:v>
                </c:pt>
                <c:pt idx="1">
                  <c:v>Increasing the payroll taxes worders and employers pay to help fund Medicare</c:v>
                </c:pt>
                <c:pt idx="2">
                  <c:v>Reducing payments to hospitals and other health care providers for treating people covered by Medicare</c:v>
                </c:pt>
                <c:pt idx="3">
                  <c:v>Gradually raising the age of eligibility for Medicare from 65 to 67 for future retirees</c:v>
                </c:pt>
                <c:pt idx="4">
                  <c:v>Requiring only high income seniors to pay higher medicare premiums</c:v>
                </c:pt>
                <c:pt idx="5">
                  <c:v>Requiring drug companies to give the federal government a better deal on medicaitions for low-income people on Medicare</c:v>
                </c:pt>
              </c:strCache>
            </c:strRef>
          </c:cat>
          <c:val>
            <c:numRef>
              <c:f>Sheet1!$B$2:$B$7</c:f>
              <c:numCache>
                <c:formatCode>0%</c:formatCode>
                <c:ptCount val="6"/>
                <c:pt idx="0">
                  <c:v>0.03</c:v>
                </c:pt>
                <c:pt idx="1">
                  <c:v>0.16</c:v>
                </c:pt>
                <c:pt idx="2">
                  <c:v>0.23</c:v>
                </c:pt>
                <c:pt idx="3">
                  <c:v>0.26</c:v>
                </c:pt>
                <c:pt idx="4">
                  <c:v>0.32</c:v>
                </c:pt>
                <c:pt idx="5">
                  <c:v>0.68</c:v>
                </c:pt>
              </c:numCache>
            </c:numRef>
          </c:val>
        </c:ser>
        <c:ser>
          <c:idx val="1"/>
          <c:order val="1"/>
          <c:tx>
            <c:strRef>
              <c:f>Sheet1!$C$1</c:f>
              <c:strCache>
                <c:ptCount val="1"/>
                <c:pt idx="0">
                  <c:v>Somewhat favor</c:v>
                </c:pt>
              </c:strCache>
            </c:strRef>
          </c:tx>
          <c:spPr>
            <a:solidFill>
              <a:schemeClr val="accent3"/>
            </a:solidFill>
            <a:ln>
              <a:solidFill>
                <a:schemeClr val="tx1"/>
              </a:solidFill>
            </a:ln>
          </c:spPr>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Sheet1!$A$2:$A$7</c:f>
              <c:strCache>
                <c:ptCount val="6"/>
                <c:pt idx="0">
                  <c:v>Requiring all seniors to pay higher Medicare premiums</c:v>
                </c:pt>
                <c:pt idx="1">
                  <c:v>Increasing the payroll taxes worders and employers pay to help fund Medicare</c:v>
                </c:pt>
                <c:pt idx="2">
                  <c:v>Reducing payments to hospitals and other health care providers for treating people covered by Medicare</c:v>
                </c:pt>
                <c:pt idx="3">
                  <c:v>Gradually raising the age of eligibility for Medicare from 65 to 67 for future retirees</c:v>
                </c:pt>
                <c:pt idx="4">
                  <c:v>Requiring only high income seniors to pay higher medicare premiums</c:v>
                </c:pt>
                <c:pt idx="5">
                  <c:v>Requiring drug companies to give the federal government a better deal on medicaitions for low-income people on Medicare</c:v>
                </c:pt>
              </c:strCache>
            </c:strRef>
          </c:cat>
          <c:val>
            <c:numRef>
              <c:f>Sheet1!$C$2:$C$7</c:f>
              <c:numCache>
                <c:formatCode>0%</c:formatCode>
                <c:ptCount val="6"/>
                <c:pt idx="0">
                  <c:v>0.1</c:v>
                </c:pt>
                <c:pt idx="1">
                  <c:v>0.27</c:v>
                </c:pt>
                <c:pt idx="2">
                  <c:v>0.23</c:v>
                </c:pt>
                <c:pt idx="3">
                  <c:v>0.22</c:v>
                </c:pt>
                <c:pt idx="4">
                  <c:v>0.27</c:v>
                </c:pt>
                <c:pt idx="5">
                  <c:v>0.17</c:v>
                </c:pt>
              </c:numCache>
            </c:numRef>
          </c:val>
        </c:ser>
        <c:ser>
          <c:idx val="2"/>
          <c:order val="2"/>
          <c:tx>
            <c:strRef>
              <c:f>Sheet1!$D$1</c:f>
              <c:strCache>
                <c:ptCount val="1"/>
                <c:pt idx="0">
                  <c:v>Somewhat oppose</c:v>
                </c:pt>
              </c:strCache>
            </c:strRef>
          </c:tx>
          <c:spPr>
            <a:solidFill>
              <a:schemeClr val="tx2"/>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Sheet1!$A$2:$A$7</c:f>
              <c:strCache>
                <c:ptCount val="6"/>
                <c:pt idx="0">
                  <c:v>Requiring all seniors to pay higher Medicare premiums</c:v>
                </c:pt>
                <c:pt idx="1">
                  <c:v>Increasing the payroll taxes worders and employers pay to help fund Medicare</c:v>
                </c:pt>
                <c:pt idx="2">
                  <c:v>Reducing payments to hospitals and other health care providers for treating people covered by Medicare</c:v>
                </c:pt>
                <c:pt idx="3">
                  <c:v>Gradually raising the age of eligibility for Medicare from 65 to 67 for future retirees</c:v>
                </c:pt>
                <c:pt idx="4">
                  <c:v>Requiring only high income seniors to pay higher medicare premiums</c:v>
                </c:pt>
                <c:pt idx="5">
                  <c:v>Requiring drug companies to give the federal government a better deal on medicaitions for low-income people on Medicare</c:v>
                </c:pt>
              </c:strCache>
            </c:strRef>
          </c:cat>
          <c:val>
            <c:numRef>
              <c:f>Sheet1!$D$2:$D$7</c:f>
              <c:numCache>
                <c:formatCode>0%</c:formatCode>
                <c:ptCount val="6"/>
                <c:pt idx="0">
                  <c:v>0.24</c:v>
                </c:pt>
                <c:pt idx="1">
                  <c:v>0.22</c:v>
                </c:pt>
                <c:pt idx="2">
                  <c:v>0.21</c:v>
                </c:pt>
                <c:pt idx="3">
                  <c:v>0.12</c:v>
                </c:pt>
                <c:pt idx="4">
                  <c:v>0.17</c:v>
                </c:pt>
                <c:pt idx="5">
                  <c:v>0.06</c:v>
                </c:pt>
              </c:numCache>
            </c:numRef>
          </c:val>
        </c:ser>
        <c:ser>
          <c:idx val="3"/>
          <c:order val="3"/>
          <c:tx>
            <c:strRef>
              <c:f>Sheet1!$E$1</c:f>
              <c:strCache>
                <c:ptCount val="1"/>
                <c:pt idx="0">
                  <c:v>Strongly oppose</c:v>
                </c:pt>
              </c:strCache>
            </c:strRef>
          </c:tx>
          <c:spPr>
            <a:solidFill>
              <a:schemeClr val="bg2"/>
            </a:solidFill>
            <a:ln>
              <a:solidFill>
                <a:schemeClr val="tx1"/>
              </a:solidFill>
            </a:ln>
          </c:spPr>
          <c:invertIfNegative val="0"/>
          <c:dLbls>
            <c:txPr>
              <a:bodyPr/>
              <a:lstStyle/>
              <a:p>
                <a:pPr>
                  <a:defRPr sz="1200">
                    <a:solidFill>
                      <a:schemeClr val="bg1"/>
                    </a:solidFill>
                  </a:defRPr>
                </a:pPr>
                <a:endParaRPr lang="en-US"/>
              </a:p>
            </c:txPr>
            <c:showLegendKey val="0"/>
            <c:showVal val="1"/>
            <c:showCatName val="0"/>
            <c:showSerName val="0"/>
            <c:showPercent val="0"/>
            <c:showBubbleSize val="0"/>
            <c:showLeaderLines val="0"/>
          </c:dLbls>
          <c:cat>
            <c:strRef>
              <c:f>Sheet1!$A$2:$A$7</c:f>
              <c:strCache>
                <c:ptCount val="6"/>
                <c:pt idx="0">
                  <c:v>Requiring all seniors to pay higher Medicare premiums</c:v>
                </c:pt>
                <c:pt idx="1">
                  <c:v>Increasing the payroll taxes worders and employers pay to help fund Medicare</c:v>
                </c:pt>
                <c:pt idx="2">
                  <c:v>Reducing payments to hospitals and other health care providers for treating people covered by Medicare</c:v>
                </c:pt>
                <c:pt idx="3">
                  <c:v>Gradually raising the age of eligibility for Medicare from 65 to 67 for future retirees</c:v>
                </c:pt>
                <c:pt idx="4">
                  <c:v>Requiring only high income seniors to pay higher medicare premiums</c:v>
                </c:pt>
                <c:pt idx="5">
                  <c:v>Requiring drug companies to give the federal government a better deal on medicaitions for low-income people on Medicare</c:v>
                </c:pt>
              </c:strCache>
            </c:strRef>
          </c:cat>
          <c:val>
            <c:numRef>
              <c:f>Sheet1!$E$2:$E$7</c:f>
              <c:numCache>
                <c:formatCode>0%</c:formatCode>
                <c:ptCount val="6"/>
                <c:pt idx="0">
                  <c:v>0.61</c:v>
                </c:pt>
                <c:pt idx="1">
                  <c:v>0.33</c:v>
                </c:pt>
                <c:pt idx="2">
                  <c:v>0.3</c:v>
                </c:pt>
                <c:pt idx="3">
                  <c:v>0.39</c:v>
                </c:pt>
                <c:pt idx="4">
                  <c:v>0.21</c:v>
                </c:pt>
                <c:pt idx="5">
                  <c:v>7.0000000000000007E-2</c:v>
                </c:pt>
              </c:numCache>
            </c:numRef>
          </c:val>
        </c:ser>
        <c:dLbls>
          <c:showLegendKey val="0"/>
          <c:showVal val="0"/>
          <c:showCatName val="0"/>
          <c:showSerName val="0"/>
          <c:showPercent val="0"/>
          <c:showBubbleSize val="0"/>
        </c:dLbls>
        <c:gapWidth val="45"/>
        <c:overlap val="100"/>
        <c:axId val="181187328"/>
        <c:axId val="181188864"/>
      </c:barChart>
      <c:catAx>
        <c:axId val="181187328"/>
        <c:scaling>
          <c:orientation val="minMax"/>
        </c:scaling>
        <c:delete val="1"/>
        <c:axPos val="l"/>
        <c:majorTickMark val="none"/>
        <c:minorTickMark val="none"/>
        <c:tickLblPos val="nextTo"/>
        <c:crossAx val="181188864"/>
        <c:crosses val="autoZero"/>
        <c:auto val="0"/>
        <c:lblAlgn val="ctr"/>
        <c:lblOffset val="0"/>
        <c:noMultiLvlLbl val="0"/>
      </c:catAx>
      <c:valAx>
        <c:axId val="181188864"/>
        <c:scaling>
          <c:orientation val="minMax"/>
          <c:max val="1"/>
        </c:scaling>
        <c:delete val="1"/>
        <c:axPos val="b"/>
        <c:numFmt formatCode="0%" sourceLinked="1"/>
        <c:majorTickMark val="none"/>
        <c:minorTickMark val="none"/>
        <c:tickLblPos val="none"/>
        <c:crossAx val="181187328"/>
        <c:crosses val="autoZero"/>
        <c:crossBetween val="between"/>
        <c:majorUnit val="0.2"/>
      </c:valAx>
      <c:spPr>
        <a:noFill/>
        <a:ln w="25400">
          <a:noFill/>
        </a:ln>
      </c:spPr>
    </c:plotArea>
    <c:legend>
      <c:legendPos val="t"/>
      <c:layout>
        <c:manualLayout>
          <c:xMode val="edge"/>
          <c:yMode val="edge"/>
          <c:x val="2.1857923497267781E-3"/>
          <c:y val="1.7730496453900711E-2"/>
          <c:w val="0.97058287795992715"/>
          <c:h val="6.2812959550268985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0.50546</cdr:x>
      <cdr:y>0.13195</cdr:y>
    </cdr:from>
    <cdr:to>
      <cdr:x>0.50546</cdr:x>
      <cdr:y>1</cdr:y>
    </cdr:to>
    <cdr:cxnSp macro="">
      <cdr:nvCxnSpPr>
        <cdr:cNvPr id="6" name="Straight Connector 5"/>
        <cdr:cNvCxnSpPr/>
      </cdr:nvCxnSpPr>
      <cdr:spPr>
        <a:xfrm xmlns:a="http://schemas.openxmlformats.org/drawingml/2006/main">
          <a:off x="2819400" y="567079"/>
          <a:ext cx="0" cy="3730601"/>
        </a:xfrm>
        <a:prstGeom xmlns:a="http://schemas.openxmlformats.org/drawingml/2006/main" prst="line">
          <a:avLst/>
        </a:prstGeom>
        <a:ln xmlns:a="http://schemas.openxmlformats.org/drawingml/2006/main" w="19050" cmpd="sng">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0.03005</cdr:x>
      <cdr:y>0.82301</cdr:y>
    </cdr:from>
    <cdr:to>
      <cdr:x>0.04317</cdr:x>
      <cdr:y>0.84043</cdr:y>
    </cdr:to>
    <cdr:cxnSp macro="">
      <cdr:nvCxnSpPr>
        <cdr:cNvPr id="3" name="Straight Connector 2"/>
        <cdr:cNvCxnSpPr/>
      </cdr:nvCxnSpPr>
      <cdr:spPr>
        <a:xfrm xmlns:a="http://schemas.openxmlformats.org/drawingml/2006/main" flipV="1">
          <a:off x="167640" y="3537030"/>
          <a:ext cx="73152" cy="74850"/>
        </a:xfrm>
        <a:prstGeom xmlns:a="http://schemas.openxmlformats.org/drawingml/2006/main" prst="line">
          <a:avLst/>
        </a:prstGeom>
        <a:ln xmlns:a="http://schemas.openxmlformats.org/drawingml/2006/main" w="12700" cmpd="sng">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8036390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0" r:id="rId5"/>
  </p:sldLayoutIdLst>
  <p:timing>
    <p:tnLst>
      <p:par>
        <p:cTn id="1" dur="indefinite" restart="never" nodeType="tmRoot"/>
      </p:par>
    </p:tnLst>
  </p:timing>
  <p:txStyles>
    <p:titleStyle>
      <a:lvl1pPr algn="ctr"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1100" dirty="0" smtClean="0"/>
              <a:t>NOTE: </a:t>
            </a:r>
            <a:r>
              <a:rPr lang="en-US" sz="1100" dirty="0"/>
              <a:t>Don’t know/Refused answers  not shown.</a:t>
            </a:r>
          </a:p>
          <a:p>
            <a:r>
              <a:rPr lang="en-US" sz="1100" dirty="0" smtClean="0"/>
              <a:t>SOURCE: </a:t>
            </a:r>
            <a:r>
              <a:rPr lang="en-US" sz="1100" dirty="0"/>
              <a:t>Kaiser Family Foundation/Robert Wood Johnson Foundation/Harvard School of Public Health, The Public’s Health Care Agenda for the 113</a:t>
            </a:r>
            <a:r>
              <a:rPr lang="en-US" sz="1100" baseline="30000" dirty="0"/>
              <a:t>th</a:t>
            </a:r>
            <a:r>
              <a:rPr lang="en-US" sz="1100" dirty="0"/>
              <a:t> Congress (conducted January 3-9, 2013</a:t>
            </a:r>
            <a:r>
              <a:rPr lang="en-US" sz="1100" dirty="0" smtClean="0"/>
              <a:t>)</a:t>
            </a:r>
            <a:endParaRPr lang="en-US" sz="1100" dirty="0"/>
          </a:p>
        </p:txBody>
      </p:sp>
      <p:sp>
        <p:nvSpPr>
          <p:cNvPr id="3" name="Title 2"/>
          <p:cNvSpPr>
            <a:spLocks noGrp="1"/>
          </p:cNvSpPr>
          <p:nvPr>
            <p:ph type="title"/>
          </p:nvPr>
        </p:nvSpPr>
        <p:spPr/>
        <p:txBody>
          <a:bodyPr anchor="ctr"/>
          <a:lstStyle/>
          <a:p>
            <a:r>
              <a:rPr lang="en-US" dirty="0" smtClean="0"/>
              <a:t>Support For Various Deficit Reducing Changes to Medicare</a:t>
            </a:r>
            <a:endParaRPr lang="en-US" dirty="0"/>
          </a:p>
        </p:txBody>
      </p:sp>
      <p:sp>
        <p:nvSpPr>
          <p:cNvPr id="4" name="Text Placeholder 3"/>
          <p:cNvSpPr txBox="1">
            <a:spLocks/>
          </p:cNvSpPr>
          <p:nvPr/>
        </p:nvSpPr>
        <p:spPr>
          <a:xfrm>
            <a:off x="91440" y="1097280"/>
            <a:ext cx="8991600" cy="548640"/>
          </a:xfrm>
          <a:prstGeom prst="rect">
            <a:avLst/>
          </a:prstGeom>
        </p:spPr>
        <p:txBody>
          <a:bodyPr anchor="t"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400" dirty="0" smtClean="0"/>
              <a:t>I’m going to read you some changes to the Medicare program that have been discussed as ways to reduce the federal budget deficit. Please tell me whether you would generally favor or oppose each one.</a:t>
            </a:r>
            <a:endParaRPr lang="en-US" sz="1400" dirty="0"/>
          </a:p>
        </p:txBody>
      </p:sp>
      <p:graphicFrame>
        <p:nvGraphicFramePr>
          <p:cNvPr id="5" name="Content Placeholder 4"/>
          <p:cNvGraphicFramePr>
            <a:graphicFrameLocks/>
          </p:cNvGraphicFramePr>
          <p:nvPr>
            <p:extLst>
              <p:ext uri="{D42A27DB-BD31-4B8C-83A1-F6EECF244321}">
                <p14:modId xmlns:p14="http://schemas.microsoft.com/office/powerpoint/2010/main" val="259442283"/>
              </p:ext>
            </p:extLst>
          </p:nvPr>
        </p:nvGraphicFramePr>
        <p:xfrm>
          <a:off x="3642360" y="1722120"/>
          <a:ext cx="5577840" cy="429768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3"/>
          <p:cNvSpPr txBox="1">
            <a:spLocks/>
          </p:cNvSpPr>
          <p:nvPr/>
        </p:nvSpPr>
        <p:spPr>
          <a:xfrm>
            <a:off x="6156960" y="5943600"/>
            <a:ext cx="685800" cy="274320"/>
          </a:xfrm>
          <a:prstGeom prst="rect">
            <a:avLst/>
          </a:prstGeom>
        </p:spPr>
        <p:txBody>
          <a:bodyPr anchor="t"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gn="ctr"/>
            <a:r>
              <a:rPr lang="en-US" dirty="0" smtClean="0"/>
              <a:t>50%</a:t>
            </a:r>
            <a:endParaRPr lang="en-US" dirty="0"/>
          </a:p>
        </p:txBody>
      </p:sp>
      <p:sp>
        <p:nvSpPr>
          <p:cNvPr id="7" name="Text Placeholder 3"/>
          <p:cNvSpPr txBox="1">
            <a:spLocks/>
          </p:cNvSpPr>
          <p:nvPr/>
        </p:nvSpPr>
        <p:spPr>
          <a:xfrm>
            <a:off x="0" y="2270760"/>
            <a:ext cx="3749040" cy="548640"/>
          </a:xfrm>
          <a:prstGeom prst="rect">
            <a:avLst/>
          </a:prstGeom>
        </p:spPr>
        <p:txBody>
          <a:bodyPr anchor="ctr"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gn="r"/>
            <a:r>
              <a:rPr lang="en-US" dirty="0" smtClean="0"/>
              <a:t>Requiring drug companies to give the federal government a better deal on medications for low-income people on Medicare</a:t>
            </a:r>
            <a:endParaRPr lang="en-US" dirty="0"/>
          </a:p>
        </p:txBody>
      </p:sp>
      <p:sp>
        <p:nvSpPr>
          <p:cNvPr id="8" name="Text Placeholder 3"/>
          <p:cNvSpPr txBox="1">
            <a:spLocks/>
          </p:cNvSpPr>
          <p:nvPr/>
        </p:nvSpPr>
        <p:spPr>
          <a:xfrm>
            <a:off x="0" y="2872065"/>
            <a:ext cx="3749040" cy="548640"/>
          </a:xfrm>
          <a:prstGeom prst="rect">
            <a:avLst/>
          </a:prstGeom>
        </p:spPr>
        <p:txBody>
          <a:bodyPr anchor="ctr"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gn="r"/>
            <a:r>
              <a:rPr lang="en-US" dirty="0" smtClean="0"/>
              <a:t>Requiring only high income seniors to pay higher Medicare premiums</a:t>
            </a:r>
            <a:endParaRPr lang="en-US" dirty="0"/>
          </a:p>
        </p:txBody>
      </p:sp>
      <p:sp>
        <p:nvSpPr>
          <p:cNvPr id="9" name="Text Placeholder 3"/>
          <p:cNvSpPr txBox="1">
            <a:spLocks/>
          </p:cNvSpPr>
          <p:nvPr/>
        </p:nvSpPr>
        <p:spPr>
          <a:xfrm>
            <a:off x="0" y="3489960"/>
            <a:ext cx="3749040" cy="548640"/>
          </a:xfrm>
          <a:prstGeom prst="rect">
            <a:avLst/>
          </a:prstGeom>
        </p:spPr>
        <p:txBody>
          <a:bodyPr anchor="ctr"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gn="r"/>
            <a:r>
              <a:rPr lang="en-US" dirty="0" smtClean="0"/>
              <a:t>Gradually raising the age of eligibility for Medicare from 65 to 67 for future retirees</a:t>
            </a:r>
            <a:endParaRPr lang="en-US" dirty="0"/>
          </a:p>
        </p:txBody>
      </p:sp>
      <p:sp>
        <p:nvSpPr>
          <p:cNvPr id="10" name="Text Placeholder 3"/>
          <p:cNvSpPr txBox="1">
            <a:spLocks/>
          </p:cNvSpPr>
          <p:nvPr/>
        </p:nvSpPr>
        <p:spPr>
          <a:xfrm>
            <a:off x="0" y="4099560"/>
            <a:ext cx="3749040" cy="548640"/>
          </a:xfrm>
          <a:prstGeom prst="rect">
            <a:avLst/>
          </a:prstGeom>
        </p:spPr>
        <p:txBody>
          <a:bodyPr anchor="ctr"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gn="r"/>
            <a:r>
              <a:rPr lang="en-US" dirty="0" smtClean="0"/>
              <a:t>Reducing payments to hospitals and other health care providers for treating people covered by Medicare</a:t>
            </a:r>
            <a:endParaRPr lang="en-US" dirty="0"/>
          </a:p>
        </p:txBody>
      </p:sp>
      <p:sp>
        <p:nvSpPr>
          <p:cNvPr id="11" name="Text Placeholder 3"/>
          <p:cNvSpPr txBox="1">
            <a:spLocks/>
          </p:cNvSpPr>
          <p:nvPr/>
        </p:nvSpPr>
        <p:spPr>
          <a:xfrm>
            <a:off x="0" y="4710510"/>
            <a:ext cx="3749040" cy="548640"/>
          </a:xfrm>
          <a:prstGeom prst="rect">
            <a:avLst/>
          </a:prstGeom>
        </p:spPr>
        <p:txBody>
          <a:bodyPr anchor="ctr"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gn="r"/>
            <a:r>
              <a:rPr lang="en-US" dirty="0" smtClean="0"/>
              <a:t>Increasing the payroll taxes workers and employers pay to help fund Medicare </a:t>
            </a:r>
            <a:endParaRPr lang="en-US" dirty="0"/>
          </a:p>
        </p:txBody>
      </p:sp>
      <p:sp>
        <p:nvSpPr>
          <p:cNvPr id="12" name="Text Placeholder 3"/>
          <p:cNvSpPr txBox="1">
            <a:spLocks/>
          </p:cNvSpPr>
          <p:nvPr/>
        </p:nvSpPr>
        <p:spPr>
          <a:xfrm>
            <a:off x="0" y="5334000"/>
            <a:ext cx="3749040" cy="548640"/>
          </a:xfrm>
          <a:prstGeom prst="rect">
            <a:avLst/>
          </a:prstGeom>
        </p:spPr>
        <p:txBody>
          <a:bodyPr anchor="ctr"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gn="r"/>
            <a:r>
              <a:rPr lang="en-US" dirty="0" smtClean="0"/>
              <a:t>Requiring all seniors to pay higher Medicare premiums</a:t>
            </a:r>
            <a:endParaRPr lang="en-US" dirty="0"/>
          </a:p>
        </p:txBody>
      </p:sp>
    </p:spTree>
    <p:extLst>
      <p:ext uri="{BB962C8B-B14F-4D97-AF65-F5344CB8AC3E}">
        <p14:creationId xmlns:p14="http://schemas.microsoft.com/office/powerpoint/2010/main" val="2268875590"/>
      </p:ext>
    </p:extLst>
  </p:cSld>
  <p:clrMapOvr>
    <a:masterClrMapping/>
  </p:clrMapOvr>
</p:sld>
</file>

<file path=ppt/theme/theme1.xml><?xml version="1.0" encoding="utf-8"?>
<a:theme xmlns:a="http://schemas.openxmlformats.org/drawingml/2006/main" name="KFF Slide Template">
  <a:themeElements>
    <a:clrScheme name="Custom 2">
      <a:dk1>
        <a:srgbClr val="000000"/>
      </a:dk1>
      <a:lt1>
        <a:srgbClr val="FFFFFF"/>
      </a:lt1>
      <a:dk2>
        <a:srgbClr val="FF8811"/>
      </a:dk2>
      <a:lt2>
        <a:srgbClr val="E05C26"/>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164</Words>
  <Application>Microsoft Office PowerPoint</Application>
  <PresentationFormat>On-screen Show (4:3)</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KFF Slide Template</vt:lpstr>
      <vt:lpstr>Support For Various Deficit Reducing Changes to Medicare</vt:lpstr>
    </vt:vector>
  </TitlesOfParts>
  <Company>Kaiser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For Various Deficit Reducing Changes to Medicare</dc:title>
  <dc:creator>SarahC</dc:creator>
  <cp:lastModifiedBy>SarahC</cp:lastModifiedBy>
  <cp:revision>1</cp:revision>
  <dcterms:created xsi:type="dcterms:W3CDTF">2013-02-14T21:07:46Z</dcterms:created>
  <dcterms:modified xsi:type="dcterms:W3CDTF">2013-02-14T21:07:47Z</dcterms:modified>
</cp:coreProperties>
</file>