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KEEP Medicaid As Is</c:v>
                </c:pt>
              </c:strCache>
            </c:strRef>
          </c:tx>
          <c:spPr>
            <a:ln>
              <a:solidFill>
                <a:schemeClr val="tx1"/>
              </a:solidFill>
            </a:ln>
          </c:spPr>
          <c:invertIfNegative val="0"/>
          <c:dPt>
            <c:idx val="0"/>
            <c:invertIfNegative val="0"/>
            <c:bubble3D val="0"/>
            <c:spPr>
              <a:solidFill>
                <a:schemeClr val="accent1"/>
              </a:solidFill>
              <a:ln>
                <a:solidFill>
                  <a:schemeClr val="tx1"/>
                </a:solidFill>
              </a:ln>
            </c:spPr>
          </c:dPt>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Category 1</c:v>
                </c:pt>
              </c:strCache>
            </c:strRef>
          </c:cat>
          <c:val>
            <c:numRef>
              <c:f>Sheet1!$B$2</c:f>
              <c:numCache>
                <c:formatCode>0%</c:formatCode>
                <c:ptCount val="1"/>
                <c:pt idx="0">
                  <c:v>0.42</c:v>
                </c:pt>
              </c:numCache>
            </c:numRef>
          </c:val>
        </c:ser>
        <c:ser>
          <c:idx val="1"/>
          <c:order val="1"/>
          <c:tx>
            <c:strRef>
              <c:f>Sheet1!$C$1</c:f>
              <c:strCache>
                <c:ptCount val="1"/>
                <c:pt idx="0">
                  <c:v>EXPAND Medicaid</c:v>
                </c:pt>
              </c:strCache>
            </c:strRef>
          </c:tx>
          <c:spPr>
            <a:solidFill>
              <a:srgbClr val="E05C26"/>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c:f>
              <c:strCache>
                <c:ptCount val="1"/>
                <c:pt idx="0">
                  <c:v>Category 1</c:v>
                </c:pt>
              </c:strCache>
            </c:strRef>
          </c:cat>
          <c:val>
            <c:numRef>
              <c:f>Sheet1!$C$2</c:f>
              <c:numCache>
                <c:formatCode>0%</c:formatCode>
                <c:ptCount val="1"/>
                <c:pt idx="0">
                  <c:v>0.52</c:v>
                </c:pt>
              </c:numCache>
            </c:numRef>
          </c:val>
        </c:ser>
        <c:dLbls>
          <c:showLegendKey val="0"/>
          <c:showVal val="0"/>
          <c:showCatName val="0"/>
          <c:showSerName val="0"/>
          <c:showPercent val="0"/>
          <c:showBubbleSize val="0"/>
        </c:dLbls>
        <c:gapWidth val="45"/>
        <c:overlap val="100"/>
        <c:axId val="167674240"/>
        <c:axId val="167675776"/>
      </c:barChart>
      <c:catAx>
        <c:axId val="167674240"/>
        <c:scaling>
          <c:orientation val="minMax"/>
        </c:scaling>
        <c:delete val="1"/>
        <c:axPos val="l"/>
        <c:majorTickMark val="out"/>
        <c:minorTickMark val="none"/>
        <c:tickLblPos val="nextTo"/>
        <c:crossAx val="167675776"/>
        <c:crosses val="autoZero"/>
        <c:auto val="1"/>
        <c:lblAlgn val="ctr"/>
        <c:lblOffset val="100"/>
        <c:noMultiLvlLbl val="0"/>
      </c:catAx>
      <c:valAx>
        <c:axId val="167675776"/>
        <c:scaling>
          <c:orientation val="minMax"/>
        </c:scaling>
        <c:delete val="1"/>
        <c:axPos val="b"/>
        <c:numFmt formatCode="0%" sourceLinked="1"/>
        <c:majorTickMark val="out"/>
        <c:minorTickMark val="none"/>
        <c:tickLblPos val="nextTo"/>
        <c:crossAx val="167674240"/>
        <c:crosses val="autoZero"/>
        <c:crossBetween val="between"/>
      </c:valAx>
      <c:spPr>
        <a:noFill/>
        <a:ln w="25400">
          <a:noFill/>
        </a:ln>
      </c:spPr>
    </c:plotArea>
    <c:legend>
      <c:legendPos val="t"/>
      <c:layout>
        <c:manualLayout>
          <c:xMode val="edge"/>
          <c:yMode val="edge"/>
          <c:x val="0.11472256403409378"/>
          <c:y val="0"/>
          <c:w val="0.77055464639612004"/>
          <c:h val="0.2952209098862642"/>
        </c:manualLayout>
      </c:layout>
      <c:overlay val="1"/>
    </c:legend>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50824146981627294"/>
          <c:y val="9.1666666666666674E-2"/>
          <c:w val="0.47581650119821978"/>
          <c:h val="0.81685736548556431"/>
        </c:manualLayout>
      </c:layout>
      <c:barChart>
        <c:barDir val="bar"/>
        <c:grouping val="percentStacked"/>
        <c:varyColors val="0"/>
        <c:ser>
          <c:idx val="0"/>
          <c:order val="0"/>
          <c:tx>
            <c:strRef>
              <c:f>Sheet1!$B$1</c:f>
              <c:strCache>
                <c:ptCount val="1"/>
                <c:pt idx="0">
                  <c:v>Still keep Medicaid as is</c:v>
                </c:pt>
              </c:strCache>
            </c:strRef>
          </c:tx>
          <c:spPr>
            <a:solidFill>
              <a:schemeClr val="accent1"/>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Sheet1!$A$2:$A$3</c:f>
              <c:strCache>
                <c:ptCount val="2"/>
                <c:pt idx="0">
                  <c:v>…many low-income people in your state would be left without health insurance, and your state would be giving up additional federal dollars for covering its uninsured residents
</c:v>
                </c:pt>
                <c:pt idx="1">
                  <c:v>…that your state would be giving up additional revenue for health care providers, such as doctors and hospitals</c:v>
                </c:pt>
              </c:strCache>
            </c:strRef>
          </c:cat>
          <c:val>
            <c:numRef>
              <c:f>Sheet1!$B$2:$B$3</c:f>
              <c:numCache>
                <c:formatCode>0%</c:formatCode>
                <c:ptCount val="2"/>
                <c:pt idx="0">
                  <c:v>0.27</c:v>
                </c:pt>
                <c:pt idx="1">
                  <c:v>0.28999999999999998</c:v>
                </c:pt>
              </c:numCache>
            </c:numRef>
          </c:val>
        </c:ser>
        <c:ser>
          <c:idx val="1"/>
          <c:order val="1"/>
          <c:tx>
            <c:strRef>
              <c:f>Sheet1!$C$1</c:f>
              <c:strCache>
                <c:ptCount val="1"/>
                <c:pt idx="0">
                  <c:v>Now prefer to expand</c:v>
                </c:pt>
              </c:strCache>
            </c:strRef>
          </c:tx>
          <c:spPr>
            <a:solidFill>
              <a:schemeClr val="tx2"/>
            </a:solidFill>
            <a:ln>
              <a:solidFill>
                <a:schemeClr val="tx1"/>
              </a:solidFill>
            </a:ln>
          </c:spPr>
          <c:invertIfNegative val="0"/>
          <c:dLbls>
            <c:showLegendKey val="0"/>
            <c:showVal val="1"/>
            <c:showCatName val="0"/>
            <c:showSerName val="0"/>
            <c:showPercent val="0"/>
            <c:showBubbleSize val="0"/>
            <c:showLeaderLines val="0"/>
          </c:dLbls>
          <c:cat>
            <c:strRef>
              <c:f>Sheet1!$A$2:$A$3</c:f>
              <c:strCache>
                <c:ptCount val="2"/>
                <c:pt idx="0">
                  <c:v>…many low-income people in your state would be left without health insurance, and your state would be giving up additional federal dollars for covering its uninsured residents
</c:v>
                </c:pt>
                <c:pt idx="1">
                  <c:v>…that your state would be giving up additional revenue for health care providers, such as doctors and hospitals</c:v>
                </c:pt>
              </c:strCache>
            </c:strRef>
          </c:cat>
          <c:val>
            <c:numRef>
              <c:f>Sheet1!$C$2:$C$3</c:f>
              <c:numCache>
                <c:formatCode>0%</c:formatCode>
                <c:ptCount val="2"/>
                <c:pt idx="0">
                  <c:v>0.12</c:v>
                </c:pt>
                <c:pt idx="1">
                  <c:v>0.11</c:v>
                </c:pt>
              </c:numCache>
            </c:numRef>
          </c:val>
        </c:ser>
        <c:ser>
          <c:idx val="2"/>
          <c:order val="2"/>
          <c:tx>
            <c:strRef>
              <c:f>Sheet1!$D$1</c:f>
              <c:strCache>
                <c:ptCount val="1"/>
                <c:pt idx="0">
                  <c:v>Originally want to expand Medicaid</c:v>
                </c:pt>
              </c:strCache>
            </c:strRef>
          </c:tx>
          <c:spPr>
            <a:solidFill>
              <a:srgbClr val="E05C26"/>
            </a:solidFill>
            <a:ln>
              <a:solidFill>
                <a:schemeClr val="tx1"/>
              </a:solid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Sheet1!$A$2:$A$3</c:f>
              <c:strCache>
                <c:ptCount val="2"/>
                <c:pt idx="0">
                  <c:v>…many low-income people in your state would be left without health insurance, and your state would be giving up additional federal dollars for covering its uninsured residents
</c:v>
                </c:pt>
                <c:pt idx="1">
                  <c:v>…that your state would be giving up additional revenue for health care providers, such as doctors and hospitals</c:v>
                </c:pt>
              </c:strCache>
            </c:strRef>
          </c:cat>
          <c:val>
            <c:numRef>
              <c:f>Sheet1!$D$2:$D$3</c:f>
              <c:numCache>
                <c:formatCode>0%</c:formatCode>
                <c:ptCount val="2"/>
                <c:pt idx="0">
                  <c:v>0.52</c:v>
                </c:pt>
                <c:pt idx="1">
                  <c:v>0.52</c:v>
                </c:pt>
              </c:numCache>
            </c:numRef>
          </c:val>
        </c:ser>
        <c:dLbls>
          <c:showLegendKey val="0"/>
          <c:showVal val="0"/>
          <c:showCatName val="0"/>
          <c:showSerName val="0"/>
          <c:showPercent val="0"/>
          <c:showBubbleSize val="0"/>
        </c:dLbls>
        <c:gapWidth val="45"/>
        <c:overlap val="100"/>
        <c:axId val="168161280"/>
        <c:axId val="168162816"/>
      </c:barChart>
      <c:catAx>
        <c:axId val="168161280"/>
        <c:scaling>
          <c:orientation val="maxMin"/>
        </c:scaling>
        <c:delete val="0"/>
        <c:axPos val="l"/>
        <c:majorTickMark val="none"/>
        <c:minorTickMark val="none"/>
        <c:tickLblPos val="nextTo"/>
        <c:spPr>
          <a:ln>
            <a:noFill/>
          </a:ln>
        </c:spPr>
        <c:txPr>
          <a:bodyPr rot="0" anchor="ctr" anchorCtr="0"/>
          <a:lstStyle/>
          <a:p>
            <a:pPr algn="r">
              <a:defRPr/>
            </a:pPr>
            <a:endParaRPr lang="en-US"/>
          </a:p>
        </c:txPr>
        <c:crossAx val="168162816"/>
        <c:crosses val="autoZero"/>
        <c:auto val="1"/>
        <c:lblAlgn val="ctr"/>
        <c:lblOffset val="100"/>
        <c:tickLblSkip val="1"/>
        <c:noMultiLvlLbl val="0"/>
      </c:catAx>
      <c:valAx>
        <c:axId val="168162816"/>
        <c:scaling>
          <c:orientation val="minMax"/>
        </c:scaling>
        <c:delete val="1"/>
        <c:axPos val="t"/>
        <c:numFmt formatCode="0%" sourceLinked="1"/>
        <c:majorTickMark val="out"/>
        <c:minorTickMark val="none"/>
        <c:tickLblPos val="nextTo"/>
        <c:crossAx val="168161280"/>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ff.org/kaiserpolls/8405.cfm" TargetMode="Externa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472289067"/>
              </p:ext>
            </p:extLst>
          </p:nvPr>
        </p:nvGraphicFramePr>
        <p:xfrm>
          <a:off x="2370296" y="1554480"/>
          <a:ext cx="4433888" cy="914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91440" y="6019800"/>
            <a:ext cx="8321040" cy="746760"/>
          </a:xfrm>
        </p:spPr>
        <p:txBody>
          <a:bodyPr/>
          <a:lstStyle/>
          <a:p>
            <a:r>
              <a:rPr lang="en-US" sz="1100" dirty="0" smtClean="0"/>
              <a:t>NOTE: </a:t>
            </a:r>
            <a:r>
              <a:rPr lang="en-US" sz="1100" dirty="0"/>
              <a:t>Some question wording abbreviated. See topline: </a:t>
            </a:r>
            <a:r>
              <a:rPr lang="en-US" sz="1100" dirty="0" smtClean="0">
                <a:hlinkClick r:id="rId3"/>
              </a:rPr>
              <a:t>http://www.kff.org/kaiserpolls/8405.cfm</a:t>
            </a:r>
            <a:r>
              <a:rPr lang="en-US" sz="1100" dirty="0" smtClean="0"/>
              <a:t> for </a:t>
            </a:r>
            <a:r>
              <a:rPr lang="en-US" sz="1100" dirty="0"/>
              <a:t>full question wording. Other/Neither (vol.) and Don’t know/Refused answers not shown.</a:t>
            </a:r>
          </a:p>
          <a:p>
            <a:r>
              <a:rPr lang="en-US" sz="1100" dirty="0" smtClean="0"/>
              <a:t>SOURCE: </a:t>
            </a:r>
            <a:r>
              <a:rPr lang="en-US" sz="1100" dirty="0"/>
              <a:t>Kaiser Family Foundation/Robert Wood Johnson Foundation/Harvard School of Public Health, The Public’s Health Care Agenda for the 113th Congress (conducted January 3-9, 2013</a:t>
            </a:r>
            <a:r>
              <a:rPr lang="en-US" sz="1100" dirty="0" smtClean="0"/>
              <a:t>)</a:t>
            </a:r>
            <a:endParaRPr lang="en-US" sz="1100" dirty="0"/>
          </a:p>
        </p:txBody>
      </p:sp>
      <p:sp>
        <p:nvSpPr>
          <p:cNvPr id="4" name="Title 3"/>
          <p:cNvSpPr>
            <a:spLocks noGrp="1"/>
          </p:cNvSpPr>
          <p:nvPr>
            <p:ph type="title"/>
          </p:nvPr>
        </p:nvSpPr>
        <p:spPr>
          <a:noFill/>
        </p:spPr>
        <p:txBody>
          <a:bodyPr anchor="ctr"/>
          <a:lstStyle/>
          <a:p>
            <a:pPr algn="l"/>
            <a:r>
              <a:rPr lang="en-US" dirty="0"/>
              <a:t>Some Malleability In Views On Medicaid Expansion</a:t>
            </a:r>
          </a:p>
        </p:txBody>
      </p:sp>
      <p:sp>
        <p:nvSpPr>
          <p:cNvPr id="5" name="Content Placeholder 4"/>
          <p:cNvSpPr>
            <a:spLocks noGrp="1"/>
          </p:cNvSpPr>
          <p:nvPr>
            <p:ph idx="12"/>
          </p:nvPr>
        </p:nvSpPr>
        <p:spPr>
          <a:xfrm>
            <a:off x="76200" y="3200400"/>
            <a:ext cx="8976360" cy="381000"/>
          </a:xfrm>
        </p:spPr>
        <p:txBody>
          <a:bodyPr/>
          <a:lstStyle/>
          <a:p>
            <a:pPr marL="0" indent="0" algn="ctr">
              <a:buNone/>
            </a:pPr>
            <a:r>
              <a:rPr lang="en-US" sz="1200" u="sng" dirty="0"/>
              <a:t>Results for total after those who want to keep Medicaid as is heard follow-up argument:</a:t>
            </a:r>
          </a:p>
          <a:p>
            <a:pPr marL="0" indent="0">
              <a:buNone/>
            </a:pPr>
            <a:endParaRPr lang="en-US" sz="1200" u="sng" dirty="0"/>
          </a:p>
        </p:txBody>
      </p:sp>
      <p:sp>
        <p:nvSpPr>
          <p:cNvPr id="6" name="Text Placeholder 3"/>
          <p:cNvSpPr txBox="1">
            <a:spLocks/>
          </p:cNvSpPr>
          <p:nvPr/>
        </p:nvSpPr>
        <p:spPr>
          <a:xfrm>
            <a:off x="76200" y="1127760"/>
            <a:ext cx="8991600" cy="7772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dirty="0"/>
              <a:t>The health care law expands Medicaid to provide health insurance to more low-income uninsured adults. The Supreme Court ruled that states may choose whether or not to participate in this expansion. What do you think your state should do?</a:t>
            </a:r>
          </a:p>
        </p:txBody>
      </p:sp>
      <p:sp>
        <p:nvSpPr>
          <p:cNvPr id="9" name="Text Placeholder 3"/>
          <p:cNvSpPr txBox="1">
            <a:spLocks/>
          </p:cNvSpPr>
          <p:nvPr/>
        </p:nvSpPr>
        <p:spPr>
          <a:xfrm>
            <a:off x="91440" y="2438400"/>
            <a:ext cx="8991600" cy="7772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ctr"/>
            <a:r>
              <a:rPr lang="en-US" sz="1400" dirty="0"/>
              <a:t>ASKED OF THOSE WHO WANT TO KEEP MEDICAID AS IT IS TODAY:</a:t>
            </a:r>
          </a:p>
          <a:p>
            <a:pPr algn="ctr"/>
            <a:r>
              <a:rPr lang="en-US" dirty="0"/>
              <a:t>What if you heard that this would mean…? Would you still prefer to keep Medicaid as it is today, or would you now prefer to expand Medicaid to cover more low-income uninsured people in your state?</a:t>
            </a:r>
          </a:p>
        </p:txBody>
      </p:sp>
      <p:graphicFrame>
        <p:nvGraphicFramePr>
          <p:cNvPr id="10" name="Chart 9"/>
          <p:cNvGraphicFramePr/>
          <p:nvPr>
            <p:extLst>
              <p:ext uri="{D42A27DB-BD31-4B8C-83A1-F6EECF244321}">
                <p14:modId xmlns:p14="http://schemas.microsoft.com/office/powerpoint/2010/main" val="4239423467"/>
              </p:ext>
            </p:extLst>
          </p:nvPr>
        </p:nvGraphicFramePr>
        <p:xfrm>
          <a:off x="190500" y="3810000"/>
          <a:ext cx="8763000" cy="2438400"/>
        </p:xfrm>
        <a:graphic>
          <a:graphicData uri="http://schemas.openxmlformats.org/drawingml/2006/chart">
            <c:chart xmlns:c="http://schemas.openxmlformats.org/drawingml/2006/chart" xmlns:r="http://schemas.openxmlformats.org/officeDocument/2006/relationships" r:id="rId4"/>
          </a:graphicData>
        </a:graphic>
      </p:graphicFrame>
      <p:sp>
        <p:nvSpPr>
          <p:cNvPr id="18" name="Content Placeholder 4"/>
          <p:cNvSpPr txBox="1">
            <a:spLocks/>
          </p:cNvSpPr>
          <p:nvPr/>
        </p:nvSpPr>
        <p:spPr>
          <a:xfrm>
            <a:off x="4572000" y="3566160"/>
            <a:ext cx="1143000" cy="685800"/>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1800" b="0" i="0">
                <a:solidFill>
                  <a:schemeClr val="tx1"/>
                </a:solidFill>
                <a:latin typeface="Meta Offc Pro"/>
                <a:cs typeface="Meta Offc Pro"/>
              </a:defRPr>
            </a:lvl2pPr>
            <a:lvl3pPr marL="1143000" indent="-228600" algn="l" rtl="0" eaLnBrk="1" fontAlgn="base" hangingPunct="1">
              <a:spcBef>
                <a:spcPct val="20000"/>
              </a:spcBef>
              <a:spcAft>
                <a:spcPct val="0"/>
              </a:spcAft>
              <a:buChar char="•"/>
              <a:defRPr sz="1600" b="0" i="0">
                <a:solidFill>
                  <a:schemeClr val="tx1"/>
                </a:solidFill>
                <a:latin typeface="Meta Offc Pro"/>
                <a:cs typeface="Meta Offc Pro"/>
              </a:defRPr>
            </a:lvl3pPr>
            <a:lvl4pPr marL="1600200" indent="-228600" algn="l" rtl="0" eaLnBrk="1" fontAlgn="base" hangingPunct="1">
              <a:spcBef>
                <a:spcPct val="20000"/>
              </a:spcBef>
              <a:spcAft>
                <a:spcPct val="0"/>
              </a:spcAft>
              <a:buChar char="–"/>
              <a:defRPr sz="1400" b="0" i="0">
                <a:solidFill>
                  <a:schemeClr val="tx1"/>
                </a:solidFill>
                <a:latin typeface="Meta Offc Pro"/>
                <a:cs typeface="Meta Offc Pro"/>
              </a:defRPr>
            </a:lvl4pPr>
            <a:lvl5pPr marL="2057400" indent="-228600" algn="l" rtl="0" eaLnBrk="1" fontAlgn="base" hangingPunct="1">
              <a:spcBef>
                <a:spcPct val="20000"/>
              </a:spcBef>
              <a:spcAft>
                <a:spcPct val="0"/>
              </a:spcAft>
              <a:buChar char="»"/>
              <a:defRPr sz="1300" b="0" i="0">
                <a:solidFill>
                  <a:schemeClr val="tx1"/>
                </a:solidFill>
                <a:latin typeface="Meta Offc Pro"/>
                <a:cs typeface="Meta Offc Pro"/>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FontTx/>
              <a:buNone/>
            </a:pPr>
            <a:r>
              <a:rPr lang="en-US" sz="1200" dirty="0" smtClean="0"/>
              <a:t>Still want to keep Medicaid as is</a:t>
            </a:r>
            <a:endParaRPr lang="en-US" sz="1200" dirty="0"/>
          </a:p>
        </p:txBody>
      </p:sp>
      <p:sp>
        <p:nvSpPr>
          <p:cNvPr id="19" name="Content Placeholder 4"/>
          <p:cNvSpPr txBox="1">
            <a:spLocks/>
          </p:cNvSpPr>
          <p:nvPr/>
        </p:nvSpPr>
        <p:spPr>
          <a:xfrm>
            <a:off x="5715000" y="3566160"/>
            <a:ext cx="914400" cy="685800"/>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1800" b="0" i="0">
                <a:solidFill>
                  <a:schemeClr val="tx1"/>
                </a:solidFill>
                <a:latin typeface="Meta Offc Pro"/>
                <a:cs typeface="Meta Offc Pro"/>
              </a:defRPr>
            </a:lvl2pPr>
            <a:lvl3pPr marL="1143000" indent="-228600" algn="l" rtl="0" eaLnBrk="1" fontAlgn="base" hangingPunct="1">
              <a:spcBef>
                <a:spcPct val="20000"/>
              </a:spcBef>
              <a:spcAft>
                <a:spcPct val="0"/>
              </a:spcAft>
              <a:buChar char="•"/>
              <a:defRPr sz="1600" b="0" i="0">
                <a:solidFill>
                  <a:schemeClr val="tx1"/>
                </a:solidFill>
                <a:latin typeface="Meta Offc Pro"/>
                <a:cs typeface="Meta Offc Pro"/>
              </a:defRPr>
            </a:lvl3pPr>
            <a:lvl4pPr marL="1600200" indent="-228600" algn="l" rtl="0" eaLnBrk="1" fontAlgn="base" hangingPunct="1">
              <a:spcBef>
                <a:spcPct val="20000"/>
              </a:spcBef>
              <a:spcAft>
                <a:spcPct val="0"/>
              </a:spcAft>
              <a:buChar char="–"/>
              <a:defRPr sz="1400" b="0" i="0">
                <a:solidFill>
                  <a:schemeClr val="tx1"/>
                </a:solidFill>
                <a:latin typeface="Meta Offc Pro"/>
                <a:cs typeface="Meta Offc Pro"/>
              </a:defRPr>
            </a:lvl4pPr>
            <a:lvl5pPr marL="2057400" indent="-228600" algn="l" rtl="0" eaLnBrk="1" fontAlgn="base" hangingPunct="1">
              <a:spcBef>
                <a:spcPct val="20000"/>
              </a:spcBef>
              <a:spcAft>
                <a:spcPct val="0"/>
              </a:spcAft>
              <a:buChar char="»"/>
              <a:defRPr sz="1300" b="0" i="0">
                <a:solidFill>
                  <a:schemeClr val="tx1"/>
                </a:solidFill>
                <a:latin typeface="Meta Offc Pro"/>
                <a:cs typeface="Meta Offc Pro"/>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lgn="ctr">
              <a:buFontTx/>
              <a:buNone/>
            </a:pPr>
            <a:r>
              <a:rPr lang="en-US" sz="1200" dirty="0" smtClean="0"/>
              <a:t>Now prefer to expand Medicaid</a:t>
            </a:r>
            <a:endParaRPr lang="en-US" sz="1200" dirty="0"/>
          </a:p>
        </p:txBody>
      </p:sp>
      <p:sp>
        <p:nvSpPr>
          <p:cNvPr id="20" name="Content Placeholder 4"/>
          <p:cNvSpPr txBox="1">
            <a:spLocks/>
          </p:cNvSpPr>
          <p:nvPr/>
        </p:nvSpPr>
        <p:spPr>
          <a:xfrm>
            <a:off x="7391400" y="3566160"/>
            <a:ext cx="1447800" cy="685800"/>
          </a:xfrm>
          <a:prstGeom prst="rect">
            <a:avLst/>
          </a:prstGeom>
        </p:spPr>
        <p:txBody>
          <a:bodyPr/>
          <a:lstStyle>
            <a:lvl1pPr marL="342900" indent="-342900" algn="l" rtl="0" eaLnBrk="1" fontAlgn="base" hangingPunct="1">
              <a:spcBef>
                <a:spcPct val="20000"/>
              </a:spcBef>
              <a:spcAft>
                <a:spcPct val="0"/>
              </a:spcAft>
              <a:buChar char="•"/>
              <a:defRPr sz="2000" b="0" i="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1800" b="0" i="0">
                <a:solidFill>
                  <a:schemeClr val="tx1"/>
                </a:solidFill>
                <a:latin typeface="Meta Offc Pro"/>
                <a:cs typeface="Meta Offc Pro"/>
              </a:defRPr>
            </a:lvl2pPr>
            <a:lvl3pPr marL="1143000" indent="-228600" algn="l" rtl="0" eaLnBrk="1" fontAlgn="base" hangingPunct="1">
              <a:spcBef>
                <a:spcPct val="20000"/>
              </a:spcBef>
              <a:spcAft>
                <a:spcPct val="0"/>
              </a:spcAft>
              <a:buChar char="•"/>
              <a:defRPr sz="1600" b="0" i="0">
                <a:solidFill>
                  <a:schemeClr val="tx1"/>
                </a:solidFill>
                <a:latin typeface="Meta Offc Pro"/>
                <a:cs typeface="Meta Offc Pro"/>
              </a:defRPr>
            </a:lvl3pPr>
            <a:lvl4pPr marL="1600200" indent="-228600" algn="l" rtl="0" eaLnBrk="1" fontAlgn="base" hangingPunct="1">
              <a:spcBef>
                <a:spcPct val="20000"/>
              </a:spcBef>
              <a:spcAft>
                <a:spcPct val="0"/>
              </a:spcAft>
              <a:buChar char="–"/>
              <a:defRPr sz="1400" b="0" i="0">
                <a:solidFill>
                  <a:schemeClr val="tx1"/>
                </a:solidFill>
                <a:latin typeface="Meta Offc Pro"/>
                <a:cs typeface="Meta Offc Pro"/>
              </a:defRPr>
            </a:lvl4pPr>
            <a:lvl5pPr marL="2057400" indent="-228600" algn="l" rtl="0" eaLnBrk="1" fontAlgn="base" hangingPunct="1">
              <a:spcBef>
                <a:spcPct val="20000"/>
              </a:spcBef>
              <a:spcAft>
                <a:spcPct val="0"/>
              </a:spcAft>
              <a:buChar char="»"/>
              <a:defRPr sz="1300" b="0" i="0">
                <a:solidFill>
                  <a:schemeClr val="tx1"/>
                </a:solidFill>
                <a:latin typeface="Meta Offc Pro"/>
                <a:cs typeface="Meta Offc Pro"/>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lgn="r">
              <a:buFontTx/>
              <a:buNone/>
            </a:pPr>
            <a:r>
              <a:rPr lang="en-US" sz="1200" dirty="0" smtClean="0"/>
              <a:t>Originally wanted to expand Medicaid</a:t>
            </a:r>
            <a:endParaRPr lang="en-US" sz="1200" dirty="0"/>
          </a:p>
        </p:txBody>
      </p:sp>
    </p:spTree>
    <p:extLst>
      <p:ext uri="{BB962C8B-B14F-4D97-AF65-F5344CB8AC3E}">
        <p14:creationId xmlns:p14="http://schemas.microsoft.com/office/powerpoint/2010/main" val="1723226574"/>
      </p:ext>
    </p:extLst>
  </p:cSld>
  <p:clrMapOvr>
    <a:masterClrMapping/>
  </p:clrMapOvr>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192</Words>
  <Application>Microsoft Office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Some Malleability In Views On Medicaid Expansion</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Malleability In Views On Medicaid Expansion</dc:title>
  <dc:creator>SarahC</dc:creator>
  <cp:lastModifiedBy>SarahC</cp:lastModifiedBy>
  <cp:revision>1</cp:revision>
  <dcterms:created xsi:type="dcterms:W3CDTF">2013-02-14T21:08:00Z</dcterms:created>
  <dcterms:modified xsi:type="dcterms:W3CDTF">2013-02-14T21:08:01Z</dcterms:modified>
</cp:coreProperties>
</file>