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3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04597701149427E-2"/>
          <c:y val="3.273809523809524E-2"/>
          <c:w val="0.96839080459770166"/>
          <c:h val="0.682886670416198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2.8348688873139618E-3"/>
                  <c:y val="-0.1540404040404040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348688873139618E-3"/>
                  <c:y val="-0.1161618150003976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Percent with HIV Who Are Prescribed Antiretroviral Therapy*</c:v>
                </c:pt>
                <c:pt idx="1">
                  <c:v>Percent with HIV Who Don't Know They Are Infected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0.33</c:v>
                </c:pt>
                <c:pt idx="1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noFill/>
          </c:spPr>
          <c:invertIfNegative val="0"/>
          <c:cat>
            <c:strRef>
              <c:f>Sheet1!$A$2:$A$3</c:f>
              <c:strCache>
                <c:ptCount val="2"/>
                <c:pt idx="0">
                  <c:v>Percent with HIV Who Are Prescribed Antiretroviral Therapy*</c:v>
                </c:pt>
                <c:pt idx="1">
                  <c:v>Percent with HIV Who Don't Know They Are Infected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0.77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6614784"/>
        <c:axId val="86616320"/>
      </c:barChart>
      <c:catAx>
        <c:axId val="86614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6616320"/>
        <c:crosses val="autoZero"/>
        <c:auto val="1"/>
        <c:lblAlgn val="ctr"/>
        <c:lblOffset val="100"/>
        <c:noMultiLvlLbl val="0"/>
      </c:catAx>
      <c:valAx>
        <c:axId val="866163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86614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04597701149427E-2"/>
          <c:y val="9.0818818102282664E-2"/>
          <c:w val="0.96839080459770166"/>
          <c:h val="0.62480593334924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 smtClean="0"/>
                      <a:t>1.1</a:t>
                    </a:r>
                    <a:r>
                      <a:rPr lang="en-US" sz="1800" b="1" baseline="0" dirty="0" smtClean="0"/>
                      <a:t> Million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47,500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19,300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People Living with HIV/AIDS</c:v>
                </c:pt>
                <c:pt idx="1">
                  <c:v>Annual New HIV Infections</c:v>
                </c:pt>
                <c:pt idx="2">
                  <c:v>Annual Deaths Among People with HIV*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1100000</c:v>
                </c:pt>
                <c:pt idx="1">
                  <c:v>47500</c:v>
                </c:pt>
                <c:pt idx="2">
                  <c:v>19300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5486720"/>
        <c:axId val="35492608"/>
      </c:barChart>
      <c:catAx>
        <c:axId val="3548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5492608"/>
        <c:crosses val="autoZero"/>
        <c:auto val="1"/>
        <c:lblAlgn val="ctr"/>
        <c:lblOffset val="100"/>
        <c:noMultiLvlLbl val="0"/>
      </c:catAx>
      <c:valAx>
        <c:axId val="3549260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35486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274626"/>
              </p:ext>
            </p:extLst>
          </p:nvPr>
        </p:nvGraphicFramePr>
        <p:xfrm>
          <a:off x="4572000" y="1143000"/>
          <a:ext cx="447992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*Of those who are aware of their infection.</a:t>
            </a:r>
          </a:p>
          <a:p>
            <a:r>
              <a:rPr lang="en-US" dirty="0" smtClean="0"/>
              <a:t>NOTE: </a:t>
            </a:r>
            <a:r>
              <a:rPr lang="en-US" dirty="0"/>
              <a:t>Data are </a:t>
            </a:r>
            <a:r>
              <a:rPr lang="en-US" dirty="0" smtClean="0"/>
              <a:t>estimates. </a:t>
            </a:r>
            <a:endParaRPr lang="en-US" dirty="0"/>
          </a:p>
          <a:p>
            <a:r>
              <a:rPr lang="en-US" dirty="0"/>
              <a:t>SOURCES</a:t>
            </a:r>
            <a:r>
              <a:rPr lang="en-US" dirty="0" smtClean="0"/>
              <a:t>: </a:t>
            </a:r>
            <a:r>
              <a:rPr lang="en-US" dirty="0"/>
              <a:t>CDC, HIV Surveillance Supplemental </a:t>
            </a:r>
            <a:r>
              <a:rPr lang="en-US" dirty="0" smtClean="0"/>
              <a:t>Report; </a:t>
            </a:r>
            <a:r>
              <a:rPr lang="en-US" dirty="0"/>
              <a:t>Vol. </a:t>
            </a:r>
            <a:r>
              <a:rPr lang="en-US" dirty="0" smtClean="0"/>
              <a:t>18, </a:t>
            </a:r>
            <a:r>
              <a:rPr lang="en-US" dirty="0"/>
              <a:t>No. </a:t>
            </a:r>
            <a:r>
              <a:rPr lang="en-US" dirty="0" smtClean="0"/>
              <a:t>5; October 2013. </a:t>
            </a:r>
            <a:r>
              <a:rPr lang="en-US" dirty="0"/>
              <a:t>CDC, HIV Surveillance Supplemental Report; Vol. </a:t>
            </a:r>
            <a:r>
              <a:rPr lang="en-US" dirty="0" smtClean="0"/>
              <a:t>17, </a:t>
            </a:r>
            <a:r>
              <a:rPr lang="en-US" dirty="0"/>
              <a:t>No. 4; December </a:t>
            </a:r>
            <a:r>
              <a:rPr lang="en-US" dirty="0" smtClean="0"/>
              <a:t>2012. </a:t>
            </a:r>
            <a:r>
              <a:rPr lang="en-US" dirty="0" smtClean="0"/>
              <a:t>CDC, HIV Surveillance Report, Vol. 23; February 2013. CDC</a:t>
            </a:r>
            <a:r>
              <a:rPr lang="en-US" dirty="0" smtClean="0"/>
              <a:t>, Fact Sheet – HIV in the United States: The Stages of Care; July 2012.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of the U.S. HIV/AIDS Epidemic</a:t>
            </a:r>
            <a:endParaRPr lang="en-US" dirty="0"/>
          </a:p>
        </p:txBody>
      </p:sp>
      <p:graphicFrame>
        <p:nvGraphicFramePr>
          <p:cNvPr id="8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421635"/>
              </p:ext>
            </p:extLst>
          </p:nvPr>
        </p:nvGraphicFramePr>
        <p:xfrm>
          <a:off x="152400" y="1143000"/>
          <a:ext cx="431323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765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</TotalTime>
  <Words>101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Snapshot of the U.S. HIV/AIDS Epidemic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of the Global HIV/AIDS Epidemic</dc:title>
  <dc:creator>Carolina Gutierrez</dc:creator>
  <cp:lastModifiedBy>Carolina Gutierrez</cp:lastModifiedBy>
  <cp:revision>5</cp:revision>
  <dcterms:created xsi:type="dcterms:W3CDTF">2013-04-23T19:30:07Z</dcterms:created>
  <dcterms:modified xsi:type="dcterms:W3CDTF">2014-03-07T18:32:46Z</dcterms:modified>
</cp:coreProperties>
</file>