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864A1-7DBB-46AF-83F3-E56C46EDAB7D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FDD54-2562-4B73-AE01-17F47FA85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49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2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4479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Urban Institute and Kaiser Commission on Medicaid and the Uninsured estimates based on the Census Bureau's March 2011 and 2012 Current Population Survey (CPS: Annual Social and Economic Supplements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" y="228600"/>
            <a:ext cx="8961120" cy="914400"/>
          </a:xfrm>
        </p:spPr>
        <p:txBody>
          <a:bodyPr/>
          <a:lstStyle/>
          <a:p>
            <a:r>
              <a:rPr lang="en-US" dirty="0"/>
              <a:t>There is </a:t>
            </a:r>
            <a:r>
              <a:rPr lang="en-US" dirty="0" smtClean="0"/>
              <a:t>Significant Variation </a:t>
            </a:r>
            <a:r>
              <a:rPr lang="en-US" dirty="0"/>
              <a:t>in the </a:t>
            </a:r>
            <a:r>
              <a:rPr lang="en-US" dirty="0" smtClean="0"/>
              <a:t>Share </a:t>
            </a:r>
            <a:r>
              <a:rPr lang="en-US" dirty="0"/>
              <a:t>of the </a:t>
            </a:r>
            <a:r>
              <a:rPr lang="en-US" dirty="0" smtClean="0"/>
              <a:t>Uninsured </a:t>
            </a:r>
            <a:r>
              <a:rPr lang="en-US" dirty="0"/>
              <a:t>that is </a:t>
            </a:r>
            <a:r>
              <a:rPr lang="en-US" dirty="0" smtClean="0"/>
              <a:t>Below </a:t>
            </a:r>
            <a:r>
              <a:rPr lang="en-US" dirty="0"/>
              <a:t>the Medicaid </a:t>
            </a:r>
            <a:r>
              <a:rPr lang="en-US" dirty="0" smtClean="0"/>
              <a:t>Expansion Limit Across States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131"/>
          <p:cNvSpPr>
            <a:spLocks noChangeArrowheads="1"/>
          </p:cNvSpPr>
          <p:nvPr/>
        </p:nvSpPr>
        <p:spPr bwMode="auto">
          <a:xfrm>
            <a:off x="4995381" y="5506620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</p:txBody>
      </p:sp>
      <p:sp>
        <p:nvSpPr>
          <p:cNvPr id="9" name="Text Box 133"/>
          <p:cNvSpPr txBox="1">
            <a:spLocks noChangeArrowheads="1"/>
          </p:cNvSpPr>
          <p:nvPr/>
        </p:nvSpPr>
        <p:spPr bwMode="auto">
          <a:xfrm>
            <a:off x="5147781" y="5681245"/>
            <a:ext cx="19654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48% – 52% (18 states)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Rectangle 134"/>
          <p:cNvSpPr>
            <a:spLocks noChangeArrowheads="1"/>
          </p:cNvSpPr>
          <p:nvPr/>
        </p:nvSpPr>
        <p:spPr bwMode="auto">
          <a:xfrm>
            <a:off x="4995381" y="6016823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4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</p:txBody>
      </p:sp>
      <p:sp>
        <p:nvSpPr>
          <p:cNvPr id="11" name="Text Box 135"/>
          <p:cNvSpPr txBox="1">
            <a:spLocks noChangeArrowheads="1"/>
          </p:cNvSpPr>
          <p:nvPr/>
        </p:nvSpPr>
        <p:spPr bwMode="auto">
          <a:xfrm>
            <a:off x="5162187" y="5452645"/>
            <a:ext cx="30497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26% – 47% (17 states, including DC)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2" name="Rectangle 131"/>
          <p:cNvSpPr>
            <a:spLocks noChangeArrowheads="1"/>
          </p:cNvSpPr>
          <p:nvPr/>
        </p:nvSpPr>
        <p:spPr bwMode="auto">
          <a:xfrm>
            <a:off x="4995381" y="5757445"/>
            <a:ext cx="152400" cy="152400"/>
          </a:xfrm>
          <a:prstGeom prst="rect">
            <a:avLst/>
          </a:prstGeom>
          <a:solidFill>
            <a:schemeClr val="accent4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40">
                  <a:lumMod val="50000"/>
                </a:srgbClr>
              </a:solidFill>
              <a:effectLst/>
              <a:uLnTx/>
              <a:uFillTx/>
              <a:latin typeface="+mj-lt"/>
              <a:cs typeface="Calibri" pitchFamily="34" charset="0"/>
            </a:endParaRPr>
          </a:p>
        </p:txBody>
      </p:sp>
      <p:sp>
        <p:nvSpPr>
          <p:cNvPr id="13" name="Text Box 136"/>
          <p:cNvSpPr txBox="1">
            <a:spLocks noChangeArrowheads="1"/>
          </p:cNvSpPr>
          <p:nvPr/>
        </p:nvSpPr>
        <p:spPr bwMode="auto">
          <a:xfrm>
            <a:off x="5147781" y="5940623"/>
            <a:ext cx="19205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53% - 61% (16 states)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" name="Shape - Wyoming"/>
          <p:cNvSpPr>
            <a:spLocks noChangeAspect="1"/>
          </p:cNvSpPr>
          <p:nvPr/>
        </p:nvSpPr>
        <p:spPr bwMode="auto">
          <a:xfrm>
            <a:off x="3070224" y="2405063"/>
            <a:ext cx="896938" cy="720725"/>
          </a:xfrm>
          <a:custGeom>
            <a:avLst/>
            <a:gdLst>
              <a:gd name="T0" fmla="*/ 2147483647 w 567"/>
              <a:gd name="T1" fmla="*/ 0 h 463"/>
              <a:gd name="T2" fmla="*/ 2147483647 w 567"/>
              <a:gd name="T3" fmla="*/ 2147483647 h 463"/>
              <a:gd name="T4" fmla="*/ 0 w 567"/>
              <a:gd name="T5" fmla="*/ 2147483647 h 463"/>
              <a:gd name="T6" fmla="*/ 2147483647 w 567"/>
              <a:gd name="T7" fmla="*/ 2147483647 h 463"/>
              <a:gd name="T8" fmla="*/ 2147483647 w 567"/>
              <a:gd name="T9" fmla="*/ 2147483647 h 463"/>
              <a:gd name="T10" fmla="*/ 2147483647 w 567"/>
              <a:gd name="T11" fmla="*/ 2147483647 h 463"/>
              <a:gd name="T12" fmla="*/ 2147483647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5" name="Shape - West Virginia"/>
          <p:cNvSpPr>
            <a:spLocks noChangeAspect="1"/>
          </p:cNvSpPr>
          <p:nvPr/>
        </p:nvSpPr>
        <p:spPr bwMode="auto">
          <a:xfrm>
            <a:off x="6627812" y="2946400"/>
            <a:ext cx="550862" cy="566738"/>
          </a:xfrm>
          <a:custGeom>
            <a:avLst/>
            <a:gdLst>
              <a:gd name="T0" fmla="*/ 2147483647 w 349"/>
              <a:gd name="T1" fmla="*/ 2147483647 h 365"/>
              <a:gd name="T2" fmla="*/ 2147483647 w 349"/>
              <a:gd name="T3" fmla="*/ 2147483647 h 365"/>
              <a:gd name="T4" fmla="*/ 0 w 349"/>
              <a:gd name="T5" fmla="*/ 2147483647 h 365"/>
              <a:gd name="T6" fmla="*/ 2147483647 w 349"/>
              <a:gd name="T7" fmla="*/ 2147483647 h 365"/>
              <a:gd name="T8" fmla="*/ 2147483647 w 349"/>
              <a:gd name="T9" fmla="*/ 2147483647 h 365"/>
              <a:gd name="T10" fmla="*/ 2147483647 w 349"/>
              <a:gd name="T11" fmla="*/ 2147483647 h 365"/>
              <a:gd name="T12" fmla="*/ 2147483647 w 349"/>
              <a:gd name="T13" fmla="*/ 2147483647 h 365"/>
              <a:gd name="T14" fmla="*/ 2147483647 w 349"/>
              <a:gd name="T15" fmla="*/ 2147483647 h 365"/>
              <a:gd name="T16" fmla="*/ 2147483647 w 349"/>
              <a:gd name="T17" fmla="*/ 2147483647 h 365"/>
              <a:gd name="T18" fmla="*/ 2147483647 w 349"/>
              <a:gd name="T19" fmla="*/ 2147483647 h 365"/>
              <a:gd name="T20" fmla="*/ 2147483647 w 349"/>
              <a:gd name="T21" fmla="*/ 2147483647 h 365"/>
              <a:gd name="T22" fmla="*/ 2147483647 w 349"/>
              <a:gd name="T23" fmla="*/ 2147483647 h 365"/>
              <a:gd name="T24" fmla="*/ 2147483647 w 349"/>
              <a:gd name="T25" fmla="*/ 2147483647 h 365"/>
              <a:gd name="T26" fmla="*/ 2147483647 w 349"/>
              <a:gd name="T27" fmla="*/ 2147483647 h 365"/>
              <a:gd name="T28" fmla="*/ 2147483647 w 349"/>
              <a:gd name="T29" fmla="*/ 2147483647 h 365"/>
              <a:gd name="T30" fmla="*/ 2147483647 w 349"/>
              <a:gd name="T31" fmla="*/ 2147483647 h 365"/>
              <a:gd name="T32" fmla="*/ 2147483647 w 349"/>
              <a:gd name="T33" fmla="*/ 0 h 365"/>
              <a:gd name="T34" fmla="*/ 2147483647 w 349"/>
              <a:gd name="T35" fmla="*/ 2147483647 h 365"/>
              <a:gd name="T36" fmla="*/ 2147483647 w 349"/>
              <a:gd name="T37" fmla="*/ 2147483647 h 365"/>
              <a:gd name="T38" fmla="*/ 2147483647 w 349"/>
              <a:gd name="T39" fmla="*/ 2147483647 h 365"/>
              <a:gd name="T40" fmla="*/ 2147483647 w 349"/>
              <a:gd name="T41" fmla="*/ 2147483647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hape - Washington"/>
          <p:cNvSpPr>
            <a:spLocks noChangeAspect="1"/>
          </p:cNvSpPr>
          <p:nvPr/>
        </p:nvSpPr>
        <p:spPr bwMode="auto">
          <a:xfrm>
            <a:off x="1746249" y="1554163"/>
            <a:ext cx="835025" cy="603250"/>
          </a:xfrm>
          <a:custGeom>
            <a:avLst/>
            <a:gdLst>
              <a:gd name="T0" fmla="*/ 2147483647 w 530"/>
              <a:gd name="T1" fmla="*/ 0 h 389"/>
              <a:gd name="T2" fmla="*/ 2147483647 w 530"/>
              <a:gd name="T3" fmla="*/ 2147483647 h 389"/>
              <a:gd name="T4" fmla="*/ 2147483647 w 530"/>
              <a:gd name="T5" fmla="*/ 2147483647 h 389"/>
              <a:gd name="T6" fmla="*/ 2147483647 w 530"/>
              <a:gd name="T7" fmla="*/ 2147483647 h 389"/>
              <a:gd name="T8" fmla="*/ 2147483647 w 530"/>
              <a:gd name="T9" fmla="*/ 2147483647 h 389"/>
              <a:gd name="T10" fmla="*/ 2147483647 w 530"/>
              <a:gd name="T11" fmla="*/ 2147483647 h 389"/>
              <a:gd name="T12" fmla="*/ 2147483647 w 530"/>
              <a:gd name="T13" fmla="*/ 2147483647 h 389"/>
              <a:gd name="T14" fmla="*/ 2147483647 w 530"/>
              <a:gd name="T15" fmla="*/ 2147483647 h 389"/>
              <a:gd name="T16" fmla="*/ 2147483647 w 530"/>
              <a:gd name="T17" fmla="*/ 2147483647 h 389"/>
              <a:gd name="T18" fmla="*/ 2147483647 w 530"/>
              <a:gd name="T19" fmla="*/ 2147483647 h 389"/>
              <a:gd name="T20" fmla="*/ 2147483647 w 530"/>
              <a:gd name="T21" fmla="*/ 2147483647 h 389"/>
              <a:gd name="T22" fmla="*/ 2147483647 w 530"/>
              <a:gd name="T23" fmla="*/ 2147483647 h 389"/>
              <a:gd name="T24" fmla="*/ 2147483647 w 530"/>
              <a:gd name="T25" fmla="*/ 2147483647 h 389"/>
              <a:gd name="T26" fmla="*/ 2147483647 w 530"/>
              <a:gd name="T27" fmla="*/ 2147483647 h 389"/>
              <a:gd name="T28" fmla="*/ 2147483647 w 530"/>
              <a:gd name="T29" fmla="*/ 2147483647 h 389"/>
              <a:gd name="T30" fmla="*/ 2147483647 w 530"/>
              <a:gd name="T31" fmla="*/ 2147483647 h 389"/>
              <a:gd name="T32" fmla="*/ 2147483647 w 530"/>
              <a:gd name="T33" fmla="*/ 2147483647 h 389"/>
              <a:gd name="T34" fmla="*/ 2147483647 w 530"/>
              <a:gd name="T35" fmla="*/ 2147483647 h 389"/>
              <a:gd name="T36" fmla="*/ 2147483647 w 530"/>
              <a:gd name="T37" fmla="*/ 2147483647 h 389"/>
              <a:gd name="T38" fmla="*/ 2147483647 w 530"/>
              <a:gd name="T39" fmla="*/ 2147483647 h 389"/>
              <a:gd name="T40" fmla="*/ 0 w 530"/>
              <a:gd name="T41" fmla="*/ 2147483647 h 389"/>
              <a:gd name="T42" fmla="*/ 2147483647 w 530"/>
              <a:gd name="T43" fmla="*/ 2147483647 h 389"/>
              <a:gd name="T44" fmla="*/ 2147483647 w 530"/>
              <a:gd name="T45" fmla="*/ 2147483647 h 389"/>
              <a:gd name="T46" fmla="*/ 2147483647 w 530"/>
              <a:gd name="T47" fmla="*/ 2147483647 h 389"/>
              <a:gd name="T48" fmla="*/ 2147483647 w 530"/>
              <a:gd name="T49" fmla="*/ 2147483647 h 389"/>
              <a:gd name="T50" fmla="*/ 2147483647 w 530"/>
              <a:gd name="T51" fmla="*/ 2147483647 h 389"/>
              <a:gd name="T52" fmla="*/ 2147483647 w 530"/>
              <a:gd name="T53" fmla="*/ 2147483647 h 389"/>
              <a:gd name="T54" fmla="*/ 2147483647 w 530"/>
              <a:gd name="T55" fmla="*/ 2147483647 h 389"/>
              <a:gd name="T56" fmla="*/ 2147483647 w 530"/>
              <a:gd name="T57" fmla="*/ 2147483647 h 389"/>
              <a:gd name="T58" fmla="*/ 2147483647 w 530"/>
              <a:gd name="T59" fmla="*/ 2147483647 h 389"/>
              <a:gd name="T60" fmla="*/ 2147483647 w 530"/>
              <a:gd name="T61" fmla="*/ 2147483647 h 389"/>
              <a:gd name="T62" fmla="*/ 2147483647 w 530"/>
              <a:gd name="T63" fmla="*/ 2147483647 h 389"/>
              <a:gd name="T64" fmla="*/ 2147483647 w 530"/>
              <a:gd name="T65" fmla="*/ 2147483647 h 389"/>
              <a:gd name="T66" fmla="*/ 2147483647 w 530"/>
              <a:gd name="T67" fmla="*/ 2147483647 h 389"/>
              <a:gd name="T68" fmla="*/ 2147483647 w 530"/>
              <a:gd name="T69" fmla="*/ 2147483647 h 389"/>
              <a:gd name="T70" fmla="*/ 2147483647 w 530"/>
              <a:gd name="T71" fmla="*/ 2147483647 h 389"/>
              <a:gd name="T72" fmla="*/ 2147483647 w 530"/>
              <a:gd name="T73" fmla="*/ 2147483647 h 389"/>
              <a:gd name="T74" fmla="*/ 2147483647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17" name="Shape - Virginia"/>
          <p:cNvGrpSpPr>
            <a:grpSpLocks/>
          </p:cNvGrpSpPr>
          <p:nvPr/>
        </p:nvGrpSpPr>
        <p:grpSpPr bwMode="auto">
          <a:xfrm>
            <a:off x="6559549" y="3065463"/>
            <a:ext cx="1009650" cy="596900"/>
            <a:chOff x="3911" y="1540"/>
            <a:chExt cx="636" cy="376"/>
          </a:xfrm>
          <a:solidFill>
            <a:schemeClr val="bg1"/>
          </a:solidFill>
        </p:grpSpPr>
        <p:sp>
          <p:nvSpPr>
            <p:cNvPr id="18" name="Freeform 65"/>
            <p:cNvSpPr>
              <a:spLocks noChangeAspect="1"/>
            </p:cNvSpPr>
            <p:nvPr/>
          </p:nvSpPr>
          <p:spPr bwMode="auto">
            <a:xfrm>
              <a:off x="3911" y="1540"/>
              <a:ext cx="613" cy="376"/>
            </a:xfrm>
            <a:custGeom>
              <a:avLst/>
              <a:gdLst>
                <a:gd name="T0" fmla="*/ 102 w 616"/>
                <a:gd name="T1" fmla="*/ 253 h 383"/>
                <a:gd name="T2" fmla="*/ 84 w 616"/>
                <a:gd name="T3" fmla="*/ 290 h 383"/>
                <a:gd name="T4" fmla="*/ 59 w 616"/>
                <a:gd name="T5" fmla="*/ 300 h 383"/>
                <a:gd name="T6" fmla="*/ 57 w 616"/>
                <a:gd name="T7" fmla="*/ 325 h 383"/>
                <a:gd name="T8" fmla="*/ 3 w 616"/>
                <a:gd name="T9" fmla="*/ 343 h 383"/>
                <a:gd name="T10" fmla="*/ 0 w 616"/>
                <a:gd name="T11" fmla="*/ 362 h 383"/>
                <a:gd name="T12" fmla="*/ 144 w 616"/>
                <a:gd name="T13" fmla="*/ 339 h 383"/>
                <a:gd name="T14" fmla="*/ 406 w 616"/>
                <a:gd name="T15" fmla="*/ 287 h 383"/>
                <a:gd name="T16" fmla="*/ 607 w 616"/>
                <a:gd name="T17" fmla="*/ 240 h 383"/>
                <a:gd name="T18" fmla="*/ 607 w 616"/>
                <a:gd name="T19" fmla="*/ 203 h 383"/>
                <a:gd name="T20" fmla="*/ 585 w 616"/>
                <a:gd name="T21" fmla="*/ 191 h 383"/>
                <a:gd name="T22" fmla="*/ 567 w 616"/>
                <a:gd name="T23" fmla="*/ 210 h 383"/>
                <a:gd name="T24" fmla="*/ 556 w 616"/>
                <a:gd name="T25" fmla="*/ 161 h 383"/>
                <a:gd name="T26" fmla="*/ 567 w 616"/>
                <a:gd name="T27" fmla="*/ 118 h 383"/>
                <a:gd name="T28" fmla="*/ 494 w 616"/>
                <a:gd name="T29" fmla="*/ 84 h 383"/>
                <a:gd name="T30" fmla="*/ 442 w 616"/>
                <a:gd name="T31" fmla="*/ 93 h 383"/>
                <a:gd name="T32" fmla="*/ 440 w 616"/>
                <a:gd name="T33" fmla="*/ 27 h 383"/>
                <a:gd name="T34" fmla="*/ 387 w 616"/>
                <a:gd name="T35" fmla="*/ 0 h 383"/>
                <a:gd name="T36" fmla="*/ 346 w 616"/>
                <a:gd name="T37" fmla="*/ 17 h 383"/>
                <a:gd name="T38" fmla="*/ 319 w 616"/>
                <a:gd name="T39" fmla="*/ 80 h 383"/>
                <a:gd name="T40" fmla="*/ 275 w 616"/>
                <a:gd name="T41" fmla="*/ 105 h 383"/>
                <a:gd name="T42" fmla="*/ 255 w 616"/>
                <a:gd name="T43" fmla="*/ 204 h 383"/>
                <a:gd name="T44" fmla="*/ 178 w 616"/>
                <a:gd name="T45" fmla="*/ 253 h 383"/>
                <a:gd name="T46" fmla="*/ 115 w 616"/>
                <a:gd name="T47" fmla="*/ 274 h 383"/>
                <a:gd name="T48" fmla="*/ 102 w 616"/>
                <a:gd name="T49" fmla="*/ 253 h 3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6"/>
                <a:gd name="T76" fmla="*/ 0 h 383"/>
                <a:gd name="T77" fmla="*/ 616 w 616"/>
                <a:gd name="T78" fmla="*/ 383 h 3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6" h="383">
                  <a:moveTo>
                    <a:pt x="102" y="268"/>
                  </a:moveTo>
                  <a:lnTo>
                    <a:pt x="84" y="307"/>
                  </a:lnTo>
                  <a:lnTo>
                    <a:pt x="59" y="318"/>
                  </a:lnTo>
                  <a:lnTo>
                    <a:pt x="57" y="343"/>
                  </a:lnTo>
                  <a:lnTo>
                    <a:pt x="3" y="362"/>
                  </a:lnTo>
                  <a:lnTo>
                    <a:pt x="0" y="383"/>
                  </a:lnTo>
                  <a:lnTo>
                    <a:pt x="147" y="358"/>
                  </a:lnTo>
                  <a:lnTo>
                    <a:pt x="412" y="303"/>
                  </a:lnTo>
                  <a:lnTo>
                    <a:pt x="616" y="254"/>
                  </a:lnTo>
                  <a:lnTo>
                    <a:pt x="616" y="215"/>
                  </a:lnTo>
                  <a:lnTo>
                    <a:pt x="594" y="203"/>
                  </a:lnTo>
                  <a:lnTo>
                    <a:pt x="576" y="222"/>
                  </a:lnTo>
                  <a:lnTo>
                    <a:pt x="565" y="170"/>
                  </a:lnTo>
                  <a:lnTo>
                    <a:pt x="576" y="124"/>
                  </a:lnTo>
                  <a:lnTo>
                    <a:pt x="500" y="90"/>
                  </a:lnTo>
                  <a:lnTo>
                    <a:pt x="448" y="99"/>
                  </a:lnTo>
                  <a:lnTo>
                    <a:pt x="446" y="27"/>
                  </a:lnTo>
                  <a:lnTo>
                    <a:pt x="393" y="0"/>
                  </a:lnTo>
                  <a:lnTo>
                    <a:pt x="352" y="17"/>
                  </a:lnTo>
                  <a:lnTo>
                    <a:pt x="325" y="84"/>
                  </a:lnTo>
                  <a:lnTo>
                    <a:pt x="278" y="111"/>
                  </a:lnTo>
                  <a:lnTo>
                    <a:pt x="258" y="216"/>
                  </a:lnTo>
                  <a:lnTo>
                    <a:pt x="181" y="268"/>
                  </a:lnTo>
                  <a:lnTo>
                    <a:pt x="118" y="289"/>
                  </a:lnTo>
                  <a:lnTo>
                    <a:pt x="102" y="26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9" name="Freeform 66"/>
            <p:cNvSpPr>
              <a:spLocks noChangeAspect="1"/>
            </p:cNvSpPr>
            <p:nvPr/>
          </p:nvSpPr>
          <p:spPr bwMode="auto">
            <a:xfrm>
              <a:off x="4506" y="1634"/>
              <a:ext cx="41" cy="69"/>
            </a:xfrm>
            <a:custGeom>
              <a:avLst/>
              <a:gdLst>
                <a:gd name="T0" fmla="*/ 0 w 42"/>
                <a:gd name="T1" fmla="*/ 6 h 71"/>
                <a:gd name="T2" fmla="*/ 39 w 42"/>
                <a:gd name="T3" fmla="*/ 0 h 71"/>
                <a:gd name="T4" fmla="*/ 18 w 42"/>
                <a:gd name="T5" fmla="*/ 65 h 71"/>
                <a:gd name="T6" fmla="*/ 2 w 42"/>
                <a:gd name="T7" fmla="*/ 64 h 71"/>
                <a:gd name="T8" fmla="*/ 0 w 42"/>
                <a:gd name="T9" fmla="*/ 6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1"/>
                <a:gd name="T17" fmla="*/ 42 w 42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1">
                  <a:moveTo>
                    <a:pt x="0" y="6"/>
                  </a:moveTo>
                  <a:lnTo>
                    <a:pt x="42" y="0"/>
                  </a:lnTo>
                  <a:lnTo>
                    <a:pt x="18" y="71"/>
                  </a:lnTo>
                  <a:lnTo>
                    <a:pt x="2" y="7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0" name="Shape - Vermont"/>
          <p:cNvSpPr>
            <a:spLocks noChangeAspect="1"/>
          </p:cNvSpPr>
          <p:nvPr/>
        </p:nvSpPr>
        <p:spPr bwMode="auto">
          <a:xfrm>
            <a:off x="7454899" y="2000250"/>
            <a:ext cx="220663" cy="401638"/>
          </a:xfrm>
          <a:custGeom>
            <a:avLst/>
            <a:gdLst>
              <a:gd name="T0" fmla="*/ 0 w 139"/>
              <a:gd name="T1" fmla="*/ 2147483647 h 257"/>
              <a:gd name="T2" fmla="*/ 2147483647 w 139"/>
              <a:gd name="T3" fmla="*/ 0 h 257"/>
              <a:gd name="T4" fmla="*/ 2147483647 w 139"/>
              <a:gd name="T5" fmla="*/ 2147483647 h 257"/>
              <a:gd name="T6" fmla="*/ 2147483647 w 139"/>
              <a:gd name="T7" fmla="*/ 2147483647 h 257"/>
              <a:gd name="T8" fmla="*/ 2147483647 w 139"/>
              <a:gd name="T9" fmla="*/ 2147483647 h 257"/>
              <a:gd name="T10" fmla="*/ 2147483647 w 139"/>
              <a:gd name="T11" fmla="*/ 2147483647 h 257"/>
              <a:gd name="T12" fmla="*/ 2147483647 w 139"/>
              <a:gd name="T13" fmla="*/ 2147483647 h 257"/>
              <a:gd name="T14" fmla="*/ 2147483647 w 139"/>
              <a:gd name="T15" fmla="*/ 2147483647 h 257"/>
              <a:gd name="T16" fmla="*/ 2147483647 w 139"/>
              <a:gd name="T17" fmla="*/ 2147483647 h 257"/>
              <a:gd name="T18" fmla="*/ 0 w 139"/>
              <a:gd name="T19" fmla="*/ 214748364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hape - Utah"/>
          <p:cNvSpPr>
            <a:spLocks noChangeAspect="1"/>
          </p:cNvSpPr>
          <p:nvPr/>
        </p:nvSpPr>
        <p:spPr bwMode="auto">
          <a:xfrm>
            <a:off x="2633662" y="2838450"/>
            <a:ext cx="693737" cy="885825"/>
          </a:xfrm>
          <a:custGeom>
            <a:avLst/>
            <a:gdLst>
              <a:gd name="T0" fmla="*/ 2147483647 w 441"/>
              <a:gd name="T1" fmla="*/ 0 h 569"/>
              <a:gd name="T2" fmla="*/ 2147483647 w 441"/>
              <a:gd name="T3" fmla="*/ 2147483647 h 569"/>
              <a:gd name="T4" fmla="*/ 2147483647 w 441"/>
              <a:gd name="T5" fmla="*/ 2147483647 h 569"/>
              <a:gd name="T6" fmla="*/ 2147483647 w 441"/>
              <a:gd name="T7" fmla="*/ 2147483647 h 569"/>
              <a:gd name="T8" fmla="*/ 2147483647 w 441"/>
              <a:gd name="T9" fmla="*/ 2147483647 h 569"/>
              <a:gd name="T10" fmla="*/ 0 w 441"/>
              <a:gd name="T11" fmla="*/ 2147483647 h 569"/>
              <a:gd name="T12" fmla="*/ 2147483647 w 441"/>
              <a:gd name="T13" fmla="*/ 2147483647 h 569"/>
              <a:gd name="T14" fmla="*/ 2147483647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hape - Texas"/>
          <p:cNvSpPr>
            <a:spLocks noChangeAspect="1"/>
          </p:cNvSpPr>
          <p:nvPr/>
        </p:nvSpPr>
        <p:spPr bwMode="auto">
          <a:xfrm>
            <a:off x="3508374" y="3844925"/>
            <a:ext cx="1816100" cy="1662113"/>
          </a:xfrm>
          <a:custGeom>
            <a:avLst/>
            <a:gdLst>
              <a:gd name="T0" fmla="*/ 2147483647 w 1152"/>
              <a:gd name="T1" fmla="*/ 0 h 1067"/>
              <a:gd name="T2" fmla="*/ 2147483647 w 1152"/>
              <a:gd name="T3" fmla="*/ 2147483647 h 1067"/>
              <a:gd name="T4" fmla="*/ 2147483647 w 1152"/>
              <a:gd name="T5" fmla="*/ 2147483647 h 1067"/>
              <a:gd name="T6" fmla="*/ 2147483647 w 1152"/>
              <a:gd name="T7" fmla="*/ 2147483647 h 1067"/>
              <a:gd name="T8" fmla="*/ 2147483647 w 1152"/>
              <a:gd name="T9" fmla="*/ 2147483647 h 1067"/>
              <a:gd name="T10" fmla="*/ 2147483647 w 1152"/>
              <a:gd name="T11" fmla="*/ 2147483647 h 1067"/>
              <a:gd name="T12" fmla="*/ 2147483647 w 1152"/>
              <a:gd name="T13" fmla="*/ 2147483647 h 1067"/>
              <a:gd name="T14" fmla="*/ 2147483647 w 1152"/>
              <a:gd name="T15" fmla="*/ 2147483647 h 1067"/>
              <a:gd name="T16" fmla="*/ 2147483647 w 1152"/>
              <a:gd name="T17" fmla="*/ 2147483647 h 1067"/>
              <a:gd name="T18" fmla="*/ 2147483647 w 1152"/>
              <a:gd name="T19" fmla="*/ 2147483647 h 1067"/>
              <a:gd name="T20" fmla="*/ 2147483647 w 1152"/>
              <a:gd name="T21" fmla="*/ 2147483647 h 1067"/>
              <a:gd name="T22" fmla="*/ 2147483647 w 1152"/>
              <a:gd name="T23" fmla="*/ 2147483647 h 1067"/>
              <a:gd name="T24" fmla="*/ 2147483647 w 1152"/>
              <a:gd name="T25" fmla="*/ 2147483647 h 1067"/>
              <a:gd name="T26" fmla="*/ 2147483647 w 1152"/>
              <a:gd name="T27" fmla="*/ 2147483647 h 1067"/>
              <a:gd name="T28" fmla="*/ 2147483647 w 1152"/>
              <a:gd name="T29" fmla="*/ 2147483647 h 1067"/>
              <a:gd name="T30" fmla="*/ 2147483647 w 1152"/>
              <a:gd name="T31" fmla="*/ 2147483647 h 1067"/>
              <a:gd name="T32" fmla="*/ 2147483647 w 1152"/>
              <a:gd name="T33" fmla="*/ 2147483647 h 1067"/>
              <a:gd name="T34" fmla="*/ 2147483647 w 1152"/>
              <a:gd name="T35" fmla="*/ 2147483647 h 1067"/>
              <a:gd name="T36" fmla="*/ 2147483647 w 1152"/>
              <a:gd name="T37" fmla="*/ 2147483647 h 1067"/>
              <a:gd name="T38" fmla="*/ 2147483647 w 1152"/>
              <a:gd name="T39" fmla="*/ 2147483647 h 1067"/>
              <a:gd name="T40" fmla="*/ 2147483647 w 1152"/>
              <a:gd name="T41" fmla="*/ 2147483647 h 1067"/>
              <a:gd name="T42" fmla="*/ 2147483647 w 1152"/>
              <a:gd name="T43" fmla="*/ 2147483647 h 1067"/>
              <a:gd name="T44" fmla="*/ 2147483647 w 1152"/>
              <a:gd name="T45" fmla="*/ 2147483647 h 1067"/>
              <a:gd name="T46" fmla="*/ 2147483647 w 1152"/>
              <a:gd name="T47" fmla="*/ 2147483647 h 1067"/>
              <a:gd name="T48" fmla="*/ 2147483647 w 1152"/>
              <a:gd name="T49" fmla="*/ 2147483647 h 1067"/>
              <a:gd name="T50" fmla="*/ 2147483647 w 1152"/>
              <a:gd name="T51" fmla="*/ 2147483647 h 1067"/>
              <a:gd name="T52" fmla="*/ 2147483647 w 1152"/>
              <a:gd name="T53" fmla="*/ 2147483647 h 1067"/>
              <a:gd name="T54" fmla="*/ 2147483647 w 1152"/>
              <a:gd name="T55" fmla="*/ 2147483647 h 1067"/>
              <a:gd name="T56" fmla="*/ 2147483647 w 1152"/>
              <a:gd name="T57" fmla="*/ 2147483647 h 1067"/>
              <a:gd name="T58" fmla="*/ 2147483647 w 1152"/>
              <a:gd name="T59" fmla="*/ 2147483647 h 1067"/>
              <a:gd name="T60" fmla="*/ 2147483647 w 1152"/>
              <a:gd name="T61" fmla="*/ 2147483647 h 1067"/>
              <a:gd name="T62" fmla="*/ 2147483647 w 1152"/>
              <a:gd name="T63" fmla="*/ 2147483647 h 1067"/>
              <a:gd name="T64" fmla="*/ 2147483647 w 1152"/>
              <a:gd name="T65" fmla="*/ 2147483647 h 1067"/>
              <a:gd name="T66" fmla="*/ 2147483647 w 1152"/>
              <a:gd name="T67" fmla="*/ 2147483647 h 1067"/>
              <a:gd name="T68" fmla="*/ 2147483647 w 1152"/>
              <a:gd name="T69" fmla="*/ 2147483647 h 1067"/>
              <a:gd name="T70" fmla="*/ 2147483647 w 1152"/>
              <a:gd name="T71" fmla="*/ 2147483647 h 1067"/>
              <a:gd name="T72" fmla="*/ 2147483647 w 1152"/>
              <a:gd name="T73" fmla="*/ 2147483647 h 1067"/>
              <a:gd name="T74" fmla="*/ 2147483647 w 1152"/>
              <a:gd name="T75" fmla="*/ 2147483647 h 1067"/>
              <a:gd name="T76" fmla="*/ 2147483647 w 1152"/>
              <a:gd name="T77" fmla="*/ 2147483647 h 1067"/>
              <a:gd name="T78" fmla="*/ 2147483647 w 1152"/>
              <a:gd name="T79" fmla="*/ 2147483647 h 1067"/>
              <a:gd name="T80" fmla="*/ 2147483647 w 1152"/>
              <a:gd name="T81" fmla="*/ 2147483647 h 1067"/>
              <a:gd name="T82" fmla="*/ 2147483647 w 1152"/>
              <a:gd name="T83" fmla="*/ 2147483647 h 1067"/>
              <a:gd name="T84" fmla="*/ 2147483647 w 1152"/>
              <a:gd name="T85" fmla="*/ 2147483647 h 1067"/>
              <a:gd name="T86" fmla="*/ 2147483647 w 1152"/>
              <a:gd name="T87" fmla="*/ 2147483647 h 1067"/>
              <a:gd name="T88" fmla="*/ 2147483647 w 1152"/>
              <a:gd name="T89" fmla="*/ 2147483647 h 1067"/>
              <a:gd name="T90" fmla="*/ 2147483647 w 1152"/>
              <a:gd name="T91" fmla="*/ 2147483647 h 1067"/>
              <a:gd name="T92" fmla="*/ 0 w 1152"/>
              <a:gd name="T93" fmla="*/ 2147483647 h 1067"/>
              <a:gd name="T94" fmla="*/ 0 w 1152"/>
              <a:gd name="T95" fmla="*/ 2147483647 h 1067"/>
              <a:gd name="T96" fmla="*/ 2147483647 w 1152"/>
              <a:gd name="T97" fmla="*/ 2147483647 h 1067"/>
              <a:gd name="T98" fmla="*/ 2147483647 w 1152"/>
              <a:gd name="T99" fmla="*/ 2147483647 h 1067"/>
              <a:gd name="T100" fmla="*/ 2147483647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hape - Tennessee"/>
          <p:cNvSpPr>
            <a:spLocks noChangeAspect="1"/>
          </p:cNvSpPr>
          <p:nvPr/>
        </p:nvSpPr>
        <p:spPr bwMode="auto">
          <a:xfrm>
            <a:off x="5700712" y="3614738"/>
            <a:ext cx="1100137" cy="396875"/>
          </a:xfrm>
          <a:custGeom>
            <a:avLst/>
            <a:gdLst>
              <a:gd name="T0" fmla="*/ 2147483647 w 699"/>
              <a:gd name="T1" fmla="*/ 2147483647 h 255"/>
              <a:gd name="T2" fmla="*/ 2147483647 w 699"/>
              <a:gd name="T3" fmla="*/ 2147483647 h 255"/>
              <a:gd name="T4" fmla="*/ 2147483647 w 699"/>
              <a:gd name="T5" fmla="*/ 2147483647 h 255"/>
              <a:gd name="T6" fmla="*/ 2147483647 w 699"/>
              <a:gd name="T7" fmla="*/ 2147483647 h 255"/>
              <a:gd name="T8" fmla="*/ 0 w 699"/>
              <a:gd name="T9" fmla="*/ 2147483647 h 255"/>
              <a:gd name="T10" fmla="*/ 2147483647 w 699"/>
              <a:gd name="T11" fmla="*/ 2147483647 h 255"/>
              <a:gd name="T12" fmla="*/ 2147483647 w 699"/>
              <a:gd name="T13" fmla="*/ 2147483647 h 255"/>
              <a:gd name="T14" fmla="*/ 2147483647 w 699"/>
              <a:gd name="T15" fmla="*/ 2147483647 h 255"/>
              <a:gd name="T16" fmla="*/ 2147483647 w 699"/>
              <a:gd name="T17" fmla="*/ 2147483647 h 255"/>
              <a:gd name="T18" fmla="*/ 2147483647 w 699"/>
              <a:gd name="T19" fmla="*/ 2147483647 h 255"/>
              <a:gd name="T20" fmla="*/ 2147483647 w 699"/>
              <a:gd name="T21" fmla="*/ 2147483647 h 255"/>
              <a:gd name="T22" fmla="*/ 2147483647 w 699"/>
              <a:gd name="T23" fmla="*/ 0 h 255"/>
              <a:gd name="T24" fmla="*/ 2147483647 w 699"/>
              <a:gd name="T25" fmla="*/ 2147483647 h 255"/>
              <a:gd name="T26" fmla="*/ 2147483647 w 699"/>
              <a:gd name="T27" fmla="*/ 2147483647 h 255"/>
              <a:gd name="T28" fmla="*/ 2147483647 w 699"/>
              <a:gd name="T29" fmla="*/ 2147483647 h 255"/>
              <a:gd name="T30" fmla="*/ 2147483647 w 699"/>
              <a:gd name="T31" fmla="*/ 214748364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hape - South Dakota"/>
          <p:cNvSpPr>
            <a:spLocks noChangeAspect="1"/>
          </p:cNvSpPr>
          <p:nvPr/>
        </p:nvSpPr>
        <p:spPr bwMode="auto">
          <a:xfrm>
            <a:off x="3938587" y="2309813"/>
            <a:ext cx="920750" cy="593725"/>
          </a:xfrm>
          <a:custGeom>
            <a:avLst/>
            <a:gdLst>
              <a:gd name="T0" fmla="*/ 2147483647 w 583"/>
              <a:gd name="T1" fmla="*/ 0 h 380"/>
              <a:gd name="T2" fmla="*/ 2147483647 w 583"/>
              <a:gd name="T3" fmla="*/ 2147483647 h 380"/>
              <a:gd name="T4" fmla="*/ 0 w 583"/>
              <a:gd name="T5" fmla="*/ 2147483647 h 380"/>
              <a:gd name="T6" fmla="*/ 2147483647 w 583"/>
              <a:gd name="T7" fmla="*/ 2147483647 h 380"/>
              <a:gd name="T8" fmla="*/ 2147483647 w 583"/>
              <a:gd name="T9" fmla="*/ 2147483647 h 380"/>
              <a:gd name="T10" fmla="*/ 2147483647 w 583"/>
              <a:gd name="T11" fmla="*/ 2147483647 h 380"/>
              <a:gd name="T12" fmla="*/ 2147483647 w 583"/>
              <a:gd name="T13" fmla="*/ 2147483647 h 380"/>
              <a:gd name="T14" fmla="*/ 2147483647 w 583"/>
              <a:gd name="T15" fmla="*/ 2147483647 h 380"/>
              <a:gd name="T16" fmla="*/ 2147483647 w 583"/>
              <a:gd name="T17" fmla="*/ 2147483647 h 380"/>
              <a:gd name="T18" fmla="*/ 2147483647 w 583"/>
              <a:gd name="T19" fmla="*/ 2147483647 h 380"/>
              <a:gd name="T20" fmla="*/ 2147483647 w 583"/>
              <a:gd name="T21" fmla="*/ 2147483647 h 380"/>
              <a:gd name="T22" fmla="*/ 2147483647 w 583"/>
              <a:gd name="T23" fmla="*/ 2147483647 h 380"/>
              <a:gd name="T24" fmla="*/ 2147483647 w 583"/>
              <a:gd name="T25" fmla="*/ 2147483647 h 380"/>
              <a:gd name="T26" fmla="*/ 2147483647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hape - South Carolina"/>
          <p:cNvSpPr>
            <a:spLocks noChangeAspect="1"/>
          </p:cNvSpPr>
          <p:nvPr/>
        </p:nvSpPr>
        <p:spPr bwMode="auto">
          <a:xfrm>
            <a:off x="6642099" y="3806825"/>
            <a:ext cx="646113" cy="503238"/>
          </a:xfrm>
          <a:custGeom>
            <a:avLst/>
            <a:gdLst>
              <a:gd name="T0" fmla="*/ 2147483647 w 408"/>
              <a:gd name="T1" fmla="*/ 2147483647 h 323"/>
              <a:gd name="T2" fmla="*/ 2147483647 w 408"/>
              <a:gd name="T3" fmla="*/ 2147483647 h 323"/>
              <a:gd name="T4" fmla="*/ 2147483647 w 408"/>
              <a:gd name="T5" fmla="*/ 0 h 323"/>
              <a:gd name="T6" fmla="*/ 2147483647 w 408"/>
              <a:gd name="T7" fmla="*/ 2147483647 h 323"/>
              <a:gd name="T8" fmla="*/ 2147483647 w 408"/>
              <a:gd name="T9" fmla="*/ 2147483647 h 323"/>
              <a:gd name="T10" fmla="*/ 2147483647 w 408"/>
              <a:gd name="T11" fmla="*/ 2147483647 h 323"/>
              <a:gd name="T12" fmla="*/ 2147483647 w 408"/>
              <a:gd name="T13" fmla="*/ 2147483647 h 323"/>
              <a:gd name="T14" fmla="*/ 2147483647 w 408"/>
              <a:gd name="T15" fmla="*/ 2147483647 h 323"/>
              <a:gd name="T16" fmla="*/ 2147483647 w 408"/>
              <a:gd name="T17" fmla="*/ 2147483647 h 323"/>
              <a:gd name="T18" fmla="*/ 2147483647 w 408"/>
              <a:gd name="T19" fmla="*/ 2147483647 h 323"/>
              <a:gd name="T20" fmla="*/ 2147483647 w 408"/>
              <a:gd name="T21" fmla="*/ 2147483647 h 323"/>
              <a:gd name="T22" fmla="*/ 2147483647 w 408"/>
              <a:gd name="T23" fmla="*/ 2147483647 h 323"/>
              <a:gd name="T24" fmla="*/ 2147483647 w 408"/>
              <a:gd name="T25" fmla="*/ 2147483647 h 323"/>
              <a:gd name="T26" fmla="*/ 2147483647 w 408"/>
              <a:gd name="T27" fmla="*/ 2147483647 h 323"/>
              <a:gd name="T28" fmla="*/ 0 w 408"/>
              <a:gd name="T29" fmla="*/ 2147483647 h 323"/>
              <a:gd name="T30" fmla="*/ 2147483647 w 408"/>
              <a:gd name="T31" fmla="*/ 2147483647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hape - Rhode Island"/>
          <p:cNvSpPr>
            <a:spLocks noChangeAspect="1"/>
          </p:cNvSpPr>
          <p:nvPr/>
        </p:nvSpPr>
        <p:spPr bwMode="auto">
          <a:xfrm>
            <a:off x="7766049" y="2452688"/>
            <a:ext cx="120650" cy="101600"/>
          </a:xfrm>
          <a:custGeom>
            <a:avLst/>
            <a:gdLst>
              <a:gd name="T0" fmla="*/ 0 w 77"/>
              <a:gd name="T1" fmla="*/ 2147483647 h 64"/>
              <a:gd name="T2" fmla="*/ 2147483647 w 77"/>
              <a:gd name="T3" fmla="*/ 0 h 64"/>
              <a:gd name="T4" fmla="*/ 2147483647 w 77"/>
              <a:gd name="T5" fmla="*/ 2147483647 h 64"/>
              <a:gd name="T6" fmla="*/ 2147483647 w 77"/>
              <a:gd name="T7" fmla="*/ 2147483647 h 64"/>
              <a:gd name="T8" fmla="*/ 2147483647 w 77"/>
              <a:gd name="T9" fmla="*/ 2147483647 h 64"/>
              <a:gd name="T10" fmla="*/ 2147483647 w 77"/>
              <a:gd name="T11" fmla="*/ 2147483647 h 64"/>
              <a:gd name="T12" fmla="*/ 0 w 77"/>
              <a:gd name="T13" fmla="*/ 2147483647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hape - Pennsylvania"/>
          <p:cNvSpPr>
            <a:spLocks noChangeAspect="1"/>
          </p:cNvSpPr>
          <p:nvPr/>
        </p:nvSpPr>
        <p:spPr bwMode="auto">
          <a:xfrm>
            <a:off x="6750049" y="2582863"/>
            <a:ext cx="746125" cy="482600"/>
          </a:xfrm>
          <a:custGeom>
            <a:avLst/>
            <a:gdLst>
              <a:gd name="T0" fmla="*/ 43 w 473"/>
              <a:gd name="T1" fmla="*/ 45 h 310"/>
              <a:gd name="T2" fmla="*/ 0 w 473"/>
              <a:gd name="T3" fmla="*/ 87 h 310"/>
              <a:gd name="T4" fmla="*/ 24 w 473"/>
              <a:gd name="T5" fmla="*/ 237 h 310"/>
              <a:gd name="T6" fmla="*/ 43 w 473"/>
              <a:gd name="T7" fmla="*/ 310 h 310"/>
              <a:gd name="T8" fmla="*/ 124 w 473"/>
              <a:gd name="T9" fmla="*/ 304 h 310"/>
              <a:gd name="T10" fmla="*/ 422 w 473"/>
              <a:gd name="T11" fmla="*/ 248 h 310"/>
              <a:gd name="T12" fmla="*/ 443 w 473"/>
              <a:gd name="T13" fmla="*/ 239 h 310"/>
              <a:gd name="T14" fmla="*/ 473 w 473"/>
              <a:gd name="T15" fmla="*/ 169 h 310"/>
              <a:gd name="T16" fmla="*/ 428 w 473"/>
              <a:gd name="T17" fmla="*/ 130 h 310"/>
              <a:gd name="T18" fmla="*/ 452 w 473"/>
              <a:gd name="T19" fmla="*/ 41 h 310"/>
              <a:gd name="T20" fmla="*/ 418 w 473"/>
              <a:gd name="T21" fmla="*/ 32 h 310"/>
              <a:gd name="T22" fmla="*/ 418 w 473"/>
              <a:gd name="T23" fmla="*/ 9 h 310"/>
              <a:gd name="T24" fmla="*/ 403 w 473"/>
              <a:gd name="T25" fmla="*/ 0 h 310"/>
              <a:gd name="T26" fmla="*/ 57 w 473"/>
              <a:gd name="T27" fmla="*/ 64 h 310"/>
              <a:gd name="T28" fmla="*/ 43 w 473"/>
              <a:gd name="T29" fmla="*/ 45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hape - Oregon"/>
          <p:cNvSpPr>
            <a:spLocks noChangeAspect="1"/>
          </p:cNvSpPr>
          <p:nvPr/>
        </p:nvSpPr>
        <p:spPr bwMode="auto">
          <a:xfrm>
            <a:off x="1546224" y="1990725"/>
            <a:ext cx="1044575" cy="784225"/>
          </a:xfrm>
          <a:custGeom>
            <a:avLst/>
            <a:gdLst>
              <a:gd name="T0" fmla="*/ 145 w 662"/>
              <a:gd name="T1" fmla="*/ 0 h 505"/>
              <a:gd name="T2" fmla="*/ 126 w 662"/>
              <a:gd name="T3" fmla="*/ 11 h 505"/>
              <a:gd name="T4" fmla="*/ 114 w 662"/>
              <a:gd name="T5" fmla="*/ 55 h 505"/>
              <a:gd name="T6" fmla="*/ 102 w 662"/>
              <a:gd name="T7" fmla="*/ 93 h 505"/>
              <a:gd name="T8" fmla="*/ 93 w 662"/>
              <a:gd name="T9" fmla="*/ 123 h 505"/>
              <a:gd name="T10" fmla="*/ 81 w 662"/>
              <a:gd name="T11" fmla="*/ 155 h 505"/>
              <a:gd name="T12" fmla="*/ 67 w 662"/>
              <a:gd name="T13" fmla="*/ 188 h 505"/>
              <a:gd name="T14" fmla="*/ 50 w 662"/>
              <a:gd name="T15" fmla="*/ 224 h 505"/>
              <a:gd name="T16" fmla="*/ 26 w 662"/>
              <a:gd name="T17" fmla="*/ 266 h 505"/>
              <a:gd name="T18" fmla="*/ 0 w 662"/>
              <a:gd name="T19" fmla="*/ 306 h 505"/>
              <a:gd name="T20" fmla="*/ 0 w 662"/>
              <a:gd name="T21" fmla="*/ 394 h 505"/>
              <a:gd name="T22" fmla="*/ 371 w 662"/>
              <a:gd name="T23" fmla="*/ 470 h 505"/>
              <a:gd name="T24" fmla="*/ 543 w 662"/>
              <a:gd name="T25" fmla="*/ 505 h 505"/>
              <a:gd name="T26" fmla="*/ 579 w 662"/>
              <a:gd name="T27" fmla="*/ 330 h 505"/>
              <a:gd name="T28" fmla="*/ 601 w 662"/>
              <a:gd name="T29" fmla="*/ 315 h 505"/>
              <a:gd name="T30" fmla="*/ 580 w 662"/>
              <a:gd name="T31" fmla="*/ 276 h 505"/>
              <a:gd name="T32" fmla="*/ 591 w 662"/>
              <a:gd name="T33" fmla="*/ 236 h 505"/>
              <a:gd name="T34" fmla="*/ 662 w 662"/>
              <a:gd name="T35" fmla="*/ 169 h 505"/>
              <a:gd name="T36" fmla="*/ 613 w 662"/>
              <a:gd name="T37" fmla="*/ 108 h 505"/>
              <a:gd name="T38" fmla="*/ 407 w 662"/>
              <a:gd name="T39" fmla="*/ 64 h 505"/>
              <a:gd name="T40" fmla="*/ 379 w 662"/>
              <a:gd name="T41" fmla="*/ 82 h 505"/>
              <a:gd name="T42" fmla="*/ 342 w 662"/>
              <a:gd name="T43" fmla="*/ 52 h 505"/>
              <a:gd name="T44" fmla="*/ 309 w 662"/>
              <a:gd name="T45" fmla="*/ 84 h 505"/>
              <a:gd name="T46" fmla="*/ 278 w 662"/>
              <a:gd name="T47" fmla="*/ 52 h 505"/>
              <a:gd name="T48" fmla="*/ 196 w 662"/>
              <a:gd name="T49" fmla="*/ 54 h 505"/>
              <a:gd name="T50" fmla="*/ 206 w 662"/>
              <a:gd name="T51" fmla="*/ 5 h 505"/>
              <a:gd name="T52" fmla="*/ 145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" name="Shape - Oklahoma"/>
          <p:cNvSpPr>
            <a:spLocks noChangeAspect="1"/>
          </p:cNvSpPr>
          <p:nvPr/>
        </p:nvSpPr>
        <p:spPr bwMode="auto">
          <a:xfrm>
            <a:off x="4035424" y="3749675"/>
            <a:ext cx="1125538" cy="534988"/>
          </a:xfrm>
          <a:custGeom>
            <a:avLst/>
            <a:gdLst>
              <a:gd name="T0" fmla="*/ 2147483647 w 713"/>
              <a:gd name="T1" fmla="*/ 0 h 343"/>
              <a:gd name="T2" fmla="*/ 0 w 713"/>
              <a:gd name="T3" fmla="*/ 2147483647 h 343"/>
              <a:gd name="T4" fmla="*/ 2147483647 w 713"/>
              <a:gd name="T5" fmla="*/ 2147483647 h 343"/>
              <a:gd name="T6" fmla="*/ 2147483647 w 713"/>
              <a:gd name="T7" fmla="*/ 2147483647 h 343"/>
              <a:gd name="T8" fmla="*/ 2147483647 w 713"/>
              <a:gd name="T9" fmla="*/ 2147483647 h 343"/>
              <a:gd name="T10" fmla="*/ 2147483647 w 713"/>
              <a:gd name="T11" fmla="*/ 2147483647 h 343"/>
              <a:gd name="T12" fmla="*/ 2147483647 w 713"/>
              <a:gd name="T13" fmla="*/ 2147483647 h 343"/>
              <a:gd name="T14" fmla="*/ 2147483647 w 713"/>
              <a:gd name="T15" fmla="*/ 2147483647 h 343"/>
              <a:gd name="T16" fmla="*/ 2147483647 w 713"/>
              <a:gd name="T17" fmla="*/ 2147483647 h 343"/>
              <a:gd name="T18" fmla="*/ 2147483647 w 713"/>
              <a:gd name="T19" fmla="*/ 2147483647 h 343"/>
              <a:gd name="T20" fmla="*/ 2147483647 w 713"/>
              <a:gd name="T21" fmla="*/ 2147483647 h 343"/>
              <a:gd name="T22" fmla="*/ 2147483647 w 713"/>
              <a:gd name="T23" fmla="*/ 2147483647 h 343"/>
              <a:gd name="T24" fmla="*/ 2147483647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" name="Shape - Ohio"/>
          <p:cNvSpPr>
            <a:spLocks noChangeAspect="1"/>
          </p:cNvSpPr>
          <p:nvPr/>
        </p:nvSpPr>
        <p:spPr bwMode="auto">
          <a:xfrm>
            <a:off x="6245224" y="2716213"/>
            <a:ext cx="547688" cy="619125"/>
          </a:xfrm>
          <a:custGeom>
            <a:avLst/>
            <a:gdLst>
              <a:gd name="T0" fmla="*/ 0 w 345"/>
              <a:gd name="T1" fmla="*/ 89 h 398"/>
              <a:gd name="T2" fmla="*/ 155 w 345"/>
              <a:gd name="T3" fmla="*/ 74 h 398"/>
              <a:gd name="T4" fmla="*/ 188 w 345"/>
              <a:gd name="T5" fmla="*/ 80 h 398"/>
              <a:gd name="T6" fmla="*/ 261 w 345"/>
              <a:gd name="T7" fmla="*/ 46 h 398"/>
              <a:gd name="T8" fmla="*/ 277 w 345"/>
              <a:gd name="T9" fmla="*/ 15 h 398"/>
              <a:gd name="T10" fmla="*/ 321 w 345"/>
              <a:gd name="T11" fmla="*/ 0 h 398"/>
              <a:gd name="T12" fmla="*/ 345 w 345"/>
              <a:gd name="T13" fmla="*/ 150 h 398"/>
              <a:gd name="T14" fmla="*/ 327 w 345"/>
              <a:gd name="T15" fmla="*/ 167 h 398"/>
              <a:gd name="T16" fmla="*/ 331 w 345"/>
              <a:gd name="T17" fmla="*/ 271 h 398"/>
              <a:gd name="T18" fmla="*/ 297 w 345"/>
              <a:gd name="T19" fmla="*/ 280 h 398"/>
              <a:gd name="T20" fmla="*/ 277 w 345"/>
              <a:gd name="T21" fmla="*/ 338 h 398"/>
              <a:gd name="T22" fmla="*/ 251 w 345"/>
              <a:gd name="T23" fmla="*/ 331 h 398"/>
              <a:gd name="T24" fmla="*/ 242 w 345"/>
              <a:gd name="T25" fmla="*/ 398 h 398"/>
              <a:gd name="T26" fmla="*/ 203 w 345"/>
              <a:gd name="T27" fmla="*/ 369 h 398"/>
              <a:gd name="T28" fmla="*/ 127 w 345"/>
              <a:gd name="T29" fmla="*/ 387 h 398"/>
              <a:gd name="T30" fmla="*/ 94 w 345"/>
              <a:gd name="T31" fmla="*/ 362 h 398"/>
              <a:gd name="T32" fmla="*/ 51 w 345"/>
              <a:gd name="T33" fmla="*/ 360 h 398"/>
              <a:gd name="T34" fmla="*/ 29 w 345"/>
              <a:gd name="T35" fmla="*/ 249 h 398"/>
              <a:gd name="T36" fmla="*/ 0 w 345"/>
              <a:gd name="T37" fmla="*/ 89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1" name="Shape - North Dakota"/>
          <p:cNvSpPr>
            <a:spLocks noChangeAspect="1"/>
          </p:cNvSpPr>
          <p:nvPr/>
        </p:nvSpPr>
        <p:spPr bwMode="auto">
          <a:xfrm>
            <a:off x="3968749" y="1824038"/>
            <a:ext cx="876300" cy="506412"/>
          </a:xfrm>
          <a:custGeom>
            <a:avLst/>
            <a:gdLst>
              <a:gd name="T0" fmla="*/ 2147483647 w 555"/>
              <a:gd name="T1" fmla="*/ 0 h 325"/>
              <a:gd name="T2" fmla="*/ 2147483647 w 555"/>
              <a:gd name="T3" fmla="*/ 2147483647 h 325"/>
              <a:gd name="T4" fmla="*/ 2147483647 w 555"/>
              <a:gd name="T5" fmla="*/ 2147483647 h 325"/>
              <a:gd name="T6" fmla="*/ 2147483647 w 555"/>
              <a:gd name="T7" fmla="*/ 2147483647 h 325"/>
              <a:gd name="T8" fmla="*/ 2147483647 w 555"/>
              <a:gd name="T9" fmla="*/ 2147483647 h 325"/>
              <a:gd name="T10" fmla="*/ 2147483647 w 555"/>
              <a:gd name="T11" fmla="*/ 2147483647 h 325"/>
              <a:gd name="T12" fmla="*/ 2147483647 w 555"/>
              <a:gd name="T13" fmla="*/ 2147483647 h 325"/>
              <a:gd name="T14" fmla="*/ 0 w 555"/>
              <a:gd name="T15" fmla="*/ 2147483647 h 325"/>
              <a:gd name="T16" fmla="*/ 2147483647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2" name="Shape - North Carolina"/>
          <p:cNvSpPr>
            <a:spLocks noChangeAspect="1"/>
          </p:cNvSpPr>
          <p:nvPr/>
        </p:nvSpPr>
        <p:spPr bwMode="auto">
          <a:xfrm>
            <a:off x="6513512" y="3460750"/>
            <a:ext cx="1112837" cy="479425"/>
          </a:xfrm>
          <a:custGeom>
            <a:avLst/>
            <a:gdLst>
              <a:gd name="T0" fmla="*/ 2147483647 w 704"/>
              <a:gd name="T1" fmla="*/ 2147483647 h 308"/>
              <a:gd name="T2" fmla="*/ 0 w 704"/>
              <a:gd name="T3" fmla="*/ 2147483647 h 308"/>
              <a:gd name="T4" fmla="*/ 2147483647 w 704"/>
              <a:gd name="T5" fmla="*/ 2147483647 h 308"/>
              <a:gd name="T6" fmla="*/ 2147483647 w 704"/>
              <a:gd name="T7" fmla="*/ 2147483647 h 308"/>
              <a:gd name="T8" fmla="*/ 2147483647 w 704"/>
              <a:gd name="T9" fmla="*/ 2147483647 h 308"/>
              <a:gd name="T10" fmla="*/ 2147483647 w 704"/>
              <a:gd name="T11" fmla="*/ 2147483647 h 308"/>
              <a:gd name="T12" fmla="*/ 2147483647 w 704"/>
              <a:gd name="T13" fmla="*/ 2147483647 h 308"/>
              <a:gd name="T14" fmla="*/ 2147483647 w 704"/>
              <a:gd name="T15" fmla="*/ 2147483647 h 308"/>
              <a:gd name="T16" fmla="*/ 2147483647 w 704"/>
              <a:gd name="T17" fmla="*/ 2147483647 h 308"/>
              <a:gd name="T18" fmla="*/ 2147483647 w 704"/>
              <a:gd name="T19" fmla="*/ 2147483647 h 308"/>
              <a:gd name="T20" fmla="*/ 2147483647 w 704"/>
              <a:gd name="T21" fmla="*/ 2147483647 h 308"/>
              <a:gd name="T22" fmla="*/ 2147483647 w 704"/>
              <a:gd name="T23" fmla="*/ 2147483647 h 308"/>
              <a:gd name="T24" fmla="*/ 2147483647 w 704"/>
              <a:gd name="T25" fmla="*/ 2147483647 h 308"/>
              <a:gd name="T26" fmla="*/ 2147483647 w 704"/>
              <a:gd name="T27" fmla="*/ 2147483647 h 308"/>
              <a:gd name="T28" fmla="*/ 2147483647 w 704"/>
              <a:gd name="T29" fmla="*/ 2147483647 h 308"/>
              <a:gd name="T30" fmla="*/ 2147483647 w 704"/>
              <a:gd name="T31" fmla="*/ 2147483647 h 308"/>
              <a:gd name="T32" fmla="*/ 2147483647 w 704"/>
              <a:gd name="T33" fmla="*/ 2147483647 h 308"/>
              <a:gd name="T34" fmla="*/ 2147483647 w 704"/>
              <a:gd name="T35" fmla="*/ 2147483647 h 308"/>
              <a:gd name="T36" fmla="*/ 2147483647 w 704"/>
              <a:gd name="T37" fmla="*/ 2147483647 h 308"/>
              <a:gd name="T38" fmla="*/ 2147483647 w 704"/>
              <a:gd name="T39" fmla="*/ 2147483647 h 308"/>
              <a:gd name="T40" fmla="*/ 2147483647 w 704"/>
              <a:gd name="T41" fmla="*/ 2147483647 h 308"/>
              <a:gd name="T42" fmla="*/ 2147483647 w 704"/>
              <a:gd name="T43" fmla="*/ 2147483647 h 308"/>
              <a:gd name="T44" fmla="*/ 2147483647 w 704"/>
              <a:gd name="T45" fmla="*/ 2147483647 h 308"/>
              <a:gd name="T46" fmla="*/ 2147483647 w 704"/>
              <a:gd name="T47" fmla="*/ 2147483647 h 308"/>
              <a:gd name="T48" fmla="*/ 2147483647 w 704"/>
              <a:gd name="T49" fmla="*/ 2147483647 h 308"/>
              <a:gd name="T50" fmla="*/ 2147483647 w 704"/>
              <a:gd name="T51" fmla="*/ 2147483647 h 308"/>
              <a:gd name="T52" fmla="*/ 2147483647 w 704"/>
              <a:gd name="T53" fmla="*/ 2147483647 h 308"/>
              <a:gd name="T54" fmla="*/ 2147483647 w 704"/>
              <a:gd name="T55" fmla="*/ 2147483647 h 308"/>
              <a:gd name="T56" fmla="*/ 2147483647 w 704"/>
              <a:gd name="T57" fmla="*/ 2147483647 h 308"/>
              <a:gd name="T58" fmla="*/ 2147483647 w 704"/>
              <a:gd name="T59" fmla="*/ 0 h 308"/>
              <a:gd name="T60" fmla="*/ 2147483647 w 704"/>
              <a:gd name="T61" fmla="*/ 2147483647 h 308"/>
              <a:gd name="T62" fmla="*/ 2147483647 w 704"/>
              <a:gd name="T63" fmla="*/ 2147483647 h 308"/>
              <a:gd name="T64" fmla="*/ 2147483647 w 704"/>
              <a:gd name="T65" fmla="*/ 2147483647 h 308"/>
              <a:gd name="T66" fmla="*/ 2147483647 w 704"/>
              <a:gd name="T67" fmla="*/ 2147483647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33" name="Shape - New York"/>
          <p:cNvGrpSpPr>
            <a:grpSpLocks/>
          </p:cNvGrpSpPr>
          <p:nvPr/>
        </p:nvGrpSpPr>
        <p:grpSpPr bwMode="auto">
          <a:xfrm>
            <a:off x="6813549" y="2036763"/>
            <a:ext cx="1044575" cy="700087"/>
            <a:chOff x="4071" y="893"/>
            <a:chExt cx="658" cy="440"/>
          </a:xfrm>
          <a:solidFill>
            <a:schemeClr val="accent4"/>
          </a:solidFill>
        </p:grpSpPr>
        <p:sp>
          <p:nvSpPr>
            <p:cNvPr id="34" name="Shape -"/>
            <p:cNvSpPr>
              <a:spLocks noChangeAspect="1"/>
            </p:cNvSpPr>
            <p:nvPr/>
          </p:nvSpPr>
          <p:spPr bwMode="auto">
            <a:xfrm>
              <a:off x="4071" y="893"/>
              <a:ext cx="521" cy="417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5" name="Shape -"/>
            <p:cNvSpPr>
              <a:spLocks noChangeAspect="1"/>
            </p:cNvSpPr>
            <p:nvPr/>
          </p:nvSpPr>
          <p:spPr bwMode="auto">
            <a:xfrm>
              <a:off x="4578" y="1244"/>
              <a:ext cx="151" cy="89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36" name="Shape - New Mexico"/>
          <p:cNvSpPr>
            <a:spLocks noChangeAspect="1"/>
          </p:cNvSpPr>
          <p:nvPr/>
        </p:nvSpPr>
        <p:spPr bwMode="auto">
          <a:xfrm>
            <a:off x="3151187" y="3716338"/>
            <a:ext cx="898525" cy="877887"/>
          </a:xfrm>
          <a:custGeom>
            <a:avLst/>
            <a:gdLst>
              <a:gd name="T0" fmla="*/ 2147483647 w 568"/>
              <a:gd name="T1" fmla="*/ 0 h 563"/>
              <a:gd name="T2" fmla="*/ 2147483647 w 568"/>
              <a:gd name="T3" fmla="*/ 2147483647 h 563"/>
              <a:gd name="T4" fmla="*/ 2147483647 w 568"/>
              <a:gd name="T5" fmla="*/ 2147483647 h 563"/>
              <a:gd name="T6" fmla="*/ 2147483647 w 568"/>
              <a:gd name="T7" fmla="*/ 2147483647 h 563"/>
              <a:gd name="T8" fmla="*/ 2147483647 w 568"/>
              <a:gd name="T9" fmla="*/ 2147483647 h 563"/>
              <a:gd name="T10" fmla="*/ 2147483647 w 568"/>
              <a:gd name="T11" fmla="*/ 2147483647 h 563"/>
              <a:gd name="T12" fmla="*/ 2147483647 w 568"/>
              <a:gd name="T13" fmla="*/ 2147483647 h 563"/>
              <a:gd name="T14" fmla="*/ 2147483647 w 568"/>
              <a:gd name="T15" fmla="*/ 2147483647 h 563"/>
              <a:gd name="T16" fmla="*/ 0 w 568"/>
              <a:gd name="T17" fmla="*/ 2147483647 h 563"/>
              <a:gd name="T18" fmla="*/ 2147483647 w 568"/>
              <a:gd name="T19" fmla="*/ 2147483647 h 563"/>
              <a:gd name="T20" fmla="*/ 2147483647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7" name="Shape - New Jersey"/>
          <p:cNvSpPr>
            <a:spLocks noChangeAspect="1"/>
          </p:cNvSpPr>
          <p:nvPr/>
        </p:nvSpPr>
        <p:spPr bwMode="auto">
          <a:xfrm>
            <a:off x="7426324" y="2638425"/>
            <a:ext cx="196850" cy="385763"/>
          </a:xfrm>
          <a:custGeom>
            <a:avLst/>
            <a:gdLst>
              <a:gd name="T0" fmla="*/ 2147483647 w 125"/>
              <a:gd name="T1" fmla="*/ 2147483647 h 247"/>
              <a:gd name="T2" fmla="*/ 2147483647 w 125"/>
              <a:gd name="T3" fmla="*/ 0 h 247"/>
              <a:gd name="T4" fmla="*/ 2147483647 w 125"/>
              <a:gd name="T5" fmla="*/ 2147483647 h 247"/>
              <a:gd name="T6" fmla="*/ 2147483647 w 125"/>
              <a:gd name="T7" fmla="*/ 2147483647 h 247"/>
              <a:gd name="T8" fmla="*/ 2147483647 w 125"/>
              <a:gd name="T9" fmla="*/ 2147483647 h 247"/>
              <a:gd name="T10" fmla="*/ 2147483647 w 125"/>
              <a:gd name="T11" fmla="*/ 2147483647 h 247"/>
              <a:gd name="T12" fmla="*/ 2147483647 w 125"/>
              <a:gd name="T13" fmla="*/ 2147483647 h 247"/>
              <a:gd name="T14" fmla="*/ 2147483647 w 125"/>
              <a:gd name="T15" fmla="*/ 2147483647 h 247"/>
              <a:gd name="T16" fmla="*/ 2147483647 w 125"/>
              <a:gd name="T17" fmla="*/ 2147483647 h 247"/>
              <a:gd name="T18" fmla="*/ 2147483647 w 125"/>
              <a:gd name="T19" fmla="*/ 2147483647 h 247"/>
              <a:gd name="T20" fmla="*/ 2147483647 w 125"/>
              <a:gd name="T21" fmla="*/ 2147483647 h 247"/>
              <a:gd name="T22" fmla="*/ 0 w 125"/>
              <a:gd name="T23" fmla="*/ 2147483647 h 247"/>
              <a:gd name="T24" fmla="*/ 2147483647 w 125"/>
              <a:gd name="T25" fmla="*/ 2147483647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8" name="Shape - New Hampshire"/>
          <p:cNvSpPr>
            <a:spLocks noChangeAspect="1"/>
          </p:cNvSpPr>
          <p:nvPr/>
        </p:nvSpPr>
        <p:spPr bwMode="auto">
          <a:xfrm>
            <a:off x="7616824" y="1924050"/>
            <a:ext cx="257175" cy="447675"/>
          </a:xfrm>
          <a:custGeom>
            <a:avLst/>
            <a:gdLst>
              <a:gd name="T0" fmla="*/ 2147483647 w 162"/>
              <a:gd name="T1" fmla="*/ 0 h 289"/>
              <a:gd name="T2" fmla="*/ 0 w 162"/>
              <a:gd name="T3" fmla="*/ 2147483647 h 289"/>
              <a:gd name="T4" fmla="*/ 2147483647 w 162"/>
              <a:gd name="T5" fmla="*/ 2147483647 h 289"/>
              <a:gd name="T6" fmla="*/ 2147483647 w 162"/>
              <a:gd name="T7" fmla="*/ 2147483647 h 289"/>
              <a:gd name="T8" fmla="*/ 2147483647 w 162"/>
              <a:gd name="T9" fmla="*/ 2147483647 h 289"/>
              <a:gd name="T10" fmla="*/ 2147483647 w 162"/>
              <a:gd name="T11" fmla="*/ 2147483647 h 289"/>
              <a:gd name="T12" fmla="*/ 2147483647 w 162"/>
              <a:gd name="T13" fmla="*/ 2147483647 h 289"/>
              <a:gd name="T14" fmla="*/ 2147483647 w 162"/>
              <a:gd name="T15" fmla="*/ 2147483647 h 289"/>
              <a:gd name="T16" fmla="*/ 2147483647 w 162"/>
              <a:gd name="T17" fmla="*/ 2147483647 h 289"/>
              <a:gd name="T18" fmla="*/ 2147483647 w 162"/>
              <a:gd name="T19" fmla="*/ 2147483647 h 289"/>
              <a:gd name="T20" fmla="*/ 2147483647 w 162"/>
              <a:gd name="T21" fmla="*/ 2147483647 h 289"/>
              <a:gd name="T22" fmla="*/ 2147483647 w 162"/>
              <a:gd name="T23" fmla="*/ 2147483647 h 289"/>
              <a:gd name="T24" fmla="*/ 2147483647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9" name="Shape - Nevada"/>
          <p:cNvSpPr>
            <a:spLocks noChangeAspect="1"/>
          </p:cNvSpPr>
          <p:nvPr/>
        </p:nvSpPr>
        <p:spPr bwMode="auto">
          <a:xfrm>
            <a:off x="1943099" y="2701925"/>
            <a:ext cx="831850" cy="1239838"/>
          </a:xfrm>
          <a:custGeom>
            <a:avLst/>
            <a:gdLst>
              <a:gd name="T0" fmla="*/ 2147483647 w 527"/>
              <a:gd name="T1" fmla="*/ 0 h 797"/>
              <a:gd name="T2" fmla="*/ 0 w 527"/>
              <a:gd name="T3" fmla="*/ 2147483647 h 797"/>
              <a:gd name="T4" fmla="*/ 2147483647 w 527"/>
              <a:gd name="T5" fmla="*/ 2147483647 h 797"/>
              <a:gd name="T6" fmla="*/ 2147483647 w 527"/>
              <a:gd name="T7" fmla="*/ 2147483647 h 797"/>
              <a:gd name="T8" fmla="*/ 2147483647 w 527"/>
              <a:gd name="T9" fmla="*/ 2147483647 h 797"/>
              <a:gd name="T10" fmla="*/ 2147483647 w 527"/>
              <a:gd name="T11" fmla="*/ 2147483647 h 797"/>
              <a:gd name="T12" fmla="*/ 2147483647 w 527"/>
              <a:gd name="T13" fmla="*/ 2147483647 h 797"/>
              <a:gd name="T14" fmla="*/ 2147483647 w 527"/>
              <a:gd name="T15" fmla="*/ 2147483647 h 797"/>
              <a:gd name="T16" fmla="*/ 2147483647 w 527"/>
              <a:gd name="T17" fmla="*/ 2147483647 h 797"/>
              <a:gd name="T18" fmla="*/ 2147483647 w 527"/>
              <a:gd name="T19" fmla="*/ 2147483647 h 797"/>
              <a:gd name="T20" fmla="*/ 2147483647 w 527"/>
              <a:gd name="T21" fmla="*/ 2147483647 h 797"/>
              <a:gd name="T22" fmla="*/ 214748364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0" name="Shape - Nebraska"/>
          <p:cNvSpPr>
            <a:spLocks noChangeAspect="1"/>
          </p:cNvSpPr>
          <p:nvPr/>
        </p:nvSpPr>
        <p:spPr bwMode="auto">
          <a:xfrm>
            <a:off x="3930649" y="2803525"/>
            <a:ext cx="1095375" cy="487363"/>
          </a:xfrm>
          <a:custGeom>
            <a:avLst/>
            <a:gdLst>
              <a:gd name="T0" fmla="*/ 2147483647 w 695"/>
              <a:gd name="T1" fmla="*/ 0 h 313"/>
              <a:gd name="T2" fmla="*/ 0 w 695"/>
              <a:gd name="T3" fmla="*/ 2147483647 h 313"/>
              <a:gd name="T4" fmla="*/ 2147483647 w 695"/>
              <a:gd name="T5" fmla="*/ 2147483647 h 313"/>
              <a:gd name="T6" fmla="*/ 2147483647 w 695"/>
              <a:gd name="T7" fmla="*/ 2147483647 h 313"/>
              <a:gd name="T8" fmla="*/ 2147483647 w 695"/>
              <a:gd name="T9" fmla="*/ 2147483647 h 313"/>
              <a:gd name="T10" fmla="*/ 2147483647 w 695"/>
              <a:gd name="T11" fmla="*/ 2147483647 h 313"/>
              <a:gd name="T12" fmla="*/ 2147483647 w 695"/>
              <a:gd name="T13" fmla="*/ 2147483647 h 313"/>
              <a:gd name="T14" fmla="*/ 2147483647 w 695"/>
              <a:gd name="T15" fmla="*/ 2147483647 h 313"/>
              <a:gd name="T16" fmla="*/ 2147483647 w 695"/>
              <a:gd name="T17" fmla="*/ 2147483647 h 313"/>
              <a:gd name="T18" fmla="*/ 2147483647 w 695"/>
              <a:gd name="T19" fmla="*/ 2147483647 h 313"/>
              <a:gd name="T20" fmla="*/ 2147483647 w 695"/>
              <a:gd name="T21" fmla="*/ 2147483647 h 313"/>
              <a:gd name="T22" fmla="*/ 2147483647 w 695"/>
              <a:gd name="T23" fmla="*/ 2147483647 h 313"/>
              <a:gd name="T24" fmla="*/ 2147483647 w 695"/>
              <a:gd name="T25" fmla="*/ 2147483647 h 313"/>
              <a:gd name="T26" fmla="*/ 2147483647 w 695"/>
              <a:gd name="T27" fmla="*/ 2147483647 h 313"/>
              <a:gd name="T28" fmla="*/ 2147483647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1" name="Shape - Montana"/>
          <p:cNvSpPr>
            <a:spLocks noChangeAspect="1"/>
          </p:cNvSpPr>
          <p:nvPr/>
        </p:nvSpPr>
        <p:spPr bwMode="auto">
          <a:xfrm>
            <a:off x="2656534" y="1697038"/>
            <a:ext cx="1306512" cy="803275"/>
          </a:xfrm>
          <a:custGeom>
            <a:avLst/>
            <a:gdLst>
              <a:gd name="T0" fmla="*/ 2147483647 w 828"/>
              <a:gd name="T1" fmla="*/ 0 h 516"/>
              <a:gd name="T2" fmla="*/ 2147483647 w 828"/>
              <a:gd name="T3" fmla="*/ 2147483647 h 516"/>
              <a:gd name="T4" fmla="*/ 2147483647 w 828"/>
              <a:gd name="T5" fmla="*/ 2147483647 h 516"/>
              <a:gd name="T6" fmla="*/ 2147483647 w 828"/>
              <a:gd name="T7" fmla="*/ 2147483647 h 516"/>
              <a:gd name="T8" fmla="*/ 2147483647 w 828"/>
              <a:gd name="T9" fmla="*/ 2147483647 h 516"/>
              <a:gd name="T10" fmla="*/ 2147483647 w 828"/>
              <a:gd name="T11" fmla="*/ 2147483647 h 516"/>
              <a:gd name="T12" fmla="*/ 2147483647 w 828"/>
              <a:gd name="T13" fmla="*/ 2147483647 h 516"/>
              <a:gd name="T14" fmla="*/ 2147483647 w 828"/>
              <a:gd name="T15" fmla="*/ 2147483647 h 516"/>
              <a:gd name="T16" fmla="*/ 2147483647 w 828"/>
              <a:gd name="T17" fmla="*/ 2147483647 h 516"/>
              <a:gd name="T18" fmla="*/ 2147483647 w 828"/>
              <a:gd name="T19" fmla="*/ 2147483647 h 516"/>
              <a:gd name="T20" fmla="*/ 2147483647 w 828"/>
              <a:gd name="T21" fmla="*/ 2147483647 h 516"/>
              <a:gd name="T22" fmla="*/ 2147483647 w 828"/>
              <a:gd name="T23" fmla="*/ 2147483647 h 516"/>
              <a:gd name="T24" fmla="*/ 2147483647 w 828"/>
              <a:gd name="T25" fmla="*/ 2147483647 h 516"/>
              <a:gd name="T26" fmla="*/ 2147483647 w 828"/>
              <a:gd name="T27" fmla="*/ 2147483647 h 516"/>
              <a:gd name="T28" fmla="*/ 2147483647 w 828"/>
              <a:gd name="T29" fmla="*/ 2147483647 h 516"/>
              <a:gd name="T30" fmla="*/ 2147483647 w 828"/>
              <a:gd name="T31" fmla="*/ 2147483647 h 516"/>
              <a:gd name="T32" fmla="*/ 2147483647 w 828"/>
              <a:gd name="T33" fmla="*/ 2147483647 h 516"/>
              <a:gd name="T34" fmla="*/ 0 w 828"/>
              <a:gd name="T35" fmla="*/ 2147483647 h 516"/>
              <a:gd name="T36" fmla="*/ 2147483647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2" name="Shape - Missouri"/>
          <p:cNvSpPr>
            <a:spLocks noChangeAspect="1"/>
          </p:cNvSpPr>
          <p:nvPr/>
        </p:nvSpPr>
        <p:spPr bwMode="auto">
          <a:xfrm>
            <a:off x="4970462" y="3154363"/>
            <a:ext cx="863600" cy="701675"/>
          </a:xfrm>
          <a:custGeom>
            <a:avLst/>
            <a:gdLst>
              <a:gd name="T0" fmla="*/ 0 w 548"/>
              <a:gd name="T1" fmla="*/ 15 h 451"/>
              <a:gd name="T2" fmla="*/ 240 w 548"/>
              <a:gd name="T3" fmla="*/ 0 h 451"/>
              <a:gd name="T4" fmla="*/ 290 w 548"/>
              <a:gd name="T5" fmla="*/ 0 h 451"/>
              <a:gd name="T6" fmla="*/ 329 w 548"/>
              <a:gd name="T7" fmla="*/ 13 h 451"/>
              <a:gd name="T8" fmla="*/ 308 w 548"/>
              <a:gd name="T9" fmla="*/ 52 h 451"/>
              <a:gd name="T10" fmla="*/ 378 w 548"/>
              <a:gd name="T11" fmla="*/ 116 h 451"/>
              <a:gd name="T12" fmla="*/ 401 w 548"/>
              <a:gd name="T13" fmla="*/ 170 h 451"/>
              <a:gd name="T14" fmla="*/ 442 w 548"/>
              <a:gd name="T15" fmla="*/ 156 h 451"/>
              <a:gd name="T16" fmla="*/ 441 w 548"/>
              <a:gd name="T17" fmla="*/ 232 h 451"/>
              <a:gd name="T18" fmla="*/ 483 w 548"/>
              <a:gd name="T19" fmla="*/ 255 h 451"/>
              <a:gd name="T20" fmla="*/ 502 w 548"/>
              <a:gd name="T21" fmla="*/ 322 h 451"/>
              <a:gd name="T22" fmla="*/ 532 w 548"/>
              <a:gd name="T23" fmla="*/ 328 h 451"/>
              <a:gd name="T24" fmla="*/ 548 w 548"/>
              <a:gd name="T25" fmla="*/ 356 h 451"/>
              <a:gd name="T26" fmla="*/ 511 w 548"/>
              <a:gd name="T27" fmla="*/ 395 h 451"/>
              <a:gd name="T28" fmla="*/ 499 w 548"/>
              <a:gd name="T29" fmla="*/ 439 h 451"/>
              <a:gd name="T30" fmla="*/ 447 w 548"/>
              <a:gd name="T31" fmla="*/ 451 h 451"/>
              <a:gd name="T32" fmla="*/ 460 w 548"/>
              <a:gd name="T33" fmla="*/ 402 h 451"/>
              <a:gd name="T34" fmla="*/ 255 w 548"/>
              <a:gd name="T35" fmla="*/ 420 h 451"/>
              <a:gd name="T36" fmla="*/ 107 w 548"/>
              <a:gd name="T37" fmla="*/ 438 h 451"/>
              <a:gd name="T38" fmla="*/ 98 w 548"/>
              <a:gd name="T39" fmla="*/ 390 h 451"/>
              <a:gd name="T40" fmla="*/ 88 w 548"/>
              <a:gd name="T41" fmla="*/ 246 h 451"/>
              <a:gd name="T42" fmla="*/ 86 w 548"/>
              <a:gd name="T43" fmla="*/ 167 h 451"/>
              <a:gd name="T44" fmla="*/ 37 w 548"/>
              <a:gd name="T45" fmla="*/ 131 h 451"/>
              <a:gd name="T46" fmla="*/ 55 w 548"/>
              <a:gd name="T47" fmla="*/ 98 h 451"/>
              <a:gd name="T48" fmla="*/ 31 w 548"/>
              <a:gd name="T49" fmla="*/ 80 h 451"/>
              <a:gd name="T50" fmla="*/ 0 w 548"/>
              <a:gd name="T51" fmla="*/ 15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3" name="Shape - Mississippi"/>
          <p:cNvSpPr>
            <a:spLocks noChangeAspect="1"/>
          </p:cNvSpPr>
          <p:nvPr/>
        </p:nvSpPr>
        <p:spPr bwMode="auto">
          <a:xfrm>
            <a:off x="5586412" y="3987800"/>
            <a:ext cx="450850" cy="774700"/>
          </a:xfrm>
          <a:custGeom>
            <a:avLst/>
            <a:gdLst>
              <a:gd name="T0" fmla="*/ 2147483647 w 287"/>
              <a:gd name="T1" fmla="*/ 2147483647 h 499"/>
              <a:gd name="T2" fmla="*/ 2147483647 w 287"/>
              <a:gd name="T3" fmla="*/ 2147483647 h 499"/>
              <a:gd name="T4" fmla="*/ 0 w 287"/>
              <a:gd name="T5" fmla="*/ 2147483647 h 499"/>
              <a:gd name="T6" fmla="*/ 2147483647 w 287"/>
              <a:gd name="T7" fmla="*/ 2147483647 h 499"/>
              <a:gd name="T8" fmla="*/ 2147483647 w 287"/>
              <a:gd name="T9" fmla="*/ 2147483647 h 499"/>
              <a:gd name="T10" fmla="*/ 2147483647 w 287"/>
              <a:gd name="T11" fmla="*/ 2147483647 h 499"/>
              <a:gd name="T12" fmla="*/ 2147483647 w 287"/>
              <a:gd name="T13" fmla="*/ 2147483647 h 499"/>
              <a:gd name="T14" fmla="*/ 2147483647 w 287"/>
              <a:gd name="T15" fmla="*/ 2147483647 h 499"/>
              <a:gd name="T16" fmla="*/ 2147483647 w 287"/>
              <a:gd name="T17" fmla="*/ 2147483647 h 499"/>
              <a:gd name="T18" fmla="*/ 2147483647 w 287"/>
              <a:gd name="T19" fmla="*/ 2147483647 h 499"/>
              <a:gd name="T20" fmla="*/ 2147483647 w 287"/>
              <a:gd name="T21" fmla="*/ 2147483647 h 499"/>
              <a:gd name="T22" fmla="*/ 2147483647 w 287"/>
              <a:gd name="T23" fmla="*/ 2147483647 h 499"/>
              <a:gd name="T24" fmla="*/ 2147483647 w 287"/>
              <a:gd name="T25" fmla="*/ 2147483647 h 499"/>
              <a:gd name="T26" fmla="*/ 2147483647 w 287"/>
              <a:gd name="T27" fmla="*/ 0 h 499"/>
              <a:gd name="T28" fmla="*/ 2147483647 w 287"/>
              <a:gd name="T29" fmla="*/ 2147483647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4" name="Shape - Minnesota"/>
          <p:cNvSpPr>
            <a:spLocks noChangeAspect="1"/>
          </p:cNvSpPr>
          <p:nvPr/>
        </p:nvSpPr>
        <p:spPr bwMode="auto">
          <a:xfrm>
            <a:off x="4702174" y="1762125"/>
            <a:ext cx="857250" cy="957263"/>
          </a:xfrm>
          <a:custGeom>
            <a:avLst/>
            <a:gdLst>
              <a:gd name="T0" fmla="*/ 0 w 545"/>
              <a:gd name="T1" fmla="*/ 2147483647 h 614"/>
              <a:gd name="T2" fmla="*/ 2147483647 w 545"/>
              <a:gd name="T3" fmla="*/ 2147483647 h 614"/>
              <a:gd name="T4" fmla="*/ 2147483647 w 545"/>
              <a:gd name="T5" fmla="*/ 0 h 614"/>
              <a:gd name="T6" fmla="*/ 2147483647 w 545"/>
              <a:gd name="T7" fmla="*/ 2147483647 h 614"/>
              <a:gd name="T8" fmla="*/ 2147483647 w 545"/>
              <a:gd name="T9" fmla="*/ 2147483647 h 614"/>
              <a:gd name="T10" fmla="*/ 2147483647 w 545"/>
              <a:gd name="T11" fmla="*/ 2147483647 h 614"/>
              <a:gd name="T12" fmla="*/ 2147483647 w 545"/>
              <a:gd name="T13" fmla="*/ 2147483647 h 614"/>
              <a:gd name="T14" fmla="*/ 2147483647 w 545"/>
              <a:gd name="T15" fmla="*/ 2147483647 h 614"/>
              <a:gd name="T16" fmla="*/ 2147483647 w 545"/>
              <a:gd name="T17" fmla="*/ 2147483647 h 614"/>
              <a:gd name="T18" fmla="*/ 2147483647 w 545"/>
              <a:gd name="T19" fmla="*/ 2147483647 h 614"/>
              <a:gd name="T20" fmla="*/ 2147483647 w 545"/>
              <a:gd name="T21" fmla="*/ 2147483647 h 614"/>
              <a:gd name="T22" fmla="*/ 2147483647 w 545"/>
              <a:gd name="T23" fmla="*/ 2147483647 h 614"/>
              <a:gd name="T24" fmla="*/ 2147483647 w 545"/>
              <a:gd name="T25" fmla="*/ 2147483647 h 614"/>
              <a:gd name="T26" fmla="*/ 2147483647 w 545"/>
              <a:gd name="T27" fmla="*/ 2147483647 h 614"/>
              <a:gd name="T28" fmla="*/ 2147483647 w 545"/>
              <a:gd name="T29" fmla="*/ 2147483647 h 614"/>
              <a:gd name="T30" fmla="*/ 2147483647 w 545"/>
              <a:gd name="T31" fmla="*/ 2147483647 h 614"/>
              <a:gd name="T32" fmla="*/ 2147483647 w 545"/>
              <a:gd name="T33" fmla="*/ 2147483647 h 614"/>
              <a:gd name="T34" fmla="*/ 2147483647 w 545"/>
              <a:gd name="T35" fmla="*/ 2147483647 h 614"/>
              <a:gd name="T36" fmla="*/ 2147483647 w 545"/>
              <a:gd name="T37" fmla="*/ 2147483647 h 614"/>
              <a:gd name="T38" fmla="*/ 2147483647 w 545"/>
              <a:gd name="T39" fmla="*/ 2147483647 h 614"/>
              <a:gd name="T40" fmla="*/ 2147483647 w 545"/>
              <a:gd name="T41" fmla="*/ 2147483647 h 614"/>
              <a:gd name="T42" fmla="*/ 2147483647 w 545"/>
              <a:gd name="T43" fmla="*/ 2147483647 h 614"/>
              <a:gd name="T44" fmla="*/ 2147483647 w 545"/>
              <a:gd name="T45" fmla="*/ 2147483647 h 614"/>
              <a:gd name="T46" fmla="*/ 2147483647 w 545"/>
              <a:gd name="T47" fmla="*/ 2147483647 h 614"/>
              <a:gd name="T48" fmla="*/ 2147483647 w 545"/>
              <a:gd name="T49" fmla="*/ 2147483647 h 614"/>
              <a:gd name="T50" fmla="*/ 2147483647 w 545"/>
              <a:gd name="T51" fmla="*/ 2147483647 h 614"/>
              <a:gd name="T52" fmla="*/ 2147483647 w 545"/>
              <a:gd name="T53" fmla="*/ 2147483647 h 614"/>
              <a:gd name="T54" fmla="*/ 2147483647 w 545"/>
              <a:gd name="T55" fmla="*/ 2147483647 h 614"/>
              <a:gd name="T56" fmla="*/ 2147483647 w 545"/>
              <a:gd name="T57" fmla="*/ 2147483647 h 614"/>
              <a:gd name="T58" fmla="*/ 2147483647 w 545"/>
              <a:gd name="T59" fmla="*/ 2147483647 h 614"/>
              <a:gd name="T60" fmla="*/ 0 w 545"/>
              <a:gd name="T61" fmla="*/ 2147483647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5" name="Shape - Massachusetts"/>
          <p:cNvSpPr>
            <a:spLocks noChangeAspect="1"/>
          </p:cNvSpPr>
          <p:nvPr/>
        </p:nvSpPr>
        <p:spPr bwMode="auto">
          <a:xfrm>
            <a:off x="7561262" y="2309813"/>
            <a:ext cx="468312" cy="211137"/>
          </a:xfrm>
          <a:custGeom>
            <a:avLst/>
            <a:gdLst>
              <a:gd name="T0" fmla="*/ 0 w 296"/>
              <a:gd name="T1" fmla="*/ 2147483647 h 134"/>
              <a:gd name="T2" fmla="*/ 2147483647 w 296"/>
              <a:gd name="T3" fmla="*/ 2147483647 h 134"/>
              <a:gd name="T4" fmla="*/ 2147483647 w 296"/>
              <a:gd name="T5" fmla="*/ 2147483647 h 134"/>
              <a:gd name="T6" fmla="*/ 2147483647 w 296"/>
              <a:gd name="T7" fmla="*/ 0 h 134"/>
              <a:gd name="T8" fmla="*/ 2147483647 w 296"/>
              <a:gd name="T9" fmla="*/ 2147483647 h 134"/>
              <a:gd name="T10" fmla="*/ 2147483647 w 296"/>
              <a:gd name="T11" fmla="*/ 2147483647 h 134"/>
              <a:gd name="T12" fmla="*/ 2147483647 w 296"/>
              <a:gd name="T13" fmla="*/ 2147483647 h 134"/>
              <a:gd name="T14" fmla="*/ 2147483647 w 296"/>
              <a:gd name="T15" fmla="*/ 2147483647 h 134"/>
              <a:gd name="T16" fmla="*/ 2147483647 w 296"/>
              <a:gd name="T17" fmla="*/ 2147483647 h 134"/>
              <a:gd name="T18" fmla="*/ 2147483647 w 296"/>
              <a:gd name="T19" fmla="*/ 2147483647 h 134"/>
              <a:gd name="T20" fmla="*/ 2147483647 w 296"/>
              <a:gd name="T21" fmla="*/ 2147483647 h 134"/>
              <a:gd name="T22" fmla="*/ 2147483647 w 296"/>
              <a:gd name="T23" fmla="*/ 2147483647 h 134"/>
              <a:gd name="T24" fmla="*/ 2147483647 w 296"/>
              <a:gd name="T25" fmla="*/ 2147483647 h 134"/>
              <a:gd name="T26" fmla="*/ 2147483647 w 296"/>
              <a:gd name="T27" fmla="*/ 2147483647 h 134"/>
              <a:gd name="T28" fmla="*/ 2147483647 w 296"/>
              <a:gd name="T29" fmla="*/ 2147483647 h 134"/>
              <a:gd name="T30" fmla="*/ 2147483647 w 296"/>
              <a:gd name="T31" fmla="*/ 2147483647 h 134"/>
              <a:gd name="T32" fmla="*/ 2147483647 w 296"/>
              <a:gd name="T33" fmla="*/ 2147483647 h 134"/>
              <a:gd name="T34" fmla="*/ 2147483647 w 296"/>
              <a:gd name="T35" fmla="*/ 2147483647 h 134"/>
              <a:gd name="T36" fmla="*/ 2147483647 w 296"/>
              <a:gd name="T37" fmla="*/ 2147483647 h 134"/>
              <a:gd name="T38" fmla="*/ 0 w 296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6" name="Shape - Maryland"/>
          <p:cNvSpPr>
            <a:spLocks noChangeAspect="1"/>
          </p:cNvSpPr>
          <p:nvPr/>
        </p:nvSpPr>
        <p:spPr bwMode="auto">
          <a:xfrm>
            <a:off x="6934199" y="2967038"/>
            <a:ext cx="635000" cy="258762"/>
          </a:xfrm>
          <a:custGeom>
            <a:avLst/>
            <a:gdLst>
              <a:gd name="T0" fmla="*/ 0 w 403"/>
              <a:gd name="T1" fmla="*/ 2147483647 h 165"/>
              <a:gd name="T2" fmla="*/ 2147483647 w 403"/>
              <a:gd name="T3" fmla="*/ 0 h 165"/>
              <a:gd name="T4" fmla="*/ 2147483647 w 403"/>
              <a:gd name="T5" fmla="*/ 2147483647 h 165"/>
              <a:gd name="T6" fmla="*/ 2147483647 w 403"/>
              <a:gd name="T7" fmla="*/ 2147483647 h 165"/>
              <a:gd name="T8" fmla="*/ 2147483647 w 403"/>
              <a:gd name="T9" fmla="*/ 2147483647 h 165"/>
              <a:gd name="T10" fmla="*/ 2147483647 w 403"/>
              <a:gd name="T11" fmla="*/ 2147483647 h 165"/>
              <a:gd name="T12" fmla="*/ 2147483647 w 403"/>
              <a:gd name="T13" fmla="*/ 2147483647 h 165"/>
              <a:gd name="T14" fmla="*/ 2147483647 w 403"/>
              <a:gd name="T15" fmla="*/ 2147483647 h 165"/>
              <a:gd name="T16" fmla="*/ 2147483647 w 403"/>
              <a:gd name="T17" fmla="*/ 2147483647 h 165"/>
              <a:gd name="T18" fmla="*/ 2147483647 w 403"/>
              <a:gd name="T19" fmla="*/ 2147483647 h 165"/>
              <a:gd name="T20" fmla="*/ 2147483647 w 403"/>
              <a:gd name="T21" fmla="*/ 2147483647 h 165"/>
              <a:gd name="T22" fmla="*/ 2147483647 w 403"/>
              <a:gd name="T23" fmla="*/ 2147483647 h 165"/>
              <a:gd name="T24" fmla="*/ 2147483647 w 403"/>
              <a:gd name="T25" fmla="*/ 2147483647 h 165"/>
              <a:gd name="T26" fmla="*/ 2147483647 w 403"/>
              <a:gd name="T27" fmla="*/ 2147483647 h 165"/>
              <a:gd name="T28" fmla="*/ 2147483647 w 403"/>
              <a:gd name="T29" fmla="*/ 2147483647 h 165"/>
              <a:gd name="T30" fmla="*/ 2147483647 w 403"/>
              <a:gd name="T31" fmla="*/ 2147483647 h 165"/>
              <a:gd name="T32" fmla="*/ 0 w 403"/>
              <a:gd name="T33" fmla="*/ 2147483647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7" name="Shape - Maine"/>
          <p:cNvSpPr>
            <a:spLocks noChangeAspect="1"/>
          </p:cNvSpPr>
          <p:nvPr/>
        </p:nvSpPr>
        <p:spPr bwMode="auto">
          <a:xfrm>
            <a:off x="7670799" y="1524000"/>
            <a:ext cx="492125" cy="708025"/>
          </a:xfrm>
          <a:custGeom>
            <a:avLst/>
            <a:gdLst>
              <a:gd name="T0" fmla="*/ 2147483647 w 313"/>
              <a:gd name="T1" fmla="*/ 2147483647 h 478"/>
              <a:gd name="T2" fmla="*/ 2147483647 w 313"/>
              <a:gd name="T3" fmla="*/ 2147483647 h 478"/>
              <a:gd name="T4" fmla="*/ 2147483647 w 313"/>
              <a:gd name="T5" fmla="*/ 2147483647 h 478"/>
              <a:gd name="T6" fmla="*/ 2147483647 w 313"/>
              <a:gd name="T7" fmla="*/ 2147483647 h 478"/>
              <a:gd name="T8" fmla="*/ 2147483647 w 313"/>
              <a:gd name="T9" fmla="*/ 2147483647 h 478"/>
              <a:gd name="T10" fmla="*/ 2147483647 w 313"/>
              <a:gd name="T11" fmla="*/ 2147483647 h 478"/>
              <a:gd name="T12" fmla="*/ 2147483647 w 313"/>
              <a:gd name="T13" fmla="*/ 2147483647 h 478"/>
              <a:gd name="T14" fmla="*/ 0 w 313"/>
              <a:gd name="T15" fmla="*/ 2147483647 h 478"/>
              <a:gd name="T16" fmla="*/ 2147483647 w 313"/>
              <a:gd name="T17" fmla="*/ 2147483647 h 478"/>
              <a:gd name="T18" fmla="*/ 2147483647 w 313"/>
              <a:gd name="T19" fmla="*/ 2147483647 h 478"/>
              <a:gd name="T20" fmla="*/ 2147483647 w 313"/>
              <a:gd name="T21" fmla="*/ 2147483647 h 478"/>
              <a:gd name="T22" fmla="*/ 2147483647 w 313"/>
              <a:gd name="T23" fmla="*/ 2147483647 h 478"/>
              <a:gd name="T24" fmla="*/ 2147483647 w 313"/>
              <a:gd name="T25" fmla="*/ 2147483647 h 478"/>
              <a:gd name="T26" fmla="*/ 2147483647 w 313"/>
              <a:gd name="T27" fmla="*/ 2147483647 h 478"/>
              <a:gd name="T28" fmla="*/ 2147483647 w 313"/>
              <a:gd name="T29" fmla="*/ 2147483647 h 478"/>
              <a:gd name="T30" fmla="*/ 2147483647 w 313"/>
              <a:gd name="T31" fmla="*/ 2147483647 h 478"/>
              <a:gd name="T32" fmla="*/ 2147483647 w 313"/>
              <a:gd name="T33" fmla="*/ 2147483647 h 478"/>
              <a:gd name="T34" fmla="*/ 2147483647 w 313"/>
              <a:gd name="T35" fmla="*/ 2147483647 h 478"/>
              <a:gd name="T36" fmla="*/ 2147483647 w 313"/>
              <a:gd name="T37" fmla="*/ 2147483647 h 478"/>
              <a:gd name="T38" fmla="*/ 2147483647 w 313"/>
              <a:gd name="T39" fmla="*/ 2147483647 h 478"/>
              <a:gd name="T40" fmla="*/ 2147483647 w 313"/>
              <a:gd name="T41" fmla="*/ 2147483647 h 478"/>
              <a:gd name="T42" fmla="*/ 2147483647 w 313"/>
              <a:gd name="T43" fmla="*/ 2147483647 h 478"/>
              <a:gd name="T44" fmla="*/ 2147483647 w 313"/>
              <a:gd name="T45" fmla="*/ 2147483647 h 478"/>
              <a:gd name="T46" fmla="*/ 2147483647 w 313"/>
              <a:gd name="T47" fmla="*/ 2147483647 h 478"/>
              <a:gd name="T48" fmla="*/ 2147483647 w 313"/>
              <a:gd name="T49" fmla="*/ 0 h 478"/>
              <a:gd name="T50" fmla="*/ 2147483647 w 313"/>
              <a:gd name="T51" fmla="*/ 2147483647 h 478"/>
              <a:gd name="T52" fmla="*/ 2147483647 w 313"/>
              <a:gd name="T53" fmla="*/ 2147483647 h 478"/>
              <a:gd name="T54" fmla="*/ 2147483647 w 313"/>
              <a:gd name="T55" fmla="*/ 2147483647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8" name="Shape - Louisiana"/>
          <p:cNvSpPr>
            <a:spLocks noChangeAspect="1"/>
          </p:cNvSpPr>
          <p:nvPr/>
        </p:nvSpPr>
        <p:spPr bwMode="auto">
          <a:xfrm>
            <a:off x="5229224" y="4338638"/>
            <a:ext cx="773113" cy="609600"/>
          </a:xfrm>
          <a:custGeom>
            <a:avLst/>
            <a:gdLst>
              <a:gd name="T0" fmla="*/ 0 w 489"/>
              <a:gd name="T1" fmla="*/ 2147483647 h 392"/>
              <a:gd name="T2" fmla="*/ 2147483647 w 489"/>
              <a:gd name="T3" fmla="*/ 0 h 392"/>
              <a:gd name="T4" fmla="*/ 2147483647 w 489"/>
              <a:gd name="T5" fmla="*/ 2147483647 h 392"/>
              <a:gd name="T6" fmla="*/ 2147483647 w 489"/>
              <a:gd name="T7" fmla="*/ 2147483647 h 392"/>
              <a:gd name="T8" fmla="*/ 2147483647 w 489"/>
              <a:gd name="T9" fmla="*/ 2147483647 h 392"/>
              <a:gd name="T10" fmla="*/ 2147483647 w 489"/>
              <a:gd name="T11" fmla="*/ 2147483647 h 392"/>
              <a:gd name="T12" fmla="*/ 2147483647 w 489"/>
              <a:gd name="T13" fmla="*/ 2147483647 h 392"/>
              <a:gd name="T14" fmla="*/ 2147483647 w 489"/>
              <a:gd name="T15" fmla="*/ 2147483647 h 392"/>
              <a:gd name="T16" fmla="*/ 2147483647 w 489"/>
              <a:gd name="T17" fmla="*/ 2147483647 h 392"/>
              <a:gd name="T18" fmla="*/ 2147483647 w 489"/>
              <a:gd name="T19" fmla="*/ 2147483647 h 392"/>
              <a:gd name="T20" fmla="*/ 2147483647 w 489"/>
              <a:gd name="T21" fmla="*/ 2147483647 h 392"/>
              <a:gd name="T22" fmla="*/ 2147483647 w 489"/>
              <a:gd name="T23" fmla="*/ 2147483647 h 392"/>
              <a:gd name="T24" fmla="*/ 2147483647 w 489"/>
              <a:gd name="T25" fmla="*/ 2147483647 h 392"/>
              <a:gd name="T26" fmla="*/ 2147483647 w 489"/>
              <a:gd name="T27" fmla="*/ 2147483647 h 392"/>
              <a:gd name="T28" fmla="*/ 2147483647 w 489"/>
              <a:gd name="T29" fmla="*/ 2147483647 h 392"/>
              <a:gd name="T30" fmla="*/ 2147483647 w 489"/>
              <a:gd name="T31" fmla="*/ 2147483647 h 392"/>
              <a:gd name="T32" fmla="*/ 2147483647 w 489"/>
              <a:gd name="T33" fmla="*/ 2147483647 h 392"/>
              <a:gd name="T34" fmla="*/ 2147483647 w 489"/>
              <a:gd name="T35" fmla="*/ 2147483647 h 392"/>
              <a:gd name="T36" fmla="*/ 2147483647 w 489"/>
              <a:gd name="T37" fmla="*/ 2147483647 h 392"/>
              <a:gd name="T38" fmla="*/ 2147483647 w 489"/>
              <a:gd name="T39" fmla="*/ 2147483647 h 392"/>
              <a:gd name="T40" fmla="*/ 2147483647 w 489"/>
              <a:gd name="T41" fmla="*/ 2147483647 h 392"/>
              <a:gd name="T42" fmla="*/ 2147483647 w 489"/>
              <a:gd name="T43" fmla="*/ 2147483647 h 392"/>
              <a:gd name="T44" fmla="*/ 2147483647 w 489"/>
              <a:gd name="T45" fmla="*/ 2147483647 h 392"/>
              <a:gd name="T46" fmla="*/ 2147483647 w 489"/>
              <a:gd name="T47" fmla="*/ 2147483647 h 392"/>
              <a:gd name="T48" fmla="*/ 2147483647 w 489"/>
              <a:gd name="T49" fmla="*/ 2147483647 h 392"/>
              <a:gd name="T50" fmla="*/ 2147483647 w 489"/>
              <a:gd name="T51" fmla="*/ 2147483647 h 392"/>
              <a:gd name="T52" fmla="*/ 2147483647 w 489"/>
              <a:gd name="T53" fmla="*/ 2147483647 h 392"/>
              <a:gd name="T54" fmla="*/ 2147483647 w 489"/>
              <a:gd name="T55" fmla="*/ 2147483647 h 392"/>
              <a:gd name="T56" fmla="*/ 2147483647 w 489"/>
              <a:gd name="T57" fmla="*/ 2147483647 h 392"/>
              <a:gd name="T58" fmla="*/ 2147483647 w 489"/>
              <a:gd name="T59" fmla="*/ 2147483647 h 392"/>
              <a:gd name="T60" fmla="*/ 2147483647 w 489"/>
              <a:gd name="T61" fmla="*/ 2147483647 h 392"/>
              <a:gd name="T62" fmla="*/ 2147483647 w 489"/>
              <a:gd name="T63" fmla="*/ 2147483647 h 392"/>
              <a:gd name="T64" fmla="*/ 2147483647 w 489"/>
              <a:gd name="T65" fmla="*/ 2147483647 h 392"/>
              <a:gd name="T66" fmla="*/ 2147483647 w 489"/>
              <a:gd name="T67" fmla="*/ 2147483647 h 392"/>
              <a:gd name="T68" fmla="*/ 0 w 489"/>
              <a:gd name="T69" fmla="*/ 2147483647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9" name="Shape - Kentucky"/>
          <p:cNvSpPr>
            <a:spLocks noChangeAspect="1"/>
          </p:cNvSpPr>
          <p:nvPr/>
        </p:nvSpPr>
        <p:spPr bwMode="auto">
          <a:xfrm>
            <a:off x="5762624" y="3275013"/>
            <a:ext cx="957263" cy="525462"/>
          </a:xfrm>
          <a:custGeom>
            <a:avLst/>
            <a:gdLst>
              <a:gd name="T0" fmla="*/ 0 w 607"/>
              <a:gd name="T1" fmla="*/ 2147483647 h 337"/>
              <a:gd name="T2" fmla="*/ 2147483647 w 607"/>
              <a:gd name="T3" fmla="*/ 2147483647 h 337"/>
              <a:gd name="T4" fmla="*/ 2147483647 w 607"/>
              <a:gd name="T5" fmla="*/ 2147483647 h 337"/>
              <a:gd name="T6" fmla="*/ 2147483647 w 607"/>
              <a:gd name="T7" fmla="*/ 2147483647 h 337"/>
              <a:gd name="T8" fmla="*/ 2147483647 w 607"/>
              <a:gd name="T9" fmla="*/ 2147483647 h 337"/>
              <a:gd name="T10" fmla="*/ 2147483647 w 607"/>
              <a:gd name="T11" fmla="*/ 2147483647 h 337"/>
              <a:gd name="T12" fmla="*/ 2147483647 w 607"/>
              <a:gd name="T13" fmla="*/ 2147483647 h 337"/>
              <a:gd name="T14" fmla="*/ 2147483647 w 607"/>
              <a:gd name="T15" fmla="*/ 2147483647 h 337"/>
              <a:gd name="T16" fmla="*/ 2147483647 w 607"/>
              <a:gd name="T17" fmla="*/ 2147483647 h 337"/>
              <a:gd name="T18" fmla="*/ 2147483647 w 607"/>
              <a:gd name="T19" fmla="*/ 2147483647 h 337"/>
              <a:gd name="T20" fmla="*/ 2147483647 w 607"/>
              <a:gd name="T21" fmla="*/ 2147483647 h 337"/>
              <a:gd name="T22" fmla="*/ 2147483647 w 607"/>
              <a:gd name="T23" fmla="*/ 2147483647 h 337"/>
              <a:gd name="T24" fmla="*/ 2147483647 w 607"/>
              <a:gd name="T25" fmla="*/ 2147483647 h 337"/>
              <a:gd name="T26" fmla="*/ 2147483647 w 607"/>
              <a:gd name="T27" fmla="*/ 2147483647 h 337"/>
              <a:gd name="T28" fmla="*/ 2147483647 w 607"/>
              <a:gd name="T29" fmla="*/ 0 h 337"/>
              <a:gd name="T30" fmla="*/ 2147483647 w 607"/>
              <a:gd name="T31" fmla="*/ 2147483647 h 337"/>
              <a:gd name="T32" fmla="*/ 2147483647 w 607"/>
              <a:gd name="T33" fmla="*/ 2147483647 h 337"/>
              <a:gd name="T34" fmla="*/ 2147483647 w 607"/>
              <a:gd name="T35" fmla="*/ 2147483647 h 337"/>
              <a:gd name="T36" fmla="*/ 2147483647 w 607"/>
              <a:gd name="T37" fmla="*/ 2147483647 h 337"/>
              <a:gd name="T38" fmla="*/ 2147483647 w 607"/>
              <a:gd name="T39" fmla="*/ 2147483647 h 337"/>
              <a:gd name="T40" fmla="*/ 2147483647 w 607"/>
              <a:gd name="T41" fmla="*/ 2147483647 h 337"/>
              <a:gd name="T42" fmla="*/ 2147483647 w 607"/>
              <a:gd name="T43" fmla="*/ 2147483647 h 337"/>
              <a:gd name="T44" fmla="*/ 2147483647 w 607"/>
              <a:gd name="T45" fmla="*/ 2147483647 h 337"/>
              <a:gd name="T46" fmla="*/ 2147483647 w 607"/>
              <a:gd name="T47" fmla="*/ 2147483647 h 337"/>
              <a:gd name="T48" fmla="*/ 2147483647 w 607"/>
              <a:gd name="T49" fmla="*/ 2147483647 h 337"/>
              <a:gd name="T50" fmla="*/ 2147483647 w 607"/>
              <a:gd name="T51" fmla="*/ 2147483647 h 337"/>
              <a:gd name="T52" fmla="*/ 2147483647 w 607"/>
              <a:gd name="T53" fmla="*/ 2147483647 h 337"/>
              <a:gd name="T54" fmla="*/ 2147483647 w 607"/>
              <a:gd name="T55" fmla="*/ 2147483647 h 337"/>
              <a:gd name="T56" fmla="*/ 0 w 607"/>
              <a:gd name="T57" fmla="*/ 214748364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0" name="Shape - Kansas"/>
          <p:cNvSpPr>
            <a:spLocks noChangeAspect="1"/>
          </p:cNvSpPr>
          <p:nvPr/>
        </p:nvSpPr>
        <p:spPr bwMode="auto">
          <a:xfrm>
            <a:off x="4162424" y="3276600"/>
            <a:ext cx="966788" cy="485775"/>
          </a:xfrm>
          <a:custGeom>
            <a:avLst/>
            <a:gdLst>
              <a:gd name="T0" fmla="*/ 2147483647 w 611"/>
              <a:gd name="T1" fmla="*/ 2147483647 h 312"/>
              <a:gd name="T2" fmla="*/ 2147483647 w 611"/>
              <a:gd name="T3" fmla="*/ 2147483647 h 312"/>
              <a:gd name="T4" fmla="*/ 0 w 611"/>
              <a:gd name="T5" fmla="*/ 2147483647 h 312"/>
              <a:gd name="T6" fmla="*/ 2147483647 w 611"/>
              <a:gd name="T7" fmla="*/ 2147483647 h 312"/>
              <a:gd name="T8" fmla="*/ 2147483647 w 611"/>
              <a:gd name="T9" fmla="*/ 2147483647 h 312"/>
              <a:gd name="T10" fmla="*/ 2147483647 w 611"/>
              <a:gd name="T11" fmla="*/ 2147483647 h 312"/>
              <a:gd name="T12" fmla="*/ 2147483647 w 611"/>
              <a:gd name="T13" fmla="*/ 2147483647 h 312"/>
              <a:gd name="T14" fmla="*/ 2147483647 w 611"/>
              <a:gd name="T15" fmla="*/ 2147483647 h 312"/>
              <a:gd name="T16" fmla="*/ 2147483647 w 611"/>
              <a:gd name="T17" fmla="*/ 0 h 312"/>
              <a:gd name="T18" fmla="*/ 2147483647 w 611"/>
              <a:gd name="T19" fmla="*/ 2147483647 h 312"/>
              <a:gd name="T20" fmla="*/ 2147483647 w 611"/>
              <a:gd name="T21" fmla="*/ 2147483647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1" name="Shape - Iowa"/>
          <p:cNvSpPr>
            <a:spLocks noChangeAspect="1"/>
          </p:cNvSpPr>
          <p:nvPr/>
        </p:nvSpPr>
        <p:spPr bwMode="auto">
          <a:xfrm>
            <a:off x="4845049" y="2690813"/>
            <a:ext cx="758825" cy="487362"/>
          </a:xfrm>
          <a:custGeom>
            <a:avLst/>
            <a:gdLst>
              <a:gd name="T0" fmla="*/ 2147483647 w 481"/>
              <a:gd name="T1" fmla="*/ 2147483647 h 313"/>
              <a:gd name="T2" fmla="*/ 0 w 481"/>
              <a:gd name="T3" fmla="*/ 2147483647 h 313"/>
              <a:gd name="T4" fmla="*/ 2147483647 w 481"/>
              <a:gd name="T5" fmla="*/ 2147483647 h 313"/>
              <a:gd name="T6" fmla="*/ 2147483647 w 481"/>
              <a:gd name="T7" fmla="*/ 2147483647 h 313"/>
              <a:gd name="T8" fmla="*/ 2147483647 w 481"/>
              <a:gd name="T9" fmla="*/ 2147483647 h 313"/>
              <a:gd name="T10" fmla="*/ 2147483647 w 481"/>
              <a:gd name="T11" fmla="*/ 2147483647 h 313"/>
              <a:gd name="T12" fmla="*/ 2147483647 w 481"/>
              <a:gd name="T13" fmla="*/ 2147483647 h 313"/>
              <a:gd name="T14" fmla="*/ 2147483647 w 481"/>
              <a:gd name="T15" fmla="*/ 2147483647 h 313"/>
              <a:gd name="T16" fmla="*/ 2147483647 w 481"/>
              <a:gd name="T17" fmla="*/ 2147483647 h 313"/>
              <a:gd name="T18" fmla="*/ 2147483647 w 481"/>
              <a:gd name="T19" fmla="*/ 2147483647 h 313"/>
              <a:gd name="T20" fmla="*/ 2147483647 w 481"/>
              <a:gd name="T21" fmla="*/ 2147483647 h 313"/>
              <a:gd name="T22" fmla="*/ 2147483647 w 481"/>
              <a:gd name="T23" fmla="*/ 2147483647 h 313"/>
              <a:gd name="T24" fmla="*/ 2147483647 w 481"/>
              <a:gd name="T25" fmla="*/ 2147483647 h 313"/>
              <a:gd name="T26" fmla="*/ 2147483647 w 481"/>
              <a:gd name="T27" fmla="*/ 2147483647 h 313"/>
              <a:gd name="T28" fmla="*/ 2147483647 w 481"/>
              <a:gd name="T29" fmla="*/ 0 h 313"/>
              <a:gd name="T30" fmla="*/ 2147483647 w 481"/>
              <a:gd name="T31" fmla="*/ 2147483647 h 313"/>
              <a:gd name="T32" fmla="*/ 2147483647 w 481"/>
              <a:gd name="T33" fmla="*/ 2147483647 h 313"/>
              <a:gd name="T34" fmla="*/ 2147483647 w 481"/>
              <a:gd name="T35" fmla="*/ 2147483647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2" name="Shape - Indiana"/>
          <p:cNvSpPr>
            <a:spLocks noChangeAspect="1"/>
          </p:cNvSpPr>
          <p:nvPr/>
        </p:nvSpPr>
        <p:spPr bwMode="auto">
          <a:xfrm>
            <a:off x="5918199" y="2855913"/>
            <a:ext cx="422275" cy="687387"/>
          </a:xfrm>
          <a:custGeom>
            <a:avLst/>
            <a:gdLst>
              <a:gd name="T0" fmla="*/ 0 w 268"/>
              <a:gd name="T1" fmla="*/ 2147483647 h 441"/>
              <a:gd name="T2" fmla="*/ 2147483647 w 268"/>
              <a:gd name="T3" fmla="*/ 2147483647 h 441"/>
              <a:gd name="T4" fmla="*/ 2147483647 w 268"/>
              <a:gd name="T5" fmla="*/ 2147483647 h 441"/>
              <a:gd name="T6" fmla="*/ 2147483647 w 268"/>
              <a:gd name="T7" fmla="*/ 2147483647 h 441"/>
              <a:gd name="T8" fmla="*/ 2147483647 w 268"/>
              <a:gd name="T9" fmla="*/ 2147483647 h 441"/>
              <a:gd name="T10" fmla="*/ 2147483647 w 268"/>
              <a:gd name="T11" fmla="*/ 0 h 441"/>
              <a:gd name="T12" fmla="*/ 2147483647 w 268"/>
              <a:gd name="T13" fmla="*/ 2147483647 h 441"/>
              <a:gd name="T14" fmla="*/ 2147483647 w 268"/>
              <a:gd name="T15" fmla="*/ 2147483647 h 441"/>
              <a:gd name="T16" fmla="*/ 2147483647 w 268"/>
              <a:gd name="T17" fmla="*/ 2147483647 h 441"/>
              <a:gd name="T18" fmla="*/ 2147483647 w 268"/>
              <a:gd name="T19" fmla="*/ 2147483647 h 441"/>
              <a:gd name="T20" fmla="*/ 2147483647 w 268"/>
              <a:gd name="T21" fmla="*/ 2147483647 h 441"/>
              <a:gd name="T22" fmla="*/ 2147483647 w 268"/>
              <a:gd name="T23" fmla="*/ 2147483647 h 441"/>
              <a:gd name="T24" fmla="*/ 2147483647 w 268"/>
              <a:gd name="T25" fmla="*/ 2147483647 h 441"/>
              <a:gd name="T26" fmla="*/ 2147483647 w 268"/>
              <a:gd name="T27" fmla="*/ 2147483647 h 441"/>
              <a:gd name="T28" fmla="*/ 2147483647 w 268"/>
              <a:gd name="T29" fmla="*/ 2147483647 h 441"/>
              <a:gd name="T30" fmla="*/ 0 w 268"/>
              <a:gd name="T31" fmla="*/ 2147483647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3" name="Shape - Illinois"/>
          <p:cNvSpPr>
            <a:spLocks noChangeAspect="1"/>
          </p:cNvSpPr>
          <p:nvPr/>
        </p:nvSpPr>
        <p:spPr bwMode="auto">
          <a:xfrm>
            <a:off x="5455708" y="2794000"/>
            <a:ext cx="547688" cy="887413"/>
          </a:xfrm>
          <a:custGeom>
            <a:avLst/>
            <a:gdLst>
              <a:gd name="T0" fmla="*/ 64 w 346"/>
              <a:gd name="T1" fmla="*/ 33 h 571"/>
              <a:gd name="T2" fmla="*/ 262 w 346"/>
              <a:gd name="T3" fmla="*/ 0 h 571"/>
              <a:gd name="T4" fmla="*/ 294 w 346"/>
              <a:gd name="T5" fmla="*/ 70 h 571"/>
              <a:gd name="T6" fmla="*/ 334 w 346"/>
              <a:gd name="T7" fmla="*/ 362 h 571"/>
              <a:gd name="T8" fmla="*/ 346 w 346"/>
              <a:gd name="T9" fmla="*/ 401 h 571"/>
              <a:gd name="T10" fmla="*/ 314 w 346"/>
              <a:gd name="T11" fmla="*/ 478 h 571"/>
              <a:gd name="T12" fmla="*/ 314 w 346"/>
              <a:gd name="T13" fmla="*/ 532 h 571"/>
              <a:gd name="T14" fmla="*/ 279 w 346"/>
              <a:gd name="T15" fmla="*/ 526 h 571"/>
              <a:gd name="T16" fmla="*/ 280 w 346"/>
              <a:gd name="T17" fmla="*/ 571 h 571"/>
              <a:gd name="T18" fmla="*/ 243 w 346"/>
              <a:gd name="T19" fmla="*/ 553 h 571"/>
              <a:gd name="T20" fmla="*/ 223 w 346"/>
              <a:gd name="T21" fmla="*/ 559 h 571"/>
              <a:gd name="T22" fmla="*/ 195 w 346"/>
              <a:gd name="T23" fmla="*/ 554 h 571"/>
              <a:gd name="T24" fmla="*/ 174 w 346"/>
              <a:gd name="T25" fmla="*/ 486 h 571"/>
              <a:gd name="T26" fmla="*/ 134 w 346"/>
              <a:gd name="T27" fmla="*/ 465 h 571"/>
              <a:gd name="T28" fmla="*/ 134 w 346"/>
              <a:gd name="T29" fmla="*/ 392 h 571"/>
              <a:gd name="T30" fmla="*/ 94 w 346"/>
              <a:gd name="T31" fmla="*/ 401 h 571"/>
              <a:gd name="T32" fmla="*/ 71 w 346"/>
              <a:gd name="T33" fmla="*/ 347 h 571"/>
              <a:gd name="T34" fmla="*/ 0 w 346"/>
              <a:gd name="T35" fmla="*/ 285 h 571"/>
              <a:gd name="T36" fmla="*/ 52 w 346"/>
              <a:gd name="T37" fmla="*/ 186 h 571"/>
              <a:gd name="T38" fmla="*/ 37 w 346"/>
              <a:gd name="T39" fmla="*/ 140 h 571"/>
              <a:gd name="T40" fmla="*/ 89 w 346"/>
              <a:gd name="T41" fmla="*/ 131 h 571"/>
              <a:gd name="T42" fmla="*/ 94 w 346"/>
              <a:gd name="T43" fmla="*/ 67 h 571"/>
              <a:gd name="T44" fmla="*/ 64 w 346"/>
              <a:gd name="T45" fmla="*/ 33 h 5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6"/>
              <a:gd name="T70" fmla="*/ 0 h 571"/>
              <a:gd name="T71" fmla="*/ 346 w 346"/>
              <a:gd name="T72" fmla="*/ 571 h 57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6" h="571">
                <a:moveTo>
                  <a:pt x="64" y="33"/>
                </a:moveTo>
                <a:lnTo>
                  <a:pt x="262" y="0"/>
                </a:lnTo>
                <a:lnTo>
                  <a:pt x="294" y="70"/>
                </a:lnTo>
                <a:lnTo>
                  <a:pt x="334" y="362"/>
                </a:lnTo>
                <a:lnTo>
                  <a:pt x="346" y="401"/>
                </a:lnTo>
                <a:lnTo>
                  <a:pt x="314" y="478"/>
                </a:lnTo>
                <a:lnTo>
                  <a:pt x="314" y="532"/>
                </a:lnTo>
                <a:lnTo>
                  <a:pt x="279" y="526"/>
                </a:lnTo>
                <a:lnTo>
                  <a:pt x="280" y="571"/>
                </a:lnTo>
                <a:lnTo>
                  <a:pt x="243" y="553"/>
                </a:lnTo>
                <a:lnTo>
                  <a:pt x="223" y="559"/>
                </a:lnTo>
                <a:lnTo>
                  <a:pt x="195" y="554"/>
                </a:lnTo>
                <a:lnTo>
                  <a:pt x="174" y="486"/>
                </a:lnTo>
                <a:lnTo>
                  <a:pt x="134" y="465"/>
                </a:lnTo>
                <a:lnTo>
                  <a:pt x="134" y="392"/>
                </a:lnTo>
                <a:lnTo>
                  <a:pt x="94" y="401"/>
                </a:lnTo>
                <a:lnTo>
                  <a:pt x="71" y="347"/>
                </a:lnTo>
                <a:lnTo>
                  <a:pt x="0" y="285"/>
                </a:lnTo>
                <a:lnTo>
                  <a:pt x="52" y="186"/>
                </a:lnTo>
                <a:lnTo>
                  <a:pt x="37" y="140"/>
                </a:lnTo>
                <a:lnTo>
                  <a:pt x="89" y="131"/>
                </a:lnTo>
                <a:lnTo>
                  <a:pt x="94" y="67"/>
                </a:lnTo>
                <a:lnTo>
                  <a:pt x="64" y="33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4" name="Shape - Idaho"/>
          <p:cNvSpPr>
            <a:spLocks noChangeAspect="1"/>
          </p:cNvSpPr>
          <p:nvPr/>
        </p:nvSpPr>
        <p:spPr bwMode="auto">
          <a:xfrm>
            <a:off x="2400299" y="1685925"/>
            <a:ext cx="750888" cy="1196975"/>
          </a:xfrm>
          <a:custGeom>
            <a:avLst/>
            <a:gdLst>
              <a:gd name="T0" fmla="*/ 2147483647 w 476"/>
              <a:gd name="T1" fmla="*/ 0 h 770"/>
              <a:gd name="T2" fmla="*/ 2147483647 w 476"/>
              <a:gd name="T3" fmla="*/ 2147483647 h 770"/>
              <a:gd name="T4" fmla="*/ 2147483647 w 476"/>
              <a:gd name="T5" fmla="*/ 2147483647 h 770"/>
              <a:gd name="T6" fmla="*/ 2147483647 w 476"/>
              <a:gd name="T7" fmla="*/ 2147483647 h 770"/>
              <a:gd name="T8" fmla="*/ 2147483647 w 476"/>
              <a:gd name="T9" fmla="*/ 2147483647 h 770"/>
              <a:gd name="T10" fmla="*/ 2147483647 w 476"/>
              <a:gd name="T11" fmla="*/ 2147483647 h 770"/>
              <a:gd name="T12" fmla="*/ 2147483647 w 476"/>
              <a:gd name="T13" fmla="*/ 2147483647 h 770"/>
              <a:gd name="T14" fmla="*/ 0 w 476"/>
              <a:gd name="T15" fmla="*/ 2147483647 h 770"/>
              <a:gd name="T16" fmla="*/ 2147483647 w 476"/>
              <a:gd name="T17" fmla="*/ 2147483647 h 770"/>
              <a:gd name="T18" fmla="*/ 2147483647 w 476"/>
              <a:gd name="T19" fmla="*/ 2147483647 h 770"/>
              <a:gd name="T20" fmla="*/ 2147483647 w 476"/>
              <a:gd name="T21" fmla="*/ 2147483647 h 770"/>
              <a:gd name="T22" fmla="*/ 2147483647 w 476"/>
              <a:gd name="T23" fmla="*/ 2147483647 h 770"/>
              <a:gd name="T24" fmla="*/ 2147483647 w 476"/>
              <a:gd name="T25" fmla="*/ 2147483647 h 770"/>
              <a:gd name="T26" fmla="*/ 2147483647 w 476"/>
              <a:gd name="T27" fmla="*/ 2147483647 h 770"/>
              <a:gd name="T28" fmla="*/ 2147483647 w 476"/>
              <a:gd name="T29" fmla="*/ 2147483647 h 770"/>
              <a:gd name="T30" fmla="*/ 2147483647 w 476"/>
              <a:gd name="T31" fmla="*/ 2147483647 h 770"/>
              <a:gd name="T32" fmla="*/ 2147483647 w 476"/>
              <a:gd name="T33" fmla="*/ 2147483647 h 770"/>
              <a:gd name="T34" fmla="*/ 2147483647 w 476"/>
              <a:gd name="T35" fmla="*/ 2147483647 h 770"/>
              <a:gd name="T36" fmla="*/ 2147483647 w 476"/>
              <a:gd name="T37" fmla="*/ 2147483647 h 770"/>
              <a:gd name="T38" fmla="*/ 2147483647 w 476"/>
              <a:gd name="T39" fmla="*/ 2147483647 h 770"/>
              <a:gd name="T40" fmla="*/ 2147483647 w 476"/>
              <a:gd name="T41" fmla="*/ 2147483647 h 770"/>
              <a:gd name="T42" fmla="*/ 2147483647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55" name="Shape - Hawaii"/>
          <p:cNvGrpSpPr/>
          <p:nvPr/>
        </p:nvGrpSpPr>
        <p:grpSpPr>
          <a:xfrm>
            <a:off x="1636712" y="4600575"/>
            <a:ext cx="622300" cy="477838"/>
            <a:chOff x="2322512" y="5000625"/>
            <a:chExt cx="622300" cy="477838"/>
          </a:xfrm>
          <a:solidFill>
            <a:srgbClr val="133559"/>
          </a:solidFill>
        </p:grpSpPr>
        <p:sp>
          <p:nvSpPr>
            <p:cNvPr id="56" name="Freeform 4"/>
            <p:cNvSpPr>
              <a:spLocks noChangeAspect="1"/>
            </p:cNvSpPr>
            <p:nvPr/>
          </p:nvSpPr>
          <p:spPr bwMode="auto">
            <a:xfrm>
              <a:off x="2322512" y="5060535"/>
              <a:ext cx="47758" cy="69294"/>
            </a:xfrm>
            <a:custGeom>
              <a:avLst/>
              <a:gdLst>
                <a:gd name="T0" fmla="*/ 0 w 66"/>
                <a:gd name="T1" fmla="*/ 96 h 96"/>
                <a:gd name="T2" fmla="*/ 0 w 66"/>
                <a:gd name="T3" fmla="*/ 68 h 96"/>
                <a:gd name="T4" fmla="*/ 37 w 66"/>
                <a:gd name="T5" fmla="*/ 0 h 96"/>
                <a:gd name="T6" fmla="*/ 66 w 66"/>
                <a:gd name="T7" fmla="*/ 20 h 96"/>
                <a:gd name="T8" fmla="*/ 34 w 66"/>
                <a:gd name="T9" fmla="*/ 96 h 96"/>
                <a:gd name="T10" fmla="*/ 0 w 66"/>
                <a:gd name="T11" fmla="*/ 96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96"/>
                <a:gd name="T20" fmla="*/ 66 w 66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96">
                  <a:moveTo>
                    <a:pt x="0" y="96"/>
                  </a:moveTo>
                  <a:lnTo>
                    <a:pt x="0" y="68"/>
                  </a:lnTo>
                  <a:lnTo>
                    <a:pt x="37" y="0"/>
                  </a:lnTo>
                  <a:lnTo>
                    <a:pt x="66" y="20"/>
                  </a:lnTo>
                  <a:lnTo>
                    <a:pt x="34" y="96"/>
                  </a:lnTo>
                  <a:lnTo>
                    <a:pt x="0" y="9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7" name="Freeform 5"/>
            <p:cNvSpPr>
              <a:spLocks noChangeAspect="1"/>
            </p:cNvSpPr>
            <p:nvPr/>
          </p:nvSpPr>
          <p:spPr bwMode="auto">
            <a:xfrm>
              <a:off x="2390531" y="5000625"/>
              <a:ext cx="89727" cy="87339"/>
            </a:xfrm>
            <a:custGeom>
              <a:avLst/>
              <a:gdLst>
                <a:gd name="T0" fmla="*/ 27 w 124"/>
                <a:gd name="T1" fmla="*/ 13 h 121"/>
                <a:gd name="T2" fmla="*/ 0 w 124"/>
                <a:gd name="T3" fmla="*/ 72 h 121"/>
                <a:gd name="T4" fmla="*/ 48 w 124"/>
                <a:gd name="T5" fmla="*/ 110 h 121"/>
                <a:gd name="T6" fmla="*/ 103 w 124"/>
                <a:gd name="T7" fmla="*/ 121 h 121"/>
                <a:gd name="T8" fmla="*/ 124 w 124"/>
                <a:gd name="T9" fmla="*/ 73 h 121"/>
                <a:gd name="T10" fmla="*/ 110 w 124"/>
                <a:gd name="T11" fmla="*/ 0 h 121"/>
                <a:gd name="T12" fmla="*/ 27 w 124"/>
                <a:gd name="T13" fmla="*/ 13 h 1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4"/>
                <a:gd name="T22" fmla="*/ 0 h 121"/>
                <a:gd name="T23" fmla="*/ 124 w 124"/>
                <a:gd name="T24" fmla="*/ 121 h 1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4" h="121">
                  <a:moveTo>
                    <a:pt x="27" y="13"/>
                  </a:moveTo>
                  <a:lnTo>
                    <a:pt x="0" y="72"/>
                  </a:lnTo>
                  <a:lnTo>
                    <a:pt x="48" y="110"/>
                  </a:lnTo>
                  <a:lnTo>
                    <a:pt x="103" y="121"/>
                  </a:lnTo>
                  <a:lnTo>
                    <a:pt x="124" y="73"/>
                  </a:lnTo>
                  <a:lnTo>
                    <a:pt x="110" y="0"/>
                  </a:lnTo>
                  <a:lnTo>
                    <a:pt x="27" y="1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8" name="Freeform 6"/>
            <p:cNvSpPr>
              <a:spLocks noChangeAspect="1"/>
            </p:cNvSpPr>
            <p:nvPr/>
          </p:nvSpPr>
          <p:spPr bwMode="auto">
            <a:xfrm>
              <a:off x="2474469" y="5060535"/>
              <a:ext cx="133143" cy="98166"/>
            </a:xfrm>
            <a:custGeom>
              <a:avLst/>
              <a:gdLst>
                <a:gd name="T0" fmla="*/ 0 w 184"/>
                <a:gd name="T1" fmla="*/ 48 h 136"/>
                <a:gd name="T2" fmla="*/ 126 w 184"/>
                <a:gd name="T3" fmla="*/ 0 h 136"/>
                <a:gd name="T4" fmla="*/ 149 w 184"/>
                <a:gd name="T5" fmla="*/ 59 h 136"/>
                <a:gd name="T6" fmla="*/ 173 w 184"/>
                <a:gd name="T7" fmla="*/ 72 h 136"/>
                <a:gd name="T8" fmla="*/ 184 w 184"/>
                <a:gd name="T9" fmla="*/ 120 h 136"/>
                <a:gd name="T10" fmla="*/ 121 w 184"/>
                <a:gd name="T11" fmla="*/ 127 h 136"/>
                <a:gd name="T12" fmla="*/ 76 w 184"/>
                <a:gd name="T13" fmla="*/ 136 h 136"/>
                <a:gd name="T14" fmla="*/ 0 w 184"/>
                <a:gd name="T15" fmla="*/ 48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4"/>
                <a:gd name="T25" fmla="*/ 0 h 136"/>
                <a:gd name="T26" fmla="*/ 184 w 184"/>
                <a:gd name="T27" fmla="*/ 136 h 1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4" h="136">
                  <a:moveTo>
                    <a:pt x="0" y="48"/>
                  </a:moveTo>
                  <a:lnTo>
                    <a:pt x="126" y="0"/>
                  </a:lnTo>
                  <a:lnTo>
                    <a:pt x="149" y="59"/>
                  </a:lnTo>
                  <a:lnTo>
                    <a:pt x="173" y="72"/>
                  </a:lnTo>
                  <a:lnTo>
                    <a:pt x="184" y="120"/>
                  </a:lnTo>
                  <a:lnTo>
                    <a:pt x="121" y="127"/>
                  </a:lnTo>
                  <a:lnTo>
                    <a:pt x="76" y="136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9" name="Freeform 7"/>
            <p:cNvSpPr>
              <a:spLocks noChangeAspect="1"/>
            </p:cNvSpPr>
            <p:nvPr/>
          </p:nvSpPr>
          <p:spPr bwMode="auto">
            <a:xfrm>
              <a:off x="2611954" y="5134882"/>
              <a:ext cx="105646" cy="51970"/>
            </a:xfrm>
            <a:custGeom>
              <a:avLst/>
              <a:gdLst>
                <a:gd name="T0" fmla="*/ 22 w 146"/>
                <a:gd name="T1" fmla="*/ 3 h 72"/>
                <a:gd name="T2" fmla="*/ 0 w 146"/>
                <a:gd name="T3" fmla="*/ 67 h 72"/>
                <a:gd name="T4" fmla="*/ 38 w 146"/>
                <a:gd name="T5" fmla="*/ 72 h 72"/>
                <a:gd name="T6" fmla="*/ 62 w 146"/>
                <a:gd name="T7" fmla="*/ 57 h 72"/>
                <a:gd name="T8" fmla="*/ 107 w 146"/>
                <a:gd name="T9" fmla="*/ 58 h 72"/>
                <a:gd name="T10" fmla="*/ 146 w 146"/>
                <a:gd name="T11" fmla="*/ 30 h 72"/>
                <a:gd name="T12" fmla="*/ 120 w 146"/>
                <a:gd name="T13" fmla="*/ 20 h 72"/>
                <a:gd name="T14" fmla="*/ 101 w 146"/>
                <a:gd name="T15" fmla="*/ 0 h 72"/>
                <a:gd name="T16" fmla="*/ 22 w 146"/>
                <a:gd name="T17" fmla="*/ 3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"/>
                <a:gd name="T28" fmla="*/ 0 h 72"/>
                <a:gd name="T29" fmla="*/ 146 w 146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" h="72">
                  <a:moveTo>
                    <a:pt x="22" y="3"/>
                  </a:moveTo>
                  <a:lnTo>
                    <a:pt x="0" y="67"/>
                  </a:lnTo>
                  <a:lnTo>
                    <a:pt x="38" y="72"/>
                  </a:lnTo>
                  <a:lnTo>
                    <a:pt x="62" y="57"/>
                  </a:lnTo>
                  <a:lnTo>
                    <a:pt x="107" y="58"/>
                  </a:lnTo>
                  <a:lnTo>
                    <a:pt x="146" y="30"/>
                  </a:lnTo>
                  <a:lnTo>
                    <a:pt x="120" y="20"/>
                  </a:lnTo>
                  <a:lnTo>
                    <a:pt x="101" y="0"/>
                  </a:lnTo>
                  <a:lnTo>
                    <a:pt x="22" y="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60" name="Freeform 8"/>
            <p:cNvSpPr>
              <a:spLocks noChangeAspect="1"/>
            </p:cNvSpPr>
            <p:nvPr/>
          </p:nvSpPr>
          <p:spPr bwMode="auto">
            <a:xfrm>
              <a:off x="2643069" y="5208506"/>
              <a:ext cx="43416" cy="37534"/>
            </a:xfrm>
            <a:custGeom>
              <a:avLst/>
              <a:gdLst>
                <a:gd name="T0" fmla="*/ 52 w 60"/>
                <a:gd name="T1" fmla="*/ 0 h 52"/>
                <a:gd name="T2" fmla="*/ 0 w 60"/>
                <a:gd name="T3" fmla="*/ 4 h 52"/>
                <a:gd name="T4" fmla="*/ 9 w 60"/>
                <a:gd name="T5" fmla="*/ 52 h 52"/>
                <a:gd name="T6" fmla="*/ 60 w 60"/>
                <a:gd name="T7" fmla="*/ 40 h 52"/>
                <a:gd name="T8" fmla="*/ 52 w 60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52"/>
                <a:gd name="T17" fmla="*/ 60 w 60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52">
                  <a:moveTo>
                    <a:pt x="52" y="0"/>
                  </a:moveTo>
                  <a:lnTo>
                    <a:pt x="0" y="4"/>
                  </a:lnTo>
                  <a:lnTo>
                    <a:pt x="9" y="52"/>
                  </a:lnTo>
                  <a:lnTo>
                    <a:pt x="60" y="40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61" name="Freeform 9"/>
            <p:cNvSpPr>
              <a:spLocks noChangeAspect="1"/>
            </p:cNvSpPr>
            <p:nvPr/>
          </p:nvSpPr>
          <p:spPr bwMode="auto">
            <a:xfrm>
              <a:off x="2690103" y="5248928"/>
              <a:ext cx="29668" cy="36812"/>
            </a:xfrm>
            <a:custGeom>
              <a:avLst/>
              <a:gdLst>
                <a:gd name="T0" fmla="*/ 0 w 41"/>
                <a:gd name="T1" fmla="*/ 20 h 51"/>
                <a:gd name="T2" fmla="*/ 41 w 41"/>
                <a:gd name="T3" fmla="*/ 0 h 51"/>
                <a:gd name="T4" fmla="*/ 41 w 41"/>
                <a:gd name="T5" fmla="*/ 45 h 51"/>
                <a:gd name="T6" fmla="*/ 14 w 41"/>
                <a:gd name="T7" fmla="*/ 51 h 51"/>
                <a:gd name="T8" fmla="*/ 0 w 41"/>
                <a:gd name="T9" fmla="*/ 2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51"/>
                <a:gd name="T17" fmla="*/ 41 w 41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51">
                  <a:moveTo>
                    <a:pt x="0" y="20"/>
                  </a:moveTo>
                  <a:lnTo>
                    <a:pt x="41" y="0"/>
                  </a:lnTo>
                  <a:lnTo>
                    <a:pt x="41" y="45"/>
                  </a:lnTo>
                  <a:lnTo>
                    <a:pt x="14" y="51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62" name="Freeform"/>
            <p:cNvSpPr>
              <a:spLocks noChangeAspect="1"/>
            </p:cNvSpPr>
            <p:nvPr/>
          </p:nvSpPr>
          <p:spPr bwMode="auto">
            <a:xfrm>
              <a:off x="2764634" y="5266251"/>
              <a:ext cx="180178" cy="212212"/>
            </a:xfrm>
            <a:custGeom>
              <a:avLst/>
              <a:gdLst>
                <a:gd name="T0" fmla="*/ 42 w 249"/>
                <a:gd name="T1" fmla="*/ 0 h 294"/>
                <a:gd name="T2" fmla="*/ 0 w 249"/>
                <a:gd name="T3" fmla="*/ 112 h 294"/>
                <a:gd name="T4" fmla="*/ 30 w 249"/>
                <a:gd name="T5" fmla="*/ 167 h 294"/>
                <a:gd name="T6" fmla="*/ 30 w 249"/>
                <a:gd name="T7" fmla="*/ 267 h 294"/>
                <a:gd name="T8" fmla="*/ 90 w 249"/>
                <a:gd name="T9" fmla="*/ 294 h 294"/>
                <a:gd name="T10" fmla="*/ 117 w 249"/>
                <a:gd name="T11" fmla="*/ 235 h 294"/>
                <a:gd name="T12" fmla="*/ 193 w 249"/>
                <a:gd name="T13" fmla="*/ 222 h 294"/>
                <a:gd name="T14" fmla="*/ 249 w 249"/>
                <a:gd name="T15" fmla="*/ 158 h 294"/>
                <a:gd name="T16" fmla="*/ 190 w 249"/>
                <a:gd name="T17" fmla="*/ 58 h 294"/>
                <a:gd name="T18" fmla="*/ 42 w 249"/>
                <a:gd name="T19" fmla="*/ 0 h 2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9"/>
                <a:gd name="T31" fmla="*/ 0 h 294"/>
                <a:gd name="T32" fmla="*/ 249 w 249"/>
                <a:gd name="T33" fmla="*/ 294 h 2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9" h="294">
                  <a:moveTo>
                    <a:pt x="42" y="0"/>
                  </a:moveTo>
                  <a:lnTo>
                    <a:pt x="0" y="112"/>
                  </a:lnTo>
                  <a:lnTo>
                    <a:pt x="30" y="167"/>
                  </a:lnTo>
                  <a:lnTo>
                    <a:pt x="30" y="267"/>
                  </a:lnTo>
                  <a:lnTo>
                    <a:pt x="90" y="294"/>
                  </a:lnTo>
                  <a:lnTo>
                    <a:pt x="117" y="235"/>
                  </a:lnTo>
                  <a:lnTo>
                    <a:pt x="193" y="222"/>
                  </a:lnTo>
                  <a:lnTo>
                    <a:pt x="249" y="158"/>
                  </a:lnTo>
                  <a:lnTo>
                    <a:pt x="190" y="58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63" name="Freeform"/>
            <p:cNvSpPr>
              <a:spLocks noChangeAspect="1"/>
            </p:cNvSpPr>
            <p:nvPr/>
          </p:nvSpPr>
          <p:spPr bwMode="auto">
            <a:xfrm>
              <a:off x="2700957" y="5167363"/>
              <a:ext cx="99857" cy="83008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64" name="Shape - Georgia"/>
          <p:cNvSpPr>
            <a:spLocks noChangeAspect="1"/>
          </p:cNvSpPr>
          <p:nvPr/>
        </p:nvSpPr>
        <p:spPr bwMode="auto">
          <a:xfrm>
            <a:off x="6343649" y="3905250"/>
            <a:ext cx="708025" cy="722313"/>
          </a:xfrm>
          <a:custGeom>
            <a:avLst/>
            <a:gdLst>
              <a:gd name="T0" fmla="*/ 0 w 447"/>
              <a:gd name="T1" fmla="*/ 2147483647 h 463"/>
              <a:gd name="T2" fmla="*/ 2147483647 w 447"/>
              <a:gd name="T3" fmla="*/ 2147483647 h 463"/>
              <a:gd name="T4" fmla="*/ 2147483647 w 447"/>
              <a:gd name="T5" fmla="*/ 2147483647 h 463"/>
              <a:gd name="T6" fmla="*/ 2147483647 w 447"/>
              <a:gd name="T7" fmla="*/ 0 h 463"/>
              <a:gd name="T8" fmla="*/ 2147483647 w 447"/>
              <a:gd name="T9" fmla="*/ 2147483647 h 463"/>
              <a:gd name="T10" fmla="*/ 2147483647 w 447"/>
              <a:gd name="T11" fmla="*/ 2147483647 h 463"/>
              <a:gd name="T12" fmla="*/ 2147483647 w 447"/>
              <a:gd name="T13" fmla="*/ 2147483647 h 463"/>
              <a:gd name="T14" fmla="*/ 2147483647 w 447"/>
              <a:gd name="T15" fmla="*/ 2147483647 h 463"/>
              <a:gd name="T16" fmla="*/ 2147483647 w 447"/>
              <a:gd name="T17" fmla="*/ 2147483647 h 463"/>
              <a:gd name="T18" fmla="*/ 2147483647 w 447"/>
              <a:gd name="T19" fmla="*/ 2147483647 h 463"/>
              <a:gd name="T20" fmla="*/ 2147483647 w 447"/>
              <a:gd name="T21" fmla="*/ 2147483647 h 463"/>
              <a:gd name="T22" fmla="*/ 2147483647 w 447"/>
              <a:gd name="T23" fmla="*/ 2147483647 h 463"/>
              <a:gd name="T24" fmla="*/ 2147483647 w 447"/>
              <a:gd name="T25" fmla="*/ 2147483647 h 463"/>
              <a:gd name="T26" fmla="*/ 2147483647 w 447"/>
              <a:gd name="T27" fmla="*/ 2147483647 h 463"/>
              <a:gd name="T28" fmla="*/ 2147483647 w 447"/>
              <a:gd name="T29" fmla="*/ 2147483647 h 463"/>
              <a:gd name="T30" fmla="*/ 2147483647 w 447"/>
              <a:gd name="T31" fmla="*/ 2147483647 h 463"/>
              <a:gd name="T32" fmla="*/ 2147483647 w 447"/>
              <a:gd name="T33" fmla="*/ 2147483647 h 463"/>
              <a:gd name="T34" fmla="*/ 2147483647 w 447"/>
              <a:gd name="T35" fmla="*/ 2147483647 h 463"/>
              <a:gd name="T36" fmla="*/ 0 w 447"/>
              <a:gd name="T37" fmla="*/ 2147483647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5" name="Shape - Florida"/>
          <p:cNvSpPr>
            <a:spLocks noChangeAspect="1"/>
          </p:cNvSpPr>
          <p:nvPr/>
        </p:nvSpPr>
        <p:spPr bwMode="auto">
          <a:xfrm>
            <a:off x="6183312" y="4524375"/>
            <a:ext cx="1206500" cy="809625"/>
          </a:xfrm>
          <a:custGeom>
            <a:avLst/>
            <a:gdLst>
              <a:gd name="T0" fmla="*/ 0 w 765"/>
              <a:gd name="T1" fmla="*/ 2147483647 h 519"/>
              <a:gd name="T2" fmla="*/ 2147483647 w 765"/>
              <a:gd name="T3" fmla="*/ 2147483647 h 519"/>
              <a:gd name="T4" fmla="*/ 2147483647 w 765"/>
              <a:gd name="T5" fmla="*/ 2147483647 h 519"/>
              <a:gd name="T6" fmla="*/ 2147483647 w 765"/>
              <a:gd name="T7" fmla="*/ 2147483647 h 519"/>
              <a:gd name="T8" fmla="*/ 2147483647 w 765"/>
              <a:gd name="T9" fmla="*/ 2147483647 h 519"/>
              <a:gd name="T10" fmla="*/ 2147483647 w 765"/>
              <a:gd name="T11" fmla="*/ 2147483647 h 519"/>
              <a:gd name="T12" fmla="*/ 2147483647 w 765"/>
              <a:gd name="T13" fmla="*/ 0 h 519"/>
              <a:gd name="T14" fmla="*/ 2147483647 w 765"/>
              <a:gd name="T15" fmla="*/ 2147483647 h 519"/>
              <a:gd name="T16" fmla="*/ 2147483647 w 765"/>
              <a:gd name="T17" fmla="*/ 2147483647 h 519"/>
              <a:gd name="T18" fmla="*/ 2147483647 w 765"/>
              <a:gd name="T19" fmla="*/ 2147483647 h 519"/>
              <a:gd name="T20" fmla="*/ 2147483647 w 765"/>
              <a:gd name="T21" fmla="*/ 2147483647 h 519"/>
              <a:gd name="T22" fmla="*/ 2147483647 w 765"/>
              <a:gd name="T23" fmla="*/ 2147483647 h 519"/>
              <a:gd name="T24" fmla="*/ 2147483647 w 765"/>
              <a:gd name="T25" fmla="*/ 2147483647 h 519"/>
              <a:gd name="T26" fmla="*/ 2147483647 w 765"/>
              <a:gd name="T27" fmla="*/ 2147483647 h 519"/>
              <a:gd name="T28" fmla="*/ 2147483647 w 765"/>
              <a:gd name="T29" fmla="*/ 2147483647 h 519"/>
              <a:gd name="T30" fmla="*/ 2147483647 w 765"/>
              <a:gd name="T31" fmla="*/ 2147483647 h 519"/>
              <a:gd name="T32" fmla="*/ 2147483647 w 765"/>
              <a:gd name="T33" fmla="*/ 2147483647 h 519"/>
              <a:gd name="T34" fmla="*/ 2147483647 w 765"/>
              <a:gd name="T35" fmla="*/ 2147483647 h 519"/>
              <a:gd name="T36" fmla="*/ 2147483647 w 765"/>
              <a:gd name="T37" fmla="*/ 2147483647 h 519"/>
              <a:gd name="T38" fmla="*/ 2147483647 w 765"/>
              <a:gd name="T39" fmla="*/ 2147483647 h 519"/>
              <a:gd name="T40" fmla="*/ 2147483647 w 765"/>
              <a:gd name="T41" fmla="*/ 2147483647 h 519"/>
              <a:gd name="T42" fmla="*/ 2147483647 w 765"/>
              <a:gd name="T43" fmla="*/ 2147483647 h 519"/>
              <a:gd name="T44" fmla="*/ 2147483647 w 765"/>
              <a:gd name="T45" fmla="*/ 2147483647 h 519"/>
              <a:gd name="T46" fmla="*/ 2147483647 w 765"/>
              <a:gd name="T47" fmla="*/ 2147483647 h 519"/>
              <a:gd name="T48" fmla="*/ 2147483647 w 765"/>
              <a:gd name="T49" fmla="*/ 2147483647 h 519"/>
              <a:gd name="T50" fmla="*/ 2147483647 w 765"/>
              <a:gd name="T51" fmla="*/ 2147483647 h 519"/>
              <a:gd name="T52" fmla="*/ 2147483647 w 765"/>
              <a:gd name="T53" fmla="*/ 2147483647 h 519"/>
              <a:gd name="T54" fmla="*/ 2147483647 w 765"/>
              <a:gd name="T55" fmla="*/ 2147483647 h 519"/>
              <a:gd name="T56" fmla="*/ 2147483647 w 765"/>
              <a:gd name="T57" fmla="*/ 2147483647 h 519"/>
              <a:gd name="T58" fmla="*/ 2147483647 w 765"/>
              <a:gd name="T59" fmla="*/ 2147483647 h 519"/>
              <a:gd name="T60" fmla="*/ 2147483647 w 765"/>
              <a:gd name="T61" fmla="*/ 2147483647 h 519"/>
              <a:gd name="T62" fmla="*/ 2147483647 w 765"/>
              <a:gd name="T63" fmla="*/ 2147483647 h 519"/>
              <a:gd name="T64" fmla="*/ 2147483647 w 765"/>
              <a:gd name="T65" fmla="*/ 2147483647 h 519"/>
              <a:gd name="T66" fmla="*/ 2147483647 w 765"/>
              <a:gd name="T67" fmla="*/ 2147483647 h 519"/>
              <a:gd name="T68" fmla="*/ 2147483647 w 765"/>
              <a:gd name="T69" fmla="*/ 2147483647 h 519"/>
              <a:gd name="T70" fmla="*/ 2147483647 w 765"/>
              <a:gd name="T71" fmla="*/ 2147483647 h 519"/>
              <a:gd name="T72" fmla="*/ 2147483647 w 765"/>
              <a:gd name="T73" fmla="*/ 2147483647 h 519"/>
              <a:gd name="T74" fmla="*/ 2147483647 w 765"/>
              <a:gd name="T75" fmla="*/ 2147483647 h 519"/>
              <a:gd name="T76" fmla="*/ 2147483647 w 765"/>
              <a:gd name="T77" fmla="*/ 2147483647 h 519"/>
              <a:gd name="T78" fmla="*/ 0 w 765"/>
              <a:gd name="T79" fmla="*/ 2147483647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6" name="Shape - Delaware"/>
          <p:cNvSpPr>
            <a:spLocks noChangeAspect="1"/>
          </p:cNvSpPr>
          <p:nvPr/>
        </p:nvSpPr>
        <p:spPr bwMode="auto">
          <a:xfrm>
            <a:off x="7412037" y="2954338"/>
            <a:ext cx="153987" cy="190500"/>
          </a:xfrm>
          <a:custGeom>
            <a:avLst/>
            <a:gdLst>
              <a:gd name="T0" fmla="*/ 0 w 98"/>
              <a:gd name="T1" fmla="*/ 2147483647 h 122"/>
              <a:gd name="T2" fmla="*/ 2147483647 w 98"/>
              <a:gd name="T3" fmla="*/ 0 h 122"/>
              <a:gd name="T4" fmla="*/ 2147483647 w 98"/>
              <a:gd name="T5" fmla="*/ 2147483647 h 122"/>
              <a:gd name="T6" fmla="*/ 2147483647 w 98"/>
              <a:gd name="T7" fmla="*/ 2147483647 h 122"/>
              <a:gd name="T8" fmla="*/ 2147483647 w 98"/>
              <a:gd name="T9" fmla="*/ 2147483647 h 122"/>
              <a:gd name="T10" fmla="*/ 2147483647 w 98"/>
              <a:gd name="T11" fmla="*/ 2147483647 h 122"/>
              <a:gd name="T12" fmla="*/ 2147483647 w 98"/>
              <a:gd name="T13" fmla="*/ 2147483647 h 122"/>
              <a:gd name="T14" fmla="*/ 0 w 98"/>
              <a:gd name="T15" fmla="*/ 2147483647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7" name="Shape - Connecticut"/>
          <p:cNvSpPr>
            <a:spLocks noChangeAspect="1"/>
          </p:cNvSpPr>
          <p:nvPr/>
        </p:nvSpPr>
        <p:spPr bwMode="auto">
          <a:xfrm>
            <a:off x="7577137" y="2466975"/>
            <a:ext cx="242887" cy="185738"/>
          </a:xfrm>
          <a:custGeom>
            <a:avLst/>
            <a:gdLst>
              <a:gd name="T0" fmla="*/ 0 w 153"/>
              <a:gd name="T1" fmla="*/ 2147483647 h 118"/>
              <a:gd name="T2" fmla="*/ 2147483647 w 153"/>
              <a:gd name="T3" fmla="*/ 0 h 118"/>
              <a:gd name="T4" fmla="*/ 2147483647 w 153"/>
              <a:gd name="T5" fmla="*/ 2147483647 h 118"/>
              <a:gd name="T6" fmla="*/ 2147483647 w 153"/>
              <a:gd name="T7" fmla="*/ 2147483647 h 118"/>
              <a:gd name="T8" fmla="*/ 2147483647 w 153"/>
              <a:gd name="T9" fmla="*/ 2147483647 h 118"/>
              <a:gd name="T10" fmla="*/ 2147483647 w 153"/>
              <a:gd name="T11" fmla="*/ 2147483647 h 118"/>
              <a:gd name="T12" fmla="*/ 2147483647 w 153"/>
              <a:gd name="T13" fmla="*/ 2147483647 h 118"/>
              <a:gd name="T14" fmla="*/ 0 w 153"/>
              <a:gd name="T15" fmla="*/ 2147483647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8" name="Shape - Colorado"/>
          <p:cNvSpPr>
            <a:spLocks noChangeAspect="1"/>
          </p:cNvSpPr>
          <p:nvPr/>
        </p:nvSpPr>
        <p:spPr bwMode="auto">
          <a:xfrm>
            <a:off x="3254374" y="3078163"/>
            <a:ext cx="928688" cy="682625"/>
          </a:xfrm>
          <a:custGeom>
            <a:avLst/>
            <a:gdLst>
              <a:gd name="T0" fmla="*/ 2147483647 w 590"/>
              <a:gd name="T1" fmla="*/ 0 h 439"/>
              <a:gd name="T2" fmla="*/ 2147483647 w 590"/>
              <a:gd name="T3" fmla="*/ 2147483647 h 439"/>
              <a:gd name="T4" fmla="*/ 0 w 590"/>
              <a:gd name="T5" fmla="*/ 2147483647 h 439"/>
              <a:gd name="T6" fmla="*/ 2147483647 w 590"/>
              <a:gd name="T7" fmla="*/ 2147483647 h 439"/>
              <a:gd name="T8" fmla="*/ 2147483647 w 590"/>
              <a:gd name="T9" fmla="*/ 2147483647 h 439"/>
              <a:gd name="T10" fmla="*/ 2147483647 w 590"/>
              <a:gd name="T11" fmla="*/ 2147483647 h 439"/>
              <a:gd name="T12" fmla="*/ 2147483647 w 590"/>
              <a:gd name="T13" fmla="*/ 2147483647 h 439"/>
              <a:gd name="T14" fmla="*/ 2147483647 w 590"/>
              <a:gd name="T15" fmla="*/ 2147483647 h 439"/>
              <a:gd name="T16" fmla="*/ 2147483647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9" name="Shape - California"/>
          <p:cNvSpPr>
            <a:spLocks noChangeAspect="1"/>
          </p:cNvSpPr>
          <p:nvPr/>
        </p:nvSpPr>
        <p:spPr bwMode="auto">
          <a:xfrm>
            <a:off x="1463674" y="2600325"/>
            <a:ext cx="1098550" cy="1673225"/>
          </a:xfrm>
          <a:custGeom>
            <a:avLst/>
            <a:gdLst>
              <a:gd name="T0" fmla="*/ 2147483647 w 697"/>
              <a:gd name="T1" fmla="*/ 0 h 1077"/>
              <a:gd name="T2" fmla="*/ 2147483647 w 697"/>
              <a:gd name="T3" fmla="*/ 2147483647 h 1077"/>
              <a:gd name="T4" fmla="*/ 2147483647 w 697"/>
              <a:gd name="T5" fmla="*/ 2147483647 h 1077"/>
              <a:gd name="T6" fmla="*/ 2147483647 w 697"/>
              <a:gd name="T7" fmla="*/ 2147483647 h 1077"/>
              <a:gd name="T8" fmla="*/ 2147483647 w 697"/>
              <a:gd name="T9" fmla="*/ 2147483647 h 1077"/>
              <a:gd name="T10" fmla="*/ 2147483647 w 697"/>
              <a:gd name="T11" fmla="*/ 2147483647 h 1077"/>
              <a:gd name="T12" fmla="*/ 2147483647 w 697"/>
              <a:gd name="T13" fmla="*/ 2147483647 h 1077"/>
              <a:gd name="T14" fmla="*/ 2147483647 w 697"/>
              <a:gd name="T15" fmla="*/ 2147483647 h 1077"/>
              <a:gd name="T16" fmla="*/ 2147483647 w 697"/>
              <a:gd name="T17" fmla="*/ 2147483647 h 1077"/>
              <a:gd name="T18" fmla="*/ 2147483647 w 697"/>
              <a:gd name="T19" fmla="*/ 2147483647 h 1077"/>
              <a:gd name="T20" fmla="*/ 2147483647 w 697"/>
              <a:gd name="T21" fmla="*/ 2147483647 h 1077"/>
              <a:gd name="T22" fmla="*/ 2147483647 w 697"/>
              <a:gd name="T23" fmla="*/ 2147483647 h 1077"/>
              <a:gd name="T24" fmla="*/ 2147483647 w 697"/>
              <a:gd name="T25" fmla="*/ 2147483647 h 1077"/>
              <a:gd name="T26" fmla="*/ 2147483647 w 697"/>
              <a:gd name="T27" fmla="*/ 2147483647 h 1077"/>
              <a:gd name="T28" fmla="*/ 2147483647 w 697"/>
              <a:gd name="T29" fmla="*/ 2147483647 h 1077"/>
              <a:gd name="T30" fmla="*/ 2147483647 w 697"/>
              <a:gd name="T31" fmla="*/ 2147483647 h 1077"/>
              <a:gd name="T32" fmla="*/ 2147483647 w 697"/>
              <a:gd name="T33" fmla="*/ 2147483647 h 1077"/>
              <a:gd name="T34" fmla="*/ 2147483647 w 697"/>
              <a:gd name="T35" fmla="*/ 2147483647 h 1077"/>
              <a:gd name="T36" fmla="*/ 2147483647 w 697"/>
              <a:gd name="T37" fmla="*/ 2147483647 h 1077"/>
              <a:gd name="T38" fmla="*/ 2147483647 w 697"/>
              <a:gd name="T39" fmla="*/ 2147483647 h 1077"/>
              <a:gd name="T40" fmla="*/ 2147483647 w 697"/>
              <a:gd name="T41" fmla="*/ 2147483647 h 1077"/>
              <a:gd name="T42" fmla="*/ 2147483647 w 697"/>
              <a:gd name="T43" fmla="*/ 2147483647 h 1077"/>
              <a:gd name="T44" fmla="*/ 2147483647 w 697"/>
              <a:gd name="T45" fmla="*/ 2147483647 h 1077"/>
              <a:gd name="T46" fmla="*/ 2147483647 w 697"/>
              <a:gd name="T47" fmla="*/ 2147483647 h 1077"/>
              <a:gd name="T48" fmla="*/ 2147483647 w 697"/>
              <a:gd name="T49" fmla="*/ 2147483647 h 1077"/>
              <a:gd name="T50" fmla="*/ 2147483647 w 697"/>
              <a:gd name="T51" fmla="*/ 2147483647 h 1077"/>
              <a:gd name="T52" fmla="*/ 2147483647 w 697"/>
              <a:gd name="T53" fmla="*/ 2147483647 h 1077"/>
              <a:gd name="T54" fmla="*/ 2147483647 w 697"/>
              <a:gd name="T55" fmla="*/ 2147483647 h 1077"/>
              <a:gd name="T56" fmla="*/ 2147483647 w 697"/>
              <a:gd name="T57" fmla="*/ 2147483647 h 1077"/>
              <a:gd name="T58" fmla="*/ 2147483647 w 697"/>
              <a:gd name="T59" fmla="*/ 2147483647 h 1077"/>
              <a:gd name="T60" fmla="*/ 2147483647 w 697"/>
              <a:gd name="T61" fmla="*/ 2147483647 h 1077"/>
              <a:gd name="T62" fmla="*/ 2147483647 w 697"/>
              <a:gd name="T63" fmla="*/ 2147483647 h 1077"/>
              <a:gd name="T64" fmla="*/ 2147483647 w 697"/>
              <a:gd name="T65" fmla="*/ 2147483647 h 1077"/>
              <a:gd name="T66" fmla="*/ 2147483647 w 697"/>
              <a:gd name="T67" fmla="*/ 2147483647 h 1077"/>
              <a:gd name="T68" fmla="*/ 2147483647 w 697"/>
              <a:gd name="T69" fmla="*/ 2147483647 h 1077"/>
              <a:gd name="T70" fmla="*/ 2147483647 w 697"/>
              <a:gd name="T71" fmla="*/ 2147483647 h 1077"/>
              <a:gd name="T72" fmla="*/ 2147483647 w 697"/>
              <a:gd name="T73" fmla="*/ 2147483647 h 1077"/>
              <a:gd name="T74" fmla="*/ 2147483647 w 697"/>
              <a:gd name="T75" fmla="*/ 2147483647 h 1077"/>
              <a:gd name="T76" fmla="*/ 2147483647 w 697"/>
              <a:gd name="T77" fmla="*/ 2147483647 h 1077"/>
              <a:gd name="T78" fmla="*/ 2147483647 w 697"/>
              <a:gd name="T79" fmla="*/ 2147483647 h 1077"/>
              <a:gd name="T80" fmla="*/ 2147483647 w 697"/>
              <a:gd name="T81" fmla="*/ 2147483647 h 1077"/>
              <a:gd name="T82" fmla="*/ 2147483647 w 697"/>
              <a:gd name="T83" fmla="*/ 2147483647 h 1077"/>
              <a:gd name="T84" fmla="*/ 2147483647 w 697"/>
              <a:gd name="T85" fmla="*/ 2147483647 h 1077"/>
              <a:gd name="T86" fmla="*/ 0 w 697"/>
              <a:gd name="T87" fmla="*/ 2147483647 h 1077"/>
              <a:gd name="T88" fmla="*/ 2147483647 w 697"/>
              <a:gd name="T89" fmla="*/ 2147483647 h 1077"/>
              <a:gd name="T90" fmla="*/ 2147483647 w 697"/>
              <a:gd name="T91" fmla="*/ 2147483647 h 1077"/>
              <a:gd name="T92" fmla="*/ 2147483647 w 697"/>
              <a:gd name="T93" fmla="*/ 2147483647 h 1077"/>
              <a:gd name="T94" fmla="*/ 2147483647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0" name="Shape - Arkansas"/>
          <p:cNvSpPr>
            <a:spLocks noChangeAspect="1"/>
          </p:cNvSpPr>
          <p:nvPr/>
        </p:nvSpPr>
        <p:spPr bwMode="auto">
          <a:xfrm>
            <a:off x="5137149" y="3776663"/>
            <a:ext cx="633413" cy="582612"/>
          </a:xfrm>
          <a:custGeom>
            <a:avLst/>
            <a:gdLst>
              <a:gd name="T0" fmla="*/ 0 w 401"/>
              <a:gd name="T1" fmla="*/ 34 h 374"/>
              <a:gd name="T2" fmla="*/ 158 w 401"/>
              <a:gd name="T3" fmla="*/ 15 h 374"/>
              <a:gd name="T4" fmla="*/ 353 w 401"/>
              <a:gd name="T5" fmla="*/ 0 h 374"/>
              <a:gd name="T6" fmla="*/ 343 w 401"/>
              <a:gd name="T7" fmla="*/ 49 h 374"/>
              <a:gd name="T8" fmla="*/ 386 w 401"/>
              <a:gd name="T9" fmla="*/ 38 h 374"/>
              <a:gd name="T10" fmla="*/ 401 w 401"/>
              <a:gd name="T11" fmla="*/ 71 h 374"/>
              <a:gd name="T12" fmla="*/ 356 w 401"/>
              <a:gd name="T13" fmla="*/ 101 h 374"/>
              <a:gd name="T14" fmla="*/ 367 w 401"/>
              <a:gd name="T15" fmla="*/ 153 h 374"/>
              <a:gd name="T16" fmla="*/ 321 w 401"/>
              <a:gd name="T17" fmla="*/ 240 h 374"/>
              <a:gd name="T18" fmla="*/ 286 w 401"/>
              <a:gd name="T19" fmla="*/ 293 h 374"/>
              <a:gd name="T20" fmla="*/ 306 w 401"/>
              <a:gd name="T21" fmla="*/ 362 h 374"/>
              <a:gd name="T22" fmla="*/ 58 w 401"/>
              <a:gd name="T23" fmla="*/ 374 h 374"/>
              <a:gd name="T24" fmla="*/ 57 w 401"/>
              <a:gd name="T25" fmla="*/ 332 h 374"/>
              <a:gd name="T26" fmla="*/ 8 w 401"/>
              <a:gd name="T27" fmla="*/ 323 h 374"/>
              <a:gd name="T28" fmla="*/ 8 w 401"/>
              <a:gd name="T29" fmla="*/ 101 h 374"/>
              <a:gd name="T30" fmla="*/ 0 w 401"/>
              <a:gd name="T31" fmla="*/ 34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1" name="Shape - Arizona"/>
          <p:cNvSpPr>
            <a:spLocks noChangeAspect="1"/>
          </p:cNvSpPr>
          <p:nvPr/>
        </p:nvSpPr>
        <p:spPr bwMode="auto">
          <a:xfrm>
            <a:off x="2416174" y="3651250"/>
            <a:ext cx="844550" cy="927100"/>
          </a:xfrm>
          <a:custGeom>
            <a:avLst/>
            <a:gdLst>
              <a:gd name="T0" fmla="*/ 2147483647 w 536"/>
              <a:gd name="T1" fmla="*/ 0 h 595"/>
              <a:gd name="T2" fmla="*/ 2147483647 w 536"/>
              <a:gd name="T3" fmla="*/ 2147483647 h 595"/>
              <a:gd name="T4" fmla="*/ 2147483647 w 536"/>
              <a:gd name="T5" fmla="*/ 2147483647 h 595"/>
              <a:gd name="T6" fmla="*/ 2147483647 w 536"/>
              <a:gd name="T7" fmla="*/ 2147483647 h 595"/>
              <a:gd name="T8" fmla="*/ 2147483647 w 536"/>
              <a:gd name="T9" fmla="*/ 2147483647 h 595"/>
              <a:gd name="T10" fmla="*/ 2147483647 w 536"/>
              <a:gd name="T11" fmla="*/ 2147483647 h 595"/>
              <a:gd name="T12" fmla="*/ 2147483647 w 536"/>
              <a:gd name="T13" fmla="*/ 2147483647 h 595"/>
              <a:gd name="T14" fmla="*/ 2147483647 w 536"/>
              <a:gd name="T15" fmla="*/ 2147483647 h 595"/>
              <a:gd name="T16" fmla="*/ 2147483647 w 536"/>
              <a:gd name="T17" fmla="*/ 2147483647 h 595"/>
              <a:gd name="T18" fmla="*/ 2147483647 w 536"/>
              <a:gd name="T19" fmla="*/ 2147483647 h 595"/>
              <a:gd name="T20" fmla="*/ 2147483647 w 536"/>
              <a:gd name="T21" fmla="*/ 2147483647 h 595"/>
              <a:gd name="T22" fmla="*/ 0 w 536"/>
              <a:gd name="T23" fmla="*/ 2147483647 h 595"/>
              <a:gd name="T24" fmla="*/ 2147483647 w 536"/>
              <a:gd name="T25" fmla="*/ 2147483647 h 595"/>
              <a:gd name="T26" fmla="*/ 2147483647 w 536"/>
              <a:gd name="T27" fmla="*/ 2147483647 h 595"/>
              <a:gd name="T28" fmla="*/ 2147483647 w 536"/>
              <a:gd name="T29" fmla="*/ 2147483647 h 595"/>
              <a:gd name="T30" fmla="*/ 2147483647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2" name="Shape - Alaska"/>
          <p:cNvSpPr>
            <a:spLocks noChangeAspect="1"/>
          </p:cNvSpPr>
          <p:nvPr/>
        </p:nvSpPr>
        <p:spPr bwMode="auto">
          <a:xfrm>
            <a:off x="228600" y="4159250"/>
            <a:ext cx="1617662" cy="157638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3" name="Shape - Alabama"/>
          <p:cNvSpPr>
            <a:spLocks noChangeAspect="1"/>
          </p:cNvSpPr>
          <p:nvPr/>
        </p:nvSpPr>
        <p:spPr bwMode="auto">
          <a:xfrm>
            <a:off x="6015037" y="3941763"/>
            <a:ext cx="509587" cy="785812"/>
          </a:xfrm>
          <a:custGeom>
            <a:avLst/>
            <a:gdLst>
              <a:gd name="T0" fmla="*/ 0 w 323"/>
              <a:gd name="T1" fmla="*/ 2147483647 h 504"/>
              <a:gd name="T2" fmla="*/ 2147483647 w 323"/>
              <a:gd name="T3" fmla="*/ 0 h 504"/>
              <a:gd name="T4" fmla="*/ 2147483647 w 323"/>
              <a:gd name="T5" fmla="*/ 2147483647 h 504"/>
              <a:gd name="T6" fmla="*/ 2147483647 w 323"/>
              <a:gd name="T7" fmla="*/ 2147483647 h 504"/>
              <a:gd name="T8" fmla="*/ 2147483647 w 323"/>
              <a:gd name="T9" fmla="*/ 2147483647 h 504"/>
              <a:gd name="T10" fmla="*/ 2147483647 w 323"/>
              <a:gd name="T11" fmla="*/ 2147483647 h 504"/>
              <a:gd name="T12" fmla="*/ 2147483647 w 323"/>
              <a:gd name="T13" fmla="*/ 2147483647 h 504"/>
              <a:gd name="T14" fmla="*/ 2147483647 w 323"/>
              <a:gd name="T15" fmla="*/ 2147483647 h 504"/>
              <a:gd name="T16" fmla="*/ 2147483647 w 323"/>
              <a:gd name="T17" fmla="*/ 2147483647 h 504"/>
              <a:gd name="T18" fmla="*/ 2147483647 w 323"/>
              <a:gd name="T19" fmla="*/ 2147483647 h 504"/>
              <a:gd name="T20" fmla="*/ 2147483647 w 323"/>
              <a:gd name="T21" fmla="*/ 2147483647 h 504"/>
              <a:gd name="T22" fmla="*/ 2147483647 w 323"/>
              <a:gd name="T23" fmla="*/ 2147483647 h 504"/>
              <a:gd name="T24" fmla="*/ 2147483647 w 323"/>
              <a:gd name="T25" fmla="*/ 2147483647 h 504"/>
              <a:gd name="T26" fmla="*/ 2147483647 w 323"/>
              <a:gd name="T27" fmla="*/ 2147483647 h 504"/>
              <a:gd name="T28" fmla="*/ 0 w 323"/>
              <a:gd name="T29" fmla="*/ 2147483647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4" name="Shape - District of Columbia (star)"/>
          <p:cNvSpPr>
            <a:spLocks noChangeArrowheads="1"/>
          </p:cNvSpPr>
          <p:nvPr/>
        </p:nvSpPr>
        <p:spPr bwMode="auto">
          <a:xfrm>
            <a:off x="7142162" y="3036888"/>
            <a:ext cx="207962" cy="201612"/>
          </a:xfrm>
          <a:prstGeom prst="star5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+mn-cs"/>
            </a:endParaRPr>
          </a:p>
        </p:txBody>
      </p:sp>
      <p:sp>
        <p:nvSpPr>
          <p:cNvPr id="75" name="Line - Vermont"/>
          <p:cNvSpPr>
            <a:spLocks noChangeShapeType="1"/>
          </p:cNvSpPr>
          <p:nvPr/>
        </p:nvSpPr>
        <p:spPr bwMode="auto">
          <a:xfrm>
            <a:off x="7326312" y="1914525"/>
            <a:ext cx="207962" cy="133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6" name="Line - Rhode Island"/>
          <p:cNvSpPr>
            <a:spLocks noChangeShapeType="1"/>
          </p:cNvSpPr>
          <p:nvPr/>
        </p:nvSpPr>
        <p:spPr bwMode="auto">
          <a:xfrm>
            <a:off x="7837487" y="2522538"/>
            <a:ext cx="277812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7" name="Line - New Jersey"/>
          <p:cNvSpPr>
            <a:spLocks noChangeShapeType="1"/>
          </p:cNvSpPr>
          <p:nvPr/>
        </p:nvSpPr>
        <p:spPr bwMode="auto">
          <a:xfrm flipV="1">
            <a:off x="7551737" y="2892425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8" name="Line - New Hampshire"/>
          <p:cNvSpPr>
            <a:spLocks noChangeShapeType="1"/>
          </p:cNvSpPr>
          <p:nvPr/>
        </p:nvSpPr>
        <p:spPr bwMode="auto">
          <a:xfrm flipV="1">
            <a:off x="7699374" y="2185988"/>
            <a:ext cx="360363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9" name="Line - Massachusetts"/>
          <p:cNvSpPr>
            <a:spLocks noChangeShapeType="1"/>
          </p:cNvSpPr>
          <p:nvPr/>
        </p:nvSpPr>
        <p:spPr bwMode="auto">
          <a:xfrm>
            <a:off x="7837487" y="2413000"/>
            <a:ext cx="287783" cy="283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0" name="Line - Maryland"/>
          <p:cNvSpPr>
            <a:spLocks noChangeShapeType="1"/>
          </p:cNvSpPr>
          <p:nvPr/>
        </p:nvSpPr>
        <p:spPr bwMode="auto">
          <a:xfrm>
            <a:off x="7510462" y="3182938"/>
            <a:ext cx="288131" cy="31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1" name="Line - Hawaii"/>
          <p:cNvSpPr>
            <a:spLocks noChangeShapeType="1"/>
          </p:cNvSpPr>
          <p:nvPr/>
        </p:nvSpPr>
        <p:spPr bwMode="auto">
          <a:xfrm flipH="1" flipV="1">
            <a:off x="2151062" y="4951413"/>
            <a:ext cx="268288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2" name="Line - District of Columbia"/>
          <p:cNvSpPr>
            <a:spLocks noChangeShapeType="1"/>
          </p:cNvSpPr>
          <p:nvPr/>
        </p:nvSpPr>
        <p:spPr bwMode="auto">
          <a:xfrm flipH="1" flipV="1">
            <a:off x="7282652" y="3163887"/>
            <a:ext cx="440534" cy="247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3" name="Line - Delaware"/>
          <p:cNvSpPr>
            <a:spLocks noChangeShapeType="1"/>
          </p:cNvSpPr>
          <p:nvPr/>
        </p:nvSpPr>
        <p:spPr bwMode="auto">
          <a:xfrm flipV="1">
            <a:off x="7504112" y="3059113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4" name="Line - Connecticut"/>
          <p:cNvSpPr>
            <a:spLocks noChangeShapeType="1"/>
          </p:cNvSpPr>
          <p:nvPr/>
        </p:nvSpPr>
        <p:spPr bwMode="auto">
          <a:xfrm>
            <a:off x="7689849" y="2560638"/>
            <a:ext cx="217488" cy="95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5" name="Shape - Wisconsin"/>
          <p:cNvSpPr>
            <a:spLocks noChangeAspect="1"/>
          </p:cNvSpPr>
          <p:nvPr/>
        </p:nvSpPr>
        <p:spPr bwMode="auto">
          <a:xfrm>
            <a:off x="5257799" y="2093913"/>
            <a:ext cx="654050" cy="752475"/>
          </a:xfrm>
          <a:custGeom>
            <a:avLst/>
            <a:gdLst>
              <a:gd name="T0" fmla="*/ 30 w 415"/>
              <a:gd name="T1" fmla="*/ 33 h 484"/>
              <a:gd name="T2" fmla="*/ 61 w 415"/>
              <a:gd name="T3" fmla="*/ 28 h 484"/>
              <a:gd name="T4" fmla="*/ 90 w 415"/>
              <a:gd name="T5" fmla="*/ 28 h 484"/>
              <a:gd name="T6" fmla="*/ 107 w 415"/>
              <a:gd name="T7" fmla="*/ 0 h 484"/>
              <a:gd name="T8" fmla="*/ 121 w 415"/>
              <a:gd name="T9" fmla="*/ 36 h 484"/>
              <a:gd name="T10" fmla="*/ 166 w 415"/>
              <a:gd name="T11" fmla="*/ 36 h 484"/>
              <a:gd name="T12" fmla="*/ 189 w 415"/>
              <a:gd name="T13" fmla="*/ 68 h 484"/>
              <a:gd name="T14" fmla="*/ 236 w 415"/>
              <a:gd name="T15" fmla="*/ 59 h 484"/>
              <a:gd name="T16" fmla="*/ 267 w 415"/>
              <a:gd name="T17" fmla="*/ 80 h 484"/>
              <a:gd name="T18" fmla="*/ 325 w 415"/>
              <a:gd name="T19" fmla="*/ 95 h 484"/>
              <a:gd name="T20" fmla="*/ 336 w 415"/>
              <a:gd name="T21" fmla="*/ 121 h 484"/>
              <a:gd name="T22" fmla="*/ 365 w 415"/>
              <a:gd name="T23" fmla="*/ 122 h 484"/>
              <a:gd name="T24" fmla="*/ 356 w 415"/>
              <a:gd name="T25" fmla="*/ 147 h 484"/>
              <a:gd name="T26" fmla="*/ 367 w 415"/>
              <a:gd name="T27" fmla="*/ 176 h 484"/>
              <a:gd name="T28" fmla="*/ 347 w 415"/>
              <a:gd name="T29" fmla="*/ 211 h 484"/>
              <a:gd name="T30" fmla="*/ 361 w 415"/>
              <a:gd name="T31" fmla="*/ 219 h 484"/>
              <a:gd name="T32" fmla="*/ 394 w 415"/>
              <a:gd name="T33" fmla="*/ 180 h 484"/>
              <a:gd name="T34" fmla="*/ 392 w 415"/>
              <a:gd name="T35" fmla="*/ 167 h 484"/>
              <a:gd name="T36" fmla="*/ 406 w 415"/>
              <a:gd name="T37" fmla="*/ 161 h 484"/>
              <a:gd name="T38" fmla="*/ 415 w 415"/>
              <a:gd name="T39" fmla="*/ 180 h 484"/>
              <a:gd name="T40" fmla="*/ 389 w 415"/>
              <a:gd name="T41" fmla="*/ 207 h 484"/>
              <a:gd name="T42" fmla="*/ 379 w 415"/>
              <a:gd name="T43" fmla="*/ 268 h 484"/>
              <a:gd name="T44" fmla="*/ 379 w 415"/>
              <a:gd name="T45" fmla="*/ 371 h 484"/>
              <a:gd name="T46" fmla="*/ 394 w 415"/>
              <a:gd name="T47" fmla="*/ 389 h 484"/>
              <a:gd name="T48" fmla="*/ 388 w 415"/>
              <a:gd name="T49" fmla="*/ 453 h 484"/>
              <a:gd name="T50" fmla="*/ 191 w 415"/>
              <a:gd name="T51" fmla="*/ 484 h 484"/>
              <a:gd name="T52" fmla="*/ 142 w 415"/>
              <a:gd name="T53" fmla="*/ 454 h 484"/>
              <a:gd name="T54" fmla="*/ 152 w 415"/>
              <a:gd name="T55" fmla="*/ 416 h 484"/>
              <a:gd name="T56" fmla="*/ 128 w 415"/>
              <a:gd name="T57" fmla="*/ 374 h 484"/>
              <a:gd name="T58" fmla="*/ 107 w 415"/>
              <a:gd name="T59" fmla="*/ 322 h 484"/>
              <a:gd name="T60" fmla="*/ 52 w 415"/>
              <a:gd name="T61" fmla="*/ 270 h 484"/>
              <a:gd name="T62" fmla="*/ 18 w 415"/>
              <a:gd name="T63" fmla="*/ 270 h 484"/>
              <a:gd name="T64" fmla="*/ 18 w 415"/>
              <a:gd name="T65" fmla="*/ 198 h 484"/>
              <a:gd name="T66" fmla="*/ 0 w 415"/>
              <a:gd name="T67" fmla="*/ 171 h 484"/>
              <a:gd name="T68" fmla="*/ 39 w 415"/>
              <a:gd name="T69" fmla="*/ 130 h 484"/>
              <a:gd name="T70" fmla="*/ 30 w 415"/>
              <a:gd name="T71" fmla="*/ 33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86" name="Shape - Michigan"/>
          <p:cNvGrpSpPr>
            <a:grpSpLocks/>
          </p:cNvGrpSpPr>
          <p:nvPr/>
        </p:nvGrpSpPr>
        <p:grpSpPr bwMode="auto">
          <a:xfrm>
            <a:off x="5514974" y="1985963"/>
            <a:ext cx="990600" cy="882650"/>
            <a:chOff x="3254" y="860"/>
            <a:chExt cx="623" cy="557"/>
          </a:xfrm>
          <a:solidFill>
            <a:srgbClr val="133559"/>
          </a:solidFill>
        </p:grpSpPr>
        <p:sp>
          <p:nvSpPr>
            <p:cNvPr id="87" name="Freeform 27"/>
            <p:cNvSpPr>
              <a:spLocks noChangeAspect="1"/>
            </p:cNvSpPr>
            <p:nvPr/>
          </p:nvSpPr>
          <p:spPr bwMode="auto">
            <a:xfrm>
              <a:off x="3254" y="860"/>
              <a:ext cx="442" cy="190"/>
            </a:xfrm>
            <a:custGeom>
              <a:avLst/>
              <a:gdLst>
                <a:gd name="T0" fmla="*/ 0 w 445"/>
                <a:gd name="T1" fmla="*/ 100 h 193"/>
                <a:gd name="T2" fmla="*/ 96 w 445"/>
                <a:gd name="T3" fmla="*/ 0 h 193"/>
                <a:gd name="T4" fmla="*/ 79 w 445"/>
                <a:gd name="T5" fmla="*/ 41 h 193"/>
                <a:gd name="T6" fmla="*/ 92 w 445"/>
                <a:gd name="T7" fmla="*/ 54 h 193"/>
                <a:gd name="T8" fmla="*/ 123 w 445"/>
                <a:gd name="T9" fmla="*/ 36 h 193"/>
                <a:gd name="T10" fmla="*/ 192 w 445"/>
                <a:gd name="T11" fmla="*/ 63 h 193"/>
                <a:gd name="T12" fmla="*/ 220 w 445"/>
                <a:gd name="T13" fmla="*/ 41 h 193"/>
                <a:gd name="T14" fmla="*/ 311 w 445"/>
                <a:gd name="T15" fmla="*/ 32 h 193"/>
                <a:gd name="T16" fmla="*/ 329 w 445"/>
                <a:gd name="T17" fmla="*/ 55 h 193"/>
                <a:gd name="T18" fmla="*/ 364 w 445"/>
                <a:gd name="T19" fmla="*/ 50 h 193"/>
                <a:gd name="T20" fmla="*/ 432 w 445"/>
                <a:gd name="T21" fmla="*/ 78 h 193"/>
                <a:gd name="T22" fmla="*/ 436 w 445"/>
                <a:gd name="T23" fmla="*/ 96 h 193"/>
                <a:gd name="T24" fmla="*/ 363 w 445"/>
                <a:gd name="T25" fmla="*/ 114 h 193"/>
                <a:gd name="T26" fmla="*/ 341 w 445"/>
                <a:gd name="T27" fmla="*/ 100 h 193"/>
                <a:gd name="T28" fmla="*/ 302 w 445"/>
                <a:gd name="T29" fmla="*/ 105 h 193"/>
                <a:gd name="T30" fmla="*/ 257 w 445"/>
                <a:gd name="T31" fmla="*/ 131 h 193"/>
                <a:gd name="T32" fmla="*/ 237 w 445"/>
                <a:gd name="T33" fmla="*/ 133 h 193"/>
                <a:gd name="T34" fmla="*/ 221 w 445"/>
                <a:gd name="T35" fmla="*/ 114 h 193"/>
                <a:gd name="T36" fmla="*/ 198 w 445"/>
                <a:gd name="T37" fmla="*/ 182 h 193"/>
                <a:gd name="T38" fmla="*/ 170 w 445"/>
                <a:gd name="T39" fmla="*/ 184 h 193"/>
                <a:gd name="T40" fmla="*/ 158 w 445"/>
                <a:gd name="T41" fmla="*/ 156 h 193"/>
                <a:gd name="T42" fmla="*/ 98 w 445"/>
                <a:gd name="T43" fmla="*/ 145 h 193"/>
                <a:gd name="T44" fmla="*/ 73 w 445"/>
                <a:gd name="T45" fmla="*/ 124 h 193"/>
                <a:gd name="T46" fmla="*/ 23 w 445"/>
                <a:gd name="T47" fmla="*/ 131 h 193"/>
                <a:gd name="T48" fmla="*/ 0 w 445"/>
                <a:gd name="T49" fmla="*/ 100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8" name="Freeform 28"/>
            <p:cNvSpPr>
              <a:spLocks noChangeAspect="1"/>
            </p:cNvSpPr>
            <p:nvPr/>
          </p:nvSpPr>
          <p:spPr bwMode="auto">
            <a:xfrm>
              <a:off x="3560" y="994"/>
              <a:ext cx="317" cy="423"/>
            </a:xfrm>
            <a:custGeom>
              <a:avLst/>
              <a:gdLst>
                <a:gd name="T0" fmla="*/ 79 w 319"/>
                <a:gd name="T1" fmla="*/ 18 h 432"/>
                <a:gd name="T2" fmla="*/ 90 w 319"/>
                <a:gd name="T3" fmla="*/ 42 h 432"/>
                <a:gd name="T4" fmla="*/ 70 w 319"/>
                <a:gd name="T5" fmla="*/ 58 h 432"/>
                <a:gd name="T6" fmla="*/ 69 w 319"/>
                <a:gd name="T7" fmla="*/ 121 h 432"/>
                <a:gd name="T8" fmla="*/ 57 w 319"/>
                <a:gd name="T9" fmla="*/ 79 h 432"/>
                <a:gd name="T10" fmla="*/ 11 w 319"/>
                <a:gd name="T11" fmla="*/ 119 h 432"/>
                <a:gd name="T12" fmla="*/ 0 w 319"/>
                <a:gd name="T13" fmla="*/ 237 h 432"/>
                <a:gd name="T14" fmla="*/ 30 w 319"/>
                <a:gd name="T15" fmla="*/ 294 h 432"/>
                <a:gd name="T16" fmla="*/ 33 w 319"/>
                <a:gd name="T17" fmla="*/ 323 h 432"/>
                <a:gd name="T18" fmla="*/ 34 w 319"/>
                <a:gd name="T19" fmla="*/ 346 h 432"/>
                <a:gd name="T20" fmla="*/ 33 w 319"/>
                <a:gd name="T21" fmla="*/ 368 h 432"/>
                <a:gd name="T22" fmla="*/ 27 w 319"/>
                <a:gd name="T23" fmla="*/ 405 h 432"/>
                <a:gd name="T24" fmla="*/ 149 w 319"/>
                <a:gd name="T25" fmla="*/ 399 h 432"/>
                <a:gd name="T26" fmla="*/ 312 w 319"/>
                <a:gd name="T27" fmla="*/ 385 h 432"/>
                <a:gd name="T28" fmla="*/ 282 w 319"/>
                <a:gd name="T29" fmla="*/ 377 h 432"/>
                <a:gd name="T30" fmla="*/ 265 w 319"/>
                <a:gd name="T31" fmla="*/ 354 h 432"/>
                <a:gd name="T32" fmla="*/ 291 w 319"/>
                <a:gd name="T33" fmla="*/ 338 h 432"/>
                <a:gd name="T34" fmla="*/ 291 w 319"/>
                <a:gd name="T35" fmla="*/ 314 h 432"/>
                <a:gd name="T36" fmla="*/ 279 w 319"/>
                <a:gd name="T37" fmla="*/ 295 h 432"/>
                <a:gd name="T38" fmla="*/ 291 w 319"/>
                <a:gd name="T39" fmla="*/ 281 h 432"/>
                <a:gd name="T40" fmla="*/ 313 w 319"/>
                <a:gd name="T41" fmla="*/ 283 h 432"/>
                <a:gd name="T42" fmla="*/ 309 w 319"/>
                <a:gd name="T43" fmla="*/ 226 h 432"/>
                <a:gd name="T44" fmla="*/ 303 w 319"/>
                <a:gd name="T45" fmla="*/ 194 h 432"/>
                <a:gd name="T46" fmla="*/ 289 w 319"/>
                <a:gd name="T47" fmla="*/ 171 h 432"/>
                <a:gd name="T48" fmla="*/ 276 w 319"/>
                <a:gd name="T49" fmla="*/ 160 h 432"/>
                <a:gd name="T50" fmla="*/ 255 w 319"/>
                <a:gd name="T51" fmla="*/ 156 h 432"/>
                <a:gd name="T52" fmla="*/ 237 w 319"/>
                <a:gd name="T53" fmla="*/ 156 h 432"/>
                <a:gd name="T54" fmla="*/ 218 w 319"/>
                <a:gd name="T55" fmla="*/ 182 h 432"/>
                <a:gd name="T56" fmla="*/ 204 w 319"/>
                <a:gd name="T57" fmla="*/ 191 h 432"/>
                <a:gd name="T58" fmla="*/ 195 w 319"/>
                <a:gd name="T59" fmla="*/ 194 h 432"/>
                <a:gd name="T60" fmla="*/ 185 w 319"/>
                <a:gd name="T61" fmla="*/ 189 h 432"/>
                <a:gd name="T62" fmla="*/ 182 w 319"/>
                <a:gd name="T63" fmla="*/ 176 h 432"/>
                <a:gd name="T64" fmla="*/ 185 w 319"/>
                <a:gd name="T65" fmla="*/ 167 h 432"/>
                <a:gd name="T66" fmla="*/ 194 w 319"/>
                <a:gd name="T67" fmla="*/ 160 h 432"/>
                <a:gd name="T68" fmla="*/ 203 w 319"/>
                <a:gd name="T69" fmla="*/ 156 h 432"/>
                <a:gd name="T70" fmla="*/ 212 w 319"/>
                <a:gd name="T71" fmla="*/ 155 h 432"/>
                <a:gd name="T72" fmla="*/ 212 w 319"/>
                <a:gd name="T73" fmla="*/ 138 h 432"/>
                <a:gd name="T74" fmla="*/ 236 w 319"/>
                <a:gd name="T75" fmla="*/ 121 h 432"/>
                <a:gd name="T76" fmla="*/ 212 w 319"/>
                <a:gd name="T77" fmla="*/ 69 h 432"/>
                <a:gd name="T78" fmla="*/ 212 w 319"/>
                <a:gd name="T79" fmla="*/ 43 h 432"/>
                <a:gd name="T80" fmla="*/ 172 w 319"/>
                <a:gd name="T81" fmla="*/ 33 h 432"/>
                <a:gd name="T82" fmla="*/ 113 w 319"/>
                <a:gd name="T83" fmla="*/ 0 h 432"/>
                <a:gd name="T84" fmla="*/ 79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89" name="Text - Washington"/>
          <p:cNvSpPr txBox="1">
            <a:spLocks noChangeArrowheads="1"/>
          </p:cNvSpPr>
          <p:nvPr/>
        </p:nvSpPr>
        <p:spPr bwMode="auto">
          <a:xfrm>
            <a:off x="1865697" y="1706855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latin typeface="+mj-lt"/>
                <a:cs typeface="Times New Roman" charset="0"/>
              </a:rPr>
              <a:t>WA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90" name="Text - Oregon"/>
          <p:cNvSpPr txBox="1">
            <a:spLocks noChangeArrowheads="1"/>
          </p:cNvSpPr>
          <p:nvPr/>
        </p:nvSpPr>
        <p:spPr bwMode="auto">
          <a:xfrm>
            <a:off x="1719647" y="2258193"/>
            <a:ext cx="680652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rPr>
              <a:t> OR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91" name="Text - Wyoming"/>
          <p:cNvSpPr txBox="1">
            <a:spLocks noChangeArrowheads="1"/>
          </p:cNvSpPr>
          <p:nvPr/>
        </p:nvSpPr>
        <p:spPr bwMode="auto">
          <a:xfrm>
            <a:off x="3205161" y="269408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WY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92" name="Text - Utah"/>
          <p:cNvSpPr txBox="1">
            <a:spLocks noChangeArrowheads="1"/>
          </p:cNvSpPr>
          <p:nvPr/>
        </p:nvSpPr>
        <p:spPr bwMode="auto">
          <a:xfrm>
            <a:off x="2643187" y="3179713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UT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93" name="Text - Texas"/>
          <p:cNvSpPr txBox="1">
            <a:spLocks noChangeArrowheads="1"/>
          </p:cNvSpPr>
          <p:nvPr/>
        </p:nvSpPr>
        <p:spPr bwMode="auto">
          <a:xfrm>
            <a:off x="4248148" y="4464000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TX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94" name="Text - South Dakota"/>
          <p:cNvSpPr txBox="1">
            <a:spLocks noChangeArrowheads="1"/>
          </p:cNvSpPr>
          <p:nvPr/>
        </p:nvSpPr>
        <p:spPr bwMode="auto">
          <a:xfrm>
            <a:off x="4070348" y="2412950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latin typeface="+mj-lt"/>
                <a:cs typeface="Times New Roman" charset="0"/>
              </a:rPr>
              <a:t>SD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95" name="Text - Oklahoma"/>
          <p:cNvSpPr txBox="1">
            <a:spLocks noChangeArrowheads="1"/>
          </p:cNvSpPr>
          <p:nvPr/>
        </p:nvSpPr>
        <p:spPr bwMode="auto">
          <a:xfrm>
            <a:off x="4429123" y="3844875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imes New Roman" charset="0"/>
              </a:rPr>
              <a:t>OK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96" name="Text - North Dakota"/>
          <p:cNvSpPr txBox="1">
            <a:spLocks noChangeArrowheads="1"/>
          </p:cNvSpPr>
          <p:nvPr/>
        </p:nvSpPr>
        <p:spPr bwMode="auto">
          <a:xfrm>
            <a:off x="4045056" y="1981151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imes New Roman" charset="0"/>
              </a:rPr>
              <a:t>ND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97" name="Text - New Mexico"/>
          <p:cNvSpPr txBox="1">
            <a:spLocks noChangeArrowheads="1"/>
          </p:cNvSpPr>
          <p:nvPr/>
        </p:nvSpPr>
        <p:spPr bwMode="auto">
          <a:xfrm>
            <a:off x="3278187" y="3954413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NM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98" name="Text - Nevada"/>
          <p:cNvSpPr txBox="1">
            <a:spLocks noChangeArrowheads="1"/>
          </p:cNvSpPr>
          <p:nvPr/>
        </p:nvSpPr>
        <p:spPr bwMode="auto">
          <a:xfrm>
            <a:off x="1771649" y="3049108"/>
            <a:ext cx="1219200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NV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99" name="Text - Nebraska"/>
          <p:cNvSpPr txBox="1">
            <a:spLocks noChangeArrowheads="1"/>
          </p:cNvSpPr>
          <p:nvPr/>
        </p:nvSpPr>
        <p:spPr bwMode="auto">
          <a:xfrm>
            <a:off x="4122736" y="2940382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NE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00" name="Text - Montana"/>
          <p:cNvSpPr txBox="1">
            <a:spLocks noChangeArrowheads="1"/>
          </p:cNvSpPr>
          <p:nvPr/>
        </p:nvSpPr>
        <p:spPr bwMode="auto">
          <a:xfrm>
            <a:off x="3060807" y="200828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rPr>
              <a:t>MT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01" name="Text - Louisiana"/>
          <p:cNvSpPr txBox="1">
            <a:spLocks noChangeArrowheads="1"/>
          </p:cNvSpPr>
          <p:nvPr/>
        </p:nvSpPr>
        <p:spPr bwMode="auto">
          <a:xfrm>
            <a:off x="5111856" y="4471988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LA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02" name="Text - Kansas"/>
          <p:cNvSpPr txBox="1">
            <a:spLocks noChangeArrowheads="1"/>
          </p:cNvSpPr>
          <p:nvPr/>
        </p:nvSpPr>
        <p:spPr bwMode="auto">
          <a:xfrm>
            <a:off x="4291012" y="3367038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latin typeface="+mj-lt"/>
                <a:cs typeface="Times New Roman" charset="0"/>
              </a:rPr>
              <a:t>KS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103" name="Text - Idaho"/>
          <p:cNvSpPr txBox="1">
            <a:spLocks noChangeArrowheads="1"/>
          </p:cNvSpPr>
          <p:nvPr/>
        </p:nvSpPr>
        <p:spPr bwMode="auto">
          <a:xfrm>
            <a:off x="2463798" y="2435175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latin typeface="+mj-lt"/>
                <a:cs typeface="Times New Roman" charset="0"/>
              </a:rPr>
              <a:t>ID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104" name="Text - Hawaii"/>
          <p:cNvSpPr txBox="1">
            <a:spLocks noChangeArrowheads="1"/>
          </p:cNvSpPr>
          <p:nvPr/>
        </p:nvSpPr>
        <p:spPr bwMode="auto">
          <a:xfrm>
            <a:off x="2115014" y="4922251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HI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05" name="Text - Colorado"/>
          <p:cNvSpPr txBox="1">
            <a:spLocks noChangeArrowheads="1"/>
          </p:cNvSpPr>
          <p:nvPr/>
        </p:nvSpPr>
        <p:spPr bwMode="auto">
          <a:xfrm>
            <a:off x="3130549" y="3157488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latin typeface="+mj-lt"/>
                <a:cs typeface="Times New Roman" charset="0"/>
              </a:rPr>
              <a:t/>
            </a:r>
            <a:br>
              <a:rPr lang="en-US" sz="1200" b="1" dirty="0">
                <a:latin typeface="+mj-lt"/>
                <a:cs typeface="Times New Roman" charset="0"/>
              </a:rPr>
            </a:br>
            <a:r>
              <a:rPr lang="en-US" sz="1200" b="1" dirty="0"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latin typeface="+mj-lt"/>
                <a:cs typeface="Times New Roman" charset="0"/>
              </a:rPr>
              <a:t>CO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106" name="Text - California"/>
          <p:cNvSpPr txBox="1">
            <a:spLocks noChangeArrowheads="1"/>
          </p:cNvSpPr>
          <p:nvPr/>
        </p:nvSpPr>
        <p:spPr bwMode="auto">
          <a:xfrm>
            <a:off x="1560871" y="3287663"/>
            <a:ext cx="737936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/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</a:b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CA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07" name="Text - Arkansas"/>
          <p:cNvSpPr txBox="1">
            <a:spLocks noChangeArrowheads="1"/>
          </p:cNvSpPr>
          <p:nvPr/>
        </p:nvSpPr>
        <p:spPr bwMode="auto">
          <a:xfrm>
            <a:off x="5079999" y="3917901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latin typeface="+mj-lt"/>
                <a:cs typeface="Times New Roman" charset="0"/>
              </a:rPr>
              <a:t>AR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108" name="Text - Arizona"/>
          <p:cNvSpPr txBox="1">
            <a:spLocks noChangeArrowheads="1"/>
          </p:cNvSpPr>
          <p:nvPr/>
        </p:nvSpPr>
        <p:spPr bwMode="auto">
          <a:xfrm>
            <a:off x="2590800" y="3899675"/>
            <a:ext cx="546343" cy="33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6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/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</a:b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AZ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09" name="Text - Alaska"/>
          <p:cNvSpPr txBox="1">
            <a:spLocks noChangeArrowheads="1"/>
          </p:cNvSpPr>
          <p:nvPr/>
        </p:nvSpPr>
        <p:spPr bwMode="auto">
          <a:xfrm>
            <a:off x="392695" y="4471988"/>
            <a:ext cx="1219200" cy="4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rPr>
              <a:t/>
            </a:r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rPr>
            </a:b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rPr>
              <a:t>AK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10" name="Text - Wisconsin"/>
          <p:cNvSpPr txBox="1">
            <a:spLocks noChangeArrowheads="1"/>
          </p:cNvSpPr>
          <p:nvPr/>
        </p:nvSpPr>
        <p:spPr bwMode="auto">
          <a:xfrm>
            <a:off x="5238857" y="235421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WI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11" name="Text - West Virginia"/>
          <p:cNvSpPr txBox="1">
            <a:spLocks noChangeArrowheads="1"/>
          </p:cNvSpPr>
          <p:nvPr/>
        </p:nvSpPr>
        <p:spPr bwMode="auto">
          <a:xfrm>
            <a:off x="6473933" y="3221038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latin typeface="+mj-lt"/>
                <a:cs typeface="Times New Roman" charset="0"/>
              </a:rPr>
              <a:t>WV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112" name="Text - Virginia"/>
          <p:cNvSpPr txBox="1">
            <a:spLocks noChangeArrowheads="1"/>
          </p:cNvSpPr>
          <p:nvPr/>
        </p:nvSpPr>
        <p:spPr bwMode="auto">
          <a:xfrm>
            <a:off x="6877157" y="3278139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VA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13" name="Text - Tennessee"/>
          <p:cNvSpPr txBox="1">
            <a:spLocks noChangeArrowheads="1"/>
          </p:cNvSpPr>
          <p:nvPr/>
        </p:nvSpPr>
        <p:spPr bwMode="auto">
          <a:xfrm>
            <a:off x="5859569" y="373216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TN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14" name="Text - South Carolina"/>
          <p:cNvSpPr txBox="1">
            <a:spLocks noChangeArrowheads="1"/>
          </p:cNvSpPr>
          <p:nvPr/>
        </p:nvSpPr>
        <p:spPr bwMode="auto">
          <a:xfrm>
            <a:off x="6673957" y="3875039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SC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15" name="Text - Ohio"/>
          <p:cNvSpPr txBox="1">
            <a:spLocks noChangeArrowheads="1"/>
          </p:cNvSpPr>
          <p:nvPr/>
        </p:nvSpPr>
        <p:spPr bwMode="auto">
          <a:xfrm>
            <a:off x="6158018" y="293206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latin typeface="+mj-lt"/>
                <a:cs typeface="Times New Roman" charset="0"/>
              </a:rPr>
              <a:t>OH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116" name="Text - North Carolina"/>
          <p:cNvSpPr txBox="1">
            <a:spLocks noChangeArrowheads="1"/>
          </p:cNvSpPr>
          <p:nvPr/>
        </p:nvSpPr>
        <p:spPr bwMode="auto">
          <a:xfrm>
            <a:off x="6837468" y="3581351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latin typeface="+mj-lt"/>
                <a:cs typeface="Times New Roman" charset="0"/>
              </a:rPr>
              <a:t>NC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117" name="Text - Missouri"/>
          <p:cNvSpPr txBox="1">
            <a:spLocks noChangeArrowheads="1"/>
          </p:cNvSpPr>
          <p:nvPr/>
        </p:nvSpPr>
        <p:spPr bwMode="auto">
          <a:xfrm>
            <a:off x="5029200" y="3384501"/>
            <a:ext cx="69373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MO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18" name="Text - Mississippi"/>
          <p:cNvSpPr txBox="1">
            <a:spLocks noChangeArrowheads="1"/>
          </p:cNvSpPr>
          <p:nvPr/>
        </p:nvSpPr>
        <p:spPr bwMode="auto">
          <a:xfrm>
            <a:off x="5443643" y="4205239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MS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19" name="Text - Minnesota"/>
          <p:cNvSpPr txBox="1">
            <a:spLocks noChangeArrowheads="1"/>
          </p:cNvSpPr>
          <p:nvPr/>
        </p:nvSpPr>
        <p:spPr bwMode="auto">
          <a:xfrm>
            <a:off x="4813407" y="2154238"/>
            <a:ext cx="530332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 MN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20" name="Text - Michigan"/>
          <p:cNvSpPr txBox="1">
            <a:spLocks noChangeArrowheads="1"/>
          </p:cNvSpPr>
          <p:nvPr/>
        </p:nvSpPr>
        <p:spPr bwMode="auto">
          <a:xfrm>
            <a:off x="5902433" y="2505026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MI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21" name="Text - Kentucky"/>
          <p:cNvSpPr txBox="1">
            <a:spLocks noChangeArrowheads="1"/>
          </p:cNvSpPr>
          <p:nvPr/>
        </p:nvSpPr>
        <p:spPr bwMode="auto">
          <a:xfrm>
            <a:off x="6037368" y="3441651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KY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22" name="Text - Iowa"/>
          <p:cNvSpPr txBox="1">
            <a:spLocks noChangeArrowheads="1"/>
          </p:cNvSpPr>
          <p:nvPr/>
        </p:nvSpPr>
        <p:spPr bwMode="auto">
          <a:xfrm>
            <a:off x="4854682" y="2816176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latin typeface="+mj-lt"/>
                <a:cs typeface="Times New Roman" charset="0"/>
              </a:rPr>
              <a:t>IA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123" name="Text - Indiana"/>
          <p:cNvSpPr txBox="1">
            <a:spLocks noChangeArrowheads="1"/>
          </p:cNvSpPr>
          <p:nvPr/>
        </p:nvSpPr>
        <p:spPr bwMode="auto">
          <a:xfrm>
            <a:off x="5778606" y="3059064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latin typeface="+mj-lt"/>
                <a:cs typeface="Times New Roman" charset="0"/>
              </a:rPr>
              <a:t>IN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124" name="Text - Illinois"/>
          <p:cNvSpPr txBox="1">
            <a:spLocks noChangeArrowheads="1"/>
          </p:cNvSpPr>
          <p:nvPr/>
        </p:nvSpPr>
        <p:spPr bwMode="auto">
          <a:xfrm>
            <a:off x="5378557" y="3071764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IL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25" name="Text - Georgia"/>
          <p:cNvSpPr txBox="1">
            <a:spLocks noChangeArrowheads="1"/>
          </p:cNvSpPr>
          <p:nvPr/>
        </p:nvSpPr>
        <p:spPr bwMode="auto">
          <a:xfrm>
            <a:off x="6378682" y="4179839"/>
            <a:ext cx="69373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GA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26" name="Text - Florida"/>
          <p:cNvSpPr txBox="1">
            <a:spLocks noChangeArrowheads="1"/>
          </p:cNvSpPr>
          <p:nvPr/>
        </p:nvSpPr>
        <p:spPr bwMode="auto">
          <a:xfrm>
            <a:off x="6737457" y="4768801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Times New Roman" charset="0"/>
              </a:rPr>
              <a:t>FL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27" name="Text - Alabama"/>
          <p:cNvSpPr txBox="1">
            <a:spLocks noChangeArrowheads="1"/>
          </p:cNvSpPr>
          <p:nvPr/>
        </p:nvSpPr>
        <p:spPr bwMode="auto">
          <a:xfrm>
            <a:off x="5859569" y="4192539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cs typeface="Times New Roman" charset="0"/>
              </a:rPr>
              <a:t>AL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28" name="Text - Vermont"/>
          <p:cNvSpPr txBox="1">
            <a:spLocks noChangeArrowheads="1"/>
          </p:cNvSpPr>
          <p:nvPr/>
        </p:nvSpPr>
        <p:spPr bwMode="auto">
          <a:xfrm>
            <a:off x="6818419" y="1690638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VT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29" name="Text - Pennsylvania"/>
          <p:cNvSpPr txBox="1">
            <a:spLocks noChangeArrowheads="1"/>
          </p:cNvSpPr>
          <p:nvPr/>
        </p:nvSpPr>
        <p:spPr bwMode="auto">
          <a:xfrm>
            <a:off x="6719994" y="2687588"/>
            <a:ext cx="8350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latin typeface="+mj-lt"/>
                <a:cs typeface="Times New Roman" charset="0"/>
              </a:rPr>
              <a:t>PA</a:t>
            </a:r>
            <a:endParaRPr lang="en-US" sz="1200" b="1" dirty="0">
              <a:latin typeface="+mj-lt"/>
              <a:cs typeface="Times New Roman" charset="0"/>
            </a:endParaRPr>
          </a:p>
        </p:txBody>
      </p:sp>
      <p:sp>
        <p:nvSpPr>
          <p:cNvPr id="130" name="Text - New York"/>
          <p:cNvSpPr txBox="1">
            <a:spLocks noChangeArrowheads="1"/>
          </p:cNvSpPr>
          <p:nvPr/>
        </p:nvSpPr>
        <p:spPr bwMode="auto">
          <a:xfrm>
            <a:off x="6964468" y="2301825"/>
            <a:ext cx="692151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marL="0" marR="0" lvl="0" indent="0" algn="ctr" defTabSz="914400" eaLnBrk="0" fontAlgn="auto" latinLnBrk="0" hangingPunct="0">
              <a:lnSpc>
                <a:spcPct val="8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imes New Roman" charset="0"/>
              </a:rPr>
              <a:t> 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imes New Roman" charset="0"/>
              </a:rPr>
              <a:t>NY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Times New Roman" charset="0"/>
            </a:endParaRPr>
          </a:p>
        </p:txBody>
      </p:sp>
      <p:sp>
        <p:nvSpPr>
          <p:cNvPr id="131" name="Text - New Jersey"/>
          <p:cNvSpPr txBox="1">
            <a:spLocks noChangeArrowheads="1"/>
          </p:cNvSpPr>
          <p:nvPr/>
        </p:nvSpPr>
        <p:spPr bwMode="auto">
          <a:xfrm>
            <a:off x="7703341" y="2767781"/>
            <a:ext cx="42192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NJ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32" name="Text - New Hampshire"/>
          <p:cNvSpPr txBox="1">
            <a:spLocks noChangeArrowheads="1"/>
          </p:cNvSpPr>
          <p:nvPr/>
        </p:nvSpPr>
        <p:spPr bwMode="auto">
          <a:xfrm>
            <a:off x="8015393" y="2060639"/>
            <a:ext cx="398463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NH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33" name="Text - Massachusetts"/>
          <p:cNvSpPr txBox="1">
            <a:spLocks noChangeArrowheads="1"/>
          </p:cNvSpPr>
          <p:nvPr/>
        </p:nvSpPr>
        <p:spPr bwMode="auto">
          <a:xfrm>
            <a:off x="8029574" y="2291190"/>
            <a:ext cx="441433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MA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34" name="Text - Maine"/>
          <p:cNvSpPr txBox="1">
            <a:spLocks noChangeArrowheads="1"/>
          </p:cNvSpPr>
          <p:nvPr/>
        </p:nvSpPr>
        <p:spPr bwMode="auto">
          <a:xfrm>
            <a:off x="7562957" y="1762125"/>
            <a:ext cx="666643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ME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35" name="Text - District of Columbia"/>
          <p:cNvSpPr txBox="1">
            <a:spLocks noChangeArrowheads="1"/>
          </p:cNvSpPr>
          <p:nvPr/>
        </p:nvSpPr>
        <p:spPr bwMode="auto">
          <a:xfrm>
            <a:off x="7624762" y="3328638"/>
            <a:ext cx="628650" cy="27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/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  DC  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36" name="Text - Connecticut"/>
          <p:cNvSpPr txBox="1">
            <a:spLocks noChangeArrowheads="1"/>
          </p:cNvSpPr>
          <p:nvPr/>
        </p:nvSpPr>
        <p:spPr bwMode="auto">
          <a:xfrm>
            <a:off x="7729085" y="2597101"/>
            <a:ext cx="563109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+mj-lt"/>
                <a:cs typeface="Times New Roman" charset="0"/>
              </a:rPr>
              <a:t> </a:t>
            </a: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CT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37" name="Text - Delaware"/>
          <p:cNvSpPr txBox="1">
            <a:spLocks noChangeArrowheads="1"/>
          </p:cNvSpPr>
          <p:nvPr/>
        </p:nvSpPr>
        <p:spPr bwMode="auto">
          <a:xfrm>
            <a:off x="7654025" y="2928888"/>
            <a:ext cx="492230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DE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38" name="Text - Rhode Island"/>
          <p:cNvSpPr txBox="1">
            <a:spLocks noChangeArrowheads="1"/>
          </p:cNvSpPr>
          <p:nvPr/>
        </p:nvSpPr>
        <p:spPr bwMode="auto">
          <a:xfrm>
            <a:off x="8071751" y="2475681"/>
            <a:ext cx="338136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RI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39" name="Text - Maryland"/>
          <p:cNvSpPr txBox="1">
            <a:spLocks noChangeArrowheads="1"/>
          </p:cNvSpPr>
          <p:nvPr/>
        </p:nvSpPr>
        <p:spPr bwMode="auto">
          <a:xfrm>
            <a:off x="7729085" y="3100388"/>
            <a:ext cx="442227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solidFill>
                  <a:srgbClr val="000000"/>
                </a:solidFill>
                <a:latin typeface="+mj-lt"/>
                <a:cs typeface="Times New Roman" charset="0"/>
              </a:rPr>
              <a:t>MD</a:t>
            </a:r>
            <a:endParaRPr lang="en-US" sz="1200" b="1" dirty="0">
              <a:solidFill>
                <a:srgbClr val="000000"/>
              </a:solidFill>
              <a:latin typeface="+mj-lt"/>
              <a:cs typeface="Times New Roman" charset="0"/>
            </a:endParaRPr>
          </a:p>
        </p:txBody>
      </p:sp>
      <p:sp>
        <p:nvSpPr>
          <p:cNvPr id="140" name="Text Box 136"/>
          <p:cNvSpPr txBox="1">
            <a:spLocks noChangeArrowheads="1"/>
          </p:cNvSpPr>
          <p:nvPr/>
        </p:nvSpPr>
        <p:spPr bwMode="auto">
          <a:xfrm>
            <a:off x="1937996" y="5511225"/>
            <a:ext cx="26677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United States: 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51% Uninsured </a:t>
            </a:r>
            <a:r>
              <a:rPr lang="en-US" sz="1600" b="1" dirty="0"/>
              <a:t>≤</a:t>
            </a:r>
            <a:r>
              <a:rPr lang="en-US" sz="1600" dirty="0"/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138% FPL </a:t>
            </a:r>
            <a:endParaRPr lang="en-US" sz="16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2" name="Title 5"/>
          <p:cNvSpPr txBox="1">
            <a:spLocks/>
          </p:cNvSpPr>
          <p:nvPr/>
        </p:nvSpPr>
        <p:spPr bwMode="auto">
          <a:xfrm>
            <a:off x="152400" y="1143000"/>
            <a:ext cx="882396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600" b="1" i="0">
                <a:solidFill>
                  <a:srgbClr val="000000"/>
                </a:solidFill>
                <a:latin typeface="Meta Offc Pro"/>
                <a:ea typeface="+mj-ea"/>
                <a:cs typeface="Meta Offc Pro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189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5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</Words>
  <Application>Microsoft Office PowerPoint</Application>
  <PresentationFormat>On-screen Show (4:3)</PresentationFormat>
  <Paragraphs>59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There is Significant Variation in the Share of the Uninsured that is Below the Medicaid Expansion Limit Across States 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 is Significant Variation in the Share of the Uninsured that is Below the Medicaid Expansion Limit Across States </dc:title>
  <dc:creator>Evonne Young</dc:creator>
  <cp:lastModifiedBy>Evonne Young</cp:lastModifiedBy>
  <cp:revision>2</cp:revision>
  <dcterms:created xsi:type="dcterms:W3CDTF">2013-03-15T15:42:31Z</dcterms:created>
  <dcterms:modified xsi:type="dcterms:W3CDTF">2013-03-15T15:55:55Z</dcterms:modified>
</cp:coreProperties>
</file>