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err="1"/>
              <a:t>KCMU</a:t>
            </a:r>
            <a:r>
              <a:rPr lang="en-US" dirty="0"/>
              <a:t>/Urban Institute analysis of </a:t>
            </a:r>
            <a:r>
              <a:rPr lang="en-US" dirty="0" smtClean="0"/>
              <a:t>2011 and 2012 </a:t>
            </a:r>
            <a:r>
              <a:rPr lang="en-US" dirty="0" err="1"/>
              <a:t>ASEC</a:t>
            </a:r>
            <a:r>
              <a:rPr lang="en-US" dirty="0"/>
              <a:t> </a:t>
            </a:r>
            <a:r>
              <a:rPr lang="en-US" dirty="0" smtClean="0"/>
              <a:t>Supplements </a:t>
            </a:r>
            <a:r>
              <a:rPr lang="en-US" dirty="0"/>
              <a:t>to the CPS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of Nonelderly Population that is a Person of Color by State, 2010-2011</a:t>
            </a:r>
            <a:endParaRPr lang="en-US" dirty="0"/>
          </a:p>
        </p:txBody>
      </p:sp>
      <p:grpSp>
        <p:nvGrpSpPr>
          <p:cNvPr id="135" name="Group 134"/>
          <p:cNvGrpSpPr/>
          <p:nvPr/>
        </p:nvGrpSpPr>
        <p:grpSpPr>
          <a:xfrm>
            <a:off x="215793" y="1295400"/>
            <a:ext cx="8242407" cy="4211638"/>
            <a:chOff x="215793" y="1122362"/>
            <a:chExt cx="8242407" cy="4211638"/>
          </a:xfrm>
          <a:noFill/>
        </p:grpSpPr>
        <p:sp>
          <p:nvSpPr>
            <p:cNvPr id="136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37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5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38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grpSp>
          <p:nvGrpSpPr>
            <p:cNvPr id="139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grpFill/>
          </p:grpSpPr>
          <p:sp>
            <p:nvSpPr>
              <p:cNvPr id="260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61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</p:grpSp>
        <p:sp>
          <p:nvSpPr>
            <p:cNvPr id="140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1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2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3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4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5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6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47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48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49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0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51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2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grpSp>
          <p:nvGrpSpPr>
            <p:cNvPr id="153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grpFill/>
          </p:grpSpPr>
          <p:sp>
            <p:nvSpPr>
              <p:cNvPr id="258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latin typeface="+mj-lt"/>
                </a:endParaRPr>
              </a:p>
            </p:txBody>
          </p:sp>
          <p:sp>
            <p:nvSpPr>
              <p:cNvPr id="259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latin typeface="+mj-lt"/>
                </a:endParaRPr>
              </a:p>
            </p:txBody>
          </p:sp>
        </p:grpSp>
        <p:sp>
          <p:nvSpPr>
            <p:cNvPr id="154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5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6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7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8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59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0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61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2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3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4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5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6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7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8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69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0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1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72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grpSp>
          <p:nvGrpSpPr>
            <p:cNvPr id="173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grpFill/>
          </p:grpSpPr>
          <p:sp>
            <p:nvSpPr>
              <p:cNvPr id="250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1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2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3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4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5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6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57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</p:grpSp>
        <p:sp>
          <p:nvSpPr>
            <p:cNvPr id="174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5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6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7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8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79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0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latin typeface="+mj-lt"/>
              </a:endParaRPr>
            </a:p>
          </p:txBody>
        </p:sp>
        <p:sp>
          <p:nvSpPr>
            <p:cNvPr id="181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2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3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4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latin typeface="+mj-lt"/>
                <a:cs typeface="+mn-cs"/>
              </a:endParaRPr>
            </a:p>
          </p:txBody>
        </p:sp>
        <p:sp>
          <p:nvSpPr>
            <p:cNvPr id="185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07962" cy="13335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6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7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8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89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0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1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2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3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194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grpSp>
          <p:nvGrpSpPr>
            <p:cNvPr id="196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grpFill/>
          </p:grpSpPr>
          <p:sp>
            <p:nvSpPr>
              <p:cNvPr id="248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  <p:sp>
            <p:nvSpPr>
              <p:cNvPr id="249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latin typeface="+mj-lt"/>
                </a:endParaRPr>
              </a:p>
            </p:txBody>
          </p:sp>
        </p:grpSp>
        <p:sp>
          <p:nvSpPr>
            <p:cNvPr id="197" name="Text - Washington"/>
            <p:cNvSpPr txBox="1">
              <a:spLocks noChangeArrowheads="1"/>
            </p:cNvSpPr>
            <p:nvPr/>
          </p:nvSpPr>
          <p:spPr bwMode="auto">
            <a:xfrm>
              <a:off x="1852890" y="1363994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98" name="Text - Oregon"/>
            <p:cNvSpPr txBox="1">
              <a:spLocks noChangeArrowheads="1"/>
            </p:cNvSpPr>
            <p:nvPr/>
          </p:nvSpPr>
          <p:spPr bwMode="auto">
            <a:xfrm>
              <a:off x="1706840" y="1856555"/>
              <a:ext cx="680652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OR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99" name="Text - Wyoming"/>
            <p:cNvSpPr txBox="1">
              <a:spLocks noChangeArrowheads="1"/>
            </p:cNvSpPr>
            <p:nvPr/>
          </p:nvSpPr>
          <p:spPr bwMode="auto">
            <a:xfrm>
              <a:off x="3160776" y="2265362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WY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00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UT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01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02" name="Text - South Dakota"/>
            <p:cNvSpPr txBox="1">
              <a:spLocks noChangeArrowheads="1"/>
            </p:cNvSpPr>
            <p:nvPr/>
          </p:nvSpPr>
          <p:spPr bwMode="auto">
            <a:xfrm>
              <a:off x="4030109" y="2042619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SD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03" name="Text - Oklahoma"/>
            <p:cNvSpPr txBox="1">
              <a:spLocks noChangeArrowheads="1"/>
            </p:cNvSpPr>
            <p:nvPr/>
          </p:nvSpPr>
          <p:spPr bwMode="auto">
            <a:xfrm>
              <a:off x="4416316" y="3443237"/>
              <a:ext cx="69373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04" name="Text - North Dakota"/>
            <p:cNvSpPr txBox="1">
              <a:spLocks noChangeArrowheads="1"/>
            </p:cNvSpPr>
            <p:nvPr/>
          </p:nvSpPr>
          <p:spPr bwMode="auto">
            <a:xfrm>
              <a:off x="4007885" y="1554939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05" name="Text - New Mexico"/>
            <p:cNvSpPr txBox="1">
              <a:spLocks noChangeArrowheads="1"/>
            </p:cNvSpPr>
            <p:nvPr/>
          </p:nvSpPr>
          <p:spPr bwMode="auto">
            <a:xfrm>
              <a:off x="3247092" y="3636962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06" name="Text - Nevada"/>
            <p:cNvSpPr txBox="1">
              <a:spLocks noChangeArrowheads="1"/>
            </p:cNvSpPr>
            <p:nvPr/>
          </p:nvSpPr>
          <p:spPr bwMode="auto">
            <a:xfrm>
              <a:off x="1758842" y="2647470"/>
              <a:ext cx="1219200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07" name="Text - Nebraska"/>
            <p:cNvSpPr txBox="1">
              <a:spLocks noChangeArrowheads="1"/>
            </p:cNvSpPr>
            <p:nvPr/>
          </p:nvSpPr>
          <p:spPr bwMode="auto">
            <a:xfrm>
              <a:off x="4109929" y="2538744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NE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08" name="Text - Montana"/>
            <p:cNvSpPr txBox="1">
              <a:spLocks noChangeArrowheads="1"/>
            </p:cNvSpPr>
            <p:nvPr/>
          </p:nvSpPr>
          <p:spPr bwMode="auto">
            <a:xfrm>
              <a:off x="3105042" y="1606646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09" name="Text - Louisiana"/>
            <p:cNvSpPr txBox="1">
              <a:spLocks noChangeArrowheads="1"/>
            </p:cNvSpPr>
            <p:nvPr/>
          </p:nvSpPr>
          <p:spPr bwMode="auto">
            <a:xfrm>
              <a:off x="5087112" y="4108814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10" name="Text - Kansas"/>
            <p:cNvSpPr txBox="1">
              <a:spLocks noChangeArrowheads="1"/>
            </p:cNvSpPr>
            <p:nvPr/>
          </p:nvSpPr>
          <p:spPr bwMode="auto">
            <a:xfrm>
              <a:off x="4278205" y="2965400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KS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11" name="Text - Idaho"/>
            <p:cNvSpPr txBox="1">
              <a:spLocks noChangeArrowheads="1"/>
            </p:cNvSpPr>
            <p:nvPr/>
          </p:nvSpPr>
          <p:spPr bwMode="auto">
            <a:xfrm>
              <a:off x="2380488" y="2079195"/>
              <a:ext cx="69373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ID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12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HI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13" name="Text - Colorado"/>
            <p:cNvSpPr txBox="1">
              <a:spLocks noChangeArrowheads="1"/>
            </p:cNvSpPr>
            <p:nvPr/>
          </p:nvSpPr>
          <p:spPr bwMode="auto">
            <a:xfrm>
              <a:off x="3117742" y="2755850"/>
              <a:ext cx="1219200" cy="4324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CO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14" name="Text - California"/>
            <p:cNvSpPr txBox="1">
              <a:spLocks noChangeArrowheads="1"/>
            </p:cNvSpPr>
            <p:nvPr/>
          </p:nvSpPr>
          <p:spPr bwMode="auto">
            <a:xfrm>
              <a:off x="1548064" y="2886025"/>
              <a:ext cx="737936" cy="4324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15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AR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16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3568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17" name="Text - Alaska"/>
            <p:cNvSpPr txBox="1">
              <a:spLocks noChangeArrowheads="1"/>
            </p:cNvSpPr>
            <p:nvPr/>
          </p:nvSpPr>
          <p:spPr bwMode="auto">
            <a:xfrm>
              <a:off x="379888" y="40703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18" name="Text - Wisconsin"/>
            <p:cNvSpPr txBox="1">
              <a:spLocks noChangeArrowheads="1"/>
            </p:cNvSpPr>
            <p:nvPr/>
          </p:nvSpPr>
          <p:spPr bwMode="auto">
            <a:xfrm>
              <a:off x="5189474" y="1934288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WI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19" name="Text - West Virginia"/>
            <p:cNvSpPr txBox="1">
              <a:spLocks noChangeArrowheads="1"/>
            </p:cNvSpPr>
            <p:nvPr/>
          </p:nvSpPr>
          <p:spPr bwMode="auto">
            <a:xfrm>
              <a:off x="6461126" y="2833638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WV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0" name="Text - Virginia"/>
            <p:cNvSpPr txBox="1">
              <a:spLocks noChangeArrowheads="1"/>
            </p:cNvSpPr>
            <p:nvPr/>
          </p:nvSpPr>
          <p:spPr bwMode="auto">
            <a:xfrm>
              <a:off x="6836918" y="2849069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VA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21" name="Text - Tennessee"/>
            <p:cNvSpPr txBox="1">
              <a:spLocks noChangeArrowheads="1"/>
            </p:cNvSpPr>
            <p:nvPr/>
          </p:nvSpPr>
          <p:spPr bwMode="auto">
            <a:xfrm>
              <a:off x="5846762" y="3330526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TN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2" name="Text - South Carolina"/>
            <p:cNvSpPr txBox="1">
              <a:spLocks noChangeArrowheads="1"/>
            </p:cNvSpPr>
            <p:nvPr/>
          </p:nvSpPr>
          <p:spPr bwMode="auto">
            <a:xfrm>
              <a:off x="6661150" y="3473401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23" name="Text - Ohio"/>
            <p:cNvSpPr txBox="1">
              <a:spLocks noChangeArrowheads="1"/>
            </p:cNvSpPr>
            <p:nvPr/>
          </p:nvSpPr>
          <p:spPr bwMode="auto">
            <a:xfrm>
              <a:off x="6145211" y="2530426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OH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4" name="Text - North Carolina"/>
            <p:cNvSpPr txBox="1">
              <a:spLocks noChangeArrowheads="1"/>
            </p:cNvSpPr>
            <p:nvPr/>
          </p:nvSpPr>
          <p:spPr bwMode="auto">
            <a:xfrm>
              <a:off x="6824661" y="3179713"/>
              <a:ext cx="69373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25" name="Text - Missouri"/>
            <p:cNvSpPr txBox="1">
              <a:spLocks noChangeArrowheads="1"/>
            </p:cNvSpPr>
            <p:nvPr/>
          </p:nvSpPr>
          <p:spPr bwMode="auto">
            <a:xfrm>
              <a:off x="5016393" y="2982863"/>
              <a:ext cx="69373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MO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6" name="Text - Mississippi"/>
            <p:cNvSpPr txBox="1">
              <a:spLocks noChangeArrowheads="1"/>
            </p:cNvSpPr>
            <p:nvPr/>
          </p:nvSpPr>
          <p:spPr bwMode="auto">
            <a:xfrm>
              <a:off x="5430836" y="3803601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27" name="Text - Minnesota"/>
            <p:cNvSpPr txBox="1">
              <a:spLocks noChangeArrowheads="1"/>
            </p:cNvSpPr>
            <p:nvPr/>
          </p:nvSpPr>
          <p:spPr bwMode="auto">
            <a:xfrm>
              <a:off x="4448174" y="1603326"/>
              <a:ext cx="1219200" cy="4324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latin typeface="+mj-lt"/>
                  <a:cs typeface="Times New Roman" charset="0"/>
                </a:rPr>
              </a:b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MN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8" name="Text - Michigan"/>
            <p:cNvSpPr txBox="1">
              <a:spLocks noChangeArrowheads="1"/>
            </p:cNvSpPr>
            <p:nvPr/>
          </p:nvSpPr>
          <p:spPr bwMode="auto">
            <a:xfrm>
              <a:off x="5889626" y="2103388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MI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29" name="Text - Kentucky"/>
            <p:cNvSpPr txBox="1">
              <a:spLocks noChangeArrowheads="1"/>
            </p:cNvSpPr>
            <p:nvPr/>
          </p:nvSpPr>
          <p:spPr bwMode="auto">
            <a:xfrm>
              <a:off x="6024561" y="3027362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KY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30" name="Text - Iowa"/>
            <p:cNvSpPr txBox="1">
              <a:spLocks noChangeArrowheads="1"/>
            </p:cNvSpPr>
            <p:nvPr/>
          </p:nvSpPr>
          <p:spPr bwMode="auto">
            <a:xfrm>
              <a:off x="4841875" y="2414538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IA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31" name="Text - Indiana"/>
            <p:cNvSpPr txBox="1">
              <a:spLocks noChangeArrowheads="1"/>
            </p:cNvSpPr>
            <p:nvPr/>
          </p:nvSpPr>
          <p:spPr bwMode="auto">
            <a:xfrm>
              <a:off x="5765799" y="2657426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IN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32" name="Text - Illinois"/>
            <p:cNvSpPr txBox="1">
              <a:spLocks noChangeArrowheads="1"/>
            </p:cNvSpPr>
            <p:nvPr/>
          </p:nvSpPr>
          <p:spPr bwMode="auto">
            <a:xfrm>
              <a:off x="5365750" y="2670126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33" name="Text - Georgia"/>
            <p:cNvSpPr txBox="1">
              <a:spLocks noChangeArrowheads="1"/>
            </p:cNvSpPr>
            <p:nvPr/>
          </p:nvSpPr>
          <p:spPr bwMode="auto">
            <a:xfrm>
              <a:off x="6365875" y="3778201"/>
              <a:ext cx="69373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234" name="Text - Florida"/>
            <p:cNvSpPr txBox="1">
              <a:spLocks noChangeArrowheads="1"/>
            </p:cNvSpPr>
            <p:nvPr/>
          </p:nvSpPr>
          <p:spPr bwMode="auto">
            <a:xfrm>
              <a:off x="6724650" y="4367163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FL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35" name="Text - Alabama"/>
            <p:cNvSpPr txBox="1">
              <a:spLocks noChangeArrowheads="1"/>
            </p:cNvSpPr>
            <p:nvPr/>
          </p:nvSpPr>
          <p:spPr bwMode="auto">
            <a:xfrm>
              <a:off x="5846762" y="3790901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36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VT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37" name="Text - Pennsylvania"/>
            <p:cNvSpPr txBox="1">
              <a:spLocks noChangeArrowheads="1"/>
            </p:cNvSpPr>
            <p:nvPr/>
          </p:nvSpPr>
          <p:spPr bwMode="auto">
            <a:xfrm>
              <a:off x="6656832" y="2313382"/>
              <a:ext cx="835025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PA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38" name="Text - New York"/>
            <p:cNvSpPr txBox="1">
              <a:spLocks noChangeArrowheads="1"/>
            </p:cNvSpPr>
            <p:nvPr/>
          </p:nvSpPr>
          <p:spPr bwMode="auto">
            <a:xfrm>
              <a:off x="6951661" y="1900187"/>
              <a:ext cx="692151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39" name="Text - New Jersey"/>
            <p:cNvSpPr txBox="1">
              <a:spLocks noChangeArrowheads="1"/>
            </p:cNvSpPr>
            <p:nvPr/>
          </p:nvSpPr>
          <p:spPr bwMode="auto">
            <a:xfrm>
              <a:off x="7690534" y="2366143"/>
              <a:ext cx="42192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NJ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0" name="Text - New Hampshire"/>
            <p:cNvSpPr txBox="1">
              <a:spLocks noChangeArrowheads="1"/>
            </p:cNvSpPr>
            <p:nvPr/>
          </p:nvSpPr>
          <p:spPr bwMode="auto">
            <a:xfrm>
              <a:off x="8002586" y="1659001"/>
              <a:ext cx="398463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NH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1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441433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MA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2" name="Text - Maine"/>
            <p:cNvSpPr txBox="1">
              <a:spLocks noChangeArrowheads="1"/>
            </p:cNvSpPr>
            <p:nvPr/>
          </p:nvSpPr>
          <p:spPr bwMode="auto">
            <a:xfrm>
              <a:off x="7550150" y="1360487"/>
              <a:ext cx="666643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ME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3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628650" cy="2923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latin typeface="+mj-lt"/>
                  <a:cs typeface="Times New Roman" charset="0"/>
                </a:rPr>
                <a:t>  DC  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4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563109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CT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5" name="Text - Delaware"/>
            <p:cNvSpPr txBox="1">
              <a:spLocks noChangeArrowheads="1"/>
            </p:cNvSpPr>
            <p:nvPr/>
          </p:nvSpPr>
          <p:spPr bwMode="auto">
            <a:xfrm>
              <a:off x="7641218" y="2527250"/>
              <a:ext cx="492230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DE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6" name="Text - Rhode Island"/>
            <p:cNvSpPr txBox="1">
              <a:spLocks noChangeArrowheads="1"/>
            </p:cNvSpPr>
            <p:nvPr/>
          </p:nvSpPr>
          <p:spPr bwMode="auto">
            <a:xfrm>
              <a:off x="8058944" y="2074043"/>
              <a:ext cx="338136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RI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247" name="Text - Maryland"/>
            <p:cNvSpPr txBox="1">
              <a:spLocks noChangeArrowheads="1"/>
            </p:cNvSpPr>
            <p:nvPr/>
          </p:nvSpPr>
          <p:spPr bwMode="auto">
            <a:xfrm>
              <a:off x="7716278" y="2698750"/>
              <a:ext cx="442227" cy="2623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MD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</p:grpSp>
      <p:sp>
        <p:nvSpPr>
          <p:cNvPr id="131" name="Rectangle 131"/>
          <p:cNvSpPr>
            <a:spLocks noChangeArrowheads="1"/>
          </p:cNvSpPr>
          <p:nvPr/>
        </p:nvSpPr>
        <p:spPr bwMode="auto">
          <a:xfrm>
            <a:off x="5030643" y="5159375"/>
            <a:ext cx="152400" cy="15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2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2" name="Rectangle 132"/>
          <p:cNvSpPr>
            <a:spLocks noChangeArrowheads="1"/>
          </p:cNvSpPr>
          <p:nvPr/>
        </p:nvSpPr>
        <p:spPr bwMode="auto">
          <a:xfrm>
            <a:off x="5030643" y="5788223"/>
            <a:ext cx="152400" cy="152400"/>
          </a:xfrm>
          <a:prstGeom prst="rect">
            <a:avLst/>
          </a:prstGeom>
          <a:solidFill>
            <a:schemeClr val="accent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33" name="Text Box 133"/>
          <p:cNvSpPr txBox="1">
            <a:spLocks noChangeArrowheads="1"/>
          </p:cNvSpPr>
          <p:nvPr/>
        </p:nvSpPr>
        <p:spPr bwMode="auto">
          <a:xfrm>
            <a:off x="5183043" y="5407223"/>
            <a:ext cx="17281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20- 29% (14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4" name="Rectangle 134"/>
          <p:cNvSpPr>
            <a:spLocks noChangeArrowheads="1"/>
          </p:cNvSpPr>
          <p:nvPr/>
        </p:nvSpPr>
        <p:spPr bwMode="auto">
          <a:xfrm>
            <a:off x="5029200" y="6093023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262" name="Text Box 135"/>
          <p:cNvSpPr txBox="1">
            <a:spLocks noChangeArrowheads="1"/>
          </p:cNvSpPr>
          <p:nvPr/>
        </p:nvSpPr>
        <p:spPr bwMode="auto">
          <a:xfrm>
            <a:off x="5197449" y="5105400"/>
            <a:ext cx="2208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Less than 20% (14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3" name="Text Box 136"/>
          <p:cNvSpPr txBox="1">
            <a:spLocks noChangeArrowheads="1"/>
          </p:cNvSpPr>
          <p:nvPr/>
        </p:nvSpPr>
        <p:spPr bwMode="auto">
          <a:xfrm>
            <a:off x="5183043" y="5712023"/>
            <a:ext cx="16880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30-49% (16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4" name="Rectangle 131"/>
          <p:cNvSpPr>
            <a:spLocks noChangeArrowheads="1"/>
          </p:cNvSpPr>
          <p:nvPr/>
        </p:nvSpPr>
        <p:spPr bwMode="auto">
          <a:xfrm>
            <a:off x="5030643" y="5483423"/>
            <a:ext cx="152400" cy="152400"/>
          </a:xfrm>
          <a:prstGeom prst="rect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40">
                  <a:lumMod val="50000"/>
                </a:srgbClr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265" name="Text Box 136"/>
          <p:cNvSpPr txBox="1">
            <a:spLocks noChangeArrowheads="1"/>
          </p:cNvSpPr>
          <p:nvPr/>
        </p:nvSpPr>
        <p:spPr bwMode="auto">
          <a:xfrm>
            <a:off x="5181600" y="6016823"/>
            <a:ext cx="32420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More than 50% (7 states, including DC)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6" name="Text Box 136"/>
          <p:cNvSpPr txBox="1">
            <a:spLocks noChangeArrowheads="1"/>
          </p:cNvSpPr>
          <p:nvPr/>
        </p:nvSpPr>
        <p:spPr bwMode="auto">
          <a:xfrm>
            <a:off x="609600" y="5833646"/>
            <a:ext cx="41793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United States: 37% of Nonelderly Population</a:t>
            </a:r>
            <a:endParaRPr lang="en-US" sz="16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8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Share of Nonelderly Population that is a Person of Color by State, 2010-2011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of Nonelderly Population that is a Person of Color by State, 2010-2011</dc:title>
  <dc:creator>Jamie Firth</dc:creator>
  <cp:lastModifiedBy>Jamie Firth</cp:lastModifiedBy>
  <cp:revision>1</cp:revision>
  <dcterms:created xsi:type="dcterms:W3CDTF">2013-03-15T22:23:44Z</dcterms:created>
  <dcterms:modified xsi:type="dcterms:W3CDTF">2013-03-15T22:23:47Z</dcterms:modified>
</cp:coreProperties>
</file>