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217050342665506E-2"/>
          <c:y val="0.10267251749781278"/>
          <c:w val="0.93120887558326049"/>
          <c:h val="0.7826470909886265"/>
        </c:manualLayout>
      </c:layout>
      <c:lineChart>
        <c:grouping val="standard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Nation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smtClean="0">
                        <a:solidFill>
                          <a:schemeClr val="accent1"/>
                        </a:solidFill>
                      </a:rPr>
                      <a:t>68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400" smtClean="0">
                        <a:solidFill>
                          <a:schemeClr val="accent1"/>
                        </a:solidFill>
                      </a:rPr>
                      <a:t>49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400" smtClean="0">
                        <a:solidFill>
                          <a:schemeClr val="accent1"/>
                        </a:solidFill>
                      </a:rPr>
                      <a:t>45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400" smtClean="0">
                        <a:solidFill>
                          <a:schemeClr val="accent1"/>
                        </a:solidFill>
                      </a:rPr>
                      <a:t>41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tx>
                <c:rich>
                  <a:bodyPr/>
                  <a:lstStyle/>
                  <a:p>
                    <a:r>
                      <a:rPr lang="en-US" sz="1400" smtClean="0">
                        <a:solidFill>
                          <a:schemeClr val="accent1"/>
                        </a:solidFill>
                      </a:rPr>
                      <a:t>44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tx>
                <c:rich>
                  <a:bodyPr/>
                  <a:lstStyle/>
                  <a:p>
                    <a:r>
                      <a:rPr lang="en-US" sz="1400" smtClean="0">
                        <a:solidFill>
                          <a:schemeClr val="accent1"/>
                        </a:solidFill>
                      </a:rPr>
                      <a:t>38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tx>
                <c:rich>
                  <a:bodyPr/>
                  <a:lstStyle/>
                  <a:p>
                    <a:r>
                      <a:rPr lang="en-US" sz="1400" smtClean="0">
                        <a:solidFill>
                          <a:schemeClr val="accent1"/>
                        </a:solidFill>
                      </a:rPr>
                      <a:t>26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tx>
                <c:rich>
                  <a:bodyPr/>
                  <a:lstStyle/>
                  <a:p>
                    <a:r>
                      <a:rPr lang="en-US" sz="1400" smtClean="0">
                        <a:solidFill>
                          <a:schemeClr val="accent1"/>
                        </a:solidFill>
                      </a:rPr>
                      <a:t>17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tx>
                <c:rich>
                  <a:bodyPr/>
                  <a:lstStyle/>
                  <a:p>
                    <a:r>
                      <a:rPr lang="en-US" sz="1400" smtClean="0">
                        <a:solidFill>
                          <a:schemeClr val="accent1"/>
                        </a:solidFill>
                      </a:rPr>
                      <a:t>21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tx>
                <c:rich>
                  <a:bodyPr/>
                  <a:lstStyle/>
                  <a:p>
                    <a:r>
                      <a:rPr lang="en-US" sz="1400" smtClean="0">
                        <a:solidFill>
                          <a:schemeClr val="accent1"/>
                        </a:solidFill>
                      </a:rPr>
                      <a:t>17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-1.4351851851851853E-2"/>
                  <c:y val="3.9655785214348316E-2"/>
                </c:manualLayout>
              </c:layout>
              <c:tx>
                <c:rich>
                  <a:bodyPr/>
                  <a:lstStyle/>
                  <a:p>
                    <a:r>
                      <a:rPr lang="en-US" sz="1400" smtClean="0">
                        <a:solidFill>
                          <a:schemeClr val="accent1"/>
                        </a:solidFill>
                      </a:rPr>
                      <a:t>6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tx>
                <c:rich>
                  <a:bodyPr/>
                  <a:lstStyle/>
                  <a:p>
                    <a:r>
                      <a:rPr lang="en-US" sz="1400" smtClean="0">
                        <a:solidFill>
                          <a:schemeClr val="accent1"/>
                        </a:solidFill>
                      </a:rPr>
                      <a:t>7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Sheet1!$B$2:$B$27</c:f>
              <c:strCache>
                <c:ptCount val="26"/>
                <c:pt idx="0">
                  <c:v>1987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8">
                  <c:v>1995</c:v>
                </c:pt>
                <c:pt idx="10">
                  <c:v>1997</c:v>
                </c:pt>
                <c:pt idx="13">
                  <c:v>2000</c:v>
                </c:pt>
                <c:pt idx="15">
                  <c:v>2002</c:v>
                </c:pt>
                <c:pt idx="17">
                  <c:v>2004</c:v>
                </c:pt>
                <c:pt idx="19">
                  <c:v>2006</c:v>
                </c:pt>
                <c:pt idx="22">
                  <c:v>2009</c:v>
                </c:pt>
                <c:pt idx="24">
                  <c:v>2011</c:v>
                </c:pt>
                <c:pt idx="25">
                  <c:v>2012</c:v>
                </c:pt>
              </c:strCache>
            </c:strRef>
          </c:cat>
          <c:val>
            <c:numRef>
              <c:f>Sheet1!$D$2:$D$27</c:f>
              <c:numCache>
                <c:formatCode>General</c:formatCode>
                <c:ptCount val="26"/>
                <c:pt idx="0" formatCode="0%">
                  <c:v>0.68</c:v>
                </c:pt>
                <c:pt idx="3" formatCode="0%">
                  <c:v>0.49000000000000005</c:v>
                </c:pt>
                <c:pt idx="4" formatCode="0%">
                  <c:v>0.45</c:v>
                </c:pt>
                <c:pt idx="5" formatCode="0%">
                  <c:v>0.41000000000000003</c:v>
                </c:pt>
                <c:pt idx="8" formatCode="0%">
                  <c:v>0.44</c:v>
                </c:pt>
                <c:pt idx="10" formatCode="0%">
                  <c:v>0.38000000000000006</c:v>
                </c:pt>
                <c:pt idx="13" formatCode="0%">
                  <c:v>0.26</c:v>
                </c:pt>
                <c:pt idx="15" formatCode="0%">
                  <c:v>0.17</c:v>
                </c:pt>
                <c:pt idx="17" formatCode="0%">
                  <c:v>0.21000000000000002</c:v>
                </c:pt>
                <c:pt idx="19" formatCode="0%">
                  <c:v>0.17</c:v>
                </c:pt>
                <c:pt idx="22" formatCode="0%">
                  <c:v>6.0000000000000005E-2</c:v>
                </c:pt>
                <c:pt idx="24" formatCode="0%">
                  <c:v>7.0000000000000021E-2</c:v>
                </c:pt>
                <c:pt idx="25" formatCode="0%">
                  <c:v>0.1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World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none"/>
          </c:marker>
          <c:dLbls>
            <c:dLbl>
              <c:idx val="13"/>
              <c:tx>
                <c:rich>
                  <a:bodyPr/>
                  <a:lstStyle/>
                  <a:p>
                    <a:r>
                      <a:rPr lang="en-US" sz="1400" smtClean="0">
                        <a:solidFill>
                          <a:schemeClr val="tx2"/>
                        </a:solidFill>
                      </a:rPr>
                      <a:t>37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tx>
                <c:rich>
                  <a:bodyPr/>
                  <a:lstStyle/>
                  <a:p>
                    <a:r>
                      <a:rPr lang="en-US" sz="1400" smtClean="0">
                        <a:solidFill>
                          <a:schemeClr val="tx2"/>
                        </a:solidFill>
                      </a:rPr>
                      <a:t>33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tx>
                <c:rich>
                  <a:bodyPr/>
                  <a:lstStyle/>
                  <a:p>
                    <a:r>
                      <a:rPr lang="en-US" sz="1400" smtClean="0">
                        <a:solidFill>
                          <a:schemeClr val="tx2"/>
                        </a:solidFill>
                      </a:rPr>
                      <a:t>36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tx>
                <c:rich>
                  <a:bodyPr/>
                  <a:lstStyle/>
                  <a:p>
                    <a:r>
                      <a:rPr lang="en-US" sz="1400" smtClean="0">
                        <a:solidFill>
                          <a:schemeClr val="tx2"/>
                        </a:solidFill>
                      </a:rPr>
                      <a:t>34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tx>
                <c:rich>
                  <a:bodyPr/>
                  <a:lstStyle/>
                  <a:p>
                    <a:r>
                      <a:rPr lang="en-US" sz="1400" smtClean="0">
                        <a:solidFill>
                          <a:schemeClr val="tx2"/>
                        </a:solidFill>
                      </a:rPr>
                      <a:t>21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tx>
                <c:rich>
                  <a:bodyPr/>
                  <a:lstStyle/>
                  <a:p>
                    <a:r>
                      <a:rPr lang="en-US" sz="1400" smtClean="0">
                        <a:solidFill>
                          <a:schemeClr val="tx2"/>
                        </a:solidFill>
                      </a:rPr>
                      <a:t>13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Sheet1!$B$2:$B$27</c:f>
              <c:strCache>
                <c:ptCount val="26"/>
                <c:pt idx="0">
                  <c:v>1987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8">
                  <c:v>1995</c:v>
                </c:pt>
                <c:pt idx="10">
                  <c:v>1997</c:v>
                </c:pt>
                <c:pt idx="13">
                  <c:v>2000</c:v>
                </c:pt>
                <c:pt idx="15">
                  <c:v>2002</c:v>
                </c:pt>
                <c:pt idx="17">
                  <c:v>2004</c:v>
                </c:pt>
                <c:pt idx="19">
                  <c:v>2006</c:v>
                </c:pt>
                <c:pt idx="22">
                  <c:v>2009</c:v>
                </c:pt>
                <c:pt idx="24">
                  <c:v>2011</c:v>
                </c:pt>
                <c:pt idx="25">
                  <c:v>2012</c:v>
                </c:pt>
              </c:strCache>
            </c:strRef>
          </c:cat>
          <c:val>
            <c:numRef>
              <c:f>Sheet1!$C$2:$C$27</c:f>
              <c:numCache>
                <c:formatCode>General</c:formatCode>
                <c:ptCount val="26"/>
                <c:pt idx="13" formatCode="0%">
                  <c:v>0.37000000000000005</c:v>
                </c:pt>
                <c:pt idx="15" formatCode="0%">
                  <c:v>0.33000000000000007</c:v>
                </c:pt>
                <c:pt idx="17" formatCode="0%">
                  <c:v>0.36000000000000004</c:v>
                </c:pt>
                <c:pt idx="19" formatCode="0%">
                  <c:v>0.34</c:v>
                </c:pt>
                <c:pt idx="22" formatCode="0%">
                  <c:v>0.21000000000000002</c:v>
                </c:pt>
                <c:pt idx="24" formatCode="0%">
                  <c:v>0.13</c:v>
                </c:pt>
                <c:pt idx="25" formatCode="0%">
                  <c:v>0.16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216192"/>
        <c:axId val="119658752"/>
      </c:lineChart>
      <c:catAx>
        <c:axId val="11821619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119658752"/>
        <c:crosses val="autoZero"/>
        <c:auto val="1"/>
        <c:lblAlgn val="ctr"/>
        <c:lblOffset val="0"/>
        <c:noMultiLvlLbl val="0"/>
      </c:catAx>
      <c:valAx>
        <c:axId val="119658752"/>
        <c:scaling>
          <c:orientation val="minMax"/>
          <c:max val="0.8"/>
        </c:scaling>
        <c:delete val="0"/>
        <c:axPos val="l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8216192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21626123231991837"/>
          <c:y val="3.7037037037037042E-2"/>
          <c:w val="0.60875164041994778"/>
          <c:h val="6.8866196412948402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span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90492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NOTE: </a:t>
            </a:r>
            <a:r>
              <a:rPr lang="en-US" dirty="0"/>
              <a:t>Asked of separate half samples.</a:t>
            </a:r>
          </a:p>
          <a:p>
            <a:r>
              <a:rPr lang="en-US" dirty="0" smtClean="0"/>
              <a:t>SOURCES: </a:t>
            </a:r>
            <a:r>
              <a:rPr lang="en-US" dirty="0"/>
              <a:t>Gallup surveys (1987, 1991, 1992); Los Angeles Times Survey (1990); Kaiser Family Foundation surveys (1995-2012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l"/>
            <a:r>
              <a:rPr lang="en-US" dirty="0"/>
              <a:t>Share Naming HIV/AIDS As Most Urgent Health Problem Declines Over Long </a:t>
            </a:r>
            <a:r>
              <a:rPr lang="en-US" dirty="0" smtClean="0"/>
              <a:t>Ter</a:t>
            </a:r>
            <a:r>
              <a:rPr lang="en-US" dirty="0"/>
              <a:t>m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967930"/>
              </p:ext>
            </p:extLst>
          </p:nvPr>
        </p:nvGraphicFramePr>
        <p:xfrm>
          <a:off x="91440" y="1737360"/>
          <a:ext cx="8778240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3"/>
          <p:cNvSpPr txBox="1">
            <a:spLocks/>
          </p:cNvSpPr>
          <p:nvPr/>
        </p:nvSpPr>
        <p:spPr>
          <a:xfrm>
            <a:off x="91440" y="1097280"/>
            <a:ext cx="8991600" cy="54864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dirty="0"/>
              <a:t>Percent who name HIV/AIDS as the most urgent health problem facing the nation/world today:</a:t>
            </a:r>
          </a:p>
          <a:p>
            <a:r>
              <a:rPr lang="en-US" sz="1400" dirty="0"/>
              <a:t>(open-ended, multiple responses allowed)</a:t>
            </a:r>
          </a:p>
        </p:txBody>
      </p:sp>
    </p:spTree>
    <p:extLst>
      <p:ext uri="{BB962C8B-B14F-4D97-AF65-F5344CB8AC3E}">
        <p14:creationId xmlns:p14="http://schemas.microsoft.com/office/powerpoint/2010/main" val="177615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KFF Slide Template</Template>
  <TotalTime>1055</TotalTime>
  <Words>85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Share Naming HIV/AIDS As Most Urgent Health Problem Declines Over Long Term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Kaiser Slides Upgrade - New Format - Master Set - Domestic HIV</dc:title>
  <dc:creator>Jennifer Huang</dc:creator>
  <dc:description>Share Naming HIV/AIDS As Most Urgent Health Problem Declines Over Long Term</dc:description>
  <cp:lastModifiedBy>Sam Ross</cp:lastModifiedBy>
  <cp:revision>63</cp:revision>
  <cp:lastPrinted>2013-02-21T21:24:09Z</cp:lastPrinted>
  <dcterms:created xsi:type="dcterms:W3CDTF">2013-02-04T19:06:20Z</dcterms:created>
  <dcterms:modified xsi:type="dcterms:W3CDTF">2013-03-11T17:53:31Z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Kaiser Slides Upgrade - New Format - Master Set - Domestic HIV</vt:lpwstr>
  </property>
  <property fmtid="{D5CDD505-2E9C-101B-9397-08002B2CF9AE}" pid="3" name="SlideDescription">
    <vt:lpwstr>Share Naming HIV/AIDS As Most Urgent Health Problem Declines Over Long Term</vt:lpwstr>
  </property>
</Properties>
</file>