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217050342665499E-2"/>
          <c:y val="0.10267251749781278"/>
          <c:w val="0.93120887558326038"/>
          <c:h val="0.78264709098862639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Nation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68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49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45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41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44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38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26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17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21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17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1.4351851851851852E-2"/>
                  <c:y val="3.965578521434831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6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accent1"/>
                        </a:solidFill>
                      </a:rPr>
                      <a:t>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Sheet1!$B$2:$B$27</c:f>
              <c:strCache>
                <c:ptCount val="26"/>
                <c:pt idx="0">
                  <c:v>1987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8">
                  <c:v>1995</c:v>
                </c:pt>
                <c:pt idx="10">
                  <c:v>1997</c:v>
                </c:pt>
                <c:pt idx="13">
                  <c:v>2000</c:v>
                </c:pt>
                <c:pt idx="15">
                  <c:v>2002</c:v>
                </c:pt>
                <c:pt idx="17">
                  <c:v>2004</c:v>
                </c:pt>
                <c:pt idx="19">
                  <c:v>2006</c:v>
                </c:pt>
                <c:pt idx="22">
                  <c:v>2009</c:v>
                </c:pt>
                <c:pt idx="24">
                  <c:v>2011</c:v>
                </c:pt>
                <c:pt idx="25">
                  <c:v>2012</c:v>
                </c:pt>
              </c:strCache>
            </c:strRef>
          </c:cat>
          <c:val>
            <c:numRef>
              <c:f>Sheet1!$D$2:$D$27</c:f>
              <c:numCache>
                <c:formatCode>General</c:formatCode>
                <c:ptCount val="26"/>
                <c:pt idx="0" formatCode="0%">
                  <c:v>0.68</c:v>
                </c:pt>
                <c:pt idx="3" formatCode="0%">
                  <c:v>0.49</c:v>
                </c:pt>
                <c:pt idx="4" formatCode="0%">
                  <c:v>0.45</c:v>
                </c:pt>
                <c:pt idx="5" formatCode="0%">
                  <c:v>0.41</c:v>
                </c:pt>
                <c:pt idx="8" formatCode="0%">
                  <c:v>0.44</c:v>
                </c:pt>
                <c:pt idx="10" formatCode="0%">
                  <c:v>0.38</c:v>
                </c:pt>
                <c:pt idx="13" formatCode="0%">
                  <c:v>0.26</c:v>
                </c:pt>
                <c:pt idx="15" formatCode="0%">
                  <c:v>0.17</c:v>
                </c:pt>
                <c:pt idx="17" formatCode="0%">
                  <c:v>0.21</c:v>
                </c:pt>
                <c:pt idx="19" formatCode="0%">
                  <c:v>0.17</c:v>
                </c:pt>
                <c:pt idx="22" formatCode="0%">
                  <c:v>0.06</c:v>
                </c:pt>
                <c:pt idx="24" formatCode="0%">
                  <c:v>7.0000000000000007E-2</c:v>
                </c:pt>
                <c:pt idx="25" formatCode="0%">
                  <c:v>0.1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World</c:v>
                </c:pt>
              </c:strCache>
            </c:strRef>
          </c:tx>
          <c:spPr>
            <a:ln>
              <a:solidFill>
                <a:srgbClr val="E05C26"/>
              </a:solidFill>
            </a:ln>
          </c:spPr>
          <c:marker>
            <c:symbol val="none"/>
          </c:marker>
          <c:dLbls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37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33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36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21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E05C26"/>
                        </a:solidFill>
                      </a:rPr>
                      <a:t>13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E05C26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Sheet1!$B$2:$B$27</c:f>
              <c:strCache>
                <c:ptCount val="26"/>
                <c:pt idx="0">
                  <c:v>1987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8">
                  <c:v>1995</c:v>
                </c:pt>
                <c:pt idx="10">
                  <c:v>1997</c:v>
                </c:pt>
                <c:pt idx="13">
                  <c:v>2000</c:v>
                </c:pt>
                <c:pt idx="15">
                  <c:v>2002</c:v>
                </c:pt>
                <c:pt idx="17">
                  <c:v>2004</c:v>
                </c:pt>
                <c:pt idx="19">
                  <c:v>2006</c:v>
                </c:pt>
                <c:pt idx="22">
                  <c:v>2009</c:v>
                </c:pt>
                <c:pt idx="24">
                  <c:v>2011</c:v>
                </c:pt>
                <c:pt idx="25">
                  <c:v>2012</c:v>
                </c:pt>
              </c:strCache>
            </c:strRef>
          </c:cat>
          <c:val>
            <c:numRef>
              <c:f>Sheet1!$C$2:$C$27</c:f>
              <c:numCache>
                <c:formatCode>General</c:formatCode>
                <c:ptCount val="26"/>
                <c:pt idx="13" formatCode="0%">
                  <c:v>0.37</c:v>
                </c:pt>
                <c:pt idx="15" formatCode="0%">
                  <c:v>0.33</c:v>
                </c:pt>
                <c:pt idx="17" formatCode="0%">
                  <c:v>0.36</c:v>
                </c:pt>
                <c:pt idx="19" formatCode="0%">
                  <c:v>0.34</c:v>
                </c:pt>
                <c:pt idx="22" formatCode="0%">
                  <c:v>0.21</c:v>
                </c:pt>
                <c:pt idx="24" formatCode="0%">
                  <c:v>0.13</c:v>
                </c:pt>
                <c:pt idx="25" formatCode="0%">
                  <c:v>0.16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031872"/>
        <c:axId val="180033408"/>
      </c:lineChart>
      <c:catAx>
        <c:axId val="1800318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80033408"/>
        <c:crosses val="autoZero"/>
        <c:auto val="1"/>
        <c:lblAlgn val="ctr"/>
        <c:lblOffset val="0"/>
        <c:noMultiLvlLbl val="0"/>
      </c:catAx>
      <c:valAx>
        <c:axId val="180033408"/>
        <c:scaling>
          <c:orientation val="minMax"/>
          <c:max val="0.8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80031872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1626123231991834"/>
          <c:y val="3.7037037037037035E-2"/>
          <c:w val="0.60875164041994756"/>
          <c:h val="6.8866196412948388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501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085160"/>
              </p:ext>
            </p:extLst>
          </p:nvPr>
        </p:nvGraphicFramePr>
        <p:xfrm>
          <a:off x="91440" y="1737360"/>
          <a:ext cx="877824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1100" dirty="0"/>
          </a:p>
          <a:p>
            <a:r>
              <a:rPr lang="en-US" sz="1100" dirty="0" smtClean="0"/>
              <a:t>NOTE: </a:t>
            </a:r>
            <a:r>
              <a:rPr lang="en-US" sz="1100" dirty="0"/>
              <a:t>Asked of separate half samples.</a:t>
            </a:r>
          </a:p>
          <a:p>
            <a:r>
              <a:rPr lang="en-US" sz="1100" dirty="0" smtClean="0"/>
              <a:t>SOURCE: </a:t>
            </a:r>
            <a:r>
              <a:rPr lang="en-US" sz="1100" dirty="0"/>
              <a:t>Gallup surveys (1987, 1991, 1992); Los Angeles Times Survey (1990); Kaiser Family Foundation surveys (1995-2012)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/>
              <a:t>Share Naming HIV/AIDS As Most Urgent Health Problem Declines Over Long </a:t>
            </a:r>
            <a:r>
              <a:rPr lang="en-US" dirty="0" smtClean="0"/>
              <a:t>Ter</a:t>
            </a:r>
            <a:r>
              <a:rPr lang="en-US" dirty="0"/>
              <a:t>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/>
              <a:t>Percent who name HIV/AIDS as the most urgent health problem facing the nation/world today:</a:t>
            </a:r>
          </a:p>
          <a:p>
            <a:r>
              <a:rPr lang="en-US" sz="1400" dirty="0"/>
              <a:t>(open-ended, multiple responses allowed)</a:t>
            </a:r>
          </a:p>
        </p:txBody>
      </p:sp>
    </p:spTree>
    <p:extLst>
      <p:ext uri="{BB962C8B-B14F-4D97-AF65-F5344CB8AC3E}">
        <p14:creationId xmlns:p14="http://schemas.microsoft.com/office/powerpoint/2010/main" val="120717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Share Naming HIV/AIDS As Most Urgent Health Problem Declines Over Long Term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Naming HIV/AIDS As Most Urgent Health Problem Declines Over Long Term</dc:title>
  <dc:creator>SarahC</dc:creator>
  <cp:lastModifiedBy>SarahC</cp:lastModifiedBy>
  <cp:revision>1</cp:revision>
  <dcterms:created xsi:type="dcterms:W3CDTF">2013-02-14T21:07:53Z</dcterms:created>
  <dcterms:modified xsi:type="dcterms:W3CDTF">2013-02-14T21:07:54Z</dcterms:modified>
</cp:coreProperties>
</file>