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6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solidFill>
              <a:schemeClr val="accent1"/>
            </a:solidFill>
            <a:ln>
              <a:solidFill>
                <a:schemeClr val="tx1"/>
              </a:solidFill>
            </a:ln>
          </c:spPr>
          <c:dPt>
            <c:idx val="1"/>
            <c:bubble3D val="0"/>
            <c:spPr>
              <a:solidFill>
                <a:schemeClr val="bg1">
                  <a:lumMod val="65000"/>
                </a:schemeClr>
              </a:solidFill>
              <a:ln>
                <a:solidFill>
                  <a:schemeClr val="tx1"/>
                </a:solidFill>
              </a:ln>
            </c:spPr>
          </c:dPt>
          <c:dPt>
            <c:idx val="2"/>
            <c:bubble3D val="0"/>
            <c:spPr>
              <a:solidFill>
                <a:srgbClr val="E05C26"/>
              </a:solidFill>
              <a:ln>
                <a:solidFill>
                  <a:schemeClr val="tx1"/>
                </a:solidFill>
              </a:ln>
            </c:spPr>
          </c:dPt>
          <c:dLbls>
            <c:dLbl>
              <c:idx val="0"/>
              <c:layout>
                <c:manualLayout>
                  <c:x val="-0.24377363614056105"/>
                  <c:y val="-0.3848234311620139"/>
                </c:manualLayout>
              </c:layout>
              <c:spPr/>
              <c:txPr>
                <a:bodyPr/>
                <a:lstStyle/>
                <a:p>
                  <a:pPr>
                    <a:defRPr sz="1200">
                      <a:solidFill>
                        <a:schemeClr val="bg1"/>
                      </a:solidFill>
                    </a:defRPr>
                  </a:pPr>
                  <a:endParaRPr lang="en-US"/>
                </a:p>
              </c:txPr>
              <c:showLegendKey val="0"/>
              <c:showVal val="1"/>
              <c:showCatName val="1"/>
              <c:showSerName val="0"/>
              <c:showPercent val="0"/>
              <c:showBubbleSize val="0"/>
              <c:separator>
</c:separator>
            </c:dLbl>
            <c:dLbl>
              <c:idx val="1"/>
              <c:layout/>
              <c:showLegendKey val="0"/>
              <c:showVal val="1"/>
              <c:showCatName val="1"/>
              <c:showSerName val="0"/>
              <c:showPercent val="0"/>
              <c:showBubbleSize val="0"/>
              <c:separator> </c:separator>
            </c:dLbl>
            <c:dLbl>
              <c:idx val="2"/>
              <c:layout>
                <c:manualLayout>
                  <c:x val="0.23435628053753274"/>
                  <c:y val="0.22036248309870357"/>
                </c:manualLayout>
              </c:layout>
              <c:spPr/>
              <c:txPr>
                <a:bodyPr/>
                <a:lstStyle/>
                <a:p>
                  <a:pPr>
                    <a:defRPr sz="1200">
                      <a:solidFill>
                        <a:schemeClr val="bg1"/>
                      </a:solidFill>
                    </a:defRPr>
                  </a:pPr>
                  <a:endParaRPr lang="en-US"/>
                </a:p>
              </c:txPr>
              <c:showLegendKey val="0"/>
              <c:showVal val="1"/>
              <c:showCatName val="1"/>
              <c:showSerName val="0"/>
              <c:showPercent val="0"/>
              <c:showBubbleSize val="0"/>
              <c:separator>
</c:separator>
            </c:dLbl>
            <c:txPr>
              <a:bodyPr/>
              <a:lstStyle/>
              <a:p>
                <a:pPr>
                  <a:defRPr sz="1200"/>
                </a:pPr>
                <a:endParaRPr lang="en-US"/>
              </a:p>
            </c:txPr>
            <c:showLegendKey val="0"/>
            <c:showVal val="1"/>
            <c:showCatName val="1"/>
            <c:showSerName val="0"/>
            <c:showPercent val="0"/>
            <c:showBubbleSize val="0"/>
            <c:showLeaderLines val="1"/>
          </c:dLbls>
          <c:cat>
            <c:strRef>
              <c:f>Sheet1!$A$2:$A$4</c:f>
              <c:strCache>
                <c:ptCount val="3"/>
                <c:pt idx="0">
                  <c:v>Medicare needs to be changed to keep it sustainable</c:v>
                </c:pt>
                <c:pt idx="1">
                  <c:v>Dk/Ref.</c:v>
                </c:pt>
                <c:pt idx="2">
                  <c:v>Medicare is fine if we leave it as is</c:v>
                </c:pt>
              </c:strCache>
            </c:strRef>
          </c:cat>
          <c:val>
            <c:numRef>
              <c:f>Sheet1!$B$2:$B$4</c:f>
              <c:numCache>
                <c:formatCode>0%</c:formatCode>
                <c:ptCount val="3"/>
                <c:pt idx="0">
                  <c:v>0.72</c:v>
                </c:pt>
                <c:pt idx="1">
                  <c:v>0.06</c:v>
                </c:pt>
                <c:pt idx="2">
                  <c:v>0.21</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chemeClr val="accent3"/>
              </a:solidFill>
              <a:ln>
                <a:solidFill>
                  <a:schemeClr val="tx1"/>
                </a:solidFill>
              </a:ln>
            </c:spPr>
          </c:dPt>
          <c:dPt>
            <c:idx val="1"/>
            <c:invertIfNegative val="0"/>
            <c:bubble3D val="0"/>
            <c:spPr>
              <a:solidFill>
                <a:schemeClr val="accent1"/>
              </a:solidFill>
              <a:ln>
                <a:solidFill>
                  <a:schemeClr val="tx1"/>
                </a:solidFill>
              </a:ln>
            </c:spPr>
          </c:dPt>
          <c:dLbls>
            <c:txPr>
              <a:bodyPr/>
              <a:lstStyle/>
              <a:p>
                <a:pPr>
                  <a:defRPr sz="1400"/>
                </a:pPr>
                <a:endParaRPr lang="en-US"/>
              </a:p>
            </c:txPr>
            <c:dLblPos val="outEnd"/>
            <c:showLegendKey val="0"/>
            <c:showVal val="1"/>
            <c:showCatName val="0"/>
            <c:showSerName val="0"/>
            <c:showPercent val="0"/>
            <c:showBubbleSize val="0"/>
            <c:showLeaderLines val="0"/>
          </c:dLbls>
          <c:cat>
            <c:strRef>
              <c:f>Sheet1!$A$2:$A$3</c:f>
              <c:strCache>
                <c:ptCount val="2"/>
                <c:pt idx="0">
                  <c:v>Minor changes</c:v>
                </c:pt>
                <c:pt idx="1">
                  <c:v>Major changes</c:v>
                </c:pt>
              </c:strCache>
            </c:strRef>
          </c:cat>
          <c:val>
            <c:numRef>
              <c:f>Sheet1!$B$2:$B$3</c:f>
              <c:numCache>
                <c:formatCode>0%</c:formatCode>
                <c:ptCount val="2"/>
                <c:pt idx="0">
                  <c:v>0.32</c:v>
                </c:pt>
                <c:pt idx="1">
                  <c:v>0.36</c:v>
                </c:pt>
              </c:numCache>
            </c:numRef>
          </c:val>
        </c:ser>
        <c:dLbls>
          <c:dLblPos val="outEnd"/>
          <c:showLegendKey val="0"/>
          <c:showVal val="1"/>
          <c:showCatName val="0"/>
          <c:showSerName val="0"/>
          <c:showPercent val="0"/>
          <c:showBubbleSize val="0"/>
        </c:dLbls>
        <c:gapWidth val="45"/>
        <c:axId val="167695488"/>
        <c:axId val="167697024"/>
      </c:barChart>
      <c:catAx>
        <c:axId val="167695488"/>
        <c:scaling>
          <c:orientation val="minMax"/>
        </c:scaling>
        <c:delete val="0"/>
        <c:axPos val="l"/>
        <c:majorTickMark val="none"/>
        <c:minorTickMark val="none"/>
        <c:tickLblPos val="nextTo"/>
        <c:spPr>
          <a:ln>
            <a:noFill/>
          </a:ln>
        </c:spPr>
        <c:txPr>
          <a:bodyPr/>
          <a:lstStyle/>
          <a:p>
            <a:pPr>
              <a:defRPr sz="1400"/>
            </a:pPr>
            <a:endParaRPr lang="en-US"/>
          </a:p>
        </c:txPr>
        <c:crossAx val="167697024"/>
        <c:crosses val="autoZero"/>
        <c:auto val="1"/>
        <c:lblAlgn val="ctr"/>
        <c:lblOffset val="100"/>
        <c:noMultiLvlLbl val="0"/>
      </c:catAx>
      <c:valAx>
        <c:axId val="167697024"/>
        <c:scaling>
          <c:orientation val="minMax"/>
          <c:max val="1"/>
          <c:min val="0"/>
        </c:scaling>
        <c:delete val="0"/>
        <c:axPos val="b"/>
        <c:numFmt formatCode="0%" sourceLinked="1"/>
        <c:majorTickMark val="none"/>
        <c:minorTickMark val="none"/>
        <c:tickLblPos val="none"/>
        <c:spPr>
          <a:ln>
            <a:noFill/>
          </a:ln>
        </c:spPr>
        <c:crossAx val="1676954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ctr"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508295846"/>
              </p:ext>
            </p:extLst>
          </p:nvPr>
        </p:nvGraphicFramePr>
        <p:xfrm>
          <a:off x="92075" y="1600200"/>
          <a:ext cx="4433888"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r>
              <a:rPr lang="en-US" sz="1100" dirty="0" smtClean="0"/>
              <a:t>NOTE: Don’t know/Refused answers not show for follow-up question.</a:t>
            </a:r>
            <a:endParaRPr lang="en-US" sz="1100" dirty="0"/>
          </a:p>
          <a:p>
            <a:r>
              <a:rPr lang="en-US" sz="1100" dirty="0" smtClean="0"/>
              <a:t>SOURCE: </a:t>
            </a:r>
            <a:r>
              <a:rPr lang="en-US" sz="1100" dirty="0"/>
              <a:t>Kaiser Family Foundation Health Tracking Poll (conducted </a:t>
            </a:r>
            <a:r>
              <a:rPr lang="en-US" sz="1100" dirty="0" smtClean="0"/>
              <a:t>September 13-19, </a:t>
            </a:r>
            <a:r>
              <a:rPr lang="en-US" sz="1100" dirty="0"/>
              <a:t>2012</a:t>
            </a:r>
            <a:r>
              <a:rPr lang="en-US" sz="1100" dirty="0" smtClean="0"/>
              <a:t>)</a:t>
            </a:r>
            <a:endParaRPr lang="en-US" sz="1100" dirty="0"/>
          </a:p>
        </p:txBody>
      </p:sp>
      <p:sp>
        <p:nvSpPr>
          <p:cNvPr id="4" name="Title 3"/>
          <p:cNvSpPr>
            <a:spLocks noGrp="1"/>
          </p:cNvSpPr>
          <p:nvPr>
            <p:ph type="title"/>
          </p:nvPr>
        </p:nvSpPr>
        <p:spPr/>
        <p:txBody>
          <a:bodyPr anchor="ctr"/>
          <a:lstStyle/>
          <a:p>
            <a:pPr algn="l"/>
            <a:r>
              <a:rPr lang="en-US" dirty="0" smtClean="0"/>
              <a:t>Seven in Ten Say Medicare Needs Changes To Stay Sustainable</a:t>
            </a:r>
            <a:endParaRPr lang="en-US" dirty="0"/>
          </a:p>
        </p:txBody>
      </p:sp>
      <p:graphicFrame>
        <p:nvGraphicFramePr>
          <p:cNvPr id="7" name="Content Placeholder 6"/>
          <p:cNvGraphicFramePr>
            <a:graphicFrameLocks noGrp="1"/>
          </p:cNvGraphicFramePr>
          <p:nvPr>
            <p:ph idx="12"/>
            <p:extLst>
              <p:ext uri="{D42A27DB-BD31-4B8C-83A1-F6EECF244321}">
                <p14:modId xmlns:p14="http://schemas.microsoft.com/office/powerpoint/2010/main" val="4011645348"/>
              </p:ext>
            </p:extLst>
          </p:nvPr>
        </p:nvGraphicFramePr>
        <p:xfrm>
          <a:off x="5029200" y="2514600"/>
          <a:ext cx="4433887"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3"/>
          <p:cNvSpPr txBox="1">
            <a:spLocks/>
          </p:cNvSpPr>
          <p:nvPr/>
        </p:nvSpPr>
        <p:spPr>
          <a:xfrm>
            <a:off x="91440" y="1097280"/>
            <a:ext cx="4343400" cy="5486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smtClean="0"/>
              <a:t>Do you think changes need to be made to the Medicare program to keep it sustainable for the future, or do you think the Medicare program will basically be fine if we leave it as is?</a:t>
            </a:r>
            <a:endParaRPr lang="en-US" sz="1400" dirty="0"/>
          </a:p>
        </p:txBody>
      </p:sp>
      <p:sp>
        <p:nvSpPr>
          <p:cNvPr id="9" name="Text Placeholder 3"/>
          <p:cNvSpPr txBox="1">
            <a:spLocks/>
          </p:cNvSpPr>
          <p:nvPr/>
        </p:nvSpPr>
        <p:spPr>
          <a:xfrm>
            <a:off x="4648200" y="1097280"/>
            <a:ext cx="4343400" cy="5486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i="1" dirty="0" smtClean="0"/>
              <a:t>Asked of those who say Medicare needs to be changed: </a:t>
            </a:r>
            <a:r>
              <a:rPr lang="en-US" sz="1400" dirty="0" smtClean="0"/>
              <a:t>Do you think we need to make major changes or minor changes to Medicare to keep it sustainable for the future?</a:t>
            </a:r>
            <a:endParaRPr lang="en-US" sz="1400" i="1" dirty="0"/>
          </a:p>
        </p:txBody>
      </p:sp>
      <p:sp>
        <p:nvSpPr>
          <p:cNvPr id="10" name="Right Arrow 9"/>
          <p:cNvSpPr/>
          <p:nvPr/>
        </p:nvSpPr>
        <p:spPr>
          <a:xfrm>
            <a:off x="4267200" y="3886200"/>
            <a:ext cx="685800" cy="381000"/>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0434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KFF Slide Template">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129</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KFF Slide Template</vt:lpstr>
      <vt:lpstr>Seven in Ten Say Medicare Needs Changes To Stay Sustainable</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in Ten Say Medicare Needs Changes To Stay Sustainable</dc:title>
  <dc:creator>SarahC</dc:creator>
  <cp:lastModifiedBy>SarahC</cp:lastModifiedBy>
  <cp:revision>1</cp:revision>
  <dcterms:created xsi:type="dcterms:W3CDTF">2013-02-14T21:08:04Z</dcterms:created>
  <dcterms:modified xsi:type="dcterms:W3CDTF">2013-02-14T21:08:04Z</dcterms:modified>
</cp:coreProperties>
</file>