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" y="-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054521179644209E-2"/>
          <c:y val="5.5335693715368915E-2"/>
          <c:w val="0.92435375592225322"/>
          <c:h val="0.8610858213035869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ever been tested (ages 18-64)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 formatCode="0%">
                  <c:v>0.43</c:v>
                </c:pt>
                <c:pt idx="3" formatCode="0%">
                  <c:v>0.5</c:v>
                </c:pt>
                <c:pt idx="7" formatCode="0%">
                  <c:v>0.55000000000000004</c:v>
                </c:pt>
                <c:pt idx="9" formatCode="0%">
                  <c:v>0.55000000000000004</c:v>
                </c:pt>
                <c:pt idx="12" formatCode="0%">
                  <c:v>0.53</c:v>
                </c:pt>
                <c:pt idx="14" formatCode="0%">
                  <c:v>0.54</c:v>
                </c:pt>
                <c:pt idx="15" formatCode="0%">
                  <c:v>0.54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Yes, tested in the past 12 months (ages 18-29)</c:v>
                </c:pt>
              </c:strCache>
            </c:strRef>
          </c:tx>
          <c:spPr>
            <a:ln>
              <a:solidFill>
                <a:srgbClr val="E05C26"/>
              </a:solidFill>
              <a:prstDash val="solid"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rgbClr val="E05C26"/>
                    </a:solidFill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 formatCode="0%">
                  <c:v>0.26</c:v>
                </c:pt>
                <c:pt idx="3" formatCode="0%">
                  <c:v>0.3</c:v>
                </c:pt>
                <c:pt idx="7" formatCode="0%">
                  <c:v>0.35</c:v>
                </c:pt>
                <c:pt idx="9" formatCode="0%">
                  <c:v>0.26</c:v>
                </c:pt>
                <c:pt idx="12" formatCode="0%">
                  <c:v>0.3</c:v>
                </c:pt>
                <c:pt idx="14" formatCode="0%">
                  <c:v>0.26</c:v>
                </c:pt>
                <c:pt idx="15" formatCode="0%">
                  <c:v>0.33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Yes, tested in the past 12 months (ages 18-64)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Sheet1!$A$2:$A$17</c:f>
              <c:numCache>
                <c:formatCode>General</c:formatCode>
                <c:ptCount val="16"/>
                <c:pt idx="0">
                  <c:v>1997</c:v>
                </c:pt>
                <c:pt idx="3">
                  <c:v>2000</c:v>
                </c:pt>
                <c:pt idx="7">
                  <c:v>2004</c:v>
                </c:pt>
                <c:pt idx="9">
                  <c:v>2006</c:v>
                </c:pt>
                <c:pt idx="12">
                  <c:v>2009</c:v>
                </c:pt>
                <c:pt idx="14">
                  <c:v>2011</c:v>
                </c:pt>
                <c:pt idx="15">
                  <c:v>2012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 formatCode="0%">
                  <c:v>0.19</c:v>
                </c:pt>
                <c:pt idx="3" formatCode="0%">
                  <c:v>0.2</c:v>
                </c:pt>
                <c:pt idx="7" formatCode="0%">
                  <c:v>0.23</c:v>
                </c:pt>
                <c:pt idx="9" formatCode="0%">
                  <c:v>0.21</c:v>
                </c:pt>
                <c:pt idx="12" formatCode="0%">
                  <c:v>0.19</c:v>
                </c:pt>
                <c:pt idx="14" formatCode="0%">
                  <c:v>0.21</c:v>
                </c:pt>
                <c:pt idx="15" formatCode="0%">
                  <c:v>0.22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604352"/>
        <c:axId val="163605888"/>
      </c:lineChart>
      <c:catAx>
        <c:axId val="16360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63605888"/>
        <c:crosses val="autoZero"/>
        <c:auto val="1"/>
        <c:lblAlgn val="ctr"/>
        <c:lblOffset val="100"/>
        <c:noMultiLvlLbl val="0"/>
      </c:catAx>
      <c:valAx>
        <c:axId val="163605888"/>
        <c:scaling>
          <c:orientation val="minMax"/>
          <c:max val="0.8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163604352"/>
        <c:crosses val="autoZero"/>
        <c:crossBetween val="between"/>
        <c:majorUnit val="0.2"/>
      </c:valAx>
    </c:plotArea>
    <c:legend>
      <c:legendPos val="t"/>
      <c:layout>
        <c:manualLayout>
          <c:xMode val="edge"/>
          <c:yMode val="edge"/>
          <c:x val="7.1266221930592011E-2"/>
          <c:y val="2.2023321303587053E-2"/>
          <c:w val="0.91876917582325601"/>
          <c:h val="0.1026761628754738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7794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54153"/>
              </p:ext>
            </p:extLst>
          </p:nvPr>
        </p:nvGraphicFramePr>
        <p:xfrm>
          <a:off x="92075" y="1737360"/>
          <a:ext cx="8778240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SOURCE: </a:t>
            </a:r>
            <a:r>
              <a:rPr lang="en-US" sz="1100" dirty="0"/>
              <a:t>Kaiser Family Foundation </a:t>
            </a:r>
            <a:r>
              <a:rPr lang="en-US" sz="1100" dirty="0" smtClean="0"/>
              <a:t>surveys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dirty="0">
                <a:cs typeface="Tahoma" pitchFamily="34" charset="0"/>
                <a:sym typeface="Tahoma" pitchFamily="34" charset="0"/>
              </a:rPr>
              <a:t>Reported HIV Testing Rates Relatively Flat, Including Among Young Adults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" y="1097280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cs typeface="Tahoma" pitchFamily="34" charset="0"/>
                <a:sym typeface="Tahoma" pitchFamily="34" charset="0"/>
              </a:rPr>
              <a:t>Percent </a:t>
            </a:r>
            <a:r>
              <a:rPr lang="en-US" sz="1400" dirty="0">
                <a:cs typeface="Tahoma" pitchFamily="34" charset="0"/>
                <a:sym typeface="Tahoma" pitchFamily="34" charset="0"/>
              </a:rPr>
              <a:t>who say they have been tested for HIV ever and in the last 12 months:</a:t>
            </a:r>
          </a:p>
        </p:txBody>
      </p:sp>
    </p:spTree>
    <p:extLst>
      <p:ext uri="{BB962C8B-B14F-4D97-AF65-F5344CB8AC3E}">
        <p14:creationId xmlns:p14="http://schemas.microsoft.com/office/powerpoint/2010/main" val="2235528669"/>
      </p:ext>
    </p:extLst>
  </p:cSld>
  <p:clrMapOvr>
    <a:masterClrMapping/>
  </p:clrMapOvr>
</p:sld>
</file>

<file path=ppt/theme/theme1.xml><?xml version="1.0" encoding="utf-8"?>
<a:theme xmlns:a="http://schemas.openxmlformats.org/drawingml/2006/main" name="KFF Slide Template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Reported HIV Testing Rates Relatively Flat, Including Among Young Adults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HIV Testing Rates Relatively Flat, Including Among Young Adults</dc:title>
  <dc:creator>SarahC</dc:creator>
  <cp:lastModifiedBy>SarahC</cp:lastModifiedBy>
  <cp:revision>1</cp:revision>
  <dcterms:created xsi:type="dcterms:W3CDTF">2013-02-14T21:07:48Z</dcterms:created>
  <dcterms:modified xsi:type="dcterms:W3CDTF">2013-02-14T21:07:49Z</dcterms:modified>
</cp:coreProperties>
</file>