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054521179644223E-2"/>
          <c:y val="5.5335693715368922E-2"/>
          <c:w val="0.924353755922253"/>
          <c:h val="0.8610858213035871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Yes, ever been tested (ages 18-64)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3">
                  <c:v>2000</c:v>
                </c:pt>
                <c:pt idx="7">
                  <c:v>2004</c:v>
                </c:pt>
                <c:pt idx="9">
                  <c:v>2006</c:v>
                </c:pt>
                <c:pt idx="12">
                  <c:v>2009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 formatCode="0%">
                  <c:v>0.43000000000000005</c:v>
                </c:pt>
                <c:pt idx="3" formatCode="0%">
                  <c:v>0.5</c:v>
                </c:pt>
                <c:pt idx="7" formatCode="0%">
                  <c:v>0.55000000000000004</c:v>
                </c:pt>
                <c:pt idx="9" formatCode="0%">
                  <c:v>0.55000000000000004</c:v>
                </c:pt>
                <c:pt idx="12" formatCode="0%">
                  <c:v>0.53</c:v>
                </c:pt>
                <c:pt idx="14" formatCode="0%">
                  <c:v>0.54</c:v>
                </c:pt>
                <c:pt idx="15" formatCode="0%">
                  <c:v>0.54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Yes, tested in the past 12 months (ages 18-29)</c:v>
                </c:pt>
              </c:strCache>
            </c:strRef>
          </c:tx>
          <c:spPr>
            <a:ln>
              <a:solidFill>
                <a:schemeClr val="tx2"/>
              </a:solidFill>
              <a:prstDash val="solid"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3">
                  <c:v>2000</c:v>
                </c:pt>
                <c:pt idx="7">
                  <c:v>2004</c:v>
                </c:pt>
                <c:pt idx="9">
                  <c:v>2006</c:v>
                </c:pt>
                <c:pt idx="12">
                  <c:v>2009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 formatCode="0%">
                  <c:v>0.26</c:v>
                </c:pt>
                <c:pt idx="3" formatCode="0%">
                  <c:v>0.30000000000000004</c:v>
                </c:pt>
                <c:pt idx="7" formatCode="0%">
                  <c:v>0.35000000000000003</c:v>
                </c:pt>
                <c:pt idx="9" formatCode="0%">
                  <c:v>0.26</c:v>
                </c:pt>
                <c:pt idx="12" formatCode="0%">
                  <c:v>0.30000000000000004</c:v>
                </c:pt>
                <c:pt idx="14" formatCode="0%">
                  <c:v>0.26</c:v>
                </c:pt>
                <c:pt idx="15" formatCode="0%">
                  <c:v>0.33000000000000007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Yes, tested in the past 12 months (ages 18-64)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3">
                  <c:v>2000</c:v>
                </c:pt>
                <c:pt idx="7">
                  <c:v>2004</c:v>
                </c:pt>
                <c:pt idx="9">
                  <c:v>2006</c:v>
                </c:pt>
                <c:pt idx="12">
                  <c:v>2009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 formatCode="0%">
                  <c:v>0.19</c:v>
                </c:pt>
                <c:pt idx="3" formatCode="0%">
                  <c:v>0.2</c:v>
                </c:pt>
                <c:pt idx="7" formatCode="0%">
                  <c:v>0.23</c:v>
                </c:pt>
                <c:pt idx="9" formatCode="0%">
                  <c:v>0.21000000000000002</c:v>
                </c:pt>
                <c:pt idx="12" formatCode="0%">
                  <c:v>0.19</c:v>
                </c:pt>
                <c:pt idx="14" formatCode="0%">
                  <c:v>0.21000000000000002</c:v>
                </c:pt>
                <c:pt idx="15" formatCode="0%">
                  <c:v>0.22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57984"/>
        <c:axId val="119659520"/>
      </c:lineChart>
      <c:catAx>
        <c:axId val="11965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19659520"/>
        <c:crosses val="autoZero"/>
        <c:auto val="1"/>
        <c:lblAlgn val="ctr"/>
        <c:lblOffset val="100"/>
        <c:noMultiLvlLbl val="0"/>
      </c:catAx>
      <c:valAx>
        <c:axId val="119659520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19657984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7.1266221930592025E-2"/>
          <c:y val="2.202332130358705E-2"/>
          <c:w val="0.9187691758232559"/>
          <c:h val="0.102676162875473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801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288318"/>
              </p:ext>
            </p:extLst>
          </p:nvPr>
        </p:nvGraphicFramePr>
        <p:xfrm>
          <a:off x="92075" y="1737360"/>
          <a:ext cx="877824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SOURCE: </a:t>
            </a:r>
            <a:r>
              <a:rPr lang="en-US" sz="1100" dirty="0"/>
              <a:t>Kaiser Family Foundation </a:t>
            </a:r>
            <a:r>
              <a:rPr lang="en-US" sz="1100" dirty="0" smtClean="0"/>
              <a:t>surveys.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>
                <a:cs typeface="Tahoma" pitchFamily="34" charset="0"/>
                <a:sym typeface="Tahoma" pitchFamily="34" charset="0"/>
              </a:rPr>
              <a:t>Reported HIV Testing Rates Relatively Flat, Including Among Young Adults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" y="1097280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Tahoma" pitchFamily="34" charset="0"/>
                <a:sym typeface="Tahoma" pitchFamily="34" charset="0"/>
              </a:rPr>
              <a:t>Percent </a:t>
            </a:r>
            <a:r>
              <a:rPr lang="en-US" sz="1400" dirty="0">
                <a:cs typeface="Tahoma" pitchFamily="34" charset="0"/>
                <a:sym typeface="Tahoma" pitchFamily="34" charset="0"/>
              </a:rPr>
              <a:t>who say they have been tested for HIV ever and in the last 12 months:</a:t>
            </a:r>
          </a:p>
        </p:txBody>
      </p:sp>
    </p:spTree>
    <p:extLst>
      <p:ext uri="{BB962C8B-B14F-4D97-AF65-F5344CB8AC3E}">
        <p14:creationId xmlns:p14="http://schemas.microsoft.com/office/powerpoint/2010/main" val="380564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35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Reported HIV Testing Rates Relatively Flat, Including Among Young Adults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Reported HIV Testing Rates Relatively Flat, Including Among Young Adults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Reported HIV Testing Rates Relatively Flat, Including Among Young Adults</vt:lpwstr>
  </property>
</Properties>
</file>