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24585987261146527"/>
          <c:y val="2.5575447570332565E-3"/>
          <c:w val="0.48662420382165728"/>
          <c:h val="0.9769820971867007"/>
        </c:manualLayout>
      </c:layout>
      <c:pieChart>
        <c:varyColors val="1"/>
        <c:ser>
          <c:idx val="0"/>
          <c:order val="0"/>
          <c:tx>
            <c:strRef>
              <c:f>Sheet1!$A$2</c:f>
              <c:strCache>
                <c:ptCount val="1"/>
              </c:strCache>
            </c:strRef>
          </c:tx>
          <c:spPr>
            <a:ln>
              <a:solidFill>
                <a:schemeClr val="accent1"/>
              </a:solidFill>
            </a:ln>
          </c:spPr>
          <c:dLbls>
            <c:dLbl>
              <c:idx val="0"/>
              <c:layout>
                <c:manualLayout>
                  <c:x val="-0.1250496465360143"/>
                  <c:y val="0.18493268202585791"/>
                </c:manualLayout>
              </c:layout>
              <c:spPr/>
              <c:txPr>
                <a:bodyPr/>
                <a:lstStyle/>
                <a:p>
                  <a:pPr>
                    <a:defRPr sz="1100" b="1">
                      <a:solidFill>
                        <a:schemeClr val="bg1"/>
                      </a:solidFill>
                    </a:defRPr>
                  </a:pPr>
                  <a:endParaRPr lang="en-US"/>
                </a:p>
              </c:txPr>
              <c:dLblPos val="bestFit"/>
              <c:showLegendKey val="0"/>
              <c:showVal val="1"/>
              <c:showCatName val="1"/>
              <c:showSerName val="0"/>
              <c:showPercent val="0"/>
              <c:showBubbleSize val="0"/>
            </c:dLbl>
            <c:dLbl>
              <c:idx val="1"/>
              <c:layout>
                <c:manualLayout>
                  <c:x val="-0.20457827727286296"/>
                  <c:y val="5.2019813312809582E-2"/>
                </c:manualLayout>
              </c:layout>
              <c:spPr/>
              <c:txPr>
                <a:bodyPr/>
                <a:lstStyle/>
                <a:p>
                  <a:pPr>
                    <a:defRPr sz="1100" b="1">
                      <a:solidFill>
                        <a:schemeClr val="bg1"/>
                      </a:solidFill>
                    </a:defRPr>
                  </a:pPr>
                  <a:endParaRPr lang="en-US"/>
                </a:p>
              </c:txPr>
              <c:dLblPos val="bestFit"/>
              <c:showLegendKey val="0"/>
              <c:showVal val="1"/>
              <c:showCatName val="1"/>
              <c:showSerName val="0"/>
              <c:showPercent val="0"/>
              <c:showBubbleSize val="0"/>
            </c:dLbl>
            <c:dLbl>
              <c:idx val="2"/>
              <c:layout>
                <c:manualLayout>
                  <c:x val="1.2208022500652669E-3"/>
                  <c:y val="-4.8448608077982375E-3"/>
                </c:manualLayout>
              </c:layout>
              <c:spPr/>
              <c:txPr>
                <a:bodyPr/>
                <a:lstStyle/>
                <a:p>
                  <a:pPr>
                    <a:defRPr sz="1100" b="1"/>
                  </a:pPr>
                  <a:endParaRPr lang="en-US"/>
                </a:p>
              </c:txPr>
              <c:dLblPos val="bestFit"/>
              <c:showLegendKey val="0"/>
              <c:showVal val="1"/>
              <c:showCatName val="1"/>
              <c:showSerName val="0"/>
              <c:showPercent val="0"/>
              <c:showBubbleSize val="0"/>
            </c:dLbl>
            <c:dLbl>
              <c:idx val="3"/>
              <c:layout>
                <c:manualLayout>
                  <c:x val="-1.3979578295343067E-3"/>
                  <c:y val="-7.0939490350757101E-3"/>
                </c:manualLayout>
              </c:layout>
              <c:spPr/>
              <c:txPr>
                <a:bodyPr/>
                <a:lstStyle/>
                <a:p>
                  <a:pPr>
                    <a:defRPr sz="1100" b="1"/>
                  </a:pPr>
                  <a:endParaRPr lang="en-US"/>
                </a:p>
              </c:txPr>
              <c:dLblPos val="bestFit"/>
              <c:showLegendKey val="0"/>
              <c:showVal val="1"/>
              <c:showCatName val="1"/>
              <c:showSerName val="0"/>
              <c:showPercent val="0"/>
              <c:showBubbleSize val="0"/>
            </c:dLbl>
            <c:dLbl>
              <c:idx val="4"/>
              <c:layout>
                <c:manualLayout>
                  <c:x val="-0.1120503571889877"/>
                  <c:y val="-0.11835301837270339"/>
                </c:manualLayout>
              </c:layout>
              <c:spPr/>
              <c:txPr>
                <a:bodyPr/>
                <a:lstStyle/>
                <a:p>
                  <a:pPr>
                    <a:defRPr sz="1100" b="1"/>
                  </a:pPr>
                  <a:endParaRPr lang="en-US"/>
                </a:p>
              </c:txPr>
              <c:dLblPos val="bestFit"/>
              <c:showLegendKey val="0"/>
              <c:showVal val="1"/>
              <c:showCatName val="1"/>
              <c:showSerName val="0"/>
              <c:showPercent val="0"/>
              <c:showBubbleSize val="0"/>
            </c:dLbl>
            <c:dLbl>
              <c:idx val="5"/>
              <c:layout>
                <c:manualLayout>
                  <c:x val="0.11691196852808725"/>
                  <c:y val="-0.19166642364148925"/>
                </c:manualLayout>
              </c:layout>
              <c:spPr/>
              <c:txPr>
                <a:bodyPr/>
                <a:lstStyle/>
                <a:p>
                  <a:pPr>
                    <a:defRPr sz="1100" b="1"/>
                  </a:pPr>
                  <a:endParaRPr lang="en-US"/>
                </a:p>
              </c:txPr>
              <c:dLblPos val="bestFit"/>
              <c:showLegendKey val="0"/>
              <c:showVal val="1"/>
              <c:showCatName val="1"/>
              <c:showSerName val="0"/>
              <c:showPercent val="0"/>
              <c:showBubbleSize val="0"/>
            </c:dLbl>
            <c:dLbl>
              <c:idx val="6"/>
              <c:layout>
                <c:manualLayout>
                  <c:x val="0.18548550563031629"/>
                  <c:y val="0.14455647905122976"/>
                </c:manualLayout>
              </c:layout>
              <c:spPr/>
              <c:txPr>
                <a:bodyPr/>
                <a:lstStyle/>
                <a:p>
                  <a:pPr>
                    <a:defRPr sz="1100" b="1"/>
                  </a:pPr>
                  <a:endParaRPr lang="en-US"/>
                </a:p>
              </c:txPr>
              <c:dLblPos val="bestFit"/>
              <c:showLegendKey val="0"/>
              <c:showVal val="1"/>
              <c:showCatName val="1"/>
              <c:showSerName val="0"/>
              <c:showPercent val="0"/>
              <c:showBubbleSize val="0"/>
            </c:dLbl>
            <c:numFmt formatCode="0.0%" sourceLinked="0"/>
            <c:txPr>
              <a:bodyPr/>
              <a:lstStyle/>
              <a:p>
                <a:pPr>
                  <a:defRPr sz="1100" b="1"/>
                </a:pPr>
                <a:endParaRPr lang="en-US"/>
              </a:p>
            </c:txPr>
            <c:dLblPos val="inEnd"/>
            <c:showLegendKey val="0"/>
            <c:showVal val="1"/>
            <c:showCatName val="1"/>
            <c:showSerName val="0"/>
            <c:showPercent val="0"/>
            <c:showBubbleSize val="0"/>
            <c:showLeaderLines val="1"/>
          </c:dLbls>
          <c:cat>
            <c:strRef>
              <c:f>Sheet1!$B$1:$H$1</c:f>
              <c:strCache>
                <c:ptCount val="7"/>
                <c:pt idx="0">
                  <c:v>Other Health Spending</c:v>
                </c:pt>
                <c:pt idx="1">
                  <c:v>Other Personal Health Care</c:v>
                </c:pt>
                <c:pt idx="2">
                  <c:v>Home Health Care</c:v>
                </c:pt>
                <c:pt idx="3">
                  <c:v>Nursing Home Care</c:v>
                </c:pt>
                <c:pt idx="4">
                  <c:v>Prescription Drugs</c:v>
                </c:pt>
                <c:pt idx="5">
                  <c:v>Physician and Clinical Services</c:v>
                </c:pt>
                <c:pt idx="6">
                  <c:v>Hospital Care</c:v>
                </c:pt>
              </c:strCache>
            </c:strRef>
          </c:cat>
          <c:val>
            <c:numRef>
              <c:f>Sheet1!$B$2:$H$2</c:f>
              <c:numCache>
                <c:formatCode>0.0%</c:formatCode>
                <c:ptCount val="7"/>
                <c:pt idx="0">
                  <c:v>0.16</c:v>
                </c:pt>
                <c:pt idx="1">
                  <c:v>0.13600000000000001</c:v>
                </c:pt>
                <c:pt idx="2">
                  <c:v>3.3000000000000002E-2</c:v>
                </c:pt>
                <c:pt idx="3">
                  <c:v>4.8000000000000001E-2</c:v>
                </c:pt>
                <c:pt idx="4">
                  <c:v>0.10299999999999998</c:v>
                </c:pt>
                <c:pt idx="5">
                  <c:v>0.18700000000000006</c:v>
                </c:pt>
                <c:pt idx="6">
                  <c:v>0.33200000000000013</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667D3F-CC7B-4050-97CF-21BE7F982F2C}"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4DA0E-B634-4211-BB68-1AB4EE2B2F51}" type="slidenum">
              <a:rPr lang="en-US" smtClean="0"/>
              <a:t>‹#›</a:t>
            </a:fld>
            <a:endParaRPr lang="en-US"/>
          </a:p>
        </p:txBody>
      </p:sp>
    </p:spTree>
    <p:extLst>
      <p:ext uri="{BB962C8B-B14F-4D97-AF65-F5344CB8AC3E}">
        <p14:creationId xmlns:p14="http://schemas.microsoft.com/office/powerpoint/2010/main" val="1728503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F94C48A-9B7B-4553-8799-8204F28DEB64}" type="slidenum">
              <a:rPr lang="en-US" smtClean="0"/>
              <a:pPr/>
              <a:t>1</a:t>
            </a:fld>
            <a:endParaRPr lang="en-US" smtClean="0"/>
          </a:p>
        </p:txBody>
      </p:sp>
      <p:sp>
        <p:nvSpPr>
          <p:cNvPr id="4099" name="Rectangle 2"/>
          <p:cNvSpPr>
            <a:spLocks noGrp="1" noRot="1" noChangeAspect="1" noChangeArrowheads="1" noTextEdit="1"/>
          </p:cNvSpPr>
          <p:nvPr>
            <p:ph type="sldImg"/>
          </p:nvPr>
        </p:nvSpPr>
        <p:spPr>
          <a:xfrm>
            <a:off x="1144588" y="685800"/>
            <a:ext cx="4572000" cy="3429000"/>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9"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9072563" cy="1066800"/>
          </a:xfrm>
          <a:noFill/>
        </p:spPr>
        <p:txBody>
          <a:bodyPr/>
          <a:lstStyle/>
          <a:p>
            <a:r>
              <a:rPr lang="en-US" sz="2400" b="1" dirty="0" smtClean="0">
                <a:solidFill>
                  <a:schemeClr val="tx1"/>
                </a:solidFill>
              </a:rPr>
              <a:t>Relative Contributions of Different Types of Health Services to Total Growth in National Health Expenditures, 2001-2011</a:t>
            </a:r>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val="2636582728"/>
              </p:ext>
            </p:extLst>
          </p:nvPr>
        </p:nvGraphicFramePr>
        <p:xfrm>
          <a:off x="533400" y="1295400"/>
          <a:ext cx="8268452"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5638800"/>
            <a:ext cx="8458200" cy="119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1100" dirty="0" smtClean="0">
                <a:latin typeface="+mj-lt"/>
              </a:rPr>
              <a:t>NOTE: </a:t>
            </a:r>
            <a:r>
              <a:rPr lang="en-US" sz="1100" dirty="0">
                <a:latin typeface="+mj-lt"/>
              </a:rPr>
              <a:t>Percentages may not total 100% due to rounding. 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p>
          <a:p>
            <a:pPr>
              <a:spcBef>
                <a:spcPct val="50000"/>
              </a:spcBef>
            </a:pPr>
            <a:r>
              <a:rPr lang="en-US" sz="1100" dirty="0" smtClean="0">
                <a:latin typeface="+mj-lt"/>
              </a:rPr>
              <a:t>SOURCE: </a:t>
            </a:r>
            <a:r>
              <a:rPr lang="en-US" sz="1100" dirty="0">
                <a:latin typeface="+mj-lt"/>
              </a:rPr>
              <a:t>Kaiser Family Foundation calculations using NHE data from Centers for Medicare and Medicaid Services, Office of the Actuary, National Health Statistics Group, at </a:t>
            </a:r>
            <a:r>
              <a:rPr lang="en-US" sz="1100" dirty="0">
                <a:latin typeface="+mj-lt"/>
                <a:hlinkClick r:id="rId4"/>
              </a:rPr>
              <a:t>http://www.cms.hhs.gov/NationalHealthExpendData/</a:t>
            </a:r>
            <a:r>
              <a:rPr lang="en-US" sz="1100" dirty="0">
                <a:latin typeface="+mj-lt"/>
              </a:rPr>
              <a:t> (see Historical; National Health Expenditures by type of service and source of funds, CY </a:t>
            </a:r>
            <a:r>
              <a:rPr lang="en-US" sz="1100" dirty="0" smtClean="0">
                <a:latin typeface="+mj-lt"/>
              </a:rPr>
              <a:t>1960-2011; </a:t>
            </a:r>
            <a:r>
              <a:rPr lang="en-US" sz="1100" dirty="0">
                <a:latin typeface="+mj-lt"/>
              </a:rPr>
              <a:t>file </a:t>
            </a:r>
            <a:r>
              <a:rPr lang="en-US" sz="1100" dirty="0" smtClean="0">
                <a:latin typeface="+mj-lt"/>
              </a:rPr>
              <a:t>nhe2011.zip). </a:t>
            </a:r>
            <a:endParaRPr lang="en-US" sz="1100" dirty="0">
              <a:latin typeface="+mj-lt"/>
            </a:endParaRPr>
          </a:p>
        </p:txBody>
      </p:sp>
    </p:spTree>
    <p:extLst>
      <p:ext uri="{BB962C8B-B14F-4D97-AF65-F5344CB8AC3E}">
        <p14:creationId xmlns:p14="http://schemas.microsoft.com/office/powerpoint/2010/main" val="809565482"/>
      </p:ext>
    </p:extLst>
  </p:cSld>
  <p:clrMapOvr>
    <a:masterClrMapping/>
  </p:clrMapOvr>
  <p:transition advClick="0" advTm="25000"/>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178</Words>
  <Application>Microsoft Office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Relative Contributions of Different Types of Health Services to Total Growth in National Health Expenditures, 2001-2011</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Relative Contributions of Different Types of Health Services to Total Growth in National Health Expenditures, 2001-2011</dc:title>
  <dc:creator>NirmitaP</dc:creator>
  <cp:lastModifiedBy>NirmitaP</cp:lastModifiedBy>
  <cp:revision>2</cp:revision>
  <dcterms:created xsi:type="dcterms:W3CDTF">2013-03-08T16:31:57Z</dcterms:created>
  <dcterms:modified xsi:type="dcterms:W3CDTF">2013-03-08T16:52:00Z</dcterms:modified>
</cp:coreProperties>
</file>