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5569356629854298"/>
          <c:y val="6.7459322678425724E-3"/>
          <c:w val="0.62947913393708166"/>
          <c:h val="0.94444444444444453"/>
        </c:manualLayout>
      </c:layout>
      <c:barChart>
        <c:barDir val="bar"/>
        <c:grouping val="clustered"/>
        <c:varyColors val="0"/>
        <c:ser>
          <c:idx val="0"/>
          <c:order val="0"/>
          <c:spPr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Sheet1!$A$1:$G$1</c:f>
              <c:strCache>
                <c:ptCount val="7"/>
                <c:pt idx="0">
                  <c:v>Asian</c:v>
                </c:pt>
                <c:pt idx="1">
                  <c:v>White</c:v>
                </c:pt>
                <c:pt idx="2">
                  <c:v>American Indian/Alaska Native</c:v>
                </c:pt>
                <c:pt idx="3">
                  <c:v>Native Hawaiian/Pacific Islander</c:v>
                </c:pt>
                <c:pt idx="4">
                  <c:v>Multiple Races</c:v>
                </c:pt>
                <c:pt idx="5">
                  <c:v>Latino</c:v>
                </c:pt>
                <c:pt idx="6">
                  <c:v>Black</c:v>
                </c:pt>
              </c:strCache>
            </c:strRef>
          </c:cat>
          <c:val>
            <c:numRef>
              <c:f>Sheet1!$A$2:$G$2</c:f>
              <c:numCache>
                <c:formatCode>0.0</c:formatCode>
                <c:ptCount val="7"/>
                <c:pt idx="0">
                  <c:v>8.4</c:v>
                </c:pt>
                <c:pt idx="1">
                  <c:v>8.7000000000000011</c:v>
                </c:pt>
                <c:pt idx="2">
                  <c:v>11</c:v>
                </c:pt>
                <c:pt idx="3">
                  <c:v>19</c:v>
                </c:pt>
                <c:pt idx="4">
                  <c:v>24.2</c:v>
                </c:pt>
                <c:pt idx="5">
                  <c:v>27.5</c:v>
                </c:pt>
                <c:pt idx="6">
                  <c:v>68.900000000000006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1709312"/>
        <c:axId val="121710848"/>
      </c:barChart>
      <c:catAx>
        <c:axId val="1217093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1710848"/>
        <c:crosses val="autoZero"/>
        <c:auto val="1"/>
        <c:lblAlgn val="ctr"/>
        <c:lblOffset val="100"/>
        <c:noMultiLvlLbl val="0"/>
      </c:catAx>
      <c:valAx>
        <c:axId val="121710848"/>
        <c:scaling>
          <c:orientation val="minMax"/>
        </c:scaling>
        <c:delete val="1"/>
        <c:axPos val="b"/>
        <c:numFmt formatCode="0.0" sourceLinked="1"/>
        <c:majorTickMark val="out"/>
        <c:minorTickMark val="none"/>
        <c:tickLblPos val="none"/>
        <c:crossAx val="1217093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A76948-A666-4DD8-99EA-9E8F926DD304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6B1B00-69C8-444B-9560-5324F76FF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889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72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32852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25806"/>
              </p:ext>
            </p:extLst>
          </p:nvPr>
        </p:nvGraphicFramePr>
        <p:xfrm>
          <a:off x="0" y="1273068"/>
          <a:ext cx="9121462" cy="483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Rates of New </a:t>
            </a:r>
            <a:r>
              <a:rPr lang="en-US" dirty="0" smtClean="0"/>
              <a:t>HIV Infections per 100,000, by Race/Ethnicity</a:t>
            </a:r>
            <a:r>
              <a:rPr lang="en-US" dirty="0"/>
              <a:t>, United States, 2010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NOTE: Data are estimates for adults/adolescents </a:t>
            </a:r>
            <a:r>
              <a:rPr lang="en-US" dirty="0" smtClean="0"/>
              <a:t>aged 13 </a:t>
            </a:r>
            <a:r>
              <a:rPr lang="en-US" dirty="0"/>
              <a:t>and older and do not include U.S. dependent areas. </a:t>
            </a:r>
          </a:p>
          <a:p>
            <a:r>
              <a:rPr lang="en-US" dirty="0"/>
              <a:t>SOURCE: CDC, HIV Surveillance Supplemental Report, Vol. 17, No. 4; December 2012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63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FF Slide Templat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KFF Slide Template</Template>
  <TotalTime>1055</TotalTime>
  <Words>56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Rates of New HIV Infections per 100,000, by Race/Ethnicity, United States, 2010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Kaiser Slides Upgrade - New Format - Master Set - Domestic HIV</dc:title>
  <dc:creator>Jennifer Huang</dc:creator>
  <dc:description>Rates of New HIV Infections per 100,000, by Race/Ethnicity, United States, 2010</dc:description>
  <cp:lastModifiedBy>Sam Ross</cp:lastModifiedBy>
  <cp:revision>63</cp:revision>
  <cp:lastPrinted>2013-02-21T21:24:09Z</cp:lastPrinted>
  <dcterms:created xsi:type="dcterms:W3CDTF">2013-02-04T19:06:20Z</dcterms:created>
  <dcterms:modified xsi:type="dcterms:W3CDTF">2013-03-11T17:53:28Z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Kaiser Slides Upgrade - New Format - Master Set - Domestic HIV</vt:lpwstr>
  </property>
  <property fmtid="{D5CDD505-2E9C-101B-9397-08002B2CF9AE}" pid="3" name="SlideDescription">
    <vt:lpwstr>Rates of New HIV Infections per 100,000, by Race/Ethnicity, United States, 2010</vt:lpwstr>
  </property>
</Properties>
</file>