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91778880226791E-2"/>
          <c:y val="0.11363636363636362"/>
          <c:w val="0.96881644223954655"/>
          <c:h val="0.75208740952835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Black Men</c:v>
                </c:pt>
                <c:pt idx="1">
                  <c:v>Latino Men</c:v>
                </c:pt>
                <c:pt idx="2">
                  <c:v>Black Women</c:v>
                </c:pt>
                <c:pt idx="3">
                  <c:v>White Men</c:v>
                </c:pt>
                <c:pt idx="4">
                  <c:v>Latinas</c:v>
                </c:pt>
                <c:pt idx="5">
                  <c:v>White Women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103.6</c:v>
                </c:pt>
                <c:pt idx="1">
                  <c:v>45.5</c:v>
                </c:pt>
                <c:pt idx="2">
                  <c:v>38.1</c:v>
                </c:pt>
                <c:pt idx="3">
                  <c:v>15.8</c:v>
                </c:pt>
                <c:pt idx="4">
                  <c:v>8</c:v>
                </c:pt>
                <c:pt idx="5">
                  <c:v>1.9000000000000001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8215424"/>
        <c:axId val="118197248"/>
      </c:barChart>
      <c:valAx>
        <c:axId val="11819724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118215424"/>
        <c:crosses val="autoZero"/>
        <c:crossBetween val="between"/>
      </c:valAx>
      <c:catAx>
        <c:axId val="1182154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118197248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634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Data are estimates for adults/adolescents </a:t>
            </a:r>
            <a:r>
              <a:rPr lang="en-US" dirty="0" smtClean="0"/>
              <a:t>aged 13 </a:t>
            </a:r>
            <a:r>
              <a:rPr lang="en-US" dirty="0"/>
              <a:t>and older and do not include U.S. dependent areas. </a:t>
            </a:r>
            <a:r>
              <a:rPr lang="en-US" dirty="0" smtClean="0"/>
              <a:t> Estimates shown only for whites, Blacks, and Latinos.</a:t>
            </a:r>
            <a:endParaRPr lang="en-US" dirty="0"/>
          </a:p>
          <a:p>
            <a:r>
              <a:rPr lang="en-US" dirty="0"/>
              <a:t>SOURCE: CDC, HIV Surveillance Supplemental Report, Vol. 17, No. 4; December 2012.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 of New </a:t>
            </a:r>
            <a:r>
              <a:rPr lang="en-US" dirty="0" smtClean="0"/>
              <a:t>HIV Infections per 100,000, by </a:t>
            </a:r>
            <a:r>
              <a:rPr lang="en-US" dirty="0"/>
              <a:t>Race/Ethnicity and Sex</a:t>
            </a:r>
            <a:r>
              <a:rPr lang="en-US" dirty="0" smtClean="0"/>
              <a:t>, United States, </a:t>
            </a:r>
            <a:r>
              <a:rPr lang="en-US" dirty="0"/>
              <a:t>2010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234866"/>
              </p:ext>
            </p:extLst>
          </p:nvPr>
        </p:nvGraphicFramePr>
        <p:xfrm>
          <a:off x="36786" y="9144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7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68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Rates of New HIV Infections per 100,000, by Race/Ethnicity and Sex, United States,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Rates of New HIV Infections per 100,000, by Race/Ethnicity and Sex, United States, 2010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Rates of New HIV Infections per 100,000, by Race/Ethnicity and Sex, United States, 2010</vt:lpwstr>
  </property>
</Properties>
</file>