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484885510000905E-2"/>
          <c:y val="3.3622936963388042E-2"/>
          <c:w val="0.93019764232057223"/>
          <c:h val="0.8605155923306196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White, not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strCache>
            </c:strRef>
          </c:cat>
          <c:val>
            <c:numRef>
              <c:f>Sheet1!$B$2:$AB$2</c:f>
              <c:numCache>
                <c:formatCode>0.0%</c:formatCode>
                <c:ptCount val="27"/>
                <c:pt idx="0">
                  <c:v>0.59</c:v>
                </c:pt>
                <c:pt idx="1">
                  <c:v>0.59</c:v>
                </c:pt>
                <c:pt idx="2">
                  <c:v>0.57999999999999996</c:v>
                </c:pt>
                <c:pt idx="3">
                  <c:v>0.54</c:v>
                </c:pt>
                <c:pt idx="4">
                  <c:v>0.52</c:v>
                </c:pt>
                <c:pt idx="5">
                  <c:v>0.5</c:v>
                </c:pt>
                <c:pt idx="6">
                  <c:v>0.48</c:v>
                </c:pt>
                <c:pt idx="7">
                  <c:v>0.46</c:v>
                </c:pt>
                <c:pt idx="8">
                  <c:v>0.42</c:v>
                </c:pt>
                <c:pt idx="9">
                  <c:v>0.39</c:v>
                </c:pt>
                <c:pt idx="10">
                  <c:v>0.39</c:v>
                </c:pt>
                <c:pt idx="11">
                  <c:v>0.35</c:v>
                </c:pt>
                <c:pt idx="12">
                  <c:v>0.32</c:v>
                </c:pt>
                <c:pt idx="13">
                  <c:v>0.31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0.28999999999999998</c:v>
                </c:pt>
                <c:pt idx="17">
                  <c:v>0.3</c:v>
                </c:pt>
                <c:pt idx="18">
                  <c:v>0.28999999999999998</c:v>
                </c:pt>
                <c:pt idx="19">
                  <c:v>0.28999999999999998</c:v>
                </c:pt>
                <c:pt idx="20">
                  <c:v>0.28999999999999998</c:v>
                </c:pt>
                <c:pt idx="21">
                  <c:v>0.3</c:v>
                </c:pt>
                <c:pt idx="22">
                  <c:v>0.28999999999999998</c:v>
                </c:pt>
                <c:pt idx="23">
                  <c:v>0.28000000000000003</c:v>
                </c:pt>
                <c:pt idx="24">
                  <c:v>0.27</c:v>
                </c:pt>
                <c:pt idx="25">
                  <c:v>0.26</c:v>
                </c:pt>
                <c:pt idx="26">
                  <c:v>0.26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Black, not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strCache>
            </c:strRef>
          </c:cat>
          <c:val>
            <c:numRef>
              <c:f>Sheet1!$B$3:$AB$3</c:f>
              <c:numCache>
                <c:formatCode>0.0%</c:formatCode>
                <c:ptCount val="27"/>
                <c:pt idx="0">
                  <c:v>0.25</c:v>
                </c:pt>
                <c:pt idx="1">
                  <c:v>0.25</c:v>
                </c:pt>
                <c:pt idx="2">
                  <c:v>0.27</c:v>
                </c:pt>
                <c:pt idx="3">
                  <c:v>0.28000000000000003</c:v>
                </c:pt>
                <c:pt idx="4">
                  <c:v>0.3</c:v>
                </c:pt>
                <c:pt idx="5">
                  <c:v>0.32</c:v>
                </c:pt>
                <c:pt idx="6">
                  <c:v>0.33</c:v>
                </c:pt>
                <c:pt idx="7">
                  <c:v>0.35</c:v>
                </c:pt>
                <c:pt idx="8">
                  <c:v>0.38</c:v>
                </c:pt>
                <c:pt idx="9">
                  <c:v>0.4</c:v>
                </c:pt>
                <c:pt idx="10">
                  <c:v>0.41</c:v>
                </c:pt>
                <c:pt idx="11">
                  <c:v>0.44</c:v>
                </c:pt>
                <c:pt idx="12">
                  <c:v>0.47</c:v>
                </c:pt>
                <c:pt idx="13">
                  <c:v>0.48</c:v>
                </c:pt>
                <c:pt idx="14">
                  <c:v>0.48</c:v>
                </c:pt>
                <c:pt idx="15">
                  <c:v>0.49</c:v>
                </c:pt>
                <c:pt idx="16">
                  <c:v>0.51</c:v>
                </c:pt>
                <c:pt idx="17">
                  <c:v>0.51</c:v>
                </c:pt>
                <c:pt idx="18">
                  <c:v>0.51</c:v>
                </c:pt>
                <c:pt idx="19">
                  <c:v>0.51</c:v>
                </c:pt>
                <c:pt idx="20">
                  <c:v>0.5</c:v>
                </c:pt>
                <c:pt idx="21">
                  <c:v>0.49</c:v>
                </c:pt>
                <c:pt idx="22">
                  <c:v>0.49</c:v>
                </c:pt>
                <c:pt idx="23">
                  <c:v>0.48</c:v>
                </c:pt>
                <c:pt idx="24">
                  <c:v>0.48</c:v>
                </c:pt>
                <c:pt idx="25">
                  <c:v>0.48</c:v>
                </c:pt>
                <c:pt idx="26">
                  <c:v>0.49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Hispanic</c:v>
                </c:pt>
              </c:strCache>
            </c:strRef>
          </c:tx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strCache>
            </c:strRef>
          </c:cat>
          <c:val>
            <c:numRef>
              <c:f>Sheet1!$B$4:$AB$4</c:f>
              <c:numCache>
                <c:formatCode>0.0%</c:formatCode>
                <c:ptCount val="27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0.17</c:v>
                </c:pt>
                <c:pt idx="4">
                  <c:v>0.17</c:v>
                </c:pt>
                <c:pt idx="5">
                  <c:v>0.17</c:v>
                </c:pt>
                <c:pt idx="6">
                  <c:v>0.18</c:v>
                </c:pt>
                <c:pt idx="7">
                  <c:v>0.18</c:v>
                </c:pt>
                <c:pt idx="8">
                  <c:v>0.19</c:v>
                </c:pt>
                <c:pt idx="9">
                  <c:v>0.19</c:v>
                </c:pt>
                <c:pt idx="10">
                  <c:v>0.19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0.18</c:v>
                </c:pt>
                <c:pt idx="17">
                  <c:v>0.18</c:v>
                </c:pt>
                <c:pt idx="18">
                  <c:v>0.18</c:v>
                </c:pt>
                <c:pt idx="19">
                  <c:v>0.18</c:v>
                </c:pt>
                <c:pt idx="20">
                  <c:v>0.19</c:v>
                </c:pt>
                <c:pt idx="21">
                  <c:v>0.19</c:v>
                </c:pt>
                <c:pt idx="22">
                  <c:v>0.19</c:v>
                </c:pt>
                <c:pt idx="23">
                  <c:v>0.21</c:v>
                </c:pt>
                <c:pt idx="24">
                  <c:v>0.21</c:v>
                </c:pt>
                <c:pt idx="25">
                  <c:v>0.22</c:v>
                </c:pt>
                <c:pt idx="26">
                  <c:v>0.21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Asian/Pacific</c:v>
                </c:pt>
              </c:strCache>
            </c:strRef>
          </c:tx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strCache>
            </c:strRef>
          </c:cat>
          <c:val>
            <c:numRef>
              <c:f>Sheet1!$B$5:$AB$5</c:f>
              <c:numCache>
                <c:formatCode>0.0%</c:formatCode>
                <c:ptCount val="27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  <c:pt idx="12">
                  <c:v>0.01</c:v>
                </c:pt>
                <c:pt idx="13">
                  <c:v>0.01</c:v>
                </c:pt>
                <c:pt idx="14">
                  <c:v>0.01</c:v>
                </c:pt>
                <c:pt idx="15">
                  <c:v>0.01</c:v>
                </c:pt>
                <c:pt idx="16">
                  <c:v>0.01</c:v>
                </c:pt>
                <c:pt idx="17">
                  <c:v>0.01</c:v>
                </c:pt>
                <c:pt idx="18">
                  <c:v>0.01</c:v>
                </c:pt>
                <c:pt idx="19">
                  <c:v>0.01</c:v>
                </c:pt>
                <c:pt idx="20">
                  <c:v>0.01</c:v>
                </c:pt>
                <c:pt idx="21">
                  <c:v>0.01</c:v>
                </c:pt>
                <c:pt idx="22">
                  <c:v>0.02</c:v>
                </c:pt>
                <c:pt idx="23">
                  <c:v>0.01</c:v>
                </c:pt>
                <c:pt idx="24">
                  <c:v>0.01</c:v>
                </c:pt>
                <c:pt idx="25">
                  <c:v>0.01</c:v>
                </c:pt>
                <c:pt idx="26">
                  <c:v>0.02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American Indian/Alaska</c:v>
                </c:pt>
              </c:strCache>
            </c:strRef>
          </c:tx>
          <c:marker>
            <c:symbol val="none"/>
          </c:marker>
          <c:cat>
            <c:strRef>
              <c:f>Sheet1!$B$1:$AB$1</c:f>
              <c:strCache>
                <c:ptCount val="27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</c:strCache>
            </c:strRef>
          </c:cat>
          <c:val>
            <c:numRef>
              <c:f>Sheet1!$B$6:$AB$6</c:f>
              <c:numCache>
                <c:formatCode>0.0%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4.0000000000000001E-3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747328"/>
        <c:axId val="121748864"/>
      </c:lineChart>
      <c:catAx>
        <c:axId val="121747328"/>
        <c:scaling>
          <c:orientation val="minMax"/>
        </c:scaling>
        <c:delete val="0"/>
        <c:axPos val="b"/>
        <c:majorTickMark val="cross"/>
        <c:minorTickMark val="out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21748864"/>
        <c:crosses val="autoZero"/>
        <c:auto val="1"/>
        <c:lblAlgn val="ctr"/>
        <c:lblOffset val="100"/>
        <c:tickLblSkip val="2"/>
        <c:noMultiLvlLbl val="0"/>
      </c:catAx>
      <c:valAx>
        <c:axId val="12174886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="0"/>
            </a:pPr>
            <a:endParaRPr lang="en-US"/>
          </a:p>
        </c:txPr>
        <c:crossAx val="1217473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214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 of AIDS Diagnoses, </a:t>
            </a:r>
            <a:r>
              <a:rPr lang="en-US" dirty="0"/>
              <a:t>by Race/Ethnicity, </a:t>
            </a:r>
            <a:r>
              <a:rPr lang="en-US" dirty="0" smtClean="0"/>
              <a:t>United States, 1985-2011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096000"/>
            <a:ext cx="8382000" cy="685800"/>
          </a:xfrm>
        </p:spPr>
        <p:txBody>
          <a:bodyPr/>
          <a:lstStyle/>
          <a:p>
            <a:r>
              <a:rPr lang="en-US" dirty="0"/>
              <a:t>NOTE: Data are estimates and represent AIDS diagnoses by year.</a:t>
            </a:r>
          </a:p>
          <a:p>
            <a:r>
              <a:rPr lang="en-US" dirty="0" smtClean="0"/>
              <a:t>SOURCES: </a:t>
            </a:r>
            <a:r>
              <a:rPr lang="en-US" dirty="0"/>
              <a:t>Kaiser Family Foundation, based on CDC, Data </a:t>
            </a:r>
            <a:r>
              <a:rPr lang="en-US" dirty="0" smtClean="0"/>
              <a:t>Request; 2006. </a:t>
            </a:r>
            <a:r>
              <a:rPr lang="en-US" dirty="0"/>
              <a:t>CDC, HIV Surveillance Report, Vol. </a:t>
            </a:r>
            <a:r>
              <a:rPr lang="en-US" dirty="0" smtClean="0"/>
              <a:t>23; February 2013.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078748"/>
              </p:ext>
            </p:extLst>
          </p:nvPr>
        </p:nvGraphicFramePr>
        <p:xfrm>
          <a:off x="152400" y="1600200"/>
          <a:ext cx="8839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981200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eta Offc Pro"/>
                <a:cs typeface="Meta Offc Pro"/>
              </a:rPr>
              <a:t>White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791635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eta Offc Pro"/>
                <a:cs typeface="Meta Offc Pro"/>
              </a:rPr>
              <a:t>Black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4401235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eta Offc Pro"/>
                <a:cs typeface="Meta Offc Pro"/>
              </a:rPr>
              <a:t>Latino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5163235"/>
            <a:ext cx="3657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latin typeface="Meta Offc Pro"/>
                <a:cs typeface="Meta Offc Pro"/>
              </a:rPr>
              <a:t>Asian/Native Hawaiian/Pacific Islander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0" y="4953000"/>
            <a:ext cx="2971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Meta Offc Pro"/>
                <a:cs typeface="Meta Offc Pro"/>
              </a:rPr>
              <a:t>American Indian/Alaska Native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7772400" y="5295900"/>
            <a:ext cx="0" cy="266700"/>
          </a:xfrm>
          <a:prstGeom prst="line">
            <a:avLst/>
          </a:prstGeom>
          <a:noFill/>
          <a:ln w="14351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3505200" y="1676400"/>
            <a:ext cx="0" cy="1600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1046202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Meta Offc Pro"/>
                <a:cs typeface="Meta Offc Pro"/>
              </a:rPr>
              <a:t>Proportion of AIDS Diagnoses</a:t>
            </a:r>
          </a:p>
        </p:txBody>
      </p:sp>
    </p:spTree>
    <p:extLst>
      <p:ext uri="{BB962C8B-B14F-4D97-AF65-F5344CB8AC3E}">
        <p14:creationId xmlns:p14="http://schemas.microsoft.com/office/powerpoint/2010/main" val="2395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65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Proportion of AIDS Diagnoses, by Race/Ethnicity, United States, 1985-2011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Proportion of AIDS Diagnoses, by Race/Ethnicity, United States, 1985-2011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Proportion of AIDS Diagnoses, by Race/Ethnicity, United States, 1985-2011</vt:lpwstr>
  </property>
</Properties>
</file>