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9.8484848484848481E-2"/>
          <c:w val="1"/>
          <c:h val="0.80764296508390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 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Diabetes</c:v>
                </c:pt>
                <c:pt idx="1">
                  <c:v>Cardiovascular Disease</c:v>
                </c:pt>
                <c:pt idx="2">
                  <c:v>Obesity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0.04</c:v>
                </c:pt>
                <c:pt idx="1">
                  <c:v>0.04</c:v>
                </c:pt>
                <c:pt idx="2">
                  <c:v>0.25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Diabetes</c:v>
                </c:pt>
                <c:pt idx="1">
                  <c:v>Cardiovascular Disease</c:v>
                </c:pt>
                <c:pt idx="2">
                  <c:v>Obesity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0.05</c:v>
                </c:pt>
                <c:pt idx="1">
                  <c:v>0.04</c:v>
                </c:pt>
                <c:pt idx="2">
                  <c:v>0.11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Sheet1!$A$2:$A$4</c:f>
              <c:strCache>
                <c:ptCount val="3"/>
                <c:pt idx="0">
                  <c:v>Diabetes</c:v>
                </c:pt>
                <c:pt idx="1">
                  <c:v>Cardiovascular Disease</c:v>
                </c:pt>
                <c:pt idx="2">
                  <c:v>Obesity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0.06</c:v>
                </c:pt>
                <c:pt idx="1">
                  <c:v>0.05</c:v>
                </c:pt>
                <c:pt idx="2">
                  <c:v>0.28000000000000003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Diabetes</c:v>
                </c:pt>
                <c:pt idx="1">
                  <c:v>Cardiovascular Disease</c:v>
                </c:pt>
                <c:pt idx="2">
                  <c:v>Obesity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0.06</c:v>
                </c:pt>
                <c:pt idx="1">
                  <c:v>0.03</c:v>
                </c:pt>
                <c:pt idx="2">
                  <c:v>0.31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American Indian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Diabetes</c:v>
                </c:pt>
                <c:pt idx="1">
                  <c:v>Cardiovascular Disease</c:v>
                </c:pt>
                <c:pt idx="2">
                  <c:v>Obesity</c:v>
                </c:pt>
              </c:strCache>
            </c:strRef>
          </c:cat>
          <c:val>
            <c:numRef>
              <c:f>Sheet1!$F$2:$F$4</c:f>
              <c:numCache>
                <c:formatCode>0%</c:formatCode>
                <c:ptCount val="3"/>
                <c:pt idx="0">
                  <c:v>7.0000000000000007E-2</c:v>
                </c:pt>
                <c:pt idx="1">
                  <c:v>0.08</c:v>
                </c:pt>
                <c:pt idx="2">
                  <c:v>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193792"/>
        <c:axId val="100195328"/>
      </c:barChart>
      <c:catAx>
        <c:axId val="100193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00195328"/>
        <c:crosses val="autoZero"/>
        <c:auto val="1"/>
        <c:lblAlgn val="ctr"/>
        <c:lblOffset val="100"/>
        <c:noMultiLvlLbl val="0"/>
      </c:catAx>
      <c:valAx>
        <c:axId val="10019532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0193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23612560478133E-2"/>
          <c:y val="0.10808776743816113"/>
          <c:w val="0.20713985167162396"/>
          <c:h val="0.27947685516583154"/>
        </c:manualLayout>
      </c:layout>
      <c:overlay val="0"/>
      <c:txPr>
        <a:bodyPr/>
        <a:lstStyle/>
        <a:p>
          <a:pPr>
            <a:defRPr sz="17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730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139314"/>
              </p:ext>
            </p:extLst>
          </p:nvPr>
        </p:nvGraphicFramePr>
        <p:xfrm>
          <a:off x="92075" y="10668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309360"/>
            <a:ext cx="8458200" cy="548640"/>
          </a:xfrm>
        </p:spPr>
        <p:txBody>
          <a:bodyPr/>
          <a:lstStyle/>
          <a:p>
            <a:r>
              <a:rPr lang="en-US" dirty="0" smtClean="0"/>
              <a:t>Among </a:t>
            </a:r>
            <a:r>
              <a:rPr lang="en-US" dirty="0"/>
              <a:t>men 18 to 64 years. Asian group includes Pacific Islanders. American Indian group includes Aleutian Eskimos. </a:t>
            </a:r>
          </a:p>
          <a:p>
            <a:r>
              <a:rPr lang="en-US" dirty="0"/>
              <a:t>SOURCE:  Kaiser Family Foundation, Putting Men’s Health Care Disparities on the Map, Examining Racial and Ethnic Disparities at the State Level, 2012.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Prevalence of Selected Chronic Conditions Among Men, </a:t>
            </a:r>
            <a:br>
              <a:rPr lang="en-US" dirty="0"/>
            </a:br>
            <a:r>
              <a:rPr lang="en-US" dirty="0"/>
              <a:t>by Race and Ethnicity, 2006-2008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81000" y="1238440"/>
            <a:ext cx="85344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/>
              <a:t>Percent of men (18-64) with chronic condition:</a:t>
            </a: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217969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Prevalence of Selected Chronic Conditions Among Men,  by Race and Ethnicity, 2006-2008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Prevalence of Selected Chronic Conditions Among Men,  by Race and Ethnicity, 2006-2008</dc:title>
  <dc:creator>Jamie Firth</dc:creator>
  <cp:lastModifiedBy>Jamie Firth</cp:lastModifiedBy>
  <cp:revision>1</cp:revision>
  <dcterms:created xsi:type="dcterms:W3CDTF">2013-03-15T22:21:13Z</dcterms:created>
  <dcterms:modified xsi:type="dcterms:W3CDTF">2013-03-15T22:21:16Z</dcterms:modified>
</cp:coreProperties>
</file>